
<file path=[Content_Types].xml><?xml version="1.0" encoding="utf-8"?>
<Types xmlns="http://schemas.openxmlformats.org/package/2006/content-types">
  <Default Extension="jpeg" ContentType="image/jpeg"/>
  <Default Extension="jpg" ContentType="image/jpeg"/>
  <Default Extension="mp3" ContentType="audio/m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257" r:id="rId3"/>
    <p:sldId id="258" r:id="rId4"/>
    <p:sldId id="259" r:id="rId5"/>
    <p:sldId id="268" r:id="rId6"/>
    <p:sldId id="261" r:id="rId7"/>
    <p:sldId id="287" r:id="rId8"/>
    <p:sldId id="278" r:id="rId9"/>
    <p:sldId id="279" r:id="rId10"/>
    <p:sldId id="288" r:id="rId11"/>
    <p:sldId id="280" r:id="rId12"/>
    <p:sldId id="281" r:id="rId13"/>
    <p:sldId id="289" r:id="rId14"/>
    <p:sldId id="284" r:id="rId15"/>
    <p:sldId id="283" r:id="rId16"/>
    <p:sldId id="285" r:id="rId17"/>
    <p:sldId id="286" r:id="rId18"/>
    <p:sldId id="263" r:id="rId19"/>
    <p:sldId id="282" r:id="rId20"/>
    <p:sldId id="277" r:id="rId21"/>
    <p:sldId id="265" r:id="rId22"/>
    <p:sldId id="266" r:id="rId23"/>
    <p:sldId id="276" r:id="rId24"/>
    <p:sldId id="26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20" autoAdjust="0"/>
    <p:restoredTop sz="94660"/>
  </p:normalViewPr>
  <p:slideViewPr>
    <p:cSldViewPr snapToGrid="0">
      <p:cViewPr varScale="1">
        <p:scale>
          <a:sx n="85" d="100"/>
          <a:sy n="85" d="100"/>
        </p:scale>
        <p:origin x="7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7F332B-EC31-42AA-B578-E2A2FFC19129}" type="datetimeFigureOut">
              <a:rPr lang="en-IN" smtClean="0"/>
              <a:t>11-12-2022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BDF3A2-BC39-48F1-B650-962DD836AD3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3B14BD2-5691-44C6-ADB4-3E5EC848E17B}" type="datetime1">
              <a:rPr lang="en-IN" smtClean="0"/>
              <a:t>11-12-2022</a:t>
            </a:fld>
            <a:endParaRPr lang="en-IN"/>
          </a:p>
        </p:txBody>
      </p:sp>
      <p:sp>
        <p:nvSpPr>
          <p:cNvPr id="5" name="Footer Placeholder 4"/>
          <p:cNvSpPr>
            <a:spLocks noGrp="1"/>
          </p:cNvSpPr>
          <p:nvPr>
            <p:ph type="ftr" sz="quarter" idx="11"/>
          </p:nvPr>
        </p:nvSpPr>
        <p:spPr/>
        <p:txBody>
          <a:bodyPr/>
          <a:lstStyle/>
          <a:p>
            <a:r>
              <a:rPr lang="en-US"/>
              <a:t>Dept. of ECE, AJIET</a:t>
            </a:r>
            <a:endParaRPr lang="en-IN"/>
          </a:p>
        </p:txBody>
      </p:sp>
      <p:sp>
        <p:nvSpPr>
          <p:cNvPr id="6" name="Slide Number Placeholder 5"/>
          <p:cNvSpPr>
            <a:spLocks noGrp="1"/>
          </p:cNvSpPr>
          <p:nvPr>
            <p:ph type="sldNum" sz="quarter" idx="12"/>
          </p:nvPr>
        </p:nvSpPr>
        <p:spPr/>
        <p:txBody>
          <a:bodyPr/>
          <a:lstStyle/>
          <a:p>
            <a:fld id="{6DD64AC5-D0B9-4021-91F6-F3C5686DA524}"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A085192-09B6-42CC-92C1-D3FFB5368BF4}" type="datetime1">
              <a:rPr lang="en-IN" smtClean="0"/>
              <a:t>11-12-2022</a:t>
            </a:fld>
            <a:endParaRPr lang="en-IN"/>
          </a:p>
        </p:txBody>
      </p:sp>
      <p:sp>
        <p:nvSpPr>
          <p:cNvPr id="5" name="Footer Placeholder 4"/>
          <p:cNvSpPr>
            <a:spLocks noGrp="1"/>
          </p:cNvSpPr>
          <p:nvPr>
            <p:ph type="ftr" sz="quarter" idx="11"/>
          </p:nvPr>
        </p:nvSpPr>
        <p:spPr/>
        <p:txBody>
          <a:bodyPr/>
          <a:lstStyle/>
          <a:p>
            <a:r>
              <a:rPr lang="en-US"/>
              <a:t>Dept. of ECE, AJIET</a:t>
            </a:r>
            <a:endParaRPr lang="en-IN"/>
          </a:p>
        </p:txBody>
      </p:sp>
      <p:sp>
        <p:nvSpPr>
          <p:cNvPr id="6" name="Slide Number Placeholder 5"/>
          <p:cNvSpPr>
            <a:spLocks noGrp="1"/>
          </p:cNvSpPr>
          <p:nvPr>
            <p:ph type="sldNum" sz="quarter" idx="12"/>
          </p:nvPr>
        </p:nvSpPr>
        <p:spPr/>
        <p:txBody>
          <a:bodyPr/>
          <a:lstStyle/>
          <a:p>
            <a:fld id="{6DD64AC5-D0B9-4021-91F6-F3C5686DA524}"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A0BE24B-C4EB-4846-B988-64E9319F5990}" type="datetime1">
              <a:rPr lang="en-IN" smtClean="0"/>
              <a:t>11-12-2022</a:t>
            </a:fld>
            <a:endParaRPr lang="en-IN"/>
          </a:p>
        </p:txBody>
      </p:sp>
      <p:sp>
        <p:nvSpPr>
          <p:cNvPr id="5" name="Footer Placeholder 4"/>
          <p:cNvSpPr>
            <a:spLocks noGrp="1"/>
          </p:cNvSpPr>
          <p:nvPr>
            <p:ph type="ftr" sz="quarter" idx="11"/>
          </p:nvPr>
        </p:nvSpPr>
        <p:spPr/>
        <p:txBody>
          <a:bodyPr/>
          <a:lstStyle/>
          <a:p>
            <a:r>
              <a:rPr lang="en-US"/>
              <a:t>Dept. of ECE, AJIET</a:t>
            </a:r>
            <a:endParaRPr lang="en-IN"/>
          </a:p>
        </p:txBody>
      </p:sp>
      <p:sp>
        <p:nvSpPr>
          <p:cNvPr id="6" name="Slide Number Placeholder 5"/>
          <p:cNvSpPr>
            <a:spLocks noGrp="1"/>
          </p:cNvSpPr>
          <p:nvPr>
            <p:ph type="sldNum" sz="quarter" idx="12"/>
          </p:nvPr>
        </p:nvSpPr>
        <p:spPr/>
        <p:txBody>
          <a:bodyPr/>
          <a:lstStyle/>
          <a:p>
            <a:fld id="{6DD64AC5-D0B9-4021-91F6-F3C5686DA524}"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0E69E8F-11E6-45BE-B1B3-9662443C5A91}" type="datetime1">
              <a:rPr lang="en-IN" smtClean="0"/>
              <a:t>11-12-2022</a:t>
            </a:fld>
            <a:endParaRPr lang="en-IN"/>
          </a:p>
        </p:txBody>
      </p:sp>
      <p:sp>
        <p:nvSpPr>
          <p:cNvPr id="5" name="Footer Placeholder 4"/>
          <p:cNvSpPr>
            <a:spLocks noGrp="1"/>
          </p:cNvSpPr>
          <p:nvPr>
            <p:ph type="ftr" sz="quarter" idx="11"/>
          </p:nvPr>
        </p:nvSpPr>
        <p:spPr/>
        <p:txBody>
          <a:bodyPr/>
          <a:lstStyle/>
          <a:p>
            <a:r>
              <a:rPr lang="en-US"/>
              <a:t>Dept. of ECE, AJIET</a:t>
            </a:r>
            <a:endParaRPr lang="en-IN"/>
          </a:p>
        </p:txBody>
      </p:sp>
      <p:sp>
        <p:nvSpPr>
          <p:cNvPr id="6" name="Slide Number Placeholder 5"/>
          <p:cNvSpPr>
            <a:spLocks noGrp="1"/>
          </p:cNvSpPr>
          <p:nvPr>
            <p:ph type="sldNum" sz="quarter" idx="12"/>
          </p:nvPr>
        </p:nvSpPr>
        <p:spPr/>
        <p:txBody>
          <a:bodyPr/>
          <a:lstStyle/>
          <a:p>
            <a:fld id="{6DD64AC5-D0B9-4021-91F6-F3C5686DA524}"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A2B5EC-FEE2-4E8F-94AB-FB09A6210A41}" type="datetime1">
              <a:rPr lang="en-IN" smtClean="0"/>
              <a:t>11-12-2022</a:t>
            </a:fld>
            <a:endParaRPr lang="en-IN"/>
          </a:p>
        </p:txBody>
      </p:sp>
      <p:sp>
        <p:nvSpPr>
          <p:cNvPr id="5" name="Footer Placeholder 4"/>
          <p:cNvSpPr>
            <a:spLocks noGrp="1"/>
          </p:cNvSpPr>
          <p:nvPr>
            <p:ph type="ftr" sz="quarter" idx="11"/>
          </p:nvPr>
        </p:nvSpPr>
        <p:spPr/>
        <p:txBody>
          <a:bodyPr/>
          <a:lstStyle/>
          <a:p>
            <a:r>
              <a:rPr lang="en-US"/>
              <a:t>Dept. of ECE, AJIET</a:t>
            </a:r>
            <a:endParaRPr lang="en-IN"/>
          </a:p>
        </p:txBody>
      </p:sp>
      <p:sp>
        <p:nvSpPr>
          <p:cNvPr id="6" name="Slide Number Placeholder 5"/>
          <p:cNvSpPr>
            <a:spLocks noGrp="1"/>
          </p:cNvSpPr>
          <p:nvPr>
            <p:ph type="sldNum" sz="quarter" idx="12"/>
          </p:nvPr>
        </p:nvSpPr>
        <p:spPr/>
        <p:txBody>
          <a:bodyPr/>
          <a:lstStyle/>
          <a:p>
            <a:fld id="{6DD64AC5-D0B9-4021-91F6-F3C5686DA524}"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2265467-4A1C-440D-855E-3EEF62B68F3C}" type="datetime1">
              <a:rPr lang="en-IN" smtClean="0"/>
              <a:t>11-12-2022</a:t>
            </a:fld>
            <a:endParaRPr lang="en-IN"/>
          </a:p>
        </p:txBody>
      </p:sp>
      <p:sp>
        <p:nvSpPr>
          <p:cNvPr id="6" name="Footer Placeholder 5"/>
          <p:cNvSpPr>
            <a:spLocks noGrp="1"/>
          </p:cNvSpPr>
          <p:nvPr>
            <p:ph type="ftr" sz="quarter" idx="11"/>
          </p:nvPr>
        </p:nvSpPr>
        <p:spPr/>
        <p:txBody>
          <a:bodyPr/>
          <a:lstStyle/>
          <a:p>
            <a:r>
              <a:rPr lang="en-US"/>
              <a:t>Dept. of ECE, AJIET</a:t>
            </a:r>
            <a:endParaRPr lang="en-IN"/>
          </a:p>
        </p:txBody>
      </p:sp>
      <p:sp>
        <p:nvSpPr>
          <p:cNvPr id="7" name="Slide Number Placeholder 6"/>
          <p:cNvSpPr>
            <a:spLocks noGrp="1"/>
          </p:cNvSpPr>
          <p:nvPr>
            <p:ph type="sldNum" sz="quarter" idx="12"/>
          </p:nvPr>
        </p:nvSpPr>
        <p:spPr/>
        <p:txBody>
          <a:bodyPr/>
          <a:lstStyle/>
          <a:p>
            <a:fld id="{6DD64AC5-D0B9-4021-91F6-F3C5686DA524}"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9624A50-A955-4E0E-AD83-93335BDB8D35}" type="datetime1">
              <a:rPr lang="en-IN" smtClean="0"/>
              <a:t>11-12-2022</a:t>
            </a:fld>
            <a:endParaRPr lang="en-IN"/>
          </a:p>
        </p:txBody>
      </p:sp>
      <p:sp>
        <p:nvSpPr>
          <p:cNvPr id="8" name="Footer Placeholder 7"/>
          <p:cNvSpPr>
            <a:spLocks noGrp="1"/>
          </p:cNvSpPr>
          <p:nvPr>
            <p:ph type="ftr" sz="quarter" idx="11"/>
          </p:nvPr>
        </p:nvSpPr>
        <p:spPr/>
        <p:txBody>
          <a:bodyPr/>
          <a:lstStyle/>
          <a:p>
            <a:r>
              <a:rPr lang="en-US"/>
              <a:t>Dept. of ECE, AJIET</a:t>
            </a:r>
            <a:endParaRPr lang="en-IN"/>
          </a:p>
        </p:txBody>
      </p:sp>
      <p:sp>
        <p:nvSpPr>
          <p:cNvPr id="9" name="Slide Number Placeholder 8"/>
          <p:cNvSpPr>
            <a:spLocks noGrp="1"/>
          </p:cNvSpPr>
          <p:nvPr>
            <p:ph type="sldNum" sz="quarter" idx="12"/>
          </p:nvPr>
        </p:nvSpPr>
        <p:spPr/>
        <p:txBody>
          <a:bodyPr/>
          <a:lstStyle/>
          <a:p>
            <a:fld id="{6DD64AC5-D0B9-4021-91F6-F3C5686DA524}"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2997A4CB-04A0-4666-8584-0123758B8003}" type="datetime1">
              <a:rPr lang="en-IN" smtClean="0"/>
              <a:t>11-12-2022</a:t>
            </a:fld>
            <a:endParaRPr lang="en-IN"/>
          </a:p>
        </p:txBody>
      </p:sp>
      <p:sp>
        <p:nvSpPr>
          <p:cNvPr id="4" name="Footer Placeholder 3"/>
          <p:cNvSpPr>
            <a:spLocks noGrp="1"/>
          </p:cNvSpPr>
          <p:nvPr>
            <p:ph type="ftr" sz="quarter" idx="11"/>
          </p:nvPr>
        </p:nvSpPr>
        <p:spPr/>
        <p:txBody>
          <a:bodyPr/>
          <a:lstStyle/>
          <a:p>
            <a:r>
              <a:rPr lang="en-US"/>
              <a:t>Dept. of ECE, AJIET</a:t>
            </a:r>
            <a:endParaRPr lang="en-IN"/>
          </a:p>
        </p:txBody>
      </p:sp>
      <p:sp>
        <p:nvSpPr>
          <p:cNvPr id="5" name="Slide Number Placeholder 4"/>
          <p:cNvSpPr>
            <a:spLocks noGrp="1"/>
          </p:cNvSpPr>
          <p:nvPr>
            <p:ph type="sldNum" sz="quarter" idx="12"/>
          </p:nvPr>
        </p:nvSpPr>
        <p:spPr/>
        <p:txBody>
          <a:bodyPr/>
          <a:lstStyle/>
          <a:p>
            <a:fld id="{6DD64AC5-D0B9-4021-91F6-F3C5686DA524}"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68FA33-CEEF-452C-A084-8C1AAE512005}" type="datetime1">
              <a:rPr lang="en-IN" smtClean="0"/>
              <a:t>11-12-2022</a:t>
            </a:fld>
            <a:endParaRPr lang="en-IN"/>
          </a:p>
        </p:txBody>
      </p:sp>
      <p:sp>
        <p:nvSpPr>
          <p:cNvPr id="3" name="Footer Placeholder 2"/>
          <p:cNvSpPr>
            <a:spLocks noGrp="1"/>
          </p:cNvSpPr>
          <p:nvPr>
            <p:ph type="ftr" sz="quarter" idx="11"/>
          </p:nvPr>
        </p:nvSpPr>
        <p:spPr/>
        <p:txBody>
          <a:bodyPr/>
          <a:lstStyle/>
          <a:p>
            <a:r>
              <a:rPr lang="en-US"/>
              <a:t>Dept. of ECE, AJIET</a:t>
            </a:r>
            <a:endParaRPr lang="en-IN"/>
          </a:p>
        </p:txBody>
      </p:sp>
      <p:sp>
        <p:nvSpPr>
          <p:cNvPr id="4" name="Slide Number Placeholder 3"/>
          <p:cNvSpPr>
            <a:spLocks noGrp="1"/>
          </p:cNvSpPr>
          <p:nvPr>
            <p:ph type="sldNum" sz="quarter" idx="12"/>
          </p:nvPr>
        </p:nvSpPr>
        <p:spPr/>
        <p:txBody>
          <a:bodyPr/>
          <a:lstStyle/>
          <a:p>
            <a:fld id="{6DD64AC5-D0B9-4021-91F6-F3C5686DA524}"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9141BF-EDA2-4E9C-92C6-879C2465C6DA}" type="datetime1">
              <a:rPr lang="en-IN" smtClean="0"/>
              <a:t>11-12-2022</a:t>
            </a:fld>
            <a:endParaRPr lang="en-IN"/>
          </a:p>
        </p:txBody>
      </p:sp>
      <p:sp>
        <p:nvSpPr>
          <p:cNvPr id="6" name="Footer Placeholder 5"/>
          <p:cNvSpPr>
            <a:spLocks noGrp="1"/>
          </p:cNvSpPr>
          <p:nvPr>
            <p:ph type="ftr" sz="quarter" idx="11"/>
          </p:nvPr>
        </p:nvSpPr>
        <p:spPr/>
        <p:txBody>
          <a:bodyPr/>
          <a:lstStyle/>
          <a:p>
            <a:r>
              <a:rPr lang="en-US"/>
              <a:t>Dept. of ECE, AJIET</a:t>
            </a:r>
            <a:endParaRPr lang="en-IN"/>
          </a:p>
        </p:txBody>
      </p:sp>
      <p:sp>
        <p:nvSpPr>
          <p:cNvPr id="7" name="Slide Number Placeholder 6"/>
          <p:cNvSpPr>
            <a:spLocks noGrp="1"/>
          </p:cNvSpPr>
          <p:nvPr>
            <p:ph type="sldNum" sz="quarter" idx="12"/>
          </p:nvPr>
        </p:nvSpPr>
        <p:spPr/>
        <p:txBody>
          <a:bodyPr/>
          <a:lstStyle/>
          <a:p>
            <a:fld id="{6DD64AC5-D0B9-4021-91F6-F3C5686DA524}"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618612-FDDF-4CA7-AA5E-E31FB373C1A7}" type="datetime1">
              <a:rPr lang="en-IN" smtClean="0"/>
              <a:t>11-12-2022</a:t>
            </a:fld>
            <a:endParaRPr lang="en-IN"/>
          </a:p>
        </p:txBody>
      </p:sp>
      <p:sp>
        <p:nvSpPr>
          <p:cNvPr id="6" name="Footer Placeholder 5"/>
          <p:cNvSpPr>
            <a:spLocks noGrp="1"/>
          </p:cNvSpPr>
          <p:nvPr>
            <p:ph type="ftr" sz="quarter" idx="11"/>
          </p:nvPr>
        </p:nvSpPr>
        <p:spPr/>
        <p:txBody>
          <a:bodyPr/>
          <a:lstStyle/>
          <a:p>
            <a:r>
              <a:rPr lang="en-US"/>
              <a:t>Dept. of ECE, AJIET</a:t>
            </a:r>
            <a:endParaRPr lang="en-IN"/>
          </a:p>
        </p:txBody>
      </p:sp>
      <p:sp>
        <p:nvSpPr>
          <p:cNvPr id="7" name="Slide Number Placeholder 6"/>
          <p:cNvSpPr>
            <a:spLocks noGrp="1"/>
          </p:cNvSpPr>
          <p:nvPr>
            <p:ph type="sldNum" sz="quarter" idx="12"/>
          </p:nvPr>
        </p:nvSpPr>
        <p:spPr/>
        <p:txBody>
          <a:bodyPr/>
          <a:lstStyle/>
          <a:p>
            <a:fld id="{6DD64AC5-D0B9-4021-91F6-F3C5686DA524}"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DE9ED5-CC49-4098-A0E7-8846FA5D153C}" type="datetime1">
              <a:rPr lang="en-IN" smtClean="0"/>
              <a:t>11-12-2022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Dept. of ECE, AJIET</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D64AC5-D0B9-4021-91F6-F3C5686DA524}"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2.png"/><Relationship Id="rId5" Type="http://schemas.openxmlformats.org/officeDocument/2006/relationships/image" Target="../media/image11.jp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jpe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59;p13"/>
          <p:cNvPicPr preferRelativeResize="0"/>
          <p:nvPr/>
        </p:nvPicPr>
        <p:blipFill rotWithShape="1">
          <a:blip r:embed="rId2"/>
          <a:srcRect/>
          <a:stretch>
            <a:fillRect/>
          </a:stretch>
        </p:blipFill>
        <p:spPr>
          <a:xfrm>
            <a:off x="395857" y="96488"/>
            <a:ext cx="1396625" cy="1044246"/>
          </a:xfrm>
          <a:prstGeom prst="rect">
            <a:avLst/>
          </a:prstGeom>
          <a:noFill/>
          <a:ln>
            <a:noFill/>
          </a:ln>
        </p:spPr>
      </p:pic>
      <p:pic>
        <p:nvPicPr>
          <p:cNvPr id="5" name="Google Shape;58;p13"/>
          <p:cNvPicPr preferRelativeResize="0"/>
          <p:nvPr/>
        </p:nvPicPr>
        <p:blipFill rotWithShape="1">
          <a:blip r:embed="rId3"/>
          <a:srcRect/>
          <a:stretch>
            <a:fillRect/>
          </a:stretch>
        </p:blipFill>
        <p:spPr>
          <a:xfrm>
            <a:off x="10607571" y="138433"/>
            <a:ext cx="1026114" cy="948403"/>
          </a:xfrm>
          <a:prstGeom prst="rect">
            <a:avLst/>
          </a:prstGeom>
          <a:noFill/>
          <a:ln>
            <a:noFill/>
          </a:ln>
        </p:spPr>
      </p:pic>
      <p:sp>
        <p:nvSpPr>
          <p:cNvPr id="6" name="TextBox 5"/>
          <p:cNvSpPr txBox="1"/>
          <p:nvPr/>
        </p:nvSpPr>
        <p:spPr>
          <a:xfrm>
            <a:off x="3021801" y="890291"/>
            <a:ext cx="6148389"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Audio Assist for the Blind</a:t>
            </a:r>
            <a:endParaRPr lang="en-IN" sz="32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3623303" y="1966155"/>
            <a:ext cx="4945380" cy="1753235"/>
          </a:xfrm>
          <a:prstGeom prst="rect">
            <a:avLst/>
          </a:prstGeom>
          <a:noFill/>
        </p:spPr>
        <p:txBody>
          <a:bodyPr wrap="none" rtlCol="0">
            <a:spAutoFit/>
          </a:bodyPr>
          <a:lstStyle/>
          <a:p>
            <a:pPr algn="ctr">
              <a:buClr>
                <a:srgbClr val="000000"/>
              </a:buClr>
              <a:buSzPts val="1400"/>
            </a:pPr>
            <a:r>
              <a:rPr lang="en-GB" sz="1800" dirty="0">
                <a:latin typeface="Times New Roman" panose="02020603050405020304" pitchFamily="18" charset="0"/>
                <a:cs typeface="Times New Roman" panose="02020603050405020304" pitchFamily="18" charset="0"/>
              </a:rPr>
              <a:t>by</a:t>
            </a:r>
            <a:endParaRPr lang="en-GB" sz="1800" dirty="0">
              <a:solidFill>
                <a:schemeClr val="dk1"/>
              </a:solidFill>
              <a:latin typeface="Times New Roman" panose="02020603050405020304" pitchFamily="18" charset="0"/>
              <a:cs typeface="Times New Roman" panose="02020603050405020304" pitchFamily="18" charset="0"/>
            </a:endParaRPr>
          </a:p>
          <a:p>
            <a:pPr>
              <a:buClr>
                <a:srgbClr val="000000"/>
              </a:buClr>
              <a:buSzPts val="1400"/>
            </a:pPr>
            <a:r>
              <a:rPr lang="en-GB" sz="1800" dirty="0">
                <a:solidFill>
                  <a:schemeClr val="dk1"/>
                </a:solidFill>
                <a:latin typeface="Times New Roman" panose="02020603050405020304" pitchFamily="18" charset="0"/>
                <a:cs typeface="Times New Roman" panose="02020603050405020304" pitchFamily="18" charset="0"/>
              </a:rPr>
              <a:t>Akshay J Rai		(USN : 4JK19EC006)</a:t>
            </a:r>
          </a:p>
          <a:p>
            <a:pPr>
              <a:buClr>
                <a:srgbClr val="000000"/>
              </a:buClr>
              <a:buSzPts val="1400"/>
            </a:pPr>
            <a:r>
              <a:rPr lang="en-GB" sz="1800" dirty="0">
                <a:solidFill>
                  <a:schemeClr val="dk1"/>
                </a:solidFill>
                <a:latin typeface="Times New Roman" panose="02020603050405020304" pitchFamily="18" charset="0"/>
                <a:cs typeface="Times New Roman" panose="02020603050405020304" pitchFamily="18" charset="0"/>
              </a:rPr>
              <a:t>Aman Sasidharan K</a:t>
            </a:r>
            <a:r>
              <a:rPr lang="en-US" altLang="en-GB" sz="1800" dirty="0">
                <a:solidFill>
                  <a:schemeClr val="dk1"/>
                </a:solidFill>
                <a:latin typeface="Times New Roman" panose="02020603050405020304" pitchFamily="18" charset="0"/>
                <a:cs typeface="Times New Roman" panose="02020603050405020304" pitchFamily="18" charset="0"/>
              </a:rPr>
              <a:t> </a:t>
            </a:r>
            <a:r>
              <a:rPr lang="en-GB" sz="1800" dirty="0">
                <a:solidFill>
                  <a:schemeClr val="dk1"/>
                </a:solidFill>
                <a:latin typeface="Times New Roman" panose="02020603050405020304" pitchFamily="18" charset="0"/>
                <a:cs typeface="Times New Roman" panose="02020603050405020304" pitchFamily="18" charset="0"/>
              </a:rPr>
              <a:t>P	(USN : 4JK19EC008)</a:t>
            </a:r>
          </a:p>
          <a:p>
            <a:pPr>
              <a:buSzPts val="1400"/>
            </a:pPr>
            <a:r>
              <a:rPr lang="en-GB" sz="1800" dirty="0">
                <a:solidFill>
                  <a:schemeClr val="dk1"/>
                </a:solidFill>
                <a:latin typeface="Times New Roman" panose="02020603050405020304" pitchFamily="18" charset="0"/>
                <a:cs typeface="Times New Roman" panose="02020603050405020304" pitchFamily="18" charset="0"/>
              </a:rPr>
              <a:t>Amrita Sinchana		(USN : 4JK19EC009)</a:t>
            </a:r>
          </a:p>
          <a:p>
            <a:pPr>
              <a:buSzPts val="1400"/>
            </a:pPr>
            <a:r>
              <a:rPr lang="en-GB" sz="1800" dirty="0">
                <a:solidFill>
                  <a:schemeClr val="dk1"/>
                </a:solidFill>
                <a:latin typeface="Times New Roman" panose="02020603050405020304" pitchFamily="18" charset="0"/>
                <a:cs typeface="Times New Roman" panose="02020603050405020304" pitchFamily="18" charset="0"/>
              </a:rPr>
              <a:t>Yashas Shetty K		(USN : 4JK19EC063)</a:t>
            </a:r>
          </a:p>
          <a:p>
            <a:endParaRPr lang="en-IN" dirty="0"/>
          </a:p>
        </p:txBody>
      </p:sp>
      <p:sp>
        <p:nvSpPr>
          <p:cNvPr id="8" name="TextBox 7"/>
          <p:cNvSpPr txBox="1"/>
          <p:nvPr/>
        </p:nvSpPr>
        <p:spPr>
          <a:xfrm>
            <a:off x="2508564" y="5187641"/>
            <a:ext cx="7176135" cy="1383665"/>
          </a:xfrm>
          <a:prstGeom prst="rect">
            <a:avLst/>
          </a:prstGeom>
          <a:noFill/>
        </p:spPr>
        <p:txBody>
          <a:bodyPr wrap="non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tab pos="57150" algn="l"/>
              </a:tabLst>
            </a:pPr>
            <a:r>
              <a:rPr kumimoji="0" lang="en-US" altLang="en-US" sz="12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DEPARTMENT OF ELECTRONICS AND COMMUNICATION ENGINEERING </a:t>
            </a:r>
            <a:endParaRPr kumimoji="0" lang="en-US" altLang="en-US" sz="12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tab pos="57150" algn="l"/>
              </a:tabLst>
            </a:pPr>
            <a:r>
              <a:rPr kumimoji="0" lang="en-US" altLang="en-US" sz="12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J INSTITUTE OF ENGINEERING AND TECHNOLOGY</a:t>
            </a:r>
            <a:endParaRPr kumimoji="0" lang="en-US" altLang="en-US" sz="12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tab pos="57150" algn="l"/>
              </a:tabLst>
            </a:pPr>
            <a:r>
              <a:rPr kumimoji="0" lang="en-US" altLang="en-US" sz="12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Unit of Laxmi Memorial Education Trust ®</a:t>
            </a:r>
            <a:endParaRPr kumimoji="0" lang="en-US" altLang="en-US" sz="12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tab pos="57150" algn="l"/>
              </a:tabLst>
            </a:pP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Tunga" panose="020B0502040204020203" pitchFamily="34" charset="0"/>
              </a:rPr>
              <a:t>(Approved by AICTE, New Delhi, Affiliated to VTU, Belagavi, Recognized by Govt. of Karnataka)</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57150" algn="l"/>
              </a:tabLst>
            </a:pPr>
            <a:r>
              <a:rPr kumimoji="0" lang="en-US" altLang="en-US" sz="12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Kottara Chowki, Mangaluru-575006, Karnataka</a:t>
            </a:r>
          </a:p>
          <a:p>
            <a:pPr marL="0" marR="0" lvl="0" indent="0" algn="ctr" defTabSz="914400" rtl="0" eaLnBrk="0" fontAlgn="base" latinLnBrk="0" hangingPunct="0">
              <a:lnSpc>
                <a:spcPct val="100000"/>
              </a:lnSpc>
              <a:spcBef>
                <a:spcPct val="0"/>
              </a:spcBef>
              <a:spcAft>
                <a:spcPct val="0"/>
              </a:spcAft>
              <a:buClrTx/>
              <a:buSzTx/>
              <a:buFontTx/>
              <a:buNone/>
              <a:tabLst>
                <a:tab pos="57150" algn="l"/>
              </a:tabLst>
            </a:pPr>
            <a:r>
              <a:rPr kumimoji="0" lang="en-US" altLang="en-US" sz="12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2022-2023</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endParaRPr lang="en-IN" sz="1200" dirty="0"/>
          </a:p>
        </p:txBody>
      </p:sp>
      <p:sp>
        <p:nvSpPr>
          <p:cNvPr id="9" name="TextBox 8"/>
          <p:cNvSpPr txBox="1"/>
          <p:nvPr/>
        </p:nvSpPr>
        <p:spPr>
          <a:xfrm>
            <a:off x="4863776" y="4014682"/>
            <a:ext cx="2464435" cy="645160"/>
          </a:xfrm>
          <a:prstGeom prst="rect">
            <a:avLst/>
          </a:prstGeom>
          <a:noFill/>
        </p:spPr>
        <p:txBody>
          <a:bodyPr wrap="none" rtlCol="0">
            <a:spAutoFit/>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18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Under the Guidance of </a:t>
            </a:r>
            <a:endParaRPr kumimoji="0" lang="en-US" altLang="en-US" sz="900" b="1"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180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Mrs. Deepashree A P</a:t>
            </a:r>
            <a:endParaRPr lang="en-IN" dirty="0"/>
          </a:p>
        </p:txBody>
      </p:sp>
      <p:sp>
        <p:nvSpPr>
          <p:cNvPr id="2" name="Footer Placeholder 1"/>
          <p:cNvSpPr>
            <a:spLocks noGrp="1"/>
          </p:cNvSpPr>
          <p:nvPr>
            <p:ph type="ftr" sz="quarter" idx="11"/>
          </p:nvPr>
        </p:nvSpPr>
        <p:spPr/>
        <p:txBody>
          <a:bodyPr/>
          <a:lstStyle/>
          <a:p>
            <a:r>
              <a:rPr lang="en-US"/>
              <a:t>Dept. of ECE, AJIET</a:t>
            </a:r>
            <a:endParaRPr lang="en-IN"/>
          </a:p>
        </p:txBody>
      </p:sp>
      <p:sp>
        <p:nvSpPr>
          <p:cNvPr id="3" name="Slide Number Placeholder 2"/>
          <p:cNvSpPr>
            <a:spLocks noGrp="1"/>
          </p:cNvSpPr>
          <p:nvPr>
            <p:ph type="sldNum" sz="quarter" idx="12"/>
          </p:nvPr>
        </p:nvSpPr>
        <p:spPr/>
        <p:txBody>
          <a:bodyPr/>
          <a:lstStyle/>
          <a:p>
            <a:fld id="{6DD64AC5-D0B9-4021-91F6-F3C5686DA524}" type="slidenum">
              <a:rPr lang="en-IN" smtClean="0"/>
              <a:t>1</a:t>
            </a:fld>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0" y="209034"/>
            <a:ext cx="6096000" cy="523220"/>
          </a:xfrm>
          <a:prstGeom prst="rect">
            <a:avLst/>
          </a:prstGeom>
          <a:noFill/>
        </p:spPr>
        <p:txBody>
          <a:bodyPr wrap="square">
            <a:spAutoFit/>
          </a:bodyPr>
          <a:lstStyle/>
          <a:p>
            <a:pPr algn="ctr"/>
            <a:r>
              <a:rPr lang="en-US" sz="2800" b="1" dirty="0">
                <a:latin typeface="Times New Roman" panose="02020603050405020304" pitchFamily="18" charset="0"/>
                <a:cs typeface="Times New Roman" panose="02020603050405020304" pitchFamily="18" charset="0"/>
              </a:rPr>
              <a:t>M</a:t>
            </a:r>
            <a:r>
              <a:rPr lang="en-IN" sz="2800" b="1" dirty="0">
                <a:latin typeface="Times New Roman" panose="02020603050405020304" pitchFamily="18" charset="0"/>
                <a:cs typeface="Times New Roman" panose="02020603050405020304" pitchFamily="18" charset="0"/>
              </a:rPr>
              <a:t>ETHODOLOGY</a:t>
            </a:r>
          </a:p>
        </p:txBody>
      </p:sp>
      <p:sp>
        <p:nvSpPr>
          <p:cNvPr id="4" name="TextBox 3"/>
          <p:cNvSpPr txBox="1"/>
          <p:nvPr/>
        </p:nvSpPr>
        <p:spPr>
          <a:xfrm>
            <a:off x="981512" y="1003503"/>
            <a:ext cx="9731230" cy="4893647"/>
          </a:xfrm>
          <a:prstGeom prst="rect">
            <a:avLst/>
          </a:prstGeom>
          <a:noFill/>
        </p:spPr>
        <p:txBody>
          <a:bodyPr wrap="square" rtlCol="0">
            <a:spAutoFit/>
          </a:bodyPr>
          <a:lstStyle/>
          <a:p>
            <a:pPr marL="285750" indent="-285750">
              <a:buFont typeface="Arial" panose="020B0604020202020204" pitchFamily="34" charset="0"/>
              <a:buChar char="•"/>
            </a:pPr>
            <a:r>
              <a:rPr lang="en-US" sz="2400" b="1" i="0" u="sng" dirty="0">
                <a:solidFill>
                  <a:srgbClr val="292929"/>
                </a:solidFill>
                <a:effectLst/>
                <a:latin typeface="source-serif-pro"/>
              </a:rPr>
              <a:t>TENSORFLOW APIs</a:t>
            </a:r>
          </a:p>
          <a:p>
            <a:pPr marL="285750" indent="-285750">
              <a:buFont typeface="Arial" panose="020B0604020202020204" pitchFamily="34" charset="0"/>
              <a:buChar char="•"/>
            </a:pPr>
            <a:r>
              <a:rPr lang="en-US" sz="2400" dirty="0">
                <a:solidFill>
                  <a:srgbClr val="292929"/>
                </a:solidFill>
                <a:latin typeface="Times New Roman" panose="02020603050405020304" pitchFamily="18" charset="0"/>
                <a:cs typeface="Times New Roman" panose="02020603050405020304" pitchFamily="18" charset="0"/>
              </a:rPr>
              <a:t>We have implemented it by using TensorFlow APIs. The advantage one have by using APIs is it provides us with a set of common operations. Because of which we don’t have to write the code for program from scratch.</a:t>
            </a:r>
          </a:p>
          <a:p>
            <a:pPr marL="285750" indent="-285750">
              <a:buFont typeface="Arial" panose="020B0604020202020204" pitchFamily="34" charset="0"/>
              <a:buChar char="•"/>
            </a:pPr>
            <a:endParaRPr lang="en-US" sz="2400" dirty="0">
              <a:solidFill>
                <a:srgbClr val="292929"/>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solidFill>
                  <a:srgbClr val="292929"/>
                </a:solidFill>
                <a:latin typeface="Times New Roman" panose="02020603050405020304" pitchFamily="18" charset="0"/>
                <a:cs typeface="Times New Roman" panose="02020603050405020304" pitchFamily="18" charset="0"/>
              </a:rPr>
              <a:t>APIs provides us convenience and hence they are time saver.</a:t>
            </a:r>
          </a:p>
          <a:p>
            <a:endParaRPr lang="en-US" sz="2400" dirty="0">
              <a:solidFill>
                <a:srgbClr val="292929"/>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solidFill>
                  <a:srgbClr val="292929"/>
                </a:solidFill>
                <a:latin typeface="Times New Roman" panose="02020603050405020304" pitchFamily="18" charset="0"/>
                <a:cs typeface="Times New Roman" panose="02020603050405020304" pitchFamily="18" charset="0"/>
              </a:rPr>
              <a:t>The TensorFlow object detection API is basically a structure build for creating a deep learning network that solves the problems for object detection.</a:t>
            </a:r>
          </a:p>
          <a:p>
            <a:pPr marL="285750" indent="-285750">
              <a:buFont typeface="Arial" panose="020B0604020202020204" pitchFamily="34" charset="0"/>
              <a:buChar char="•"/>
            </a:pPr>
            <a:endParaRPr lang="en-US" sz="2400" dirty="0">
              <a:solidFill>
                <a:srgbClr val="292929"/>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solidFill>
                  <a:srgbClr val="292929"/>
                </a:solidFill>
                <a:latin typeface="Times New Roman" panose="02020603050405020304" pitchFamily="18" charset="0"/>
                <a:cs typeface="Times New Roman" panose="02020603050405020304" pitchFamily="18" charset="0"/>
              </a:rPr>
              <a:t>This includes a collection of COCO dataset, (common object in context)</a:t>
            </a:r>
          </a:p>
        </p:txBody>
      </p:sp>
      <p:sp>
        <p:nvSpPr>
          <p:cNvPr id="5" name="TextBox 4"/>
          <p:cNvSpPr txBox="1"/>
          <p:nvPr/>
        </p:nvSpPr>
        <p:spPr>
          <a:xfrm>
            <a:off x="287323" y="209034"/>
            <a:ext cx="6094602" cy="369332"/>
          </a:xfrm>
          <a:prstGeom prst="rect">
            <a:avLst/>
          </a:prstGeom>
          <a:noFill/>
        </p:spPr>
        <p:txBody>
          <a:bodyPr wrap="square">
            <a:spAutoFit/>
          </a:bodyPr>
          <a:lstStyle/>
          <a:p>
            <a:r>
              <a:rPr lang="en-IN" sz="1800" b="1" dirty="0">
                <a:latin typeface="Times New Roman" panose="02020603050405020304" pitchFamily="18" charset="0"/>
                <a:cs typeface="Times New Roman" panose="02020603050405020304" pitchFamily="18" charset="0"/>
              </a:rPr>
              <a:t>contd.</a:t>
            </a:r>
            <a:endParaRPr lang="en-IN" dirty="0"/>
          </a:p>
        </p:txBody>
      </p:sp>
      <p:sp>
        <p:nvSpPr>
          <p:cNvPr id="6" name="Footer Placeholder 5"/>
          <p:cNvSpPr>
            <a:spLocks noGrp="1"/>
          </p:cNvSpPr>
          <p:nvPr>
            <p:ph type="ftr" sz="quarter" idx="11"/>
          </p:nvPr>
        </p:nvSpPr>
        <p:spPr/>
        <p:txBody>
          <a:bodyPr/>
          <a:lstStyle/>
          <a:p>
            <a:r>
              <a:rPr lang="en-US"/>
              <a:t>Dept. of ECE, AJIET</a:t>
            </a:r>
            <a:endParaRPr lang="en-IN"/>
          </a:p>
        </p:txBody>
      </p:sp>
      <p:pic>
        <p:nvPicPr>
          <p:cNvPr id="7" name="Google Shape;59;p13"/>
          <p:cNvPicPr preferRelativeResize="0"/>
          <p:nvPr/>
        </p:nvPicPr>
        <p:blipFill rotWithShape="1">
          <a:blip r:embed="rId2"/>
          <a:srcRect/>
          <a:stretch>
            <a:fillRect/>
          </a:stretch>
        </p:blipFill>
        <p:spPr>
          <a:xfrm>
            <a:off x="11293156" y="146822"/>
            <a:ext cx="770213" cy="584775"/>
          </a:xfrm>
          <a:prstGeom prst="rect">
            <a:avLst/>
          </a:prstGeom>
          <a:noFill/>
          <a:ln>
            <a:noFill/>
          </a:ln>
        </p:spPr>
      </p:pic>
      <p:sp>
        <p:nvSpPr>
          <p:cNvPr id="8" name="Slide Number Placeholder 7"/>
          <p:cNvSpPr>
            <a:spLocks noGrp="1"/>
          </p:cNvSpPr>
          <p:nvPr>
            <p:ph type="sldNum" sz="quarter" idx="12"/>
          </p:nvPr>
        </p:nvSpPr>
        <p:spPr/>
        <p:txBody>
          <a:bodyPr/>
          <a:lstStyle/>
          <a:p>
            <a:fld id="{6DD64AC5-D0B9-4021-91F6-F3C5686DA524}" type="slidenum">
              <a:rPr lang="en-IN" smtClean="0"/>
              <a:t>10</a:t>
            </a:fld>
            <a:endParaRPr lang="en-IN"/>
          </a:p>
        </p:txBody>
      </p:sp>
    </p:spTree>
    <p:extLst>
      <p:ext uri="{BB962C8B-B14F-4D97-AF65-F5344CB8AC3E}">
        <p14:creationId xmlns:p14="http://schemas.microsoft.com/office/powerpoint/2010/main" val="2973916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0" y="209034"/>
            <a:ext cx="6096000" cy="523220"/>
          </a:xfrm>
          <a:prstGeom prst="rect">
            <a:avLst/>
          </a:prstGeom>
          <a:noFill/>
        </p:spPr>
        <p:txBody>
          <a:bodyPr wrap="square">
            <a:spAutoFit/>
          </a:bodyPr>
          <a:lstStyle/>
          <a:p>
            <a:pPr algn="ctr"/>
            <a:r>
              <a:rPr lang="en-US" sz="2800" b="1" dirty="0">
                <a:latin typeface="Times New Roman" panose="02020603050405020304" pitchFamily="18" charset="0"/>
                <a:cs typeface="Times New Roman" panose="02020603050405020304" pitchFamily="18" charset="0"/>
              </a:rPr>
              <a:t>M</a:t>
            </a:r>
            <a:r>
              <a:rPr lang="en-IN" sz="2800" b="1" dirty="0">
                <a:latin typeface="Times New Roman" panose="02020603050405020304" pitchFamily="18" charset="0"/>
                <a:cs typeface="Times New Roman" panose="02020603050405020304" pitchFamily="18" charset="0"/>
              </a:rPr>
              <a:t>ETHODOLOGY</a:t>
            </a:r>
          </a:p>
        </p:txBody>
      </p:sp>
      <p:sp>
        <p:nvSpPr>
          <p:cNvPr id="4" name="TextBox 3"/>
          <p:cNvSpPr txBox="1"/>
          <p:nvPr/>
        </p:nvSpPr>
        <p:spPr>
          <a:xfrm>
            <a:off x="981512" y="966053"/>
            <a:ext cx="9731230" cy="1323439"/>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For a faster accuracy we will choose SSD DETECTION most of the system shows smooth performance with SSD Mobile_Net DETECTION</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287323" y="209034"/>
            <a:ext cx="6094602" cy="369332"/>
          </a:xfrm>
          <a:prstGeom prst="rect">
            <a:avLst/>
          </a:prstGeom>
          <a:noFill/>
        </p:spPr>
        <p:txBody>
          <a:bodyPr wrap="square">
            <a:spAutoFit/>
          </a:bodyPr>
          <a:lstStyle/>
          <a:p>
            <a:r>
              <a:rPr lang="en-IN" sz="1800" b="1" dirty="0">
                <a:latin typeface="Times New Roman" panose="02020603050405020304" pitchFamily="18" charset="0"/>
                <a:cs typeface="Times New Roman" panose="02020603050405020304" pitchFamily="18" charset="0"/>
              </a:rPr>
              <a:t>contd.</a:t>
            </a:r>
            <a:endParaRPr lang="en-IN" dirty="0"/>
          </a:p>
        </p:txBody>
      </p:sp>
      <p:sp>
        <p:nvSpPr>
          <p:cNvPr id="6" name="Footer Placeholder 5"/>
          <p:cNvSpPr>
            <a:spLocks noGrp="1"/>
          </p:cNvSpPr>
          <p:nvPr>
            <p:ph type="ftr" sz="quarter" idx="11"/>
          </p:nvPr>
        </p:nvSpPr>
        <p:spPr/>
        <p:txBody>
          <a:bodyPr/>
          <a:lstStyle/>
          <a:p>
            <a:r>
              <a:rPr lang="en-US"/>
              <a:t>Dept. of ECE, AJIET</a:t>
            </a:r>
            <a:endParaRPr lang="en-IN"/>
          </a:p>
        </p:txBody>
      </p:sp>
      <p:pic>
        <p:nvPicPr>
          <p:cNvPr id="7" name="Google Shape;59;p13"/>
          <p:cNvPicPr preferRelativeResize="0"/>
          <p:nvPr/>
        </p:nvPicPr>
        <p:blipFill rotWithShape="1">
          <a:blip r:embed="rId2"/>
          <a:srcRect/>
          <a:stretch>
            <a:fillRect/>
          </a:stretch>
        </p:blipFill>
        <p:spPr>
          <a:xfrm>
            <a:off x="11293156" y="146822"/>
            <a:ext cx="770213" cy="584775"/>
          </a:xfrm>
          <a:prstGeom prst="rect">
            <a:avLst/>
          </a:prstGeom>
          <a:noFill/>
          <a:ln>
            <a:noFill/>
          </a:ln>
        </p:spPr>
      </p:pic>
      <p:sp>
        <p:nvSpPr>
          <p:cNvPr id="8" name="Slide Number Placeholder 7"/>
          <p:cNvSpPr>
            <a:spLocks noGrp="1"/>
          </p:cNvSpPr>
          <p:nvPr>
            <p:ph type="sldNum" sz="quarter" idx="12"/>
          </p:nvPr>
        </p:nvSpPr>
        <p:spPr/>
        <p:txBody>
          <a:bodyPr/>
          <a:lstStyle/>
          <a:p>
            <a:fld id="{6DD64AC5-D0B9-4021-91F6-F3C5686DA524}" type="slidenum">
              <a:rPr lang="en-IN" smtClean="0"/>
              <a:t>11</a:t>
            </a:fld>
            <a:endParaRPr lang="en-IN"/>
          </a:p>
        </p:txBody>
      </p:sp>
      <p:pic>
        <p:nvPicPr>
          <p:cNvPr id="9" name="Picture 8">
            <a:extLst>
              <a:ext uri="{FF2B5EF4-FFF2-40B4-BE49-F238E27FC236}">
                <a16:creationId xmlns:a16="http://schemas.microsoft.com/office/drawing/2014/main" id="{35094D57-A72A-631D-D5FA-E9DB8256AD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8275" y="2097305"/>
            <a:ext cx="9315450" cy="3228975"/>
          </a:xfrm>
          <a:prstGeom prst="rect">
            <a:avLst/>
          </a:prstGeom>
        </p:spPr>
      </p:pic>
      <p:sp>
        <p:nvSpPr>
          <p:cNvPr id="10" name="TextBox 9">
            <a:extLst>
              <a:ext uri="{FF2B5EF4-FFF2-40B4-BE49-F238E27FC236}">
                <a16:creationId xmlns:a16="http://schemas.microsoft.com/office/drawing/2014/main" id="{3164897C-641F-AB37-E6BF-2D9EE2C3E96A}"/>
              </a:ext>
            </a:extLst>
          </p:cNvPr>
          <p:cNvSpPr txBox="1"/>
          <p:nvPr/>
        </p:nvSpPr>
        <p:spPr>
          <a:xfrm>
            <a:off x="4300715" y="5393339"/>
            <a:ext cx="3397624" cy="369332"/>
          </a:xfrm>
          <a:prstGeom prst="rect">
            <a:avLst/>
          </a:prstGeom>
          <a:noFill/>
        </p:spPr>
        <p:txBody>
          <a:bodyPr wrap="square" rtlCol="0">
            <a:spAutoFit/>
          </a:bodyPr>
          <a:lstStyle/>
          <a:p>
            <a:r>
              <a:rPr lang="en-US" dirty="0"/>
              <a:t>Single Shot Detection Architecture</a:t>
            </a:r>
          </a:p>
        </p:txBody>
      </p:sp>
    </p:spTree>
    <p:extLst>
      <p:ext uri="{BB962C8B-B14F-4D97-AF65-F5344CB8AC3E}">
        <p14:creationId xmlns:p14="http://schemas.microsoft.com/office/powerpoint/2010/main" val="2247345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0" y="209034"/>
            <a:ext cx="6096000"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M</a:t>
            </a:r>
            <a:r>
              <a:rPr lang="en-IN" sz="2400" b="1" dirty="0">
                <a:latin typeface="Times New Roman" panose="02020603050405020304" pitchFamily="18" charset="0"/>
                <a:cs typeface="Times New Roman" panose="02020603050405020304" pitchFamily="18" charset="0"/>
              </a:rPr>
              <a:t>ETHODOLOGY</a:t>
            </a:r>
          </a:p>
        </p:txBody>
      </p:sp>
      <p:sp>
        <p:nvSpPr>
          <p:cNvPr id="4" name="TextBox 3"/>
          <p:cNvSpPr txBox="1"/>
          <p:nvPr/>
        </p:nvSpPr>
        <p:spPr>
          <a:xfrm>
            <a:off x="1044265" y="1459112"/>
            <a:ext cx="9731230"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It’s a architecture and it is trained and used for object detection Single Shot Detector Single Shot detector like YOLO takes only one shot to detect multiple objects present in an image using multibox. It is significantly faster in speed and high-accuracy object detection algorithm.</a:t>
            </a:r>
          </a:p>
          <a:p>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YOLO – You Only Look Once</a:t>
            </a:r>
          </a:p>
          <a:p>
            <a:pPr marL="285750" indent="-28575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287323" y="209034"/>
            <a:ext cx="6094602" cy="369332"/>
          </a:xfrm>
          <a:prstGeom prst="rect">
            <a:avLst/>
          </a:prstGeom>
          <a:noFill/>
        </p:spPr>
        <p:txBody>
          <a:bodyPr wrap="square">
            <a:spAutoFit/>
          </a:bodyPr>
          <a:lstStyle/>
          <a:p>
            <a:r>
              <a:rPr lang="en-IN" sz="1800" b="1" dirty="0">
                <a:latin typeface="Times New Roman" panose="02020603050405020304" pitchFamily="18" charset="0"/>
                <a:cs typeface="Times New Roman" panose="02020603050405020304" pitchFamily="18" charset="0"/>
              </a:rPr>
              <a:t>contd.</a:t>
            </a:r>
            <a:endParaRPr lang="en-IN" dirty="0"/>
          </a:p>
        </p:txBody>
      </p:sp>
      <p:sp>
        <p:nvSpPr>
          <p:cNvPr id="6" name="Footer Placeholder 5"/>
          <p:cNvSpPr>
            <a:spLocks noGrp="1"/>
          </p:cNvSpPr>
          <p:nvPr>
            <p:ph type="ftr" sz="quarter" idx="11"/>
          </p:nvPr>
        </p:nvSpPr>
        <p:spPr/>
        <p:txBody>
          <a:bodyPr/>
          <a:lstStyle/>
          <a:p>
            <a:r>
              <a:rPr lang="en-US"/>
              <a:t>Dept. of ECE, AJIET</a:t>
            </a:r>
            <a:endParaRPr lang="en-IN"/>
          </a:p>
        </p:txBody>
      </p:sp>
      <p:pic>
        <p:nvPicPr>
          <p:cNvPr id="7" name="Google Shape;59;p13"/>
          <p:cNvPicPr preferRelativeResize="0"/>
          <p:nvPr/>
        </p:nvPicPr>
        <p:blipFill rotWithShape="1">
          <a:blip r:embed="rId2"/>
          <a:srcRect/>
          <a:stretch>
            <a:fillRect/>
          </a:stretch>
        </p:blipFill>
        <p:spPr>
          <a:xfrm>
            <a:off x="11293156" y="146822"/>
            <a:ext cx="770213" cy="584775"/>
          </a:xfrm>
          <a:prstGeom prst="rect">
            <a:avLst/>
          </a:prstGeom>
          <a:noFill/>
          <a:ln>
            <a:noFill/>
          </a:ln>
        </p:spPr>
      </p:pic>
      <p:sp>
        <p:nvSpPr>
          <p:cNvPr id="8" name="Slide Number Placeholder 7"/>
          <p:cNvSpPr>
            <a:spLocks noGrp="1"/>
          </p:cNvSpPr>
          <p:nvPr>
            <p:ph type="sldNum" sz="quarter" idx="12"/>
          </p:nvPr>
        </p:nvSpPr>
        <p:spPr/>
        <p:txBody>
          <a:bodyPr/>
          <a:lstStyle/>
          <a:p>
            <a:fld id="{6DD64AC5-D0B9-4021-91F6-F3C5686DA524}" type="slidenum">
              <a:rPr lang="en-IN" smtClean="0"/>
              <a:t>12</a:t>
            </a:fld>
            <a:endParaRPr lang="en-IN"/>
          </a:p>
        </p:txBody>
      </p:sp>
    </p:spTree>
    <p:extLst>
      <p:ext uri="{BB962C8B-B14F-4D97-AF65-F5344CB8AC3E}">
        <p14:creationId xmlns:p14="http://schemas.microsoft.com/office/powerpoint/2010/main" val="3629045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0" y="209034"/>
            <a:ext cx="6096000"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M</a:t>
            </a:r>
            <a:r>
              <a:rPr lang="en-IN" sz="2400" b="1" dirty="0">
                <a:latin typeface="Times New Roman" panose="02020603050405020304" pitchFamily="18" charset="0"/>
                <a:cs typeface="Times New Roman" panose="02020603050405020304" pitchFamily="18" charset="0"/>
              </a:rPr>
              <a:t>ETHODOLOGY</a:t>
            </a:r>
          </a:p>
        </p:txBody>
      </p:sp>
      <p:sp>
        <p:nvSpPr>
          <p:cNvPr id="4" name="TextBox 3"/>
          <p:cNvSpPr txBox="1"/>
          <p:nvPr/>
        </p:nvSpPr>
        <p:spPr>
          <a:xfrm>
            <a:off x="900829" y="876132"/>
            <a:ext cx="9731230" cy="2185214"/>
          </a:xfrm>
          <a:prstGeom prst="rect">
            <a:avLst/>
          </a:prstGeom>
          <a:noFill/>
        </p:spPr>
        <p:txBody>
          <a:bodyPr wrap="square" rtlCol="0">
            <a:spAutoFit/>
          </a:bodyPr>
          <a:lstStyle/>
          <a:p>
            <a:endParaRPr lang="en-I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1" i="0" u="sng" dirty="0">
                <a:solidFill>
                  <a:srgbClr val="292929"/>
                </a:solidFill>
                <a:effectLst/>
                <a:latin typeface="Times New Roman" panose="02020603050405020304" pitchFamily="18" charset="0"/>
                <a:cs typeface="Times New Roman" panose="02020603050405020304" pitchFamily="18" charset="0"/>
              </a:rPr>
              <a:t>MOBILENET</a:t>
            </a:r>
          </a:p>
          <a:p>
            <a:endParaRPr lang="en-US" sz="2400" b="1" i="0" u="sng" dirty="0">
              <a:solidFill>
                <a:srgbClr val="292929"/>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i="0" dirty="0">
                <a:solidFill>
                  <a:srgbClr val="292929"/>
                </a:solidFill>
                <a:effectLst/>
                <a:latin typeface="Times New Roman" panose="02020603050405020304" pitchFamily="18" charset="0"/>
                <a:cs typeface="Times New Roman" panose="02020603050405020304" pitchFamily="18" charset="0"/>
              </a:rPr>
              <a:t>MobileNet is an efficient and portable CNN architecture that is used in real world applications</a:t>
            </a:r>
            <a:r>
              <a:rPr lang="en-US" sz="1600" i="0" dirty="0">
                <a:solidFill>
                  <a:srgbClr val="292929"/>
                </a:solidFill>
                <a:effectLst/>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287323" y="209034"/>
            <a:ext cx="6094602" cy="369332"/>
          </a:xfrm>
          <a:prstGeom prst="rect">
            <a:avLst/>
          </a:prstGeom>
          <a:noFill/>
        </p:spPr>
        <p:txBody>
          <a:bodyPr wrap="square">
            <a:spAutoFit/>
          </a:bodyPr>
          <a:lstStyle/>
          <a:p>
            <a:r>
              <a:rPr lang="en-IN" sz="1800" b="1" dirty="0">
                <a:latin typeface="Times New Roman" panose="02020603050405020304" pitchFamily="18" charset="0"/>
                <a:cs typeface="Times New Roman" panose="02020603050405020304" pitchFamily="18" charset="0"/>
              </a:rPr>
              <a:t>contd.</a:t>
            </a:r>
            <a:endParaRPr lang="en-IN" dirty="0"/>
          </a:p>
        </p:txBody>
      </p:sp>
      <p:sp>
        <p:nvSpPr>
          <p:cNvPr id="6" name="Footer Placeholder 5"/>
          <p:cNvSpPr>
            <a:spLocks noGrp="1"/>
          </p:cNvSpPr>
          <p:nvPr>
            <p:ph type="ftr" sz="quarter" idx="11"/>
          </p:nvPr>
        </p:nvSpPr>
        <p:spPr/>
        <p:txBody>
          <a:bodyPr/>
          <a:lstStyle/>
          <a:p>
            <a:r>
              <a:rPr lang="en-US"/>
              <a:t>Dept. of ECE, AJIET</a:t>
            </a:r>
            <a:endParaRPr lang="en-IN"/>
          </a:p>
        </p:txBody>
      </p:sp>
      <p:pic>
        <p:nvPicPr>
          <p:cNvPr id="7" name="Google Shape;59;p13"/>
          <p:cNvPicPr preferRelativeResize="0"/>
          <p:nvPr/>
        </p:nvPicPr>
        <p:blipFill rotWithShape="1">
          <a:blip r:embed="rId2"/>
          <a:srcRect/>
          <a:stretch>
            <a:fillRect/>
          </a:stretch>
        </p:blipFill>
        <p:spPr>
          <a:xfrm>
            <a:off x="11293156" y="146822"/>
            <a:ext cx="770213" cy="584775"/>
          </a:xfrm>
          <a:prstGeom prst="rect">
            <a:avLst/>
          </a:prstGeom>
          <a:noFill/>
          <a:ln>
            <a:noFill/>
          </a:ln>
        </p:spPr>
      </p:pic>
      <p:sp>
        <p:nvSpPr>
          <p:cNvPr id="8" name="Slide Number Placeholder 7"/>
          <p:cNvSpPr>
            <a:spLocks noGrp="1"/>
          </p:cNvSpPr>
          <p:nvPr>
            <p:ph type="sldNum" sz="quarter" idx="12"/>
          </p:nvPr>
        </p:nvSpPr>
        <p:spPr/>
        <p:txBody>
          <a:bodyPr/>
          <a:lstStyle/>
          <a:p>
            <a:fld id="{6DD64AC5-D0B9-4021-91F6-F3C5686DA524}" type="slidenum">
              <a:rPr lang="en-IN" smtClean="0"/>
              <a:t>13</a:t>
            </a:fld>
            <a:endParaRPr lang="en-IN"/>
          </a:p>
        </p:txBody>
      </p:sp>
      <p:sp>
        <p:nvSpPr>
          <p:cNvPr id="3" name="TextBox 2">
            <a:extLst>
              <a:ext uri="{FF2B5EF4-FFF2-40B4-BE49-F238E27FC236}">
                <a16:creationId xmlns:a16="http://schemas.microsoft.com/office/drawing/2014/main" id="{BC1AB3E9-453B-D846-6638-86F8EC73BCFA}"/>
              </a:ext>
            </a:extLst>
          </p:cNvPr>
          <p:cNvSpPr txBox="1"/>
          <p:nvPr/>
        </p:nvSpPr>
        <p:spPr>
          <a:xfrm>
            <a:off x="900829" y="3061346"/>
            <a:ext cx="9731229"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Depth wise Convolution Filters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Point wise Convolution Filters</a:t>
            </a:r>
          </a:p>
          <a:p>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0" i="0" dirty="0">
                <a:solidFill>
                  <a:srgbClr val="292929"/>
                </a:solidFill>
                <a:effectLst/>
                <a:latin typeface="Times New Roman" panose="02020603050405020304" pitchFamily="18" charset="0"/>
                <a:cs typeface="Times New Roman" panose="02020603050405020304" pitchFamily="18" charset="0"/>
              </a:rPr>
              <a:t>This model is based on the ideology of the MobileNet model based on depth wise separable convolutions and it forms a factorized Convolutions. This converts a basic standard convolutions into a depth wise convolutions.</a:t>
            </a:r>
          </a:p>
          <a:p>
            <a:pPr marL="285750" indent="-285750">
              <a:buFont typeface="Arial" panose="020B0604020202020204" pitchFamily="34" charset="0"/>
              <a:buChar char="•"/>
            </a:pPr>
            <a:r>
              <a:rPr lang="en-US" sz="2400" b="0" i="0" dirty="0">
                <a:solidFill>
                  <a:srgbClr val="292929"/>
                </a:solidFill>
                <a:effectLst/>
                <a:latin typeface="Times New Roman" panose="02020603050405020304" pitchFamily="18" charset="0"/>
                <a:cs typeface="Times New Roman" panose="02020603050405020304" pitchFamily="18" charset="0"/>
              </a:rPr>
              <a:t>This 1 × 1 convolutions are also called as pointwise convolutions.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5826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0" y="209034"/>
            <a:ext cx="6096000"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M</a:t>
            </a:r>
            <a:r>
              <a:rPr lang="en-IN" sz="2400" b="1" dirty="0">
                <a:latin typeface="Times New Roman" panose="02020603050405020304" pitchFamily="18" charset="0"/>
                <a:cs typeface="Times New Roman" panose="02020603050405020304" pitchFamily="18" charset="0"/>
              </a:rPr>
              <a:t>ETHODOLOGY</a:t>
            </a:r>
          </a:p>
        </p:txBody>
      </p:sp>
      <p:sp>
        <p:nvSpPr>
          <p:cNvPr id="5" name="TextBox 4"/>
          <p:cNvSpPr txBox="1"/>
          <p:nvPr/>
        </p:nvSpPr>
        <p:spPr>
          <a:xfrm>
            <a:off x="287323" y="209034"/>
            <a:ext cx="6094602" cy="369332"/>
          </a:xfrm>
          <a:prstGeom prst="rect">
            <a:avLst/>
          </a:prstGeom>
          <a:noFill/>
        </p:spPr>
        <p:txBody>
          <a:bodyPr wrap="square">
            <a:spAutoFit/>
          </a:bodyPr>
          <a:lstStyle/>
          <a:p>
            <a:r>
              <a:rPr lang="en-IN" sz="1800" b="1" dirty="0">
                <a:latin typeface="Times New Roman" panose="02020603050405020304" pitchFamily="18" charset="0"/>
                <a:cs typeface="Times New Roman" panose="02020603050405020304" pitchFamily="18" charset="0"/>
              </a:rPr>
              <a:t>contd.</a:t>
            </a:r>
            <a:endParaRPr lang="en-IN" dirty="0"/>
          </a:p>
        </p:txBody>
      </p:sp>
      <p:sp>
        <p:nvSpPr>
          <p:cNvPr id="6" name="Footer Placeholder 5"/>
          <p:cNvSpPr>
            <a:spLocks noGrp="1"/>
          </p:cNvSpPr>
          <p:nvPr>
            <p:ph type="ftr" sz="quarter" idx="11"/>
          </p:nvPr>
        </p:nvSpPr>
        <p:spPr/>
        <p:txBody>
          <a:bodyPr/>
          <a:lstStyle/>
          <a:p>
            <a:r>
              <a:rPr lang="en-US"/>
              <a:t>Dept. of ECE, AJIET</a:t>
            </a:r>
            <a:endParaRPr lang="en-IN"/>
          </a:p>
        </p:txBody>
      </p:sp>
      <p:pic>
        <p:nvPicPr>
          <p:cNvPr id="7" name="Google Shape;59;p13"/>
          <p:cNvPicPr preferRelativeResize="0"/>
          <p:nvPr/>
        </p:nvPicPr>
        <p:blipFill rotWithShape="1">
          <a:blip r:embed="rId2"/>
          <a:srcRect/>
          <a:stretch>
            <a:fillRect/>
          </a:stretch>
        </p:blipFill>
        <p:spPr>
          <a:xfrm>
            <a:off x="11293156" y="146822"/>
            <a:ext cx="770213" cy="584775"/>
          </a:xfrm>
          <a:prstGeom prst="rect">
            <a:avLst/>
          </a:prstGeom>
          <a:noFill/>
          <a:ln>
            <a:noFill/>
          </a:ln>
        </p:spPr>
      </p:pic>
      <p:sp>
        <p:nvSpPr>
          <p:cNvPr id="8" name="Slide Number Placeholder 7"/>
          <p:cNvSpPr>
            <a:spLocks noGrp="1"/>
          </p:cNvSpPr>
          <p:nvPr>
            <p:ph type="sldNum" sz="quarter" idx="12"/>
          </p:nvPr>
        </p:nvSpPr>
        <p:spPr/>
        <p:txBody>
          <a:bodyPr/>
          <a:lstStyle/>
          <a:p>
            <a:fld id="{6DD64AC5-D0B9-4021-91F6-F3C5686DA524}" type="slidenum">
              <a:rPr lang="en-IN" smtClean="0"/>
              <a:t>14</a:t>
            </a:fld>
            <a:endParaRPr lang="en-IN"/>
          </a:p>
        </p:txBody>
      </p:sp>
      <p:pic>
        <p:nvPicPr>
          <p:cNvPr id="11" name="Picture 10">
            <a:extLst>
              <a:ext uri="{FF2B5EF4-FFF2-40B4-BE49-F238E27FC236}">
                <a16:creationId xmlns:a16="http://schemas.microsoft.com/office/drawing/2014/main" id="{4567A2F2-F566-8A38-7B72-17A9647C6B18}"/>
              </a:ext>
            </a:extLst>
          </p:cNvPr>
          <p:cNvPicPr>
            <a:picLocks noChangeAspect="1"/>
          </p:cNvPicPr>
          <p:nvPr/>
        </p:nvPicPr>
        <p:blipFill rotWithShape="1">
          <a:blip r:embed="rId3">
            <a:extLst>
              <a:ext uri="{28A0092B-C50C-407E-A947-70E740481C1C}">
                <a14:useLocalDpi xmlns:a14="http://schemas.microsoft.com/office/drawing/2010/main" val="0"/>
              </a:ext>
            </a:extLst>
          </a:blip>
          <a:srcRect l="46829" r="9783" b="8235"/>
          <a:stretch/>
        </p:blipFill>
        <p:spPr>
          <a:xfrm>
            <a:off x="4229659" y="1578339"/>
            <a:ext cx="3732680" cy="4311259"/>
          </a:xfrm>
          <a:prstGeom prst="rect">
            <a:avLst/>
          </a:prstGeom>
        </p:spPr>
      </p:pic>
      <p:sp>
        <p:nvSpPr>
          <p:cNvPr id="12" name="TextBox 11">
            <a:extLst>
              <a:ext uri="{FF2B5EF4-FFF2-40B4-BE49-F238E27FC236}">
                <a16:creationId xmlns:a16="http://schemas.microsoft.com/office/drawing/2014/main" id="{76CAB9A9-E1E1-C45E-053C-215BFEAB4B73}"/>
              </a:ext>
            </a:extLst>
          </p:cNvPr>
          <p:cNvSpPr txBox="1"/>
          <p:nvPr/>
        </p:nvSpPr>
        <p:spPr>
          <a:xfrm>
            <a:off x="2140882" y="968402"/>
            <a:ext cx="7910233" cy="461665"/>
          </a:xfrm>
          <a:prstGeom prst="rect">
            <a:avLst/>
          </a:prstGeom>
          <a:noFill/>
        </p:spPr>
        <p:txBody>
          <a:bodyPr wrap="square" rtlCol="0">
            <a:spAutoFit/>
          </a:bodyPr>
          <a:lstStyle/>
          <a:p>
            <a:r>
              <a:rPr lang="en-US" sz="2400" dirty="0"/>
              <a:t>Depth wise Convolution filter based MobileNet Architecture</a:t>
            </a:r>
          </a:p>
        </p:txBody>
      </p:sp>
    </p:spTree>
    <p:extLst>
      <p:ext uri="{BB962C8B-B14F-4D97-AF65-F5344CB8AC3E}">
        <p14:creationId xmlns:p14="http://schemas.microsoft.com/office/powerpoint/2010/main" val="3061368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0" y="164004"/>
            <a:ext cx="6096000"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M</a:t>
            </a:r>
            <a:r>
              <a:rPr lang="en-IN" sz="2400" b="1" dirty="0">
                <a:latin typeface="Times New Roman" panose="02020603050405020304" pitchFamily="18" charset="0"/>
                <a:cs typeface="Times New Roman" panose="02020603050405020304" pitchFamily="18" charset="0"/>
              </a:rPr>
              <a:t>ETHODOLOGY</a:t>
            </a:r>
          </a:p>
        </p:txBody>
      </p:sp>
      <p:sp>
        <p:nvSpPr>
          <p:cNvPr id="5" name="TextBox 4"/>
          <p:cNvSpPr txBox="1"/>
          <p:nvPr/>
        </p:nvSpPr>
        <p:spPr>
          <a:xfrm>
            <a:off x="287323" y="209034"/>
            <a:ext cx="6094602" cy="369332"/>
          </a:xfrm>
          <a:prstGeom prst="rect">
            <a:avLst/>
          </a:prstGeom>
          <a:noFill/>
        </p:spPr>
        <p:txBody>
          <a:bodyPr wrap="square">
            <a:spAutoFit/>
          </a:bodyPr>
          <a:lstStyle/>
          <a:p>
            <a:r>
              <a:rPr lang="en-IN" sz="1800" b="1" dirty="0">
                <a:latin typeface="Times New Roman" panose="02020603050405020304" pitchFamily="18" charset="0"/>
                <a:cs typeface="Times New Roman" panose="02020603050405020304" pitchFamily="18" charset="0"/>
              </a:rPr>
              <a:t>contd.</a:t>
            </a:r>
            <a:endParaRPr lang="en-IN" dirty="0"/>
          </a:p>
        </p:txBody>
      </p:sp>
      <p:sp>
        <p:nvSpPr>
          <p:cNvPr id="6" name="Footer Placeholder 5"/>
          <p:cNvSpPr>
            <a:spLocks noGrp="1"/>
          </p:cNvSpPr>
          <p:nvPr>
            <p:ph type="ftr" sz="quarter" idx="11"/>
          </p:nvPr>
        </p:nvSpPr>
        <p:spPr/>
        <p:txBody>
          <a:bodyPr/>
          <a:lstStyle/>
          <a:p>
            <a:r>
              <a:rPr lang="en-US"/>
              <a:t>Dept. of ECE, AJIET</a:t>
            </a:r>
            <a:endParaRPr lang="en-IN"/>
          </a:p>
        </p:txBody>
      </p:sp>
      <p:pic>
        <p:nvPicPr>
          <p:cNvPr id="7" name="Google Shape;59;p13"/>
          <p:cNvPicPr preferRelativeResize="0"/>
          <p:nvPr/>
        </p:nvPicPr>
        <p:blipFill rotWithShape="1">
          <a:blip r:embed="rId2"/>
          <a:srcRect/>
          <a:stretch>
            <a:fillRect/>
          </a:stretch>
        </p:blipFill>
        <p:spPr>
          <a:xfrm>
            <a:off x="11293156" y="146822"/>
            <a:ext cx="770213" cy="584775"/>
          </a:xfrm>
          <a:prstGeom prst="rect">
            <a:avLst/>
          </a:prstGeom>
          <a:noFill/>
          <a:ln>
            <a:noFill/>
          </a:ln>
        </p:spPr>
      </p:pic>
      <p:sp>
        <p:nvSpPr>
          <p:cNvPr id="8" name="Slide Number Placeholder 7"/>
          <p:cNvSpPr>
            <a:spLocks noGrp="1"/>
          </p:cNvSpPr>
          <p:nvPr>
            <p:ph type="sldNum" sz="quarter" idx="12"/>
          </p:nvPr>
        </p:nvSpPr>
        <p:spPr/>
        <p:txBody>
          <a:bodyPr/>
          <a:lstStyle/>
          <a:p>
            <a:fld id="{6DD64AC5-D0B9-4021-91F6-F3C5686DA524}" type="slidenum">
              <a:rPr lang="en-IN" smtClean="0"/>
              <a:t>15</a:t>
            </a:fld>
            <a:endParaRPr lang="en-IN"/>
          </a:p>
        </p:txBody>
      </p:sp>
      <p:sp>
        <p:nvSpPr>
          <p:cNvPr id="3" name="TextBox 2">
            <a:extLst>
              <a:ext uri="{FF2B5EF4-FFF2-40B4-BE49-F238E27FC236}">
                <a16:creationId xmlns:a16="http://schemas.microsoft.com/office/drawing/2014/main" id="{BFC73031-0ED4-0CAE-A877-2924CB555DC0}"/>
              </a:ext>
            </a:extLst>
          </p:cNvPr>
          <p:cNvSpPr txBox="1"/>
          <p:nvPr/>
        </p:nvSpPr>
        <p:spPr>
          <a:xfrm>
            <a:off x="1358153" y="812165"/>
            <a:ext cx="9475694" cy="5909310"/>
          </a:xfrm>
          <a:prstGeom prst="rect">
            <a:avLst/>
          </a:prstGeom>
          <a:noFill/>
        </p:spPr>
        <p:txBody>
          <a:bodyPr wrap="square" rtlCol="0">
            <a:spAutoFit/>
          </a:bodyPr>
          <a:lstStyle/>
          <a:p>
            <a:pPr algn="l"/>
            <a:r>
              <a:rPr lang="en-US" b="1" i="0" dirty="0">
                <a:solidFill>
                  <a:srgbClr val="292929"/>
                </a:solidFill>
                <a:effectLst/>
                <a:latin typeface="Times New Roman" panose="02020603050405020304" pitchFamily="18" charset="0"/>
                <a:cs typeface="Times New Roman" panose="02020603050405020304" pitchFamily="18" charset="0"/>
              </a:rPr>
              <a:t>     DEPTH ESTIMATION</a:t>
            </a:r>
          </a:p>
          <a:p>
            <a:pPr marL="285750" indent="-285750" algn="l">
              <a:buFont typeface="Arial" panose="020B0604020202020204" pitchFamily="34" charset="0"/>
              <a:buChar char="•"/>
            </a:pPr>
            <a:r>
              <a:rPr lang="en-US" sz="2400" b="0" i="0" dirty="0">
                <a:solidFill>
                  <a:srgbClr val="292929"/>
                </a:solidFill>
                <a:effectLst/>
                <a:latin typeface="Times New Roman" panose="02020603050405020304" pitchFamily="18" charset="0"/>
                <a:cs typeface="Times New Roman" panose="02020603050405020304" pitchFamily="18" charset="0"/>
              </a:rPr>
              <a:t>Depth estimation or extraction feature is nothing but the techniques and algorithms which aims to obtain a representation of the spatial structure of a scene. </a:t>
            </a:r>
          </a:p>
          <a:p>
            <a:pPr algn="l"/>
            <a:endParaRPr lang="en-US" sz="2400" b="0" i="0" dirty="0">
              <a:solidFill>
                <a:srgbClr val="292929"/>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400" dirty="0">
                <a:solidFill>
                  <a:srgbClr val="292929"/>
                </a:solidFill>
                <a:latin typeface="Times New Roman" panose="02020603050405020304" pitchFamily="18" charset="0"/>
                <a:cs typeface="Times New Roman" panose="02020603050405020304" pitchFamily="18" charset="0"/>
              </a:rPr>
              <a:t>I</a:t>
            </a:r>
            <a:r>
              <a:rPr lang="en-US" sz="2400" b="0" i="0" dirty="0">
                <a:solidFill>
                  <a:srgbClr val="292929"/>
                </a:solidFill>
                <a:effectLst/>
                <a:latin typeface="Times New Roman" panose="02020603050405020304" pitchFamily="18" charset="0"/>
                <a:cs typeface="Times New Roman" panose="02020603050405020304" pitchFamily="18" charset="0"/>
              </a:rPr>
              <a:t>t is used to calculate the distance between two objects. Our prototype is used to assist the blind people which aims to issue warning to the blind people about the hurdles coming on their way.</a:t>
            </a:r>
          </a:p>
          <a:p>
            <a:pPr algn="l"/>
            <a:endParaRPr lang="en-US" sz="2400" b="0" i="0" dirty="0">
              <a:solidFill>
                <a:srgbClr val="292929"/>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400" b="0" i="0" dirty="0">
                <a:solidFill>
                  <a:srgbClr val="292929"/>
                </a:solidFill>
                <a:effectLst/>
                <a:latin typeface="Times New Roman" panose="02020603050405020304" pitchFamily="18" charset="0"/>
                <a:cs typeface="Times New Roman" panose="02020603050405020304" pitchFamily="18" charset="0"/>
              </a:rPr>
              <a:t> In order to do this, we need to find that at how much distance the obstacle and person are located in any real time situation.</a:t>
            </a:r>
          </a:p>
          <a:p>
            <a:pPr marL="285750" indent="-285750" algn="l">
              <a:buFont typeface="Arial" panose="020B0604020202020204" pitchFamily="34" charset="0"/>
              <a:buChar char="•"/>
            </a:pPr>
            <a:r>
              <a:rPr lang="en-US" sz="2400" b="0" i="0" dirty="0">
                <a:solidFill>
                  <a:srgbClr val="292929"/>
                </a:solidFill>
                <a:effectLst/>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2400" b="0" i="0" dirty="0">
                <a:solidFill>
                  <a:srgbClr val="292929"/>
                </a:solidFill>
                <a:effectLst/>
                <a:latin typeface="Times New Roman" panose="02020603050405020304" pitchFamily="18" charset="0"/>
                <a:cs typeface="Times New Roman" panose="02020603050405020304" pitchFamily="18" charset="0"/>
              </a:rPr>
              <a:t>If that object occupies most of the frame then with respect to some constraints the approximate distance of the object from the particular person is calculated.</a:t>
            </a:r>
          </a:p>
          <a:p>
            <a:pPr marL="285750" indent="-285750" algn="l">
              <a:buFont typeface="Arial" panose="020B0604020202020204" pitchFamily="34" charset="0"/>
              <a:buChar char="•"/>
            </a:pPr>
            <a:endParaRPr lang="en-US" sz="2400" b="0" i="0" dirty="0">
              <a:solidFill>
                <a:srgbClr val="292929"/>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2170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0" y="209034"/>
            <a:ext cx="6096000" cy="523220"/>
          </a:xfrm>
          <a:prstGeom prst="rect">
            <a:avLst/>
          </a:prstGeom>
          <a:noFill/>
        </p:spPr>
        <p:txBody>
          <a:bodyPr wrap="square">
            <a:spAutoFit/>
          </a:bodyPr>
          <a:lstStyle/>
          <a:p>
            <a:pPr algn="ctr"/>
            <a:r>
              <a:rPr lang="en-US" sz="2800" b="1" dirty="0">
                <a:latin typeface="Times New Roman" panose="02020603050405020304" pitchFamily="18" charset="0"/>
                <a:cs typeface="Times New Roman" panose="02020603050405020304" pitchFamily="18" charset="0"/>
              </a:rPr>
              <a:t>M</a:t>
            </a:r>
            <a:r>
              <a:rPr lang="en-IN" sz="2800" b="1" dirty="0">
                <a:latin typeface="Times New Roman" panose="02020603050405020304" pitchFamily="18" charset="0"/>
                <a:cs typeface="Times New Roman" panose="02020603050405020304" pitchFamily="18" charset="0"/>
              </a:rPr>
              <a:t>ETHODOLOGY</a:t>
            </a:r>
          </a:p>
        </p:txBody>
      </p:sp>
      <p:sp>
        <p:nvSpPr>
          <p:cNvPr id="5" name="TextBox 4"/>
          <p:cNvSpPr txBox="1"/>
          <p:nvPr/>
        </p:nvSpPr>
        <p:spPr>
          <a:xfrm>
            <a:off x="287323" y="209034"/>
            <a:ext cx="6094602" cy="369332"/>
          </a:xfrm>
          <a:prstGeom prst="rect">
            <a:avLst/>
          </a:prstGeom>
          <a:noFill/>
        </p:spPr>
        <p:txBody>
          <a:bodyPr wrap="square">
            <a:spAutoFit/>
          </a:bodyPr>
          <a:lstStyle/>
          <a:p>
            <a:r>
              <a:rPr lang="en-IN" sz="1800" b="1" dirty="0">
                <a:latin typeface="Times New Roman" panose="02020603050405020304" pitchFamily="18" charset="0"/>
                <a:cs typeface="Times New Roman" panose="02020603050405020304" pitchFamily="18" charset="0"/>
              </a:rPr>
              <a:t>contd.</a:t>
            </a:r>
            <a:endParaRPr lang="en-IN" dirty="0"/>
          </a:p>
        </p:txBody>
      </p:sp>
      <p:sp>
        <p:nvSpPr>
          <p:cNvPr id="6" name="Footer Placeholder 5"/>
          <p:cNvSpPr>
            <a:spLocks noGrp="1"/>
          </p:cNvSpPr>
          <p:nvPr>
            <p:ph type="ftr" sz="quarter" idx="11"/>
          </p:nvPr>
        </p:nvSpPr>
        <p:spPr/>
        <p:txBody>
          <a:bodyPr/>
          <a:lstStyle/>
          <a:p>
            <a:r>
              <a:rPr lang="en-US"/>
              <a:t>Dept. of ECE, AJIET</a:t>
            </a:r>
            <a:endParaRPr lang="en-IN"/>
          </a:p>
        </p:txBody>
      </p:sp>
      <p:pic>
        <p:nvPicPr>
          <p:cNvPr id="7" name="Google Shape;59;p13"/>
          <p:cNvPicPr preferRelativeResize="0"/>
          <p:nvPr/>
        </p:nvPicPr>
        <p:blipFill rotWithShape="1">
          <a:blip r:embed="rId2"/>
          <a:srcRect/>
          <a:stretch>
            <a:fillRect/>
          </a:stretch>
        </p:blipFill>
        <p:spPr>
          <a:xfrm>
            <a:off x="11293156" y="146822"/>
            <a:ext cx="770213" cy="584775"/>
          </a:xfrm>
          <a:prstGeom prst="rect">
            <a:avLst/>
          </a:prstGeom>
          <a:noFill/>
          <a:ln>
            <a:noFill/>
          </a:ln>
        </p:spPr>
      </p:pic>
      <p:sp>
        <p:nvSpPr>
          <p:cNvPr id="8" name="Slide Number Placeholder 7"/>
          <p:cNvSpPr>
            <a:spLocks noGrp="1"/>
          </p:cNvSpPr>
          <p:nvPr>
            <p:ph type="sldNum" sz="quarter" idx="12"/>
          </p:nvPr>
        </p:nvSpPr>
        <p:spPr/>
        <p:txBody>
          <a:bodyPr/>
          <a:lstStyle/>
          <a:p>
            <a:fld id="{6DD64AC5-D0B9-4021-91F6-F3C5686DA524}" type="slidenum">
              <a:rPr lang="en-IN" smtClean="0"/>
              <a:t>16</a:t>
            </a:fld>
            <a:endParaRPr lang="en-IN"/>
          </a:p>
        </p:txBody>
      </p:sp>
      <p:sp>
        <p:nvSpPr>
          <p:cNvPr id="3" name="TextBox 2">
            <a:extLst>
              <a:ext uri="{FF2B5EF4-FFF2-40B4-BE49-F238E27FC236}">
                <a16:creationId xmlns:a16="http://schemas.microsoft.com/office/drawing/2014/main" id="{BFC73031-0ED4-0CAE-A877-2924CB555DC0}"/>
              </a:ext>
            </a:extLst>
          </p:cNvPr>
          <p:cNvSpPr txBox="1"/>
          <p:nvPr/>
        </p:nvSpPr>
        <p:spPr>
          <a:xfrm>
            <a:off x="1223682" y="670699"/>
            <a:ext cx="9475694" cy="5632311"/>
          </a:xfrm>
          <a:prstGeom prst="rect">
            <a:avLst/>
          </a:prstGeom>
          <a:noFill/>
        </p:spPr>
        <p:txBody>
          <a:bodyPr wrap="square" rtlCol="0">
            <a:spAutoFit/>
          </a:bodyPr>
          <a:lstStyle/>
          <a:p>
            <a:pPr algn="l"/>
            <a:r>
              <a:rPr lang="en-US" sz="2400" b="1" i="0" dirty="0">
                <a:solidFill>
                  <a:srgbClr val="292929"/>
                </a:solidFill>
                <a:effectLst/>
                <a:latin typeface="Times New Roman" panose="02020603050405020304" pitchFamily="18" charset="0"/>
                <a:cs typeface="Times New Roman" panose="02020603050405020304" pitchFamily="18" charset="0"/>
              </a:rPr>
              <a:t>     </a:t>
            </a:r>
            <a:r>
              <a:rPr lang="en-US" sz="1600" b="1" i="0" dirty="0">
                <a:solidFill>
                  <a:srgbClr val="292929"/>
                </a:solidFill>
                <a:effectLst/>
                <a:latin typeface="Times New Roman" panose="02020603050405020304" pitchFamily="18" charset="0"/>
                <a:cs typeface="Times New Roman" panose="02020603050405020304" pitchFamily="18" charset="0"/>
              </a:rPr>
              <a:t>VOICE GENERATION MODULE</a:t>
            </a:r>
            <a:endParaRPr lang="en-US" sz="2400" b="1" i="0" dirty="0">
              <a:solidFill>
                <a:srgbClr val="292929"/>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400" b="0" i="0" dirty="0">
                <a:solidFill>
                  <a:srgbClr val="292929"/>
                </a:solidFill>
                <a:effectLst/>
                <a:latin typeface="Times New Roman" panose="02020603050405020304" pitchFamily="18" charset="0"/>
                <a:cs typeface="Times New Roman" panose="02020603050405020304" pitchFamily="18" charset="0"/>
              </a:rPr>
              <a:t>After the detection of an object, it is important to acknowledge the person about the presence of that object on his/her way. For the voice generation module PYTTSX3 plays an important role. Pyttsx3 is a conversion library in Python which converts text into speech.</a:t>
            </a:r>
          </a:p>
          <a:p>
            <a:pPr marL="285750" indent="-285750" algn="l">
              <a:buFont typeface="Arial" panose="020B0604020202020204" pitchFamily="34" charset="0"/>
              <a:buChar char="•"/>
            </a:pPr>
            <a:endParaRPr lang="en-US" sz="2400" dirty="0">
              <a:solidFill>
                <a:srgbClr val="292929"/>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400" b="0" i="0" dirty="0">
                <a:solidFill>
                  <a:srgbClr val="292929"/>
                </a:solidFill>
                <a:effectLst/>
                <a:latin typeface="Times New Roman" panose="02020603050405020304" pitchFamily="18" charset="0"/>
                <a:cs typeface="Times New Roman" panose="02020603050405020304" pitchFamily="18" charset="0"/>
              </a:rPr>
              <a:t>Audio commands are generated as output. If the object is too close then it states</a:t>
            </a:r>
            <a:endParaRPr lang="en-US" sz="2400" dirty="0">
              <a:solidFill>
                <a:srgbClr val="292929"/>
              </a:solidFill>
              <a:latin typeface="Times New Roman" panose="02020603050405020304" pitchFamily="18" charset="0"/>
              <a:cs typeface="Times New Roman" panose="02020603050405020304" pitchFamily="18" charset="0"/>
            </a:endParaRPr>
          </a:p>
          <a:p>
            <a:pPr algn="l"/>
            <a:r>
              <a:rPr lang="en-US" sz="2400" b="0" i="0" dirty="0">
                <a:solidFill>
                  <a:srgbClr val="292929"/>
                </a:solidFill>
                <a:effectLst/>
                <a:latin typeface="Times New Roman" panose="02020603050405020304" pitchFamily="18" charset="0"/>
                <a:cs typeface="Times New Roman" panose="02020603050405020304" pitchFamily="18" charset="0"/>
              </a:rPr>
              <a:t> “Warning: The object (class of object) is very close to you. Stay alert!”. </a:t>
            </a:r>
          </a:p>
          <a:p>
            <a:pPr algn="l"/>
            <a:r>
              <a:rPr lang="en-US" sz="2400" dirty="0">
                <a:solidFill>
                  <a:srgbClr val="292929"/>
                </a:solidFill>
                <a:latin typeface="Times New Roman" panose="02020603050405020304" pitchFamily="18" charset="0"/>
                <a:cs typeface="Times New Roman" panose="02020603050405020304" pitchFamily="18" charset="0"/>
              </a:rPr>
              <a:t>  </a:t>
            </a:r>
            <a:r>
              <a:rPr lang="en-US" sz="2400" b="0" i="0" dirty="0">
                <a:solidFill>
                  <a:srgbClr val="292929"/>
                </a:solidFill>
                <a:effectLst/>
                <a:latin typeface="Times New Roman" panose="02020603050405020304" pitchFamily="18" charset="0"/>
                <a:cs typeface="Times New Roman" panose="02020603050405020304" pitchFamily="18" charset="0"/>
              </a:rPr>
              <a:t>Else if the object is at a safer distance then then a voice is generated which says that “The object is at safer                   </a:t>
            </a:r>
          </a:p>
          <a:p>
            <a:pPr algn="l"/>
            <a:r>
              <a:rPr lang="en-US" sz="2400" b="0" i="0" dirty="0">
                <a:solidFill>
                  <a:srgbClr val="292929"/>
                </a:solidFill>
                <a:effectLst/>
                <a:latin typeface="Times New Roman" panose="02020603050405020304" pitchFamily="18" charset="0"/>
                <a:cs typeface="Times New Roman" panose="02020603050405020304" pitchFamily="18" charset="0"/>
              </a:rPr>
              <a:t>  distance”</a:t>
            </a:r>
            <a:endParaRPr lang="en-US" sz="2400" dirty="0">
              <a:solidFill>
                <a:srgbClr val="292929"/>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400" b="0" i="0" dirty="0">
                <a:solidFill>
                  <a:srgbClr val="292929"/>
                </a:solidFill>
                <a:effectLst/>
                <a:latin typeface="Times New Roman" panose="02020603050405020304" pitchFamily="18" charset="0"/>
                <a:cs typeface="Times New Roman" panose="02020603050405020304" pitchFamily="18" charset="0"/>
              </a:rPr>
              <a:t>Pytorch is primarily a machine learning library. Pytorch is mainly applied to the audio domain. Pytorch helps in loading the voice file in standard mp3 format. It also regulates the rate of audio dimension.</a:t>
            </a:r>
          </a:p>
        </p:txBody>
      </p:sp>
    </p:spTree>
    <p:extLst>
      <p:ext uri="{BB962C8B-B14F-4D97-AF65-F5344CB8AC3E}">
        <p14:creationId xmlns:p14="http://schemas.microsoft.com/office/powerpoint/2010/main" val="1162867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65892" y="725007"/>
            <a:ext cx="3060214" cy="523220"/>
          </a:xfrm>
          <a:prstGeom prst="rect">
            <a:avLst/>
          </a:prstGeom>
          <a:noFill/>
        </p:spPr>
        <p:txBody>
          <a:bodyPr wrap="square">
            <a:spAutoFit/>
          </a:bodyPr>
          <a:lstStyle/>
          <a:p>
            <a:pPr algn="ctr"/>
            <a:r>
              <a:rPr lang="en-US" sz="2800" b="1" dirty="0">
                <a:latin typeface="Times New Roman" panose="02020603050405020304" pitchFamily="18" charset="0"/>
                <a:cs typeface="Times New Roman" panose="02020603050405020304" pitchFamily="18" charset="0"/>
              </a:rPr>
              <a:t>PROGRESS</a:t>
            </a:r>
            <a:endParaRPr lang="en-IN" sz="28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287323" y="209034"/>
            <a:ext cx="6094602" cy="369332"/>
          </a:xfrm>
          <a:prstGeom prst="rect">
            <a:avLst/>
          </a:prstGeom>
          <a:noFill/>
        </p:spPr>
        <p:txBody>
          <a:bodyPr wrap="square">
            <a:spAutoFit/>
          </a:bodyPr>
          <a:lstStyle/>
          <a:p>
            <a:r>
              <a:rPr lang="en-IN" sz="1800" b="1" dirty="0">
                <a:latin typeface="Times New Roman" panose="02020603050405020304" pitchFamily="18" charset="0"/>
                <a:cs typeface="Times New Roman" panose="02020603050405020304" pitchFamily="18" charset="0"/>
              </a:rPr>
              <a:t>contd.</a:t>
            </a:r>
            <a:endParaRPr lang="en-IN" dirty="0"/>
          </a:p>
        </p:txBody>
      </p:sp>
      <p:sp>
        <p:nvSpPr>
          <p:cNvPr id="6" name="Footer Placeholder 5"/>
          <p:cNvSpPr>
            <a:spLocks noGrp="1"/>
          </p:cNvSpPr>
          <p:nvPr>
            <p:ph type="ftr" sz="quarter" idx="11"/>
          </p:nvPr>
        </p:nvSpPr>
        <p:spPr/>
        <p:txBody>
          <a:bodyPr/>
          <a:lstStyle/>
          <a:p>
            <a:r>
              <a:rPr lang="en-US"/>
              <a:t>Dept. of ECE, AJIET</a:t>
            </a:r>
            <a:endParaRPr lang="en-IN"/>
          </a:p>
        </p:txBody>
      </p:sp>
      <p:pic>
        <p:nvPicPr>
          <p:cNvPr id="7" name="Google Shape;59;p13"/>
          <p:cNvPicPr preferRelativeResize="0"/>
          <p:nvPr/>
        </p:nvPicPr>
        <p:blipFill rotWithShape="1">
          <a:blip r:embed="rId2"/>
          <a:srcRect/>
          <a:stretch>
            <a:fillRect/>
          </a:stretch>
        </p:blipFill>
        <p:spPr>
          <a:xfrm>
            <a:off x="11293156" y="146822"/>
            <a:ext cx="770213" cy="584775"/>
          </a:xfrm>
          <a:prstGeom prst="rect">
            <a:avLst/>
          </a:prstGeom>
          <a:noFill/>
          <a:ln>
            <a:noFill/>
          </a:ln>
        </p:spPr>
      </p:pic>
      <p:sp>
        <p:nvSpPr>
          <p:cNvPr id="8" name="Slide Number Placeholder 7"/>
          <p:cNvSpPr>
            <a:spLocks noGrp="1"/>
          </p:cNvSpPr>
          <p:nvPr>
            <p:ph type="sldNum" sz="quarter" idx="12"/>
          </p:nvPr>
        </p:nvSpPr>
        <p:spPr/>
        <p:txBody>
          <a:bodyPr/>
          <a:lstStyle/>
          <a:p>
            <a:fld id="{6DD64AC5-D0B9-4021-91F6-F3C5686DA524}" type="slidenum">
              <a:rPr lang="en-IN" smtClean="0"/>
              <a:t>17</a:t>
            </a:fld>
            <a:endParaRPr lang="en-IN"/>
          </a:p>
        </p:txBody>
      </p:sp>
      <p:pic>
        <p:nvPicPr>
          <p:cNvPr id="4" name="Picture 3" descr="ghy">
            <a:extLst>
              <a:ext uri="{FF2B5EF4-FFF2-40B4-BE49-F238E27FC236}">
                <a16:creationId xmlns:a16="http://schemas.microsoft.com/office/drawing/2014/main" id="{06D21EC2-68D8-3BA9-BDD2-DC208AEFFC49}"/>
              </a:ext>
            </a:extLst>
          </p:cNvPr>
          <p:cNvPicPr>
            <a:picLocks noChangeAspect="1"/>
          </p:cNvPicPr>
          <p:nvPr/>
        </p:nvPicPr>
        <p:blipFill>
          <a:blip r:embed="rId3"/>
          <a:stretch>
            <a:fillRect/>
          </a:stretch>
        </p:blipFill>
        <p:spPr>
          <a:xfrm rot="5400000">
            <a:off x="4329756" y="442824"/>
            <a:ext cx="3532487" cy="6279900"/>
          </a:xfrm>
          <a:prstGeom prst="rect">
            <a:avLst/>
          </a:prstGeom>
        </p:spPr>
      </p:pic>
    </p:spTree>
    <p:extLst>
      <p:ext uri="{BB962C8B-B14F-4D97-AF65-F5344CB8AC3E}">
        <p14:creationId xmlns:p14="http://schemas.microsoft.com/office/powerpoint/2010/main" val="3531799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0" y="209034"/>
            <a:ext cx="6096000" cy="523220"/>
          </a:xfrm>
          <a:prstGeom prst="rect">
            <a:avLst/>
          </a:prstGeom>
          <a:noFill/>
        </p:spPr>
        <p:txBody>
          <a:bodyPr wrap="square">
            <a:spAutoFit/>
          </a:bodyPr>
          <a:lstStyle/>
          <a:p>
            <a:pPr algn="ctr"/>
            <a:r>
              <a:rPr lang="en-US" sz="2800" b="1" dirty="0">
                <a:latin typeface="Times New Roman" panose="02020603050405020304" pitchFamily="18" charset="0"/>
                <a:cs typeface="Times New Roman" panose="02020603050405020304" pitchFamily="18" charset="0"/>
              </a:rPr>
              <a:t>RESULT</a:t>
            </a:r>
            <a:endParaRPr lang="en-IN" sz="28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981512" y="1149074"/>
            <a:ext cx="9731230" cy="1200329"/>
          </a:xfrm>
          <a:prstGeom prst="rect">
            <a:avLst/>
          </a:prstGeom>
          <a:noFill/>
        </p:spPr>
        <p:txBody>
          <a:bodyPr wrap="square" rtlCol="0">
            <a:spAutoFit/>
          </a:bodyPr>
          <a:lstStyle/>
          <a:p>
            <a:r>
              <a:rPr lang="en-IN" sz="2400" b="1" dirty="0"/>
              <a:t>Obstacle detection and Alert Message</a:t>
            </a:r>
          </a:p>
          <a:p>
            <a:r>
              <a:rPr lang="en-US" sz="2400" dirty="0">
                <a:latin typeface="Times New Roman" panose="02020603050405020304" pitchFamily="18" charset="0"/>
                <a:cs typeface="Times New Roman" panose="02020603050405020304" pitchFamily="18" charset="0"/>
              </a:rPr>
              <a:t>The model can now detect obstacles in front of it and it can specify either to move left right or to stop </a:t>
            </a:r>
            <a:r>
              <a:rPr lang="en-IN" sz="2400" dirty="0">
                <a:latin typeface="Times New Roman" panose="02020603050405020304" pitchFamily="18" charset="0"/>
                <a:cs typeface="Times New Roman" panose="02020603050405020304" pitchFamily="18" charset="0"/>
              </a:rPr>
              <a:t>in a particular direction</a:t>
            </a:r>
            <a:endParaRPr lang="en-US" sz="2400" dirty="0">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p:txBody>
          <a:bodyPr/>
          <a:lstStyle/>
          <a:p>
            <a:r>
              <a:rPr lang="en-US"/>
              <a:t>Dept. of ECE, AJIET</a:t>
            </a:r>
            <a:endParaRPr lang="en-IN"/>
          </a:p>
        </p:txBody>
      </p:sp>
      <p:pic>
        <p:nvPicPr>
          <p:cNvPr id="8" name="Google Shape;59;p13"/>
          <p:cNvPicPr preferRelativeResize="0"/>
          <p:nvPr/>
        </p:nvPicPr>
        <p:blipFill rotWithShape="1">
          <a:blip r:embed="rId2"/>
          <a:srcRect/>
          <a:stretch>
            <a:fillRect/>
          </a:stretch>
        </p:blipFill>
        <p:spPr>
          <a:xfrm>
            <a:off x="11293156" y="146822"/>
            <a:ext cx="770213" cy="584775"/>
          </a:xfrm>
          <a:prstGeom prst="rect">
            <a:avLst/>
          </a:prstGeom>
          <a:noFill/>
          <a:ln>
            <a:noFill/>
          </a:ln>
        </p:spPr>
      </p:pic>
      <p:sp>
        <p:nvSpPr>
          <p:cNvPr id="9" name="Slide Number Placeholder 8"/>
          <p:cNvSpPr>
            <a:spLocks noGrp="1"/>
          </p:cNvSpPr>
          <p:nvPr>
            <p:ph type="sldNum" sz="quarter" idx="12"/>
          </p:nvPr>
        </p:nvSpPr>
        <p:spPr/>
        <p:txBody>
          <a:bodyPr/>
          <a:lstStyle/>
          <a:p>
            <a:fld id="{6DD64AC5-D0B9-4021-91F6-F3C5686DA524}" type="slidenum">
              <a:rPr lang="en-IN" smtClean="0"/>
              <a:t>18</a:t>
            </a:fld>
            <a:endParaRPr lang="en-IN"/>
          </a:p>
        </p:txBody>
      </p:sp>
      <p:pic>
        <p:nvPicPr>
          <p:cNvPr id="5" name="Picture 4">
            <a:extLst>
              <a:ext uri="{FF2B5EF4-FFF2-40B4-BE49-F238E27FC236}">
                <a16:creationId xmlns:a16="http://schemas.microsoft.com/office/drawing/2014/main" id="{43EF8890-3088-FF41-7374-6D8FD687A1D1}"/>
              </a:ext>
            </a:extLst>
          </p:cNvPr>
          <p:cNvPicPr>
            <a:picLocks noChangeAspect="1"/>
          </p:cNvPicPr>
          <p:nvPr/>
        </p:nvPicPr>
        <p:blipFill rotWithShape="1">
          <a:blip r:embed="rId3">
            <a:extLst>
              <a:ext uri="{28A0092B-C50C-407E-A947-70E740481C1C}">
                <a14:useLocalDpi xmlns:a14="http://schemas.microsoft.com/office/drawing/2010/main" val="0"/>
              </a:ext>
            </a:extLst>
          </a:blip>
          <a:srcRect l="21518" t="23834" r="36986" b="10808"/>
          <a:stretch/>
        </p:blipFill>
        <p:spPr>
          <a:xfrm>
            <a:off x="981512" y="2349403"/>
            <a:ext cx="4298577" cy="380845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0" y="209034"/>
            <a:ext cx="6096000"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RESULT</a:t>
            </a:r>
            <a:endParaRPr lang="en-IN" sz="2400" b="1" dirty="0">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p:txBody>
          <a:bodyPr/>
          <a:lstStyle/>
          <a:p>
            <a:r>
              <a:rPr lang="en-US"/>
              <a:t>Dept. of ECE, AJIET</a:t>
            </a:r>
            <a:endParaRPr lang="en-IN"/>
          </a:p>
        </p:txBody>
      </p:sp>
      <p:pic>
        <p:nvPicPr>
          <p:cNvPr id="8" name="Google Shape;59;p13"/>
          <p:cNvPicPr preferRelativeResize="0"/>
          <p:nvPr/>
        </p:nvPicPr>
        <p:blipFill rotWithShape="1">
          <a:blip r:embed="rId2"/>
          <a:srcRect/>
          <a:stretch>
            <a:fillRect/>
          </a:stretch>
        </p:blipFill>
        <p:spPr>
          <a:xfrm>
            <a:off x="11293156" y="146822"/>
            <a:ext cx="770213" cy="584775"/>
          </a:xfrm>
          <a:prstGeom prst="rect">
            <a:avLst/>
          </a:prstGeom>
          <a:noFill/>
          <a:ln>
            <a:noFill/>
          </a:ln>
        </p:spPr>
      </p:pic>
      <p:sp>
        <p:nvSpPr>
          <p:cNvPr id="9" name="Slide Number Placeholder 8"/>
          <p:cNvSpPr>
            <a:spLocks noGrp="1"/>
          </p:cNvSpPr>
          <p:nvPr>
            <p:ph type="sldNum" sz="quarter" idx="12"/>
          </p:nvPr>
        </p:nvSpPr>
        <p:spPr/>
        <p:txBody>
          <a:bodyPr/>
          <a:lstStyle/>
          <a:p>
            <a:fld id="{6DD64AC5-D0B9-4021-91F6-F3C5686DA524}" type="slidenum">
              <a:rPr lang="en-IN" smtClean="0"/>
              <a:t>19</a:t>
            </a:fld>
            <a:endParaRPr lang="en-IN"/>
          </a:p>
        </p:txBody>
      </p:sp>
    </p:spTree>
    <p:extLst>
      <p:ext uri="{BB962C8B-B14F-4D97-AF65-F5344CB8AC3E}">
        <p14:creationId xmlns:p14="http://schemas.microsoft.com/office/powerpoint/2010/main" val="3853184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74351" y="368300"/>
            <a:ext cx="2159566" cy="523220"/>
          </a:xfrm>
          <a:prstGeom prst="rect">
            <a:avLst/>
          </a:prstGeom>
          <a:noFill/>
        </p:spPr>
        <p:txBody>
          <a:bodyPr wrap="none" rtlCol="0">
            <a:spAutoFit/>
          </a:bodyPr>
          <a:lstStyle/>
          <a:p>
            <a:r>
              <a:rPr lang="en-IN" sz="2800" b="1" dirty="0">
                <a:latin typeface="Times New Roman" panose="02020603050405020304" pitchFamily="18" charset="0"/>
                <a:cs typeface="Times New Roman" panose="02020603050405020304" pitchFamily="18" charset="0"/>
              </a:rPr>
              <a:t>CONTENTS</a:t>
            </a:r>
          </a:p>
        </p:txBody>
      </p:sp>
      <p:sp>
        <p:nvSpPr>
          <p:cNvPr id="3" name="TextBox 2"/>
          <p:cNvSpPr txBox="1"/>
          <p:nvPr/>
        </p:nvSpPr>
        <p:spPr>
          <a:xfrm>
            <a:off x="1270000" y="1193800"/>
            <a:ext cx="2417650" cy="3046988"/>
          </a:xfrm>
          <a:prstGeom prst="rect">
            <a:avLst/>
          </a:prstGeom>
          <a:noFill/>
        </p:spPr>
        <p:txBody>
          <a:bodyPr wrap="none" rtlCol="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Objective</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Introduction</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Block Diagram</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Methodology</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Result</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Application</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Conclusion</a:t>
            </a:r>
          </a:p>
          <a:p>
            <a:pPr marL="342900" indent="-342900">
              <a:buFont typeface="Arial" panose="020B0604020202020204" pitchFamily="34" charset="0"/>
              <a:buChar char="•"/>
            </a:pPr>
            <a:r>
              <a:rPr lang="en-US" altLang="en-IN" sz="2400" dirty="0">
                <a:latin typeface="Times New Roman" panose="02020603050405020304" pitchFamily="18" charset="0"/>
                <a:cs typeface="Times New Roman" panose="02020603050405020304" pitchFamily="18" charset="0"/>
              </a:rPr>
              <a:t>Progress</a:t>
            </a:r>
          </a:p>
        </p:txBody>
      </p:sp>
      <p:pic>
        <p:nvPicPr>
          <p:cNvPr id="4" name="Google Shape;59;p13"/>
          <p:cNvPicPr preferRelativeResize="0"/>
          <p:nvPr/>
        </p:nvPicPr>
        <p:blipFill rotWithShape="1">
          <a:blip r:embed="rId2"/>
          <a:srcRect/>
          <a:stretch>
            <a:fillRect/>
          </a:stretch>
        </p:blipFill>
        <p:spPr>
          <a:xfrm>
            <a:off x="11293156" y="146822"/>
            <a:ext cx="770213" cy="584775"/>
          </a:xfrm>
          <a:prstGeom prst="rect">
            <a:avLst/>
          </a:prstGeom>
          <a:noFill/>
          <a:ln>
            <a:noFill/>
          </a:ln>
        </p:spPr>
      </p:pic>
      <p:sp>
        <p:nvSpPr>
          <p:cNvPr id="5" name="Footer Placeholder 4"/>
          <p:cNvSpPr>
            <a:spLocks noGrp="1"/>
          </p:cNvSpPr>
          <p:nvPr>
            <p:ph type="ftr" sz="quarter" idx="11"/>
          </p:nvPr>
        </p:nvSpPr>
        <p:spPr/>
        <p:txBody>
          <a:bodyPr/>
          <a:lstStyle/>
          <a:p>
            <a:r>
              <a:rPr lang="en-US"/>
              <a:t>Dept. of ECE, AJIET</a:t>
            </a:r>
            <a:endParaRPr lang="en-IN" dirty="0"/>
          </a:p>
        </p:txBody>
      </p:sp>
      <p:sp>
        <p:nvSpPr>
          <p:cNvPr id="6" name="Slide Number Placeholder 5"/>
          <p:cNvSpPr>
            <a:spLocks noGrp="1"/>
          </p:cNvSpPr>
          <p:nvPr>
            <p:ph type="sldNum" sz="quarter" idx="12"/>
          </p:nvPr>
        </p:nvSpPr>
        <p:spPr/>
        <p:txBody>
          <a:bodyPr/>
          <a:lstStyle/>
          <a:p>
            <a:fld id="{6DD64AC5-D0B9-4021-91F6-F3C5686DA524}" type="slidenum">
              <a:rPr lang="en-IN" smtClean="0"/>
              <a:t>2</a:t>
            </a:fld>
            <a:endParaRPr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0" y="209034"/>
            <a:ext cx="6096000" cy="523220"/>
          </a:xfrm>
          <a:prstGeom prst="rect">
            <a:avLst/>
          </a:prstGeom>
          <a:noFill/>
        </p:spPr>
        <p:txBody>
          <a:bodyPr wrap="square">
            <a:spAutoFit/>
          </a:bodyPr>
          <a:lstStyle/>
          <a:p>
            <a:pPr algn="ctr"/>
            <a:r>
              <a:rPr lang="en-US" sz="2800" b="1" dirty="0">
                <a:latin typeface="Times New Roman" panose="02020603050405020304" pitchFamily="18" charset="0"/>
                <a:cs typeface="Times New Roman" panose="02020603050405020304" pitchFamily="18" charset="0"/>
              </a:rPr>
              <a:t>RESULT</a:t>
            </a:r>
            <a:endParaRPr lang="en-IN" sz="2800" b="1" dirty="0">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p:txBody>
          <a:bodyPr/>
          <a:lstStyle/>
          <a:p>
            <a:r>
              <a:rPr lang="en-US"/>
              <a:t>Dept. of ECE, AJIET</a:t>
            </a:r>
            <a:endParaRPr lang="en-IN"/>
          </a:p>
        </p:txBody>
      </p:sp>
      <p:pic>
        <p:nvPicPr>
          <p:cNvPr id="8" name="Google Shape;59;p13"/>
          <p:cNvPicPr preferRelativeResize="0"/>
          <p:nvPr/>
        </p:nvPicPr>
        <p:blipFill rotWithShape="1">
          <a:blip r:embed="rId4"/>
          <a:srcRect/>
          <a:stretch>
            <a:fillRect/>
          </a:stretch>
        </p:blipFill>
        <p:spPr>
          <a:xfrm>
            <a:off x="11293156" y="146822"/>
            <a:ext cx="770213" cy="584775"/>
          </a:xfrm>
          <a:prstGeom prst="rect">
            <a:avLst/>
          </a:prstGeom>
          <a:noFill/>
          <a:ln>
            <a:noFill/>
          </a:ln>
        </p:spPr>
      </p:pic>
      <p:sp>
        <p:nvSpPr>
          <p:cNvPr id="9" name="Slide Number Placeholder 8"/>
          <p:cNvSpPr>
            <a:spLocks noGrp="1"/>
          </p:cNvSpPr>
          <p:nvPr>
            <p:ph type="sldNum" sz="quarter" idx="12"/>
          </p:nvPr>
        </p:nvSpPr>
        <p:spPr/>
        <p:txBody>
          <a:bodyPr/>
          <a:lstStyle/>
          <a:p>
            <a:fld id="{6DD64AC5-D0B9-4021-91F6-F3C5686DA524}" type="slidenum">
              <a:rPr lang="en-IN" smtClean="0"/>
              <a:t>20</a:t>
            </a:fld>
            <a:endParaRPr lang="en-IN"/>
          </a:p>
        </p:txBody>
      </p:sp>
      <p:pic>
        <p:nvPicPr>
          <p:cNvPr id="6" name="Picture 5">
            <a:extLst>
              <a:ext uri="{FF2B5EF4-FFF2-40B4-BE49-F238E27FC236}">
                <a16:creationId xmlns:a16="http://schemas.microsoft.com/office/drawing/2014/main" id="{FE20948D-2340-67FB-B41C-4C545E5B6DD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83341" y="780603"/>
            <a:ext cx="9825318" cy="5526741"/>
          </a:xfrm>
          <a:prstGeom prst="rect">
            <a:avLst/>
          </a:prstGeom>
        </p:spPr>
      </p:pic>
      <p:pic>
        <p:nvPicPr>
          <p:cNvPr id="10" name="8a637a396e076370211daffad6e2deea0e404bf8346deee352fdae36b7a997e5">
            <a:hlinkClick r:id="" action="ppaction://media"/>
            <a:extLst>
              <a:ext uri="{FF2B5EF4-FFF2-40B4-BE49-F238E27FC236}">
                <a16:creationId xmlns:a16="http://schemas.microsoft.com/office/drawing/2014/main" id="{966B4373-40DE-16E4-DC71-16778EB01157}"/>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2560637" y="6077397"/>
            <a:ext cx="487363" cy="487363"/>
          </a:xfrm>
          <a:prstGeom prst="rect">
            <a:avLst/>
          </a:prstGeom>
        </p:spPr>
      </p:pic>
    </p:spTree>
    <p:extLst>
      <p:ext uri="{BB962C8B-B14F-4D97-AF65-F5344CB8AC3E}">
        <p14:creationId xmlns:p14="http://schemas.microsoft.com/office/powerpoint/2010/main" val="983126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976"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10"/>
                </p:tgtEl>
              </p:cMediaNode>
            </p:audio>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99127" y="250979"/>
            <a:ext cx="6096000" cy="523220"/>
          </a:xfrm>
          <a:prstGeom prst="rect">
            <a:avLst/>
          </a:prstGeom>
          <a:noFill/>
        </p:spPr>
        <p:txBody>
          <a:bodyPr wrap="square">
            <a:spAutoFit/>
          </a:bodyPr>
          <a:lstStyle/>
          <a:p>
            <a:pPr algn="ctr"/>
            <a:r>
              <a:rPr lang="en-US" sz="2800" b="1" dirty="0">
                <a:latin typeface="Times New Roman" panose="02020603050405020304" pitchFamily="18" charset="0"/>
                <a:cs typeface="Times New Roman" panose="02020603050405020304" pitchFamily="18" charset="0"/>
              </a:rPr>
              <a:t>APPLICATION</a:t>
            </a:r>
            <a:endParaRPr lang="en-IN" sz="28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981512" y="1674674"/>
            <a:ext cx="9731230" cy="2308324"/>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Assistance through audio to the blind can be used in the following fields</a:t>
            </a:r>
          </a:p>
          <a:p>
            <a:r>
              <a:rPr lang="en-US" sz="2400" dirty="0"/>
              <a:t> </a:t>
            </a:r>
          </a:p>
          <a:p>
            <a:r>
              <a:rPr lang="en-US" sz="2400" dirty="0">
                <a:latin typeface="Times New Roman" panose="02020603050405020304" pitchFamily="18" charset="0"/>
                <a:cs typeface="Times New Roman" panose="02020603050405020304" pitchFamily="18" charset="0"/>
              </a:rPr>
              <a:t>• Blind schools </a:t>
            </a:r>
          </a:p>
          <a:p>
            <a:r>
              <a:rPr lang="en-US" sz="2400" dirty="0">
                <a:latin typeface="Times New Roman" panose="02020603050405020304" pitchFamily="18" charset="0"/>
                <a:cs typeface="Times New Roman" panose="02020603050405020304" pitchFamily="18" charset="0"/>
              </a:rPr>
              <a:t>• Industries </a:t>
            </a:r>
          </a:p>
          <a:p>
            <a:r>
              <a:rPr lang="en-US" sz="2400" dirty="0">
                <a:latin typeface="Times New Roman" panose="02020603050405020304" pitchFamily="18" charset="0"/>
                <a:cs typeface="Times New Roman" panose="02020603050405020304" pitchFamily="18" charset="0"/>
              </a:rPr>
              <a:t>• Home </a:t>
            </a:r>
          </a:p>
          <a:p>
            <a:r>
              <a:rPr lang="en-US" sz="2400" dirty="0">
                <a:latin typeface="Times New Roman" panose="02020603050405020304" pitchFamily="18" charset="0"/>
                <a:cs typeface="Times New Roman" panose="02020603050405020304" pitchFamily="18" charset="0"/>
              </a:rPr>
              <a:t>• Public places</a:t>
            </a:r>
            <a:endParaRPr lang="en-IN" sz="2400" b="1"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US"/>
              <a:t>Dept. of ECE, AJIET</a:t>
            </a:r>
            <a:endParaRPr lang="en-IN"/>
          </a:p>
        </p:txBody>
      </p:sp>
      <p:pic>
        <p:nvPicPr>
          <p:cNvPr id="6" name="Google Shape;59;p13"/>
          <p:cNvPicPr preferRelativeResize="0"/>
          <p:nvPr/>
        </p:nvPicPr>
        <p:blipFill rotWithShape="1">
          <a:blip r:embed="rId2"/>
          <a:srcRect/>
          <a:stretch>
            <a:fillRect/>
          </a:stretch>
        </p:blipFill>
        <p:spPr>
          <a:xfrm>
            <a:off x="11293156" y="146822"/>
            <a:ext cx="770213" cy="584775"/>
          </a:xfrm>
          <a:prstGeom prst="rect">
            <a:avLst/>
          </a:prstGeom>
          <a:noFill/>
          <a:ln>
            <a:noFill/>
          </a:ln>
        </p:spPr>
      </p:pic>
      <p:sp>
        <p:nvSpPr>
          <p:cNvPr id="7" name="Slide Number Placeholder 6"/>
          <p:cNvSpPr>
            <a:spLocks noGrp="1"/>
          </p:cNvSpPr>
          <p:nvPr>
            <p:ph type="sldNum" sz="quarter" idx="12"/>
          </p:nvPr>
        </p:nvSpPr>
        <p:spPr/>
        <p:txBody>
          <a:bodyPr/>
          <a:lstStyle/>
          <a:p>
            <a:fld id="{6DD64AC5-D0B9-4021-91F6-F3C5686DA524}" type="slidenum">
              <a:rPr lang="en-IN" smtClean="0"/>
              <a:t>21</a:t>
            </a:fld>
            <a:endParaRPr lang="en-I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99127" y="250979"/>
            <a:ext cx="6096000" cy="523220"/>
          </a:xfrm>
          <a:prstGeom prst="rect">
            <a:avLst/>
          </a:prstGeom>
          <a:noFill/>
        </p:spPr>
        <p:txBody>
          <a:bodyPr wrap="square">
            <a:spAutoFit/>
          </a:bodyPr>
          <a:lstStyle/>
          <a:p>
            <a:pPr algn="ctr"/>
            <a:r>
              <a:rPr lang="en-IN" sz="2800" b="1" dirty="0">
                <a:latin typeface="Times New Roman" panose="02020603050405020304" pitchFamily="18" charset="0"/>
                <a:cs typeface="Times New Roman" panose="02020603050405020304" pitchFamily="18" charset="0"/>
              </a:rPr>
              <a:t>CONCLUSION </a:t>
            </a:r>
          </a:p>
        </p:txBody>
      </p:sp>
      <p:sp>
        <p:nvSpPr>
          <p:cNvPr id="4" name="TextBox 3"/>
          <p:cNvSpPr txBox="1"/>
          <p:nvPr/>
        </p:nvSpPr>
        <p:spPr>
          <a:xfrm>
            <a:off x="981512" y="1674674"/>
            <a:ext cx="9731230" cy="2677656"/>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This report gives an overall view of the prototypes which have been implemented and yet to implement. Survey of all the assistive devices which helps the visually impaired person has been done. It consists of problems which the visually impaired people are facing in their day-to-day life and solution to these problems has been given. Based on the survey the systems are advanced to help the blind in various fields so that they can be independent and do their work on their own.</a:t>
            </a:r>
            <a:endParaRPr lang="en-IN" sz="2400" b="1"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US"/>
              <a:t>Dept. of ECE, AJIET</a:t>
            </a:r>
            <a:endParaRPr lang="en-IN"/>
          </a:p>
        </p:txBody>
      </p:sp>
      <p:pic>
        <p:nvPicPr>
          <p:cNvPr id="5" name="Google Shape;59;p13"/>
          <p:cNvPicPr preferRelativeResize="0"/>
          <p:nvPr/>
        </p:nvPicPr>
        <p:blipFill rotWithShape="1">
          <a:blip r:embed="rId2"/>
          <a:srcRect/>
          <a:stretch>
            <a:fillRect/>
          </a:stretch>
        </p:blipFill>
        <p:spPr>
          <a:xfrm>
            <a:off x="11293156" y="146822"/>
            <a:ext cx="770213" cy="584775"/>
          </a:xfrm>
          <a:prstGeom prst="rect">
            <a:avLst/>
          </a:prstGeom>
          <a:noFill/>
          <a:ln>
            <a:noFill/>
          </a:ln>
        </p:spPr>
      </p:pic>
      <p:sp>
        <p:nvSpPr>
          <p:cNvPr id="6" name="Slide Number Placeholder 5"/>
          <p:cNvSpPr>
            <a:spLocks noGrp="1"/>
          </p:cNvSpPr>
          <p:nvPr>
            <p:ph type="sldNum" sz="quarter" idx="12"/>
          </p:nvPr>
        </p:nvSpPr>
        <p:spPr/>
        <p:txBody>
          <a:bodyPr/>
          <a:lstStyle/>
          <a:p>
            <a:fld id="{6DD64AC5-D0B9-4021-91F6-F3C5686DA524}" type="slidenum">
              <a:rPr lang="en-IN" smtClean="0"/>
              <a:t>22</a:t>
            </a:fld>
            <a:endParaRPr lang="en-I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Dept. of ECE, AJIET</a:t>
            </a:r>
            <a:endParaRPr lang="en-IN"/>
          </a:p>
        </p:txBody>
      </p:sp>
      <p:sp>
        <p:nvSpPr>
          <p:cNvPr id="3" name="Slide Number Placeholder 2"/>
          <p:cNvSpPr>
            <a:spLocks noGrp="1"/>
          </p:cNvSpPr>
          <p:nvPr>
            <p:ph type="sldNum" sz="quarter" idx="12"/>
          </p:nvPr>
        </p:nvSpPr>
        <p:spPr/>
        <p:txBody>
          <a:bodyPr/>
          <a:lstStyle/>
          <a:p>
            <a:fld id="{6DD64AC5-D0B9-4021-91F6-F3C5686DA524}" type="slidenum">
              <a:rPr lang="en-IN" smtClean="0"/>
              <a:t>23</a:t>
            </a:fld>
            <a:endParaRPr lang="en-IN"/>
          </a:p>
        </p:txBody>
      </p:sp>
      <p:sp>
        <p:nvSpPr>
          <p:cNvPr id="4" name="Text Box 3"/>
          <p:cNvSpPr txBox="1"/>
          <p:nvPr/>
        </p:nvSpPr>
        <p:spPr>
          <a:xfrm>
            <a:off x="3146425" y="386715"/>
            <a:ext cx="5731510"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PROGRESS</a:t>
            </a:r>
          </a:p>
        </p:txBody>
      </p:sp>
      <p:sp>
        <p:nvSpPr>
          <p:cNvPr id="5" name="Text Box 4"/>
          <p:cNvSpPr txBox="1"/>
          <p:nvPr/>
        </p:nvSpPr>
        <p:spPr>
          <a:xfrm>
            <a:off x="679450" y="1478915"/>
            <a:ext cx="11062335" cy="2431435"/>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operation characteristics of Ultra Sonic Sensor is replaced by Camera module to measure the distance between the user and the object. That defines within the video to move in a right direction</a:t>
            </a:r>
          </a:p>
          <a:p>
            <a:pPr marL="285750" indent="-28575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Used Optimized Algorithms such as SSD Algorithms and Mobile net CNN algorithm</a:t>
            </a:r>
          </a:p>
          <a:p>
            <a:pPr algn="just"/>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0" y="3136612"/>
            <a:ext cx="6096000" cy="584775"/>
          </a:xfrm>
          <a:prstGeom prst="rect">
            <a:avLst/>
          </a:prstGeom>
          <a:noFill/>
        </p:spPr>
        <p:txBody>
          <a:bodyPr wrap="square">
            <a:spAutoFit/>
          </a:bodyPr>
          <a:lstStyle/>
          <a:p>
            <a:pPr algn="ctr"/>
            <a:r>
              <a:rPr lang="en-IN" sz="3200" b="1" dirty="0">
                <a:latin typeface="Times New Roman" panose="02020603050405020304" pitchFamily="18" charset="0"/>
                <a:cs typeface="Times New Roman" panose="02020603050405020304" pitchFamily="18" charset="0"/>
              </a:rPr>
              <a:t>THANK YOU </a:t>
            </a:r>
          </a:p>
        </p:txBody>
      </p:sp>
      <p:sp>
        <p:nvSpPr>
          <p:cNvPr id="3" name="Footer Placeholder 2"/>
          <p:cNvSpPr>
            <a:spLocks noGrp="1"/>
          </p:cNvSpPr>
          <p:nvPr>
            <p:ph type="ftr" sz="quarter" idx="11"/>
          </p:nvPr>
        </p:nvSpPr>
        <p:spPr/>
        <p:txBody>
          <a:bodyPr/>
          <a:lstStyle/>
          <a:p>
            <a:r>
              <a:rPr lang="en-US"/>
              <a:t>Dept. of ECE, AJIET</a:t>
            </a:r>
            <a:endParaRPr lang="en-IN"/>
          </a:p>
        </p:txBody>
      </p:sp>
      <p:pic>
        <p:nvPicPr>
          <p:cNvPr id="5" name="Google Shape;59;p13"/>
          <p:cNvPicPr preferRelativeResize="0"/>
          <p:nvPr/>
        </p:nvPicPr>
        <p:blipFill rotWithShape="1">
          <a:blip r:embed="rId2"/>
          <a:srcRect/>
          <a:stretch>
            <a:fillRect/>
          </a:stretch>
        </p:blipFill>
        <p:spPr>
          <a:xfrm>
            <a:off x="11293156" y="146822"/>
            <a:ext cx="770213" cy="584775"/>
          </a:xfrm>
          <a:prstGeom prst="rect">
            <a:avLst/>
          </a:prstGeom>
          <a:noFill/>
          <a:ln>
            <a:noFill/>
          </a:ln>
        </p:spPr>
      </p:pic>
      <p:sp>
        <p:nvSpPr>
          <p:cNvPr id="6" name="Slide Number Placeholder 5"/>
          <p:cNvSpPr>
            <a:spLocks noGrp="1"/>
          </p:cNvSpPr>
          <p:nvPr>
            <p:ph type="sldNum" sz="quarter" idx="12"/>
          </p:nvPr>
        </p:nvSpPr>
        <p:spPr/>
        <p:txBody>
          <a:bodyPr/>
          <a:lstStyle/>
          <a:p>
            <a:fld id="{6DD64AC5-D0B9-4021-91F6-F3C5686DA524}" type="slidenum">
              <a:rPr lang="en-IN" smtClean="0"/>
              <a:t>24</a:t>
            </a:fld>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0" y="386834"/>
            <a:ext cx="6096000" cy="523220"/>
          </a:xfrm>
          <a:prstGeom prst="rect">
            <a:avLst/>
          </a:prstGeom>
          <a:noFill/>
        </p:spPr>
        <p:txBody>
          <a:bodyPr wrap="square">
            <a:spAutoFit/>
          </a:bodyPr>
          <a:lstStyle/>
          <a:p>
            <a:pPr algn="ctr"/>
            <a:r>
              <a:rPr lang="en-IN" sz="2800" b="1" dirty="0">
                <a:latin typeface="Times New Roman" panose="02020603050405020304" pitchFamily="18" charset="0"/>
                <a:cs typeface="Times New Roman" panose="02020603050405020304" pitchFamily="18" charset="0"/>
              </a:rPr>
              <a:t>OBJECTIVE</a:t>
            </a:r>
          </a:p>
        </p:txBody>
      </p:sp>
      <p:sp>
        <p:nvSpPr>
          <p:cNvPr id="4" name="TextBox 3"/>
          <p:cNvSpPr txBox="1"/>
          <p:nvPr/>
        </p:nvSpPr>
        <p:spPr>
          <a:xfrm>
            <a:off x="566737" y="1345801"/>
            <a:ext cx="11058525" cy="4893647"/>
          </a:xfrm>
          <a:prstGeom prst="rect">
            <a:avLst/>
          </a:prstGeom>
          <a:noFill/>
        </p:spPr>
        <p:txBody>
          <a:bodyPr wrap="square" rtlCol="0">
            <a:spAutoFit/>
          </a:bodyPr>
          <a:lstStyle/>
          <a:p>
            <a:pPr marL="342900" indent="-342900">
              <a:buFont typeface="Arial" panose="020B0604020202020204" pitchFamily="34" charset="0"/>
              <a:buChar char="•"/>
            </a:pPr>
            <a:r>
              <a:rPr lang="en-US" sz="2400" b="0" i="0" u="none" strike="noStrike" baseline="0" dirty="0">
                <a:solidFill>
                  <a:srgbClr val="000000"/>
                </a:solidFill>
                <a:latin typeface="Times New Roman" panose="02020603050405020304" pitchFamily="18" charset="0"/>
              </a:rPr>
              <a:t>Audio Assist for Blind is wearable navigation system based on live image recognition and obstacles perception used as an audio assistance for blind people.</a:t>
            </a:r>
          </a:p>
          <a:p>
            <a:endParaRPr lang="en-US" sz="2400" b="0" i="0" u="none" strike="noStrike" baseline="0" dirty="0">
              <a:solidFill>
                <a:srgbClr val="000000"/>
              </a:solidFill>
              <a:latin typeface="Times New Roman" panose="02020603050405020304" pitchFamily="18" charset="0"/>
            </a:endParaRPr>
          </a:p>
          <a:p>
            <a:pPr marL="342900" indent="-342900">
              <a:buFont typeface="Arial" panose="020B0604020202020204" pitchFamily="34" charset="0"/>
              <a:buChar char="•"/>
            </a:pPr>
            <a:r>
              <a:rPr lang="en-US" sz="2400" b="0" i="0" u="none" strike="noStrike" baseline="0" dirty="0">
                <a:solidFill>
                  <a:srgbClr val="000000"/>
                </a:solidFill>
                <a:latin typeface="Times New Roman" panose="02020603050405020304" pitchFamily="18" charset="0"/>
              </a:rPr>
              <a:t>The prototype is enriched with information obtained in real time sensors. </a:t>
            </a:r>
          </a:p>
          <a:p>
            <a:endParaRPr lang="en-US" sz="2400" dirty="0">
              <a:solidFill>
                <a:srgbClr val="000000"/>
              </a:solidFill>
              <a:latin typeface="Times New Roman" panose="02020603050405020304" pitchFamily="18" charset="0"/>
            </a:endParaRPr>
          </a:p>
          <a:p>
            <a:pPr marL="342900" indent="-342900">
              <a:buFont typeface="Arial" panose="020B0604020202020204" pitchFamily="34" charset="0"/>
              <a:buChar char="•"/>
            </a:pPr>
            <a:r>
              <a:rPr lang="en-US" sz="2400" b="0" i="0" u="none" strike="noStrike" baseline="0" dirty="0">
                <a:solidFill>
                  <a:srgbClr val="000000"/>
                </a:solidFill>
                <a:latin typeface="Times New Roman" panose="02020603050405020304" pitchFamily="18" charset="0"/>
              </a:rPr>
              <a:t>A map lists these points and indicates the distance and direction between closer points.</a:t>
            </a:r>
          </a:p>
          <a:p>
            <a:endParaRPr lang="en-US" sz="2400" b="0" i="0" u="none" strike="noStrike" baseline="0" dirty="0">
              <a:solidFill>
                <a:srgbClr val="000000"/>
              </a:solidFill>
              <a:latin typeface="Times New Roman" panose="02020603050405020304" pitchFamily="18" charset="0"/>
            </a:endParaRPr>
          </a:p>
          <a:p>
            <a:pPr marL="342900" indent="-342900">
              <a:buFont typeface="Arial" panose="020B0604020202020204" pitchFamily="34" charset="0"/>
              <a:buChar char="•"/>
            </a:pPr>
            <a:r>
              <a:rPr lang="en-US" sz="2400" b="0" i="0" u="none" strike="noStrike" baseline="0" dirty="0">
                <a:solidFill>
                  <a:srgbClr val="000000"/>
                </a:solidFill>
                <a:latin typeface="Times New Roman" panose="02020603050405020304" pitchFamily="18" charset="0"/>
              </a:rPr>
              <a:t> The blind users wear glasses built with sensors like The Raspberry Pi Camera. It is a high quality 8-megapixel Sony IMX219 image sensor custom designed add-on board for Raspberry Pi</a:t>
            </a:r>
            <a:r>
              <a:rPr lang="en-US" sz="2400" dirty="0">
                <a:solidFill>
                  <a:srgbClr val="000000"/>
                </a:solidFill>
                <a:latin typeface="Times New Roman" panose="02020603050405020304" pitchFamily="18" charset="0"/>
              </a:rPr>
              <a:t>.</a:t>
            </a:r>
            <a:endParaRPr lang="en-US" sz="2400" b="0" i="0" u="none" strike="noStrike" baseline="0" dirty="0">
              <a:solidFill>
                <a:srgbClr val="000000"/>
              </a:solidFill>
              <a:latin typeface="Times New Roman" panose="02020603050405020304" pitchFamily="18" charset="0"/>
            </a:endParaRPr>
          </a:p>
          <a:p>
            <a:endParaRPr lang="en-US" sz="2400" b="0" i="0" u="none" strike="noStrike" baseline="0" dirty="0">
              <a:solidFill>
                <a:srgbClr val="000000"/>
              </a:solidFill>
              <a:latin typeface="Times New Roman" panose="02020603050405020304" pitchFamily="18" charset="0"/>
            </a:endParaRPr>
          </a:p>
          <a:p>
            <a:pPr marL="342900" indent="-342900">
              <a:buFont typeface="Arial" panose="020B0604020202020204" pitchFamily="34" charset="0"/>
              <a:buChar char="•"/>
            </a:pPr>
            <a:r>
              <a:rPr lang="en-US" sz="2400" b="0" i="0" u="none" strike="noStrike" baseline="0" dirty="0">
                <a:solidFill>
                  <a:srgbClr val="000000"/>
                </a:solidFill>
                <a:latin typeface="Times New Roman" panose="02020603050405020304" pitchFamily="18" charset="0"/>
              </a:rPr>
              <a:t>The user navigates freely in the prepared environment identifying the free path.</a:t>
            </a:r>
            <a:endParaRPr lang="en-IN" sz="2400" dirty="0"/>
          </a:p>
        </p:txBody>
      </p:sp>
      <p:sp>
        <p:nvSpPr>
          <p:cNvPr id="2" name="Footer Placeholder 1"/>
          <p:cNvSpPr>
            <a:spLocks noGrp="1"/>
          </p:cNvSpPr>
          <p:nvPr>
            <p:ph type="ftr" sz="quarter" idx="11"/>
          </p:nvPr>
        </p:nvSpPr>
        <p:spPr/>
        <p:txBody>
          <a:bodyPr/>
          <a:lstStyle/>
          <a:p>
            <a:r>
              <a:rPr lang="en-US"/>
              <a:t>Dept. of ECE, AJIET</a:t>
            </a:r>
            <a:endParaRPr lang="en-IN"/>
          </a:p>
        </p:txBody>
      </p:sp>
      <p:pic>
        <p:nvPicPr>
          <p:cNvPr id="5" name="Google Shape;59;p13"/>
          <p:cNvPicPr preferRelativeResize="0"/>
          <p:nvPr/>
        </p:nvPicPr>
        <p:blipFill rotWithShape="1">
          <a:blip r:embed="rId2"/>
          <a:srcRect/>
          <a:stretch>
            <a:fillRect/>
          </a:stretch>
        </p:blipFill>
        <p:spPr>
          <a:xfrm>
            <a:off x="11293156" y="146822"/>
            <a:ext cx="770213" cy="584775"/>
          </a:xfrm>
          <a:prstGeom prst="rect">
            <a:avLst/>
          </a:prstGeom>
          <a:noFill/>
          <a:ln>
            <a:noFill/>
          </a:ln>
        </p:spPr>
      </p:pic>
      <p:sp>
        <p:nvSpPr>
          <p:cNvPr id="6" name="Slide Number Placeholder 5"/>
          <p:cNvSpPr>
            <a:spLocks noGrp="1"/>
          </p:cNvSpPr>
          <p:nvPr>
            <p:ph type="sldNum" sz="quarter" idx="12"/>
          </p:nvPr>
        </p:nvSpPr>
        <p:spPr/>
        <p:txBody>
          <a:bodyPr/>
          <a:lstStyle/>
          <a:p>
            <a:fld id="{6DD64AC5-D0B9-4021-91F6-F3C5686DA524}" type="slidenum">
              <a:rPr lang="en-IN" smtClean="0"/>
              <a:t>3</a:t>
            </a:fld>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0" y="386834"/>
            <a:ext cx="6096000" cy="523220"/>
          </a:xfrm>
          <a:prstGeom prst="rect">
            <a:avLst/>
          </a:prstGeom>
          <a:noFill/>
        </p:spPr>
        <p:txBody>
          <a:bodyPr wrap="square">
            <a:spAutoFit/>
          </a:bodyPr>
          <a:lstStyle/>
          <a:p>
            <a:pPr algn="ctr"/>
            <a:r>
              <a:rPr lang="en-IN" sz="2800" b="1" dirty="0">
                <a:latin typeface="Times New Roman" panose="02020603050405020304" pitchFamily="18" charset="0"/>
                <a:cs typeface="Times New Roman" panose="02020603050405020304" pitchFamily="18" charset="0"/>
              </a:rPr>
              <a:t>INTRODUCTION</a:t>
            </a:r>
          </a:p>
        </p:txBody>
      </p:sp>
      <p:sp>
        <p:nvSpPr>
          <p:cNvPr id="6" name="TextBox 5"/>
          <p:cNvSpPr txBox="1"/>
          <p:nvPr/>
        </p:nvSpPr>
        <p:spPr>
          <a:xfrm>
            <a:off x="923925" y="1334604"/>
            <a:ext cx="10344150" cy="4893647"/>
          </a:xfrm>
          <a:prstGeom prst="rect">
            <a:avLst/>
          </a:prstGeom>
          <a:noFill/>
        </p:spPr>
        <p:txBody>
          <a:bodyPr wrap="square" rtlCol="0">
            <a:spAutoFit/>
          </a:bodyPr>
          <a:lstStyle/>
          <a:p>
            <a:pPr marL="285750" indent="-285750" algn="just">
              <a:buFont typeface="Arial" panose="020B0604020202020204" pitchFamily="34" charset="0"/>
              <a:buChar char="•"/>
            </a:pPr>
            <a:r>
              <a:rPr lang="en-US" sz="2400" b="0" i="0" u="none" strike="noStrike" baseline="0" dirty="0">
                <a:solidFill>
                  <a:srgbClr val="000000"/>
                </a:solidFill>
                <a:latin typeface="Times New Roman" panose="02020603050405020304" pitchFamily="18" charset="0"/>
              </a:rPr>
              <a:t>Blind people may lose perception and have a higher risk of falling or colliding but people need to move whether at home, work or addressing meeting. Most of blind people depend on other human for movement and environmental sensitivity. Blind people are suffering from lot of hardships in their daily life</a:t>
            </a:r>
            <a:r>
              <a:rPr lang="en-US" sz="2400" dirty="0">
                <a:solidFill>
                  <a:srgbClr val="000000"/>
                </a:solidFill>
                <a:latin typeface="Times New Roman" panose="02020603050405020304" pitchFamily="18" charset="0"/>
              </a:rPr>
              <a:t>.</a:t>
            </a:r>
          </a:p>
          <a:p>
            <a:pPr algn="just"/>
            <a:endParaRPr lang="en-US" sz="2400" b="0" i="0" u="none" strike="noStrike" baseline="0" dirty="0">
              <a:solidFill>
                <a:srgbClr val="000000"/>
              </a:solidFill>
              <a:latin typeface="Times New Roman" panose="02020603050405020304" pitchFamily="18" charset="0"/>
            </a:endParaRPr>
          </a:p>
          <a:p>
            <a:pPr marL="285750" indent="-285750" algn="just">
              <a:buFont typeface="Arial" panose="020B0604020202020204" pitchFamily="34" charset="0"/>
              <a:buChar char="•"/>
            </a:pPr>
            <a:r>
              <a:rPr lang="en-US" sz="2400" b="0" i="0" u="none" strike="noStrike" baseline="0" dirty="0">
                <a:solidFill>
                  <a:srgbClr val="000000"/>
                </a:solidFill>
                <a:latin typeface="Times New Roman" panose="02020603050405020304" pitchFamily="18" charset="0"/>
              </a:rPr>
              <a:t>The affected ones have been using the traditional white cane for many years which although being effective still has a lot of disadvantages.</a:t>
            </a:r>
          </a:p>
          <a:p>
            <a:pPr marL="285750" indent="-285750" algn="just">
              <a:buFont typeface="Arial" panose="020B0604020202020204" pitchFamily="34" charset="0"/>
              <a:buChar char="•"/>
            </a:pPr>
            <a:endParaRPr lang="en-US" sz="2400" dirty="0">
              <a:solidFill>
                <a:srgbClr val="000000"/>
              </a:solidFill>
              <a:latin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One such try from our side is that we came up with an Integrated Machine Learning System which allows the Blind Victims to identify and classify Real Time Based Common day-to-day Objects and generate voice feedbacks and calculates distance which produces warnings whether he/she is very close or far away from the object.</a:t>
            </a:r>
            <a:endParaRPr lang="en-IN" sz="2400"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a:t>Dept. of ECE, AJIET</a:t>
            </a:r>
            <a:endParaRPr lang="en-IN"/>
          </a:p>
        </p:txBody>
      </p:sp>
      <p:pic>
        <p:nvPicPr>
          <p:cNvPr id="7" name="Google Shape;59;p13"/>
          <p:cNvPicPr preferRelativeResize="0"/>
          <p:nvPr/>
        </p:nvPicPr>
        <p:blipFill rotWithShape="1">
          <a:blip r:embed="rId2"/>
          <a:srcRect/>
          <a:stretch>
            <a:fillRect/>
          </a:stretch>
        </p:blipFill>
        <p:spPr>
          <a:xfrm>
            <a:off x="11293156" y="146822"/>
            <a:ext cx="770213" cy="584775"/>
          </a:xfrm>
          <a:prstGeom prst="rect">
            <a:avLst/>
          </a:prstGeom>
          <a:noFill/>
          <a:ln>
            <a:noFill/>
          </a:ln>
        </p:spPr>
      </p:pic>
      <p:sp>
        <p:nvSpPr>
          <p:cNvPr id="3" name="Slide Number Placeholder 2"/>
          <p:cNvSpPr>
            <a:spLocks noGrp="1"/>
          </p:cNvSpPr>
          <p:nvPr>
            <p:ph type="sldNum" sz="quarter" idx="12"/>
          </p:nvPr>
        </p:nvSpPr>
        <p:spPr/>
        <p:txBody>
          <a:bodyPr/>
          <a:lstStyle/>
          <a:p>
            <a:fld id="{6DD64AC5-D0B9-4021-91F6-F3C5686DA524}" type="slidenum">
              <a:rPr lang="en-IN" smtClean="0"/>
              <a:t>4</a:t>
            </a:fld>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Dept. of ECE, AJIET</a:t>
            </a:r>
            <a:endParaRPr lang="en-IN"/>
          </a:p>
        </p:txBody>
      </p:sp>
      <p:sp>
        <p:nvSpPr>
          <p:cNvPr id="3" name="Slide Number Placeholder 2"/>
          <p:cNvSpPr>
            <a:spLocks noGrp="1"/>
          </p:cNvSpPr>
          <p:nvPr>
            <p:ph type="sldNum" sz="quarter" idx="12"/>
          </p:nvPr>
        </p:nvSpPr>
        <p:spPr/>
        <p:txBody>
          <a:bodyPr/>
          <a:lstStyle/>
          <a:p>
            <a:fld id="{6DD64AC5-D0B9-4021-91F6-F3C5686DA524}" type="slidenum">
              <a:rPr lang="en-IN" smtClean="0"/>
              <a:t>5</a:t>
            </a:fld>
            <a:endParaRPr lang="en-IN"/>
          </a:p>
        </p:txBody>
      </p:sp>
      <p:sp>
        <p:nvSpPr>
          <p:cNvPr id="4" name="Text Box 3"/>
          <p:cNvSpPr txBox="1"/>
          <p:nvPr/>
        </p:nvSpPr>
        <p:spPr>
          <a:xfrm>
            <a:off x="3072130" y="335280"/>
            <a:ext cx="6047105"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BLOCK DIAGRAM</a:t>
            </a:r>
          </a:p>
        </p:txBody>
      </p:sp>
      <p:grpSp>
        <p:nvGrpSpPr>
          <p:cNvPr id="11" name="Group 10">
            <a:extLst>
              <a:ext uri="{FF2B5EF4-FFF2-40B4-BE49-F238E27FC236}">
                <a16:creationId xmlns:a16="http://schemas.microsoft.com/office/drawing/2014/main" id="{BD86EB63-CF1D-D4B6-0B5C-3CBDC8F3F463}"/>
              </a:ext>
            </a:extLst>
          </p:cNvPr>
          <p:cNvGrpSpPr/>
          <p:nvPr/>
        </p:nvGrpSpPr>
        <p:grpSpPr>
          <a:xfrm>
            <a:off x="2756852" y="1069948"/>
            <a:ext cx="6731000" cy="4965979"/>
            <a:chOff x="2874682" y="976351"/>
            <a:chExt cx="6731000" cy="4965979"/>
          </a:xfrm>
        </p:grpSpPr>
        <p:sp>
          <p:nvSpPr>
            <p:cNvPr id="19" name="Rectangles 18"/>
            <p:cNvSpPr/>
            <p:nvPr/>
          </p:nvSpPr>
          <p:spPr>
            <a:xfrm>
              <a:off x="3004222" y="1332865"/>
              <a:ext cx="2529840" cy="4609465"/>
            </a:xfrm>
            <a:prstGeom prst="rect">
              <a:avLst/>
            </a:prstGeom>
            <a:ln>
              <a:solidFill>
                <a:schemeClr val="tx1"/>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Rectangles 15"/>
            <p:cNvSpPr/>
            <p:nvPr/>
          </p:nvSpPr>
          <p:spPr>
            <a:xfrm>
              <a:off x="6953287" y="1332865"/>
              <a:ext cx="2652395" cy="4609465"/>
            </a:xfrm>
            <a:prstGeom prst="rect">
              <a:avLst/>
            </a:prstGeom>
            <a:ln>
              <a:solidFill>
                <a:schemeClr val="tx1"/>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ectangles 4"/>
            <p:cNvSpPr/>
            <p:nvPr/>
          </p:nvSpPr>
          <p:spPr>
            <a:xfrm>
              <a:off x="3571912" y="2315845"/>
              <a:ext cx="1325245" cy="46482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a:latin typeface="Times New Roman" panose="02020603050405020304" pitchFamily="18" charset="0"/>
                  <a:cs typeface="Times New Roman" panose="02020603050405020304" pitchFamily="18" charset="0"/>
                </a:rPr>
                <a:t>Input from the camera</a:t>
              </a:r>
            </a:p>
          </p:txBody>
        </p:sp>
        <p:sp>
          <p:nvSpPr>
            <p:cNvPr id="6" name="Rectangles 5"/>
            <p:cNvSpPr/>
            <p:nvPr/>
          </p:nvSpPr>
          <p:spPr>
            <a:xfrm>
              <a:off x="3624617" y="5083492"/>
              <a:ext cx="1272540" cy="53657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latin typeface="Times New Roman" panose="02020603050405020304" pitchFamily="18" charset="0"/>
                  <a:cs typeface="Times New Roman" panose="02020603050405020304" pitchFamily="18" charset="0"/>
                </a:rPr>
                <a:t>Output Audio</a:t>
              </a:r>
            </a:p>
          </p:txBody>
        </p:sp>
        <p:sp>
          <p:nvSpPr>
            <p:cNvPr id="7" name="Rectangles 6"/>
            <p:cNvSpPr/>
            <p:nvPr/>
          </p:nvSpPr>
          <p:spPr>
            <a:xfrm>
              <a:off x="7362862" y="1332865"/>
              <a:ext cx="1785620" cy="244475"/>
            </a:xfrm>
            <a:prstGeom prst="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latin typeface="Times New Roman" panose="02020603050405020304" pitchFamily="18" charset="0"/>
                  <a:cs typeface="Times New Roman" panose="02020603050405020304" pitchFamily="18" charset="0"/>
                </a:rPr>
                <a:t>Raspberry pi</a:t>
              </a:r>
            </a:p>
          </p:txBody>
        </p:sp>
        <p:sp>
          <p:nvSpPr>
            <p:cNvPr id="8" name="Rectangles 7"/>
            <p:cNvSpPr/>
            <p:nvPr/>
          </p:nvSpPr>
          <p:spPr>
            <a:xfrm>
              <a:off x="7588287" y="1602105"/>
              <a:ext cx="1334770" cy="46545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latin typeface="Times New Roman" panose="02020603050405020304" pitchFamily="18" charset="0"/>
                  <a:cs typeface="Times New Roman" panose="02020603050405020304" pitchFamily="18" charset="0"/>
                </a:rPr>
                <a:t>Keep the images you have captured</a:t>
              </a:r>
            </a:p>
          </p:txBody>
        </p:sp>
        <p:sp>
          <p:nvSpPr>
            <p:cNvPr id="9" name="Rectangles 8"/>
            <p:cNvSpPr/>
            <p:nvPr/>
          </p:nvSpPr>
          <p:spPr>
            <a:xfrm>
              <a:off x="7648612" y="2367280"/>
              <a:ext cx="1263015" cy="49276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a:latin typeface="Times New Roman" panose="02020603050405020304" pitchFamily="18" charset="0"/>
                  <a:cs typeface="Times New Roman" panose="02020603050405020304" pitchFamily="18" charset="0"/>
                </a:rPr>
                <a:t>The images pre-processing</a:t>
              </a:r>
            </a:p>
          </p:txBody>
        </p:sp>
        <p:sp>
          <p:nvSpPr>
            <p:cNvPr id="10" name="Rectangles 9"/>
            <p:cNvSpPr/>
            <p:nvPr/>
          </p:nvSpPr>
          <p:spPr>
            <a:xfrm>
              <a:off x="7505102" y="3159760"/>
              <a:ext cx="1517015" cy="46101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a:latin typeface="Times New Roman" panose="02020603050405020304" pitchFamily="18" charset="0"/>
                  <a:cs typeface="Times New Roman" panose="02020603050405020304" pitchFamily="18" charset="0"/>
                </a:rPr>
                <a:t>Recognize the object in thr captured image</a:t>
              </a:r>
            </a:p>
          </p:txBody>
        </p:sp>
        <p:sp>
          <p:nvSpPr>
            <p:cNvPr id="12" name="Rectangles 11"/>
            <p:cNvSpPr/>
            <p:nvPr/>
          </p:nvSpPr>
          <p:spPr>
            <a:xfrm>
              <a:off x="7537487" y="4966970"/>
              <a:ext cx="1484630" cy="73088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a:latin typeface="Times New Roman" panose="02020603050405020304" pitchFamily="18" charset="0"/>
                  <a:cs typeface="Times New Roman" panose="02020603050405020304" pitchFamily="18" charset="0"/>
                </a:rPr>
                <a:t>Create an audio signal for the object that has been identified</a:t>
              </a:r>
            </a:p>
          </p:txBody>
        </p:sp>
        <p:sp>
          <p:nvSpPr>
            <p:cNvPr id="13" name="Rectangles 12"/>
            <p:cNvSpPr/>
            <p:nvPr/>
          </p:nvSpPr>
          <p:spPr>
            <a:xfrm>
              <a:off x="7537487" y="3932555"/>
              <a:ext cx="1484630" cy="55689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latin typeface="Times New Roman" panose="02020603050405020304" pitchFamily="18" charset="0"/>
                  <a:cs typeface="Times New Roman" panose="02020603050405020304" pitchFamily="18" charset="0"/>
                </a:rPr>
                <a:t>Determine the objects distance from the person</a:t>
              </a:r>
            </a:p>
          </p:txBody>
        </p:sp>
        <p:sp>
          <p:nvSpPr>
            <p:cNvPr id="20" name="Text Box 19"/>
            <p:cNvSpPr txBox="1"/>
            <p:nvPr/>
          </p:nvSpPr>
          <p:spPr>
            <a:xfrm>
              <a:off x="2874682" y="1426782"/>
              <a:ext cx="2772410"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Blind Person</a:t>
              </a:r>
            </a:p>
          </p:txBody>
        </p:sp>
        <p:cxnSp>
          <p:nvCxnSpPr>
            <p:cNvPr id="22" name="Straight Arrow Connector 21"/>
            <p:cNvCxnSpPr>
              <a:endCxn id="8" idx="1"/>
            </p:cNvCxnSpPr>
            <p:nvPr/>
          </p:nvCxnSpPr>
          <p:spPr>
            <a:xfrm flipV="1">
              <a:off x="4897157" y="1835150"/>
              <a:ext cx="2691130" cy="78232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2" idx="1"/>
              <a:endCxn id="12" idx="1"/>
            </p:cNvCxnSpPr>
            <p:nvPr/>
          </p:nvCxnSpPr>
          <p:spPr>
            <a:xfrm>
              <a:off x="7537487" y="5332730"/>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4920652" y="5344795"/>
              <a:ext cx="2592705" cy="6985"/>
            </a:xfrm>
            <a:prstGeom prst="straightConnector1">
              <a:avLst/>
            </a:prstGeom>
            <a:ln>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26" name="Text Box 25"/>
            <p:cNvSpPr txBox="1"/>
            <p:nvPr/>
          </p:nvSpPr>
          <p:spPr>
            <a:xfrm>
              <a:off x="7024407" y="976351"/>
              <a:ext cx="2462530" cy="287655"/>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Captures Image from video sequence</a:t>
              </a:r>
            </a:p>
          </p:txBody>
        </p:sp>
        <p:sp>
          <p:nvSpPr>
            <p:cNvPr id="27" name="Text Box 26"/>
            <p:cNvSpPr txBox="1"/>
            <p:nvPr/>
          </p:nvSpPr>
          <p:spPr>
            <a:xfrm>
              <a:off x="5661697" y="4872355"/>
              <a:ext cx="1291590" cy="460375"/>
            </a:xfrm>
            <a:prstGeom prst="rect">
              <a:avLst/>
            </a:prstGeom>
            <a:noFill/>
          </p:spPr>
          <p:txBody>
            <a:bodyPr wrap="square" rtlCol="0">
              <a:spAutoFit/>
            </a:bodyPr>
            <a:lstStyle/>
            <a:p>
              <a:r>
                <a:rPr lang="en-US" sz="1200">
                  <a:latin typeface="Times New Roman" panose="02020603050405020304" pitchFamily="18" charset="0"/>
                  <a:cs typeface="Times New Roman" panose="02020603050405020304" pitchFamily="18" charset="0"/>
                </a:rPr>
                <a:t>Transfer the </a:t>
              </a:r>
            </a:p>
            <a:p>
              <a:r>
                <a:rPr lang="en-US" sz="1200">
                  <a:latin typeface="Times New Roman" panose="02020603050405020304" pitchFamily="18" charset="0"/>
                  <a:cs typeface="Times New Roman" panose="02020603050405020304" pitchFamily="18" charset="0"/>
                </a:rPr>
                <a:t>audio signal</a:t>
              </a:r>
            </a:p>
          </p:txBody>
        </p:sp>
        <p:cxnSp>
          <p:nvCxnSpPr>
            <p:cNvPr id="28" name="Straight Arrow Connector 27"/>
            <p:cNvCxnSpPr>
              <a:endCxn id="9" idx="0"/>
            </p:cNvCxnSpPr>
            <p:nvPr/>
          </p:nvCxnSpPr>
          <p:spPr>
            <a:xfrm>
              <a:off x="8274087" y="2074545"/>
              <a:ext cx="6350" cy="292735"/>
            </a:xfrm>
            <a:prstGeom prst="straightConnector1">
              <a:avLst/>
            </a:prstGeom>
            <a:ln>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8296947" y="2850515"/>
              <a:ext cx="8255" cy="290195"/>
            </a:xfrm>
            <a:prstGeom prst="straightConnector1">
              <a:avLst/>
            </a:prstGeom>
            <a:ln>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13" idx="0"/>
            </p:cNvCxnSpPr>
            <p:nvPr/>
          </p:nvCxnSpPr>
          <p:spPr>
            <a:xfrm flipH="1">
              <a:off x="8279802" y="3626485"/>
              <a:ext cx="635" cy="306070"/>
            </a:xfrm>
            <a:prstGeom prst="straightConnector1">
              <a:avLst/>
            </a:prstGeom>
            <a:ln>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3" idx="2"/>
              <a:endCxn id="12" idx="0"/>
            </p:cNvCxnSpPr>
            <p:nvPr/>
          </p:nvCxnSpPr>
          <p:spPr>
            <a:xfrm>
              <a:off x="8279802" y="4489450"/>
              <a:ext cx="0" cy="477520"/>
            </a:xfrm>
            <a:prstGeom prst="straightConnector1">
              <a:avLst/>
            </a:prstGeom>
            <a:ln>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grpSp>
      <p:pic>
        <p:nvPicPr>
          <p:cNvPr id="32" name="Google Shape;59;p13"/>
          <p:cNvPicPr preferRelativeResize="0"/>
          <p:nvPr/>
        </p:nvPicPr>
        <p:blipFill rotWithShape="1">
          <a:blip r:embed="rId2"/>
          <a:srcRect/>
          <a:stretch>
            <a:fillRect/>
          </a:stretch>
        </p:blipFill>
        <p:spPr>
          <a:xfrm>
            <a:off x="11293156" y="146822"/>
            <a:ext cx="770213" cy="584775"/>
          </a:xfrm>
          <a:prstGeom prst="rect">
            <a:avLst/>
          </a:prstGeom>
          <a:noFill/>
          <a:ln>
            <a:noFill/>
          </a:ln>
        </p:spPr>
      </p:pic>
      <p:sp>
        <p:nvSpPr>
          <p:cNvPr id="14" name="Rectangles 5">
            <a:extLst>
              <a:ext uri="{FF2B5EF4-FFF2-40B4-BE49-F238E27FC236}">
                <a16:creationId xmlns:a16="http://schemas.microsoft.com/office/drawing/2014/main" id="{4D417DC3-8E72-8DA9-28E0-D705CC084ED0}"/>
              </a:ext>
            </a:extLst>
          </p:cNvPr>
          <p:cNvSpPr/>
          <p:nvPr/>
        </p:nvSpPr>
        <p:spPr>
          <a:xfrm>
            <a:off x="3544679" y="5774607"/>
            <a:ext cx="1195388" cy="17567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latin typeface="Times New Roman" panose="02020603050405020304" pitchFamily="18" charset="0"/>
                <a:cs typeface="Times New Roman" panose="02020603050405020304" pitchFamily="18" charset="0"/>
              </a:rPr>
              <a:t>Playable device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0" y="209034"/>
            <a:ext cx="6096000" cy="523220"/>
          </a:xfrm>
          <a:prstGeom prst="rect">
            <a:avLst/>
          </a:prstGeom>
          <a:noFill/>
        </p:spPr>
        <p:txBody>
          <a:bodyPr wrap="square">
            <a:spAutoFit/>
          </a:bodyPr>
          <a:lstStyle/>
          <a:p>
            <a:pPr algn="ctr"/>
            <a:r>
              <a:rPr lang="en-US" sz="2800" b="1" dirty="0">
                <a:latin typeface="Times New Roman" panose="02020603050405020304" pitchFamily="18" charset="0"/>
                <a:cs typeface="Times New Roman" panose="02020603050405020304" pitchFamily="18" charset="0"/>
              </a:rPr>
              <a:t>M</a:t>
            </a:r>
            <a:r>
              <a:rPr lang="en-IN" sz="2800" b="1" dirty="0">
                <a:latin typeface="Times New Roman" panose="02020603050405020304" pitchFamily="18" charset="0"/>
                <a:cs typeface="Times New Roman" panose="02020603050405020304" pitchFamily="18" charset="0"/>
              </a:rPr>
              <a:t>ETHODOLOGY</a:t>
            </a:r>
          </a:p>
        </p:txBody>
      </p:sp>
      <p:sp>
        <p:nvSpPr>
          <p:cNvPr id="4" name="TextBox 3"/>
          <p:cNvSpPr txBox="1"/>
          <p:nvPr/>
        </p:nvSpPr>
        <p:spPr>
          <a:xfrm>
            <a:off x="931178" y="1135135"/>
            <a:ext cx="10192624" cy="3785652"/>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Object Detection &amp; Recognition</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Object detection and perception is used to identify or detect the objects in a frame of a video sequence </a:t>
            </a:r>
          </a:p>
          <a:p>
            <a:endParaRPr lang="en-I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0" i="0" dirty="0">
                <a:solidFill>
                  <a:srgbClr val="273239"/>
                </a:solidFill>
                <a:effectLst/>
                <a:latin typeface="Times New Roman" panose="02020603050405020304" pitchFamily="18" charset="0"/>
                <a:cs typeface="Times New Roman" panose="02020603050405020304" pitchFamily="18" charset="0"/>
              </a:rPr>
              <a:t>OpenCV is the huge open-source library for computer vision, machine learning, and image processing and now it plays a major role in real-time operation for providing real-time output</a:t>
            </a:r>
          </a:p>
          <a:p>
            <a:endParaRPr lang="en-US" sz="2400" b="0" i="0" dirty="0">
              <a:solidFill>
                <a:srgbClr val="273239"/>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solidFill>
                  <a:srgbClr val="273239"/>
                </a:solidFill>
                <a:latin typeface="Times New Roman" panose="02020603050405020304" pitchFamily="18" charset="0"/>
                <a:cs typeface="Times New Roman" panose="02020603050405020304" pitchFamily="18" charset="0"/>
              </a:rPr>
              <a:t>So to perform distance calculation between sensor and object in frame we make use of basic mathematics that is shown in the figure below</a:t>
            </a:r>
          </a:p>
        </p:txBody>
      </p:sp>
      <p:sp>
        <p:nvSpPr>
          <p:cNvPr id="5" name="Footer Placeholder 4"/>
          <p:cNvSpPr>
            <a:spLocks noGrp="1"/>
          </p:cNvSpPr>
          <p:nvPr>
            <p:ph type="ftr" sz="quarter" idx="11"/>
          </p:nvPr>
        </p:nvSpPr>
        <p:spPr/>
        <p:txBody>
          <a:bodyPr/>
          <a:lstStyle/>
          <a:p>
            <a:r>
              <a:rPr lang="en-US"/>
              <a:t>Dept. of ECE, AJIET</a:t>
            </a:r>
            <a:endParaRPr lang="en-IN"/>
          </a:p>
        </p:txBody>
      </p:sp>
      <p:pic>
        <p:nvPicPr>
          <p:cNvPr id="6" name="Google Shape;59;p13"/>
          <p:cNvPicPr preferRelativeResize="0"/>
          <p:nvPr/>
        </p:nvPicPr>
        <p:blipFill rotWithShape="1">
          <a:blip r:embed="rId2"/>
          <a:srcRect/>
          <a:stretch>
            <a:fillRect/>
          </a:stretch>
        </p:blipFill>
        <p:spPr>
          <a:xfrm>
            <a:off x="11293156" y="146822"/>
            <a:ext cx="770213" cy="584775"/>
          </a:xfrm>
          <a:prstGeom prst="rect">
            <a:avLst/>
          </a:prstGeom>
          <a:noFill/>
          <a:ln>
            <a:noFill/>
          </a:ln>
        </p:spPr>
      </p:pic>
      <p:sp>
        <p:nvSpPr>
          <p:cNvPr id="7" name="Slide Number Placeholder 6"/>
          <p:cNvSpPr>
            <a:spLocks noGrp="1"/>
          </p:cNvSpPr>
          <p:nvPr>
            <p:ph type="sldNum" sz="quarter" idx="12"/>
          </p:nvPr>
        </p:nvSpPr>
        <p:spPr/>
        <p:txBody>
          <a:bodyPr/>
          <a:lstStyle/>
          <a:p>
            <a:fld id="{6DD64AC5-D0B9-4021-91F6-F3C5686DA524}" type="slidenum">
              <a:rPr lang="en-IN" smtClean="0"/>
              <a:t>6</a:t>
            </a:fld>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0" y="209034"/>
            <a:ext cx="6096000" cy="523220"/>
          </a:xfrm>
          <a:prstGeom prst="rect">
            <a:avLst/>
          </a:prstGeom>
          <a:noFill/>
        </p:spPr>
        <p:txBody>
          <a:bodyPr wrap="square">
            <a:spAutoFit/>
          </a:bodyPr>
          <a:lstStyle/>
          <a:p>
            <a:pPr algn="ctr"/>
            <a:r>
              <a:rPr lang="en-US" sz="2800" b="1" dirty="0">
                <a:latin typeface="Times New Roman" panose="02020603050405020304" pitchFamily="18" charset="0"/>
                <a:cs typeface="Times New Roman" panose="02020603050405020304" pitchFamily="18" charset="0"/>
              </a:rPr>
              <a:t>M</a:t>
            </a:r>
            <a:r>
              <a:rPr lang="en-IN" sz="2800" b="1" dirty="0">
                <a:latin typeface="Times New Roman" panose="02020603050405020304" pitchFamily="18" charset="0"/>
                <a:cs typeface="Times New Roman" panose="02020603050405020304" pitchFamily="18" charset="0"/>
              </a:rPr>
              <a:t>ETHODOLOGY</a:t>
            </a:r>
          </a:p>
        </p:txBody>
      </p:sp>
      <p:sp>
        <p:nvSpPr>
          <p:cNvPr id="5" name="Footer Placeholder 4"/>
          <p:cNvSpPr>
            <a:spLocks noGrp="1"/>
          </p:cNvSpPr>
          <p:nvPr>
            <p:ph type="ftr" sz="quarter" idx="11"/>
          </p:nvPr>
        </p:nvSpPr>
        <p:spPr/>
        <p:txBody>
          <a:bodyPr/>
          <a:lstStyle/>
          <a:p>
            <a:r>
              <a:rPr lang="en-US"/>
              <a:t>Dept. of ECE, AJIET</a:t>
            </a:r>
            <a:endParaRPr lang="en-IN"/>
          </a:p>
        </p:txBody>
      </p:sp>
      <p:pic>
        <p:nvPicPr>
          <p:cNvPr id="6" name="Google Shape;59;p13"/>
          <p:cNvPicPr preferRelativeResize="0"/>
          <p:nvPr/>
        </p:nvPicPr>
        <p:blipFill rotWithShape="1">
          <a:blip r:embed="rId2"/>
          <a:srcRect/>
          <a:stretch>
            <a:fillRect/>
          </a:stretch>
        </p:blipFill>
        <p:spPr>
          <a:xfrm>
            <a:off x="11293156" y="146822"/>
            <a:ext cx="770213" cy="584775"/>
          </a:xfrm>
          <a:prstGeom prst="rect">
            <a:avLst/>
          </a:prstGeom>
          <a:noFill/>
          <a:ln>
            <a:noFill/>
          </a:ln>
        </p:spPr>
      </p:pic>
      <p:sp>
        <p:nvSpPr>
          <p:cNvPr id="7" name="Slide Number Placeholder 6"/>
          <p:cNvSpPr>
            <a:spLocks noGrp="1"/>
          </p:cNvSpPr>
          <p:nvPr>
            <p:ph type="sldNum" sz="quarter" idx="12"/>
          </p:nvPr>
        </p:nvSpPr>
        <p:spPr/>
        <p:txBody>
          <a:bodyPr/>
          <a:lstStyle/>
          <a:p>
            <a:fld id="{6DD64AC5-D0B9-4021-91F6-F3C5686DA524}" type="slidenum">
              <a:rPr lang="en-IN" smtClean="0"/>
              <a:t>7</a:t>
            </a:fld>
            <a:endParaRPr lang="en-IN"/>
          </a:p>
        </p:txBody>
      </p:sp>
      <p:sp>
        <p:nvSpPr>
          <p:cNvPr id="11" name="TextBox 10">
            <a:extLst>
              <a:ext uri="{FF2B5EF4-FFF2-40B4-BE49-F238E27FC236}">
                <a16:creationId xmlns:a16="http://schemas.microsoft.com/office/drawing/2014/main" id="{3A36C39D-5558-D23D-A3E9-AB688BAC9C60}"/>
              </a:ext>
            </a:extLst>
          </p:cNvPr>
          <p:cNvSpPr txBox="1"/>
          <p:nvPr/>
        </p:nvSpPr>
        <p:spPr>
          <a:xfrm>
            <a:off x="1002125" y="1379801"/>
            <a:ext cx="6877081" cy="707886"/>
          </a:xfrm>
          <a:prstGeom prst="rect">
            <a:avLst/>
          </a:prstGeom>
          <a:noFill/>
        </p:spPr>
        <p:txBody>
          <a:bodyPr wrap="square" rtlCol="0">
            <a:spAutoFit/>
          </a:bodyPr>
          <a:lstStyle/>
          <a:p>
            <a:r>
              <a:rPr lang="en-US" sz="2000" b="1" u="sng" dirty="0">
                <a:latin typeface="Times New Roman" panose="02020603050405020304" pitchFamily="18" charset="0"/>
                <a:cs typeface="Times New Roman" panose="02020603050405020304" pitchFamily="18" charset="0"/>
              </a:rPr>
              <a:t>The basic principle of working:</a:t>
            </a:r>
          </a:p>
          <a:p>
            <a:r>
              <a:rPr lang="en-US" sz="2000" b="1" u="sng" dirty="0">
                <a:latin typeface="Times New Roman" panose="02020603050405020304" pitchFamily="18" charset="0"/>
                <a:cs typeface="Times New Roman" panose="02020603050405020304" pitchFamily="18" charset="0"/>
              </a:rPr>
              <a:t> </a:t>
            </a:r>
          </a:p>
        </p:txBody>
      </p:sp>
      <p:pic>
        <p:nvPicPr>
          <p:cNvPr id="3" name="Picture 2">
            <a:extLst>
              <a:ext uri="{FF2B5EF4-FFF2-40B4-BE49-F238E27FC236}">
                <a16:creationId xmlns:a16="http://schemas.microsoft.com/office/drawing/2014/main" id="{E7849A3C-880C-ED29-B199-DC85752CEA00}"/>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l="10040" r="7642"/>
          <a:stretch/>
        </p:blipFill>
        <p:spPr>
          <a:xfrm>
            <a:off x="6096000" y="1633809"/>
            <a:ext cx="4104641" cy="2202849"/>
          </a:xfrm>
          <a:prstGeom prst="rect">
            <a:avLst/>
          </a:prstGeom>
        </p:spPr>
      </p:pic>
      <p:pic>
        <p:nvPicPr>
          <p:cNvPr id="8" name="Picture 7">
            <a:extLst>
              <a:ext uri="{FF2B5EF4-FFF2-40B4-BE49-F238E27FC236}">
                <a16:creationId xmlns:a16="http://schemas.microsoft.com/office/drawing/2014/main" id="{DCA9B030-75EE-9266-DEE6-E8EBBEE3019F}"/>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3927" t="9718" r="9138" b="6381"/>
          <a:stretch/>
        </p:blipFill>
        <p:spPr>
          <a:xfrm>
            <a:off x="5952563" y="3990526"/>
            <a:ext cx="4501951" cy="2209299"/>
          </a:xfrm>
          <a:prstGeom prst="rect">
            <a:avLst/>
          </a:prstGeom>
        </p:spPr>
      </p:pic>
      <p:grpSp>
        <p:nvGrpSpPr>
          <p:cNvPr id="9" name="Group 8">
            <a:extLst>
              <a:ext uri="{FF2B5EF4-FFF2-40B4-BE49-F238E27FC236}">
                <a16:creationId xmlns:a16="http://schemas.microsoft.com/office/drawing/2014/main" id="{7EB06A2C-8D15-8D97-B1AA-2B9D53DC0E8A}"/>
              </a:ext>
            </a:extLst>
          </p:cNvPr>
          <p:cNvGrpSpPr/>
          <p:nvPr/>
        </p:nvGrpSpPr>
        <p:grpSpPr>
          <a:xfrm>
            <a:off x="894548" y="2003791"/>
            <a:ext cx="4287052" cy="2684749"/>
            <a:chOff x="1205516" y="3760319"/>
            <a:chExt cx="3086100" cy="2089150"/>
          </a:xfrm>
        </p:grpSpPr>
        <p:pic>
          <p:nvPicPr>
            <p:cNvPr id="10" name="Picture 9">
              <a:extLst>
                <a:ext uri="{FF2B5EF4-FFF2-40B4-BE49-F238E27FC236}">
                  <a16:creationId xmlns:a16="http://schemas.microsoft.com/office/drawing/2014/main" id="{41C65232-EEA1-CB76-F408-AD55C8361D4D}"/>
                </a:ext>
              </a:extLst>
            </p:cNvPr>
            <p:cNvPicPr>
              <a:picLocks noChangeAspect="1"/>
            </p:cNvPicPr>
            <p:nvPr/>
          </p:nvPicPr>
          <p:blipFill rotWithShape="1">
            <a:blip r:embed="rId6">
              <a:extLst>
                <a:ext uri="{28A0092B-C50C-407E-A947-70E740481C1C}">
                  <a14:useLocalDpi xmlns:a14="http://schemas.microsoft.com/office/drawing/2010/main" val="0"/>
                </a:ext>
              </a:extLst>
            </a:blip>
            <a:srcRect t="18383" b="73595"/>
            <a:stretch/>
          </p:blipFill>
          <p:spPr>
            <a:xfrm>
              <a:off x="1205516" y="5299330"/>
              <a:ext cx="3086100" cy="550139"/>
            </a:xfrm>
            <a:prstGeom prst="rect">
              <a:avLst/>
            </a:prstGeom>
          </p:spPr>
        </p:pic>
        <p:pic>
          <p:nvPicPr>
            <p:cNvPr id="12" name="Picture 11">
              <a:extLst>
                <a:ext uri="{FF2B5EF4-FFF2-40B4-BE49-F238E27FC236}">
                  <a16:creationId xmlns:a16="http://schemas.microsoft.com/office/drawing/2014/main" id="{F5C316DC-73E6-70F5-D12C-8E7D056E78F4}"/>
                </a:ext>
              </a:extLst>
            </p:cNvPr>
            <p:cNvPicPr>
              <a:picLocks noChangeAspect="1"/>
            </p:cNvPicPr>
            <p:nvPr/>
          </p:nvPicPr>
          <p:blipFill rotWithShape="1">
            <a:blip r:embed="rId7">
              <a:extLst>
                <a:ext uri="{28A0092B-C50C-407E-A947-70E740481C1C}">
                  <a14:useLocalDpi xmlns:a14="http://schemas.microsoft.com/office/drawing/2010/main" val="0"/>
                </a:ext>
              </a:extLst>
            </a:blip>
            <a:srcRect t="3695" b="73234"/>
            <a:stretch/>
          </p:blipFill>
          <p:spPr>
            <a:xfrm>
              <a:off x="1205516" y="3760319"/>
              <a:ext cx="3086100" cy="1582271"/>
            </a:xfrm>
            <a:prstGeom prst="rect">
              <a:avLst/>
            </a:prstGeom>
          </p:spPr>
        </p:pic>
      </p:grpSp>
    </p:spTree>
    <p:extLst>
      <p:ext uri="{BB962C8B-B14F-4D97-AF65-F5344CB8AC3E}">
        <p14:creationId xmlns:p14="http://schemas.microsoft.com/office/powerpoint/2010/main" val="449577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0" y="209034"/>
            <a:ext cx="6096000" cy="523220"/>
          </a:xfrm>
          <a:prstGeom prst="rect">
            <a:avLst/>
          </a:prstGeom>
          <a:noFill/>
        </p:spPr>
        <p:txBody>
          <a:bodyPr wrap="square">
            <a:spAutoFit/>
          </a:bodyPr>
          <a:lstStyle/>
          <a:p>
            <a:pPr algn="ctr"/>
            <a:r>
              <a:rPr lang="en-US" sz="2800" b="1" dirty="0">
                <a:latin typeface="Times New Roman" panose="02020603050405020304" pitchFamily="18" charset="0"/>
                <a:cs typeface="Times New Roman" panose="02020603050405020304" pitchFamily="18" charset="0"/>
              </a:rPr>
              <a:t>M</a:t>
            </a:r>
            <a:r>
              <a:rPr lang="en-IN" sz="2800" b="1" dirty="0">
                <a:latin typeface="Times New Roman" panose="02020603050405020304" pitchFamily="18" charset="0"/>
                <a:cs typeface="Times New Roman" panose="02020603050405020304" pitchFamily="18" charset="0"/>
              </a:rPr>
              <a:t>ETHODOLOGY</a:t>
            </a:r>
          </a:p>
        </p:txBody>
      </p:sp>
      <p:sp>
        <p:nvSpPr>
          <p:cNvPr id="4" name="TextBox 3"/>
          <p:cNvSpPr txBox="1"/>
          <p:nvPr/>
        </p:nvSpPr>
        <p:spPr>
          <a:xfrm>
            <a:off x="981512" y="1149074"/>
            <a:ext cx="9731230" cy="5262979"/>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Object detection &amp; </a:t>
            </a:r>
            <a:r>
              <a:rPr lang="en-US" sz="2400" b="1" dirty="0">
                <a:latin typeface="Times New Roman" panose="02020603050405020304" pitchFamily="18" charset="0"/>
                <a:cs typeface="Times New Roman" panose="02020603050405020304" pitchFamily="18" charset="0"/>
              </a:rPr>
              <a:t>classification</a:t>
            </a:r>
            <a:r>
              <a:rPr lang="en-IN" sz="2400" b="1" dirty="0">
                <a:latin typeface="Times New Roman" panose="02020603050405020304" pitchFamily="18" charset="0"/>
                <a:cs typeface="Times New Roman" panose="02020603050405020304" pitchFamily="18" charset="0"/>
              </a:rPr>
              <a:t> </a:t>
            </a:r>
          </a:p>
          <a:p>
            <a:endParaRPr lang="en-IN" sz="2400" b="1" dirty="0"/>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Classification identifies objects by classifying them into one of the finite sets of classes, which involves comparing the measured features of a new object with those of a known object or other known criteria and determining whether the new object belongs to a particular category of objects. </a:t>
            </a:r>
          </a:p>
          <a:p>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which can be used to form the training set. Once the training set has been obtained, the classification algorithm extracts the knowledge base necessary to make decisions on unknown cases. Based on the knowledge, intelligent decisions are made as outputs and fed back to the knowledge base at the same time</a:t>
            </a:r>
          </a:p>
          <a:p>
            <a:endParaRPr lang="en-US"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287323" y="182140"/>
            <a:ext cx="6094602" cy="369332"/>
          </a:xfrm>
          <a:prstGeom prst="rect">
            <a:avLst/>
          </a:prstGeom>
          <a:noFill/>
        </p:spPr>
        <p:txBody>
          <a:bodyPr wrap="square">
            <a:spAutoFit/>
          </a:bodyPr>
          <a:lstStyle/>
          <a:p>
            <a:r>
              <a:rPr lang="en-IN" sz="1800" b="1" dirty="0">
                <a:latin typeface="Times New Roman" panose="02020603050405020304" pitchFamily="18" charset="0"/>
                <a:cs typeface="Times New Roman" panose="02020603050405020304" pitchFamily="18" charset="0"/>
              </a:rPr>
              <a:t>contd.</a:t>
            </a:r>
            <a:endParaRPr lang="en-IN" dirty="0"/>
          </a:p>
        </p:txBody>
      </p:sp>
      <p:sp>
        <p:nvSpPr>
          <p:cNvPr id="6" name="Footer Placeholder 5"/>
          <p:cNvSpPr>
            <a:spLocks noGrp="1"/>
          </p:cNvSpPr>
          <p:nvPr>
            <p:ph type="ftr" sz="quarter" idx="11"/>
          </p:nvPr>
        </p:nvSpPr>
        <p:spPr/>
        <p:txBody>
          <a:bodyPr/>
          <a:lstStyle/>
          <a:p>
            <a:r>
              <a:rPr lang="en-US"/>
              <a:t>Dept. of ECE, AJIET</a:t>
            </a:r>
            <a:endParaRPr lang="en-IN"/>
          </a:p>
        </p:txBody>
      </p:sp>
      <p:pic>
        <p:nvPicPr>
          <p:cNvPr id="7" name="Google Shape;59;p13"/>
          <p:cNvPicPr preferRelativeResize="0"/>
          <p:nvPr/>
        </p:nvPicPr>
        <p:blipFill rotWithShape="1">
          <a:blip r:embed="rId2"/>
          <a:srcRect/>
          <a:stretch>
            <a:fillRect/>
          </a:stretch>
        </p:blipFill>
        <p:spPr>
          <a:xfrm>
            <a:off x="11293156" y="146822"/>
            <a:ext cx="770213" cy="584775"/>
          </a:xfrm>
          <a:prstGeom prst="rect">
            <a:avLst/>
          </a:prstGeom>
          <a:noFill/>
          <a:ln>
            <a:noFill/>
          </a:ln>
        </p:spPr>
      </p:pic>
      <p:sp>
        <p:nvSpPr>
          <p:cNvPr id="8" name="Slide Number Placeholder 7"/>
          <p:cNvSpPr>
            <a:spLocks noGrp="1"/>
          </p:cNvSpPr>
          <p:nvPr>
            <p:ph type="sldNum" sz="quarter" idx="12"/>
          </p:nvPr>
        </p:nvSpPr>
        <p:spPr/>
        <p:txBody>
          <a:bodyPr/>
          <a:lstStyle/>
          <a:p>
            <a:fld id="{6DD64AC5-D0B9-4021-91F6-F3C5686DA524}" type="slidenum">
              <a:rPr lang="en-IN" smtClean="0"/>
              <a:t>8</a:t>
            </a:fld>
            <a:endParaRPr lang="en-IN"/>
          </a:p>
        </p:txBody>
      </p:sp>
    </p:spTree>
    <p:extLst>
      <p:ext uri="{BB962C8B-B14F-4D97-AF65-F5344CB8AC3E}">
        <p14:creationId xmlns:p14="http://schemas.microsoft.com/office/powerpoint/2010/main" val="2824945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0" y="209034"/>
            <a:ext cx="6096000" cy="523220"/>
          </a:xfrm>
          <a:prstGeom prst="rect">
            <a:avLst/>
          </a:prstGeom>
          <a:noFill/>
        </p:spPr>
        <p:txBody>
          <a:bodyPr wrap="square">
            <a:spAutoFit/>
          </a:bodyPr>
          <a:lstStyle/>
          <a:p>
            <a:pPr algn="ctr"/>
            <a:r>
              <a:rPr lang="en-US" sz="2800" b="1" dirty="0">
                <a:latin typeface="Times New Roman" panose="02020603050405020304" pitchFamily="18" charset="0"/>
                <a:cs typeface="Times New Roman" panose="02020603050405020304" pitchFamily="18" charset="0"/>
              </a:rPr>
              <a:t>M</a:t>
            </a:r>
            <a:r>
              <a:rPr lang="en-IN" sz="2800" b="1" dirty="0">
                <a:latin typeface="Times New Roman" panose="02020603050405020304" pitchFamily="18" charset="0"/>
                <a:cs typeface="Times New Roman" panose="02020603050405020304" pitchFamily="18" charset="0"/>
              </a:rPr>
              <a:t>ETHODOLOGY</a:t>
            </a:r>
          </a:p>
        </p:txBody>
      </p:sp>
      <p:sp>
        <p:nvSpPr>
          <p:cNvPr id="4" name="TextBox 3"/>
          <p:cNvSpPr txBox="1"/>
          <p:nvPr/>
        </p:nvSpPr>
        <p:spPr>
          <a:xfrm>
            <a:off x="981512" y="1003503"/>
            <a:ext cx="9731230"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will be using a pre-trained SSD detection model trained on COCO DATASETS. It will then test and the output class will get detected with an accuracy metrics.</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After testing with the help of voice modules the class of the object will be converted into a default voice notes which will then be sent to the blind victims for their assistance</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Along with the object detection , we have used an alert system where approximate will get calculated. If that Blind Person is very close to the frame or is far away at a safer place , it will generate voice-based outputs along with distance units.</a:t>
            </a:r>
          </a:p>
        </p:txBody>
      </p:sp>
      <p:sp>
        <p:nvSpPr>
          <p:cNvPr id="5" name="TextBox 4"/>
          <p:cNvSpPr txBox="1"/>
          <p:nvPr/>
        </p:nvSpPr>
        <p:spPr>
          <a:xfrm>
            <a:off x="287323" y="209034"/>
            <a:ext cx="6094602" cy="369332"/>
          </a:xfrm>
          <a:prstGeom prst="rect">
            <a:avLst/>
          </a:prstGeom>
          <a:noFill/>
        </p:spPr>
        <p:txBody>
          <a:bodyPr wrap="square">
            <a:spAutoFit/>
          </a:bodyPr>
          <a:lstStyle/>
          <a:p>
            <a:r>
              <a:rPr lang="en-IN" sz="1800" b="1" dirty="0">
                <a:latin typeface="Times New Roman" panose="02020603050405020304" pitchFamily="18" charset="0"/>
                <a:cs typeface="Times New Roman" panose="02020603050405020304" pitchFamily="18" charset="0"/>
              </a:rPr>
              <a:t>contd.</a:t>
            </a:r>
            <a:endParaRPr lang="en-IN" dirty="0"/>
          </a:p>
        </p:txBody>
      </p:sp>
      <p:sp>
        <p:nvSpPr>
          <p:cNvPr id="6" name="Footer Placeholder 5"/>
          <p:cNvSpPr>
            <a:spLocks noGrp="1"/>
          </p:cNvSpPr>
          <p:nvPr>
            <p:ph type="ftr" sz="quarter" idx="11"/>
          </p:nvPr>
        </p:nvSpPr>
        <p:spPr/>
        <p:txBody>
          <a:bodyPr/>
          <a:lstStyle/>
          <a:p>
            <a:r>
              <a:rPr lang="en-US"/>
              <a:t>Dept. of ECE, AJIET</a:t>
            </a:r>
            <a:endParaRPr lang="en-IN"/>
          </a:p>
        </p:txBody>
      </p:sp>
      <p:pic>
        <p:nvPicPr>
          <p:cNvPr id="7" name="Google Shape;59;p13"/>
          <p:cNvPicPr preferRelativeResize="0"/>
          <p:nvPr/>
        </p:nvPicPr>
        <p:blipFill rotWithShape="1">
          <a:blip r:embed="rId2"/>
          <a:srcRect/>
          <a:stretch>
            <a:fillRect/>
          </a:stretch>
        </p:blipFill>
        <p:spPr>
          <a:xfrm>
            <a:off x="11293156" y="146822"/>
            <a:ext cx="770213" cy="584775"/>
          </a:xfrm>
          <a:prstGeom prst="rect">
            <a:avLst/>
          </a:prstGeom>
          <a:noFill/>
          <a:ln>
            <a:noFill/>
          </a:ln>
        </p:spPr>
      </p:pic>
      <p:sp>
        <p:nvSpPr>
          <p:cNvPr id="8" name="Slide Number Placeholder 7"/>
          <p:cNvSpPr>
            <a:spLocks noGrp="1"/>
          </p:cNvSpPr>
          <p:nvPr>
            <p:ph type="sldNum" sz="quarter" idx="12"/>
          </p:nvPr>
        </p:nvSpPr>
        <p:spPr/>
        <p:txBody>
          <a:bodyPr/>
          <a:lstStyle/>
          <a:p>
            <a:fld id="{6DD64AC5-D0B9-4021-91F6-F3C5686DA524}" type="slidenum">
              <a:rPr lang="en-IN" smtClean="0"/>
              <a:t>9</a:t>
            </a:fld>
            <a:endParaRPr lang="en-IN"/>
          </a:p>
        </p:txBody>
      </p:sp>
    </p:spTree>
    <p:extLst>
      <p:ext uri="{BB962C8B-B14F-4D97-AF65-F5344CB8AC3E}">
        <p14:creationId xmlns:p14="http://schemas.microsoft.com/office/powerpoint/2010/main" val="19172587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488</TotalTime>
  <Words>1644</Words>
  <Application>Microsoft Office PowerPoint</Application>
  <PresentationFormat>Widescreen</PresentationFormat>
  <Paragraphs>199</Paragraphs>
  <Slides>24</Slides>
  <Notes>0</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source-serif-pro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Yashas Shetty</dc:creator>
  <cp:keywords>FInal Year Major Project</cp:keywords>
  <cp:lastModifiedBy>amrita sinchana</cp:lastModifiedBy>
  <cp:revision>19</cp:revision>
  <dcterms:created xsi:type="dcterms:W3CDTF">2022-07-26T11:59:00Z</dcterms:created>
  <dcterms:modified xsi:type="dcterms:W3CDTF">2022-12-11T14:14:05Z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007EEABCC89D4273B23A973E12B0A953</vt:lpwstr>
  </property>
  <property fmtid="{D5CDD505-2E9C-101B-9397-08002B2CF9AE}" pid="3" name="KSOProductBuildVer">
    <vt:lpwstr>1033-11.2.0.11380</vt:lpwstr>
  </property>
</Properties>
</file>