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1" r:id="rId4"/>
    <p:sldId id="266" r:id="rId5"/>
    <p:sldId id="265" r:id="rId6"/>
    <p:sldId id="259" r:id="rId7"/>
    <p:sldId id="260" r:id="rId8"/>
    <p:sldId id="267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Model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2355953678900364"/>
          <c:y val="0.13780270249564461"/>
          <c:w val="0.75684046315487608"/>
          <c:h val="0.577073410734167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Numerical Features</c:v>
                </c:pt>
                <c:pt idx="1">
                  <c:v>TF-IDF</c:v>
                </c:pt>
                <c:pt idx="2">
                  <c:v>TF-IDF + Num</c:v>
                </c:pt>
                <c:pt idx="3">
                  <c:v>Count Vector</c:v>
                </c:pt>
                <c:pt idx="4">
                  <c:v>CV + Num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76.19</c:v>
                </c:pt>
                <c:pt idx="1">
                  <c:v>91.07</c:v>
                </c:pt>
                <c:pt idx="2">
                  <c:v>91.71</c:v>
                </c:pt>
                <c:pt idx="3">
                  <c:v>93.49</c:v>
                </c:pt>
                <c:pt idx="4">
                  <c:v>93.6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5A-4DD1-BD4F-0E69050622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Forest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Numerical Features</c:v>
                </c:pt>
                <c:pt idx="1">
                  <c:v>TF-IDF</c:v>
                </c:pt>
                <c:pt idx="2">
                  <c:v>TF-IDF + Num</c:v>
                </c:pt>
                <c:pt idx="3">
                  <c:v>Count Vector</c:v>
                </c:pt>
                <c:pt idx="4">
                  <c:v>CV + Num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90.67</c:v>
                </c:pt>
                <c:pt idx="1">
                  <c:v>93.27</c:v>
                </c:pt>
                <c:pt idx="2">
                  <c:v>93.44</c:v>
                </c:pt>
                <c:pt idx="3">
                  <c:v>93.37</c:v>
                </c:pt>
                <c:pt idx="4">
                  <c:v>93.52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5A-4DD1-BD4F-0E69050622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Numerical Features</c:v>
                </c:pt>
                <c:pt idx="1">
                  <c:v>TF-IDF</c:v>
                </c:pt>
                <c:pt idx="2">
                  <c:v>TF-IDF + Num</c:v>
                </c:pt>
                <c:pt idx="3">
                  <c:v>Count Vector</c:v>
                </c:pt>
                <c:pt idx="4">
                  <c:v>CV + Num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90.63</c:v>
                </c:pt>
                <c:pt idx="1">
                  <c:v>92.45</c:v>
                </c:pt>
                <c:pt idx="2">
                  <c:v>93.68</c:v>
                </c:pt>
                <c:pt idx="3">
                  <c:v>91.84</c:v>
                </c:pt>
                <c:pt idx="4">
                  <c:v>93.9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5A-4DD1-BD4F-0E6905062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83604016"/>
        <c:axId val="383603688"/>
        <c:axId val="0"/>
      </c:bar3DChart>
      <c:catAx>
        <c:axId val="38360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603688"/>
        <c:crosses val="autoZero"/>
        <c:auto val="1"/>
        <c:lblAlgn val="ctr"/>
        <c:lblOffset val="100"/>
        <c:noMultiLvlLbl val="0"/>
      </c:catAx>
      <c:valAx>
        <c:axId val="38360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Score</a:t>
                </a:r>
              </a:p>
            </c:rich>
          </c:tx>
          <c:layout>
            <c:manualLayout>
              <c:xMode val="edge"/>
              <c:yMode val="edge"/>
              <c:x val="0.15265253964702713"/>
              <c:y val="0.260433012555517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604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 performance (On WOrd2Vec)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Set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LSTMs</c:v>
                </c:pt>
                <c:pt idx="1">
                  <c:v>Bi-LSTMs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94.28</c:v>
                </c:pt>
                <c:pt idx="1">
                  <c:v>93.65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D3-4096-8B22-5461980068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TD 1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LSTMs</c:v>
                </c:pt>
                <c:pt idx="1">
                  <c:v>Bi-LSTMs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63.09</c:v>
                </c:pt>
                <c:pt idx="1">
                  <c:v>62.15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D3-4096-8B22-5461980068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TD 2</c:v>
                </c:pt>
              </c:strCache>
            </c:strRef>
          </c:tx>
          <c:spPr>
            <a:solidFill>
              <a:schemeClr val="accent3">
                <a:alpha val="88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3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3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LSTMs</c:v>
                </c:pt>
                <c:pt idx="1">
                  <c:v>Bi-LSTMs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78.47</c:v>
                </c:pt>
                <c:pt idx="1">
                  <c:v>71.14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D3-4096-8B22-5461980068B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430431440"/>
        <c:axId val="430432096"/>
        <c:axId val="0"/>
      </c:bar3DChart>
      <c:catAx>
        <c:axId val="43043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432096"/>
        <c:crosses val="autoZero"/>
        <c:auto val="1"/>
        <c:lblAlgn val="ctr"/>
        <c:lblOffset val="100"/>
        <c:noMultiLvlLbl val="0"/>
      </c:catAx>
      <c:valAx>
        <c:axId val="43043209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4304314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4D3D96-57D1-F545-A9AB-C39D36A908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3065F-BACE-CB48-BDB7-51DEF5EF6F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5018B-80AD-9C44-8CDB-D9EA45E5B46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CC699-60C7-864F-8BE6-8392B30DF5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95F83-F4D3-F34C-87E4-EC3A5644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3C77B-43CC-4E4B-AAB1-068D60BEA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44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89D9E-821A-5B42-BB15-AD6AC4822FA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3F6AD-144D-814F-994C-EFFDDFCB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02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9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8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6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47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1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59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5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58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72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04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ake--news--classification.herokuapp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www.linkedin.com/in/yashasvi--shukl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nopes.com/fact-check/morgan-freeman-death-hoa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088F-8B7E-8249-9CE5-310BAB213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 Fake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27487-9F6E-AB4D-9E30-D6F69ADCC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2457" y="4370959"/>
            <a:ext cx="4102395" cy="1411186"/>
          </a:xfrm>
        </p:spPr>
        <p:txBody>
          <a:bodyPr>
            <a:noAutofit/>
          </a:bodyPr>
          <a:lstStyle/>
          <a:p>
            <a:r>
              <a:rPr lang="en-US" dirty="0">
                <a:latin typeface="Maiandra GD" panose="020E0502030308020204" pitchFamily="34" charset="0"/>
              </a:rPr>
              <a:t>By :   </a:t>
            </a:r>
            <a:r>
              <a:rPr lang="en-US" dirty="0" err="1">
                <a:latin typeface="Maiandra GD" panose="020E0502030308020204" pitchFamily="34" charset="0"/>
              </a:rPr>
              <a:t>Yashasvi</a:t>
            </a:r>
            <a:r>
              <a:rPr lang="en-US" dirty="0">
                <a:latin typeface="Maiandra GD" panose="020E0502030308020204" pitchFamily="34" charset="0"/>
              </a:rPr>
              <a:t> Shukla</a:t>
            </a:r>
          </a:p>
          <a:p>
            <a:r>
              <a:rPr lang="en-US" dirty="0" err="1">
                <a:latin typeface="Maiandra GD" panose="020E0502030308020204" pitchFamily="34" charset="0"/>
              </a:rPr>
              <a:t>EnrolLMent</a:t>
            </a:r>
            <a:r>
              <a:rPr lang="en-US" dirty="0">
                <a:latin typeface="Maiandra GD" panose="020E0502030308020204" pitchFamily="34" charset="0"/>
              </a:rPr>
              <a:t> No: 40AIML692-21/1</a:t>
            </a:r>
          </a:p>
        </p:txBody>
      </p:sp>
    </p:spTree>
    <p:extLst>
      <p:ext uri="{BB962C8B-B14F-4D97-AF65-F5344CB8AC3E}">
        <p14:creationId xmlns:p14="http://schemas.microsoft.com/office/powerpoint/2010/main" val="177816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09CF-0F15-3241-96A6-DDC742DE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0BDE-236F-5E4F-992B-5A701BE4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44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Model was trained using Scikit learn and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r>
              <a:rPr lang="en-US" dirty="0"/>
              <a:t>Random Forest seems to be performing better than any other algorithms</a:t>
            </a:r>
          </a:p>
          <a:p>
            <a:r>
              <a:rPr lang="en-US" dirty="0"/>
              <a:t>LSTMs giving highest accuracy on test data created during train-test split.</a:t>
            </a:r>
          </a:p>
          <a:p>
            <a:r>
              <a:rPr lang="en-US" dirty="0"/>
              <a:t>Logistic Regression tends to be over performing any other algorithm with Count Vectorizer.</a:t>
            </a:r>
          </a:p>
          <a:p>
            <a:r>
              <a:rPr lang="en-US" dirty="0"/>
              <a:t>Articles with less number of words holds major part of misclassification.</a:t>
            </a:r>
          </a:p>
          <a:p>
            <a:r>
              <a:rPr lang="en-US" dirty="0"/>
              <a:t>LR model trained on CV’s has been deployed on server for classification. </a:t>
            </a:r>
            <a:r>
              <a:rPr lang="en-US" dirty="0">
                <a:hlinkClick r:id="rId2"/>
              </a:rPr>
              <a:t>click here</a:t>
            </a:r>
            <a:endParaRPr lang="en-US" dirty="0"/>
          </a:p>
          <a:p>
            <a:r>
              <a:rPr lang="en-US" dirty="0"/>
              <a:t>System configuration:</a:t>
            </a:r>
          </a:p>
          <a:p>
            <a:pPr lvl="1"/>
            <a:r>
              <a:rPr lang="en-US" dirty="0"/>
              <a:t>Model – Acer Nitro 5</a:t>
            </a:r>
          </a:p>
          <a:p>
            <a:pPr lvl="1"/>
            <a:r>
              <a:rPr lang="en-US" dirty="0"/>
              <a:t>CPU – Intel i5 – 10300H</a:t>
            </a:r>
          </a:p>
          <a:p>
            <a:pPr lvl="1"/>
            <a:r>
              <a:rPr lang="en-US" dirty="0"/>
              <a:t>GPU – </a:t>
            </a:r>
            <a:r>
              <a:rPr lang="en-US" sz="1600" dirty="0"/>
              <a:t>NVIDIA GeForce GTX 1650Ti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3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2DC3-F08E-8F42-92C1-B41D8B06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85752-2E36-D946-92EC-E8BA34D44F71}"/>
              </a:ext>
            </a:extLst>
          </p:cNvPr>
          <p:cNvSpPr txBox="1"/>
          <p:nvPr/>
        </p:nvSpPr>
        <p:spPr>
          <a:xfrm>
            <a:off x="1451579" y="4711700"/>
            <a:ext cx="9603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Reach me on twitter: </a:t>
            </a:r>
            <a:r>
              <a:rPr lang="en-US" dirty="0">
                <a:solidFill>
                  <a:srgbClr val="FF0000"/>
                </a:solidFill>
              </a:rPr>
              <a:t>@shuklayashasvi      </a:t>
            </a:r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https://www.linkedin.com/in/yashasvi--shukla/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https://github.com/yashasvi-shukl/FakeNews.git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049770-A35A-B643-A549-63860421C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31" y="1853754"/>
            <a:ext cx="5093369" cy="285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1FCB-A1BC-ED4F-A5F3-45D568D7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, why and it’s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1112-CF29-E749-B06F-5B600A4AA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Autofit/>
          </a:bodyPr>
          <a:lstStyle/>
          <a:p>
            <a:r>
              <a:rPr lang="en-GB" sz="1600" dirty="0"/>
              <a:t>A short definition of fake news is a news article or content created with false information to mislead readers and spread false claims. Fake news is created by different people for various reasons including financial and political gain. </a:t>
            </a:r>
          </a:p>
          <a:p>
            <a:r>
              <a:rPr lang="en-GB" sz="1600" dirty="0"/>
              <a:t>Is social media to be blamed for the spread of fake news? </a:t>
            </a:r>
          </a:p>
          <a:p>
            <a:pPr marL="0" lvl="0" indent="0">
              <a:buNone/>
            </a:pPr>
            <a:r>
              <a:rPr lang="en-GB" sz="1600" dirty="0"/>
              <a:t>             Users in social media trust, like and share articles shared by their friend</a:t>
            </a:r>
          </a:p>
          <a:p>
            <a:pPr marL="0" lvl="0" indent="0">
              <a:buNone/>
            </a:pPr>
            <a:r>
              <a:rPr lang="en-GB" sz="1600" dirty="0"/>
              <a:t>             Humans can’t fact check each and every article or blog read on internet          </a:t>
            </a:r>
          </a:p>
          <a:p>
            <a:r>
              <a:rPr lang="en-GB" sz="1600" dirty="0"/>
              <a:t>Implications</a:t>
            </a:r>
          </a:p>
          <a:p>
            <a:pPr marL="0" indent="0">
              <a:buNone/>
            </a:pPr>
            <a:r>
              <a:rPr lang="en-GB" sz="1600" dirty="0"/>
              <a:t>             </a:t>
            </a:r>
            <a:r>
              <a:rPr lang="en-GB" sz="1600" dirty="0">
                <a:hlinkClick r:id="rId2"/>
              </a:rPr>
              <a:t>https://www.snopes.com/fact-check/morgan-freeman-death-hoax/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     Morgan freeman was declared dead in 2010 by CNN news channel according to some tweets. Later</a:t>
            </a:r>
          </a:p>
          <a:p>
            <a:pPr marL="0" indent="0">
              <a:buNone/>
            </a:pPr>
            <a:r>
              <a:rPr lang="en-GB" sz="1600" dirty="0"/>
              <a:t>             CNN reported that it’ not true</a:t>
            </a:r>
          </a:p>
          <a:p>
            <a:pPr marL="0" indent="0">
              <a:buNone/>
            </a:pPr>
            <a:endParaRPr lang="en-GB" sz="1600" dirty="0"/>
          </a:p>
          <a:p>
            <a:pPr marL="0" lvl="0" indent="0">
              <a:buNone/>
            </a:pPr>
            <a:endParaRPr lang="en-GB" sz="1600" dirty="0"/>
          </a:p>
          <a:p>
            <a:pPr marL="0" lvl="0" indent="0">
              <a:buNone/>
            </a:pPr>
            <a:r>
              <a:rPr lang="en-GB" sz="1600" dirty="0"/>
              <a:t>     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Implications</a:t>
            </a:r>
          </a:p>
          <a:p>
            <a:r>
              <a:rPr lang="en-GB" sz="1600" dirty="0"/>
              <a:t>             https://</a:t>
            </a:r>
            <a:r>
              <a:rPr lang="en-GB" sz="1600" dirty="0" err="1"/>
              <a:t>www.snopes.com</a:t>
            </a:r>
            <a:r>
              <a:rPr lang="en-GB" sz="1600" dirty="0"/>
              <a:t>/fact-check/</a:t>
            </a:r>
            <a:r>
              <a:rPr lang="en-GB" sz="1600" dirty="0" err="1"/>
              <a:t>morgan</a:t>
            </a:r>
            <a:r>
              <a:rPr lang="en-GB" sz="1600" dirty="0"/>
              <a:t>-freeman-death-hoax/</a:t>
            </a:r>
          </a:p>
          <a:p>
            <a:pPr marL="0" indent="0">
              <a:buNone/>
            </a:pPr>
            <a:r>
              <a:rPr lang="en-GB" sz="1600" dirty="0"/>
              <a:t>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95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B6A4-1829-AF41-9680-346B042D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EB32-7543-1046-8F0F-29CDEC6B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Challenging problem to collect the available datasets.</a:t>
            </a:r>
          </a:p>
          <a:p>
            <a:r>
              <a:rPr lang="en-US" dirty="0"/>
              <a:t>Authenticated fact checked data sources</a:t>
            </a:r>
          </a:p>
          <a:p>
            <a:r>
              <a:rPr lang="en-US" dirty="0"/>
              <a:t>Datasets published for research purposes</a:t>
            </a:r>
          </a:p>
          <a:p>
            <a:pPr marL="0" indent="0">
              <a:buNone/>
            </a:pPr>
            <a:r>
              <a:rPr lang="en-US" dirty="0"/>
              <a:t>               Kaggle, GitHub – how much can we trust?</a:t>
            </a:r>
          </a:p>
          <a:p>
            <a:r>
              <a:rPr lang="en-US" dirty="0"/>
              <a:t>Data cleaning and preparation for model building.</a:t>
            </a:r>
          </a:p>
          <a:p>
            <a:r>
              <a:rPr lang="en-US" dirty="0"/>
              <a:t>Compute resources</a:t>
            </a:r>
          </a:p>
        </p:txBody>
      </p:sp>
    </p:spTree>
    <p:extLst>
      <p:ext uri="{BB962C8B-B14F-4D97-AF65-F5344CB8AC3E}">
        <p14:creationId xmlns:p14="http://schemas.microsoft.com/office/powerpoint/2010/main" val="561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BBF-0BBD-416E-8FE4-4EBDEC61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 &amp; featurization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FD06-A04A-4142-92AD-47D0B952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5110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Cleaning: As part of data cleaning I have removed links, </a:t>
            </a:r>
            <a:r>
              <a:rPr lang="en-US" dirty="0" err="1"/>
              <a:t>stopwords</a:t>
            </a:r>
            <a:r>
              <a:rPr lang="en-US" dirty="0"/>
              <a:t>, html tags, performed lemmatization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Numerical Feature Engineering: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Computational/Statistical Features</a:t>
            </a:r>
          </a:p>
          <a:p>
            <a:pPr marL="0" indent="0">
              <a:buNone/>
            </a:pPr>
            <a:r>
              <a:rPr lang="en-US" dirty="0"/>
              <a:t>	=&gt;   Number of words, sentences and article length</a:t>
            </a:r>
          </a:p>
          <a:p>
            <a:pPr marL="0" indent="0">
              <a:buNone/>
            </a:pPr>
            <a:r>
              <a:rPr lang="en-US" dirty="0"/>
              <a:t>	=&gt;   Question mark and Exclamation marks</a:t>
            </a:r>
          </a:p>
          <a:p>
            <a:pPr marL="0" indent="0">
              <a:buNone/>
            </a:pPr>
            <a:r>
              <a:rPr lang="en-US" dirty="0"/>
              <a:t>	=&gt;   Cognitive Perception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Morphological Analysis - POS tagging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Lexical Diversity – Number of unique 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Sentiment Analysis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5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8D44-14D5-4D9C-B087-66C5EEFA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43721-3EDB-48E3-912D-72F2F341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- ratio of correct prediction to the total number of predictions made</a:t>
            </a:r>
          </a:p>
          <a:p>
            <a:r>
              <a:rPr lang="en-US" dirty="0"/>
              <a:t>Precision - It is defined as the ratio of relevant instances made out of all retrieved instances. </a:t>
            </a:r>
          </a:p>
          <a:p>
            <a:r>
              <a:rPr lang="en-US" dirty="0"/>
              <a:t>Recall - ratio of correctly predicted positive class out of total actual positive class.</a:t>
            </a:r>
          </a:p>
          <a:p>
            <a:r>
              <a:rPr lang="en-US" dirty="0"/>
              <a:t>F1-Score - harmonic mean of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151359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97C1-D23B-E246-80FC-D574D73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2517-1730-A44B-BD19-26D9AFB1D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3978"/>
          </a:xfrm>
        </p:spPr>
        <p:txBody>
          <a:bodyPr>
            <a:normAutofit/>
          </a:bodyPr>
          <a:lstStyle/>
          <a:p>
            <a:r>
              <a:rPr lang="en-US" dirty="0"/>
              <a:t>Binary classification problem </a:t>
            </a:r>
            <a:r>
              <a:rPr lang="en-GB" dirty="0"/>
              <a:t>F : E =&gt; { 0, 1} such that,</a:t>
            </a:r>
          </a:p>
          <a:p>
            <a:pPr marL="0" indent="0">
              <a:buNone/>
            </a:pPr>
            <a:r>
              <a:rPr lang="en-GB" dirty="0"/>
              <a:t>            F(a) = { </a:t>
            </a:r>
          </a:p>
          <a:p>
            <a:pPr marL="0" indent="0">
              <a:buNone/>
            </a:pPr>
            <a:r>
              <a:rPr lang="en-GB" dirty="0"/>
              <a:t>                      0, if fake news,</a:t>
            </a:r>
          </a:p>
          <a:p>
            <a:pPr marL="0" indent="0">
              <a:buNone/>
            </a:pPr>
            <a:r>
              <a:rPr lang="en-GB" dirty="0"/>
              <a:t>                      1, otherwise  } </a:t>
            </a:r>
            <a:endParaRPr lang="en-US" dirty="0"/>
          </a:p>
          <a:p>
            <a:r>
              <a:rPr lang="en-US" dirty="0"/>
              <a:t>Machine Learning models has ben trained and tested on Numerical features, Count Vectors and TF-IDF vectors.</a:t>
            </a:r>
          </a:p>
          <a:p>
            <a:r>
              <a:rPr lang="en-US" dirty="0"/>
              <a:t>Deep Learning models (LSTMs and Bi-directional LSTMs ) has been trained and tested on word2vec vectors </a:t>
            </a:r>
          </a:p>
        </p:txBody>
      </p:sp>
    </p:spTree>
    <p:extLst>
      <p:ext uri="{BB962C8B-B14F-4D97-AF65-F5344CB8AC3E}">
        <p14:creationId xmlns:p14="http://schemas.microsoft.com/office/powerpoint/2010/main" val="370411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9D2D-5D87-DF4F-9233-7B5C2449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Machine Learning Performance Result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46D6BC-C887-46FB-A3D8-763B149EE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218256"/>
              </p:ext>
            </p:extLst>
          </p:nvPr>
        </p:nvGraphicFramePr>
        <p:xfrm>
          <a:off x="2362350" y="1853754"/>
          <a:ext cx="7781731" cy="4267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921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32BD-6AA2-46D5-ADAF-FB51B2C8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Deep Learning Performance Result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886F684-4F68-4F7C-8C6A-97CC50CB7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852819"/>
              </p:ext>
            </p:extLst>
          </p:nvPr>
        </p:nvGraphicFramePr>
        <p:xfrm>
          <a:off x="1450975" y="1853754"/>
          <a:ext cx="9603275" cy="4304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642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2E48-8C8C-874F-A272-32844C2A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ARCHITECTURE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2354FAD-9AFE-48A4-B782-3F726968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78" y="1929493"/>
            <a:ext cx="5705475" cy="4305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295455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3090</TotalTime>
  <Words>544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Maiandra GD</vt:lpstr>
      <vt:lpstr>Wingdings</vt:lpstr>
      <vt:lpstr>Gallery</vt:lpstr>
      <vt:lpstr>Predict Fake News</vt:lpstr>
      <vt:lpstr>What , why and it’s implications</vt:lpstr>
      <vt:lpstr>Challenges</vt:lpstr>
      <vt:lpstr>Data Cleaning &amp; featurization</vt:lpstr>
      <vt:lpstr>Performance metrics </vt:lpstr>
      <vt:lpstr>APPROACHES</vt:lpstr>
      <vt:lpstr>Machine Learning Performance Result</vt:lpstr>
      <vt:lpstr>Deep Learning Performance Result</vt:lpstr>
      <vt:lpstr>System ARCHITECTURE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classification OF fake news using CNN</dc:title>
  <dc:creator>Venkatraman Jeyaraman</dc:creator>
  <cp:lastModifiedBy>Monster</cp:lastModifiedBy>
  <cp:revision>91</cp:revision>
  <dcterms:created xsi:type="dcterms:W3CDTF">2018-08-29T11:33:02Z</dcterms:created>
  <dcterms:modified xsi:type="dcterms:W3CDTF">2022-03-02T12:59:55Z</dcterms:modified>
</cp:coreProperties>
</file>