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shasvi%20Sharma\Downloads\KPMG_VI_New_clean_data_update_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shasvi%20Sharma\Downloads\KPMG_VI_New_clean_data_update_fin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shasvi%20Sharma\Downloads\KPMG_VI_New_clean_data_update_fina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shasvi%20Sharma\Downloads\KPMG_VI_New_clean_data_update_fina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shasvi%20Sharma\Downloads\KPMG_VI_New_clean_data_update_fina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[KPMG_VI_New_clean_data_update_final.xlsx]g1!PivotTable3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Customer Classification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'g1'!$B$3:$B$4</c:f>
              <c:strCache>
                <c:ptCount val="1"/>
                <c:pt idx="0">
                  <c:v>Bronze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'g1'!$A$5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'g1'!$B$5</c:f>
              <c:numCache>
                <c:formatCode>General</c:formatCode>
                <c:ptCount val="1"/>
                <c:pt idx="0">
                  <c:v>134173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5A-4603-A7DE-35EDD5F3831A}"/>
            </c:ext>
          </c:extLst>
        </c:ser>
        <c:ser>
          <c:idx val="1"/>
          <c:order val="1"/>
          <c:tx>
            <c:strRef>
              <c:f>'g1'!$C$3:$C$4</c:f>
              <c:strCache>
                <c:ptCount val="1"/>
                <c:pt idx="0">
                  <c:v>Gold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'g1'!$A$5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'g1'!$C$5</c:f>
              <c:numCache>
                <c:formatCode>General</c:formatCode>
                <c:ptCount val="1"/>
                <c:pt idx="0">
                  <c:v>285921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5A-4603-A7DE-35EDD5F3831A}"/>
            </c:ext>
          </c:extLst>
        </c:ser>
        <c:ser>
          <c:idx val="2"/>
          <c:order val="2"/>
          <c:tx>
            <c:strRef>
              <c:f>'g1'!$D$3:$D$4</c:f>
              <c:strCache>
                <c:ptCount val="1"/>
                <c:pt idx="0">
                  <c:v>Platinum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'g1'!$A$5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'g1'!$D$5</c:f>
              <c:numCache>
                <c:formatCode>General</c:formatCode>
                <c:ptCount val="1"/>
                <c:pt idx="0">
                  <c:v>350323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45A-4603-A7DE-35EDD5F3831A}"/>
            </c:ext>
          </c:extLst>
        </c:ser>
        <c:ser>
          <c:idx val="3"/>
          <c:order val="3"/>
          <c:tx>
            <c:strRef>
              <c:f>'g1'!$E$3:$E$4</c:f>
              <c:strCache>
                <c:ptCount val="1"/>
                <c:pt idx="0">
                  <c:v>Silver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'g1'!$A$5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'g1'!$E$5</c:f>
              <c:numCache>
                <c:formatCode>General</c:formatCode>
                <c:ptCount val="1"/>
                <c:pt idx="0">
                  <c:v>195518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45A-4603-A7DE-35EDD5F3831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58797216"/>
        <c:axId val="658792952"/>
      </c:barChart>
      <c:catAx>
        <c:axId val="6587972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Customer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8792952"/>
        <c:crosses val="autoZero"/>
        <c:auto val="1"/>
        <c:lblAlgn val="ctr"/>
        <c:lblOffset val="100"/>
        <c:noMultiLvlLbl val="0"/>
      </c:catAx>
      <c:valAx>
        <c:axId val="658792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Number</a:t>
                </a:r>
                <a:r>
                  <a:rPr lang="en-AU" baseline="0"/>
                  <a:t> of Customer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8797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[KPMG_VI_New_clean_data_update_final.xlsx]g2!PivotTable1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New</a:t>
            </a:r>
            <a:r>
              <a:rPr lang="en-AU" baseline="0"/>
              <a:t> Customer Age Distribution</a:t>
            </a:r>
            <a:endParaRPr lang="en-A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lumMod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2">
              <a:lumMod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>
              <a:lumMod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2">
              <a:lumMod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>
              <a:lumMod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2">
              <a:lumMod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'g2'!$B$3:$B$4</c:f>
              <c:strCache>
                <c:ptCount val="1"/>
                <c:pt idx="0">
                  <c:v>20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'g2'!$A$5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'g2'!$B$5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42-4AC8-80E9-E668D4BD28BB}"/>
            </c:ext>
          </c:extLst>
        </c:ser>
        <c:ser>
          <c:idx val="1"/>
          <c:order val="1"/>
          <c:tx>
            <c:strRef>
              <c:f>'g2'!$C$3:$C$4</c:f>
              <c:strCache>
                <c:ptCount val="1"/>
                <c:pt idx="0">
                  <c:v>30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'g2'!$A$5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'g2'!$C$5</c:f>
              <c:numCache>
                <c:formatCode>General</c:formatCode>
                <c:ptCount val="1"/>
                <c:pt idx="0">
                  <c:v>168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42-4AC8-80E9-E668D4BD28BB}"/>
            </c:ext>
          </c:extLst>
        </c:ser>
        <c:ser>
          <c:idx val="2"/>
          <c:order val="2"/>
          <c:tx>
            <c:strRef>
              <c:f>'g2'!$D$3:$D$4</c:f>
              <c:strCache>
                <c:ptCount val="1"/>
                <c:pt idx="0">
                  <c:v>40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'g2'!$A$5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'g2'!$D$5</c:f>
              <c:numCache>
                <c:formatCode>General</c:formatCode>
                <c:ptCount val="1"/>
                <c:pt idx="0">
                  <c:v>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742-4AC8-80E9-E668D4BD28BB}"/>
            </c:ext>
          </c:extLst>
        </c:ser>
        <c:ser>
          <c:idx val="3"/>
          <c:order val="3"/>
          <c:tx>
            <c:strRef>
              <c:f>'g2'!$E$3:$E$4</c:f>
              <c:strCache>
                <c:ptCount val="1"/>
                <c:pt idx="0">
                  <c:v>50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'g2'!$A$5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'g2'!$E$5</c:f>
              <c:numCache>
                <c:formatCode>General</c:formatCode>
                <c:ptCount val="1"/>
                <c:pt idx="0">
                  <c:v>230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742-4AC8-80E9-E668D4BD28BB}"/>
            </c:ext>
          </c:extLst>
        </c:ser>
        <c:ser>
          <c:idx val="4"/>
          <c:order val="4"/>
          <c:tx>
            <c:strRef>
              <c:f>'g2'!$F$3:$F$4</c:f>
              <c:strCache>
                <c:ptCount val="1"/>
                <c:pt idx="0">
                  <c:v>60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'g2'!$A$5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'g2'!$F$5</c:f>
              <c:numCache>
                <c:formatCode>General</c:formatCode>
                <c:ptCount val="1"/>
                <c:pt idx="0">
                  <c:v>174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742-4AC8-80E9-E668D4BD28BB}"/>
            </c:ext>
          </c:extLst>
        </c:ser>
        <c:ser>
          <c:idx val="5"/>
          <c:order val="5"/>
          <c:tx>
            <c:strRef>
              <c:f>'g2'!$G$3:$G$4</c:f>
              <c:strCache>
                <c:ptCount val="1"/>
                <c:pt idx="0">
                  <c:v>70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'g2'!$A$5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'g2'!$G$5</c:f>
              <c:numCache>
                <c:formatCode>General</c:formatCode>
                <c:ptCount val="1"/>
                <c:pt idx="0">
                  <c:v>170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742-4AC8-80E9-E668D4BD28BB}"/>
            </c:ext>
          </c:extLst>
        </c:ser>
        <c:ser>
          <c:idx val="6"/>
          <c:order val="6"/>
          <c:tx>
            <c:strRef>
              <c:f>'g2'!$H$3:$H$4</c:f>
              <c:strCache>
                <c:ptCount val="1"/>
                <c:pt idx="0">
                  <c:v>80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'g2'!$A$5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'g2'!$H$5</c:f>
              <c:numCache>
                <c:formatCode>General</c:formatCode>
                <c:ptCount val="1"/>
                <c:pt idx="0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742-4AC8-80E9-E668D4BD28BB}"/>
            </c:ext>
          </c:extLst>
        </c:ser>
        <c:ser>
          <c:idx val="7"/>
          <c:order val="7"/>
          <c:tx>
            <c:strRef>
              <c:f>'g2'!$I$3:$I$4</c:f>
              <c:strCache>
                <c:ptCount val="1"/>
                <c:pt idx="0">
                  <c:v>90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'g2'!$A$5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'g2'!$I$5</c:f>
              <c:numCache>
                <c:formatCode>General</c:formatCode>
                <c:ptCount val="1"/>
                <c:pt idx="0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742-4AC8-80E9-E668D4BD28B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41011568"/>
        <c:axId val="441010912"/>
      </c:barChart>
      <c:catAx>
        <c:axId val="4410115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Age Distribution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1010912"/>
        <c:crosses val="autoZero"/>
        <c:auto val="1"/>
        <c:lblAlgn val="ctr"/>
        <c:lblOffset val="100"/>
        <c:noMultiLvlLbl val="0"/>
      </c:catAx>
      <c:valAx>
        <c:axId val="441010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Number of CUstomer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1011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[KPMG_VI_New_clean_data_update_final.xlsx]g5!PivotTable5</c:name>
    <c:fmtId val="1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Average Profit Per Month</a:t>
            </a:r>
            <a:r>
              <a:rPr lang="en-AU" baseline="0"/>
              <a:t> by Customer Classification</a:t>
            </a:r>
            <a:endParaRPr lang="en-AU"/>
          </a:p>
        </c:rich>
      </c:tx>
      <c:layout>
        <c:manualLayout>
          <c:xMode val="edge"/>
          <c:yMode val="edge"/>
          <c:x val="0.12465139110476794"/>
          <c:y val="2.29837213721462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 w="28575" cap="rnd">
            <a:solidFill>
              <a:schemeClr val="accent1">
                <a:lumMod val="6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 w="28575" cap="rnd">
            <a:solidFill>
              <a:schemeClr val="accent2">
                <a:lumMod val="6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 w="28575" cap="rnd">
            <a:solidFill>
              <a:schemeClr val="accent3">
                <a:lumMod val="6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 w="28575" cap="rnd">
            <a:solidFill>
              <a:schemeClr val="accent4">
                <a:lumMod val="6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 w="28575" cap="rnd">
            <a:solidFill>
              <a:schemeClr val="accent5">
                <a:lumMod val="6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 w="28575" cap="rnd">
            <a:solidFill>
              <a:schemeClr val="accent4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 w="28575" cap="rnd">
            <a:solidFill>
              <a:schemeClr val="accent5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0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1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2"/>
        <c:spPr>
          <a:solidFill>
            <a:schemeClr val="accent1"/>
          </a:solidFill>
          <a:ln w="28575" cap="rnd">
            <a:solidFill>
              <a:schemeClr val="accent4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3"/>
        <c:spPr>
          <a:solidFill>
            <a:schemeClr val="accent1"/>
          </a:solidFill>
          <a:ln w="28575" cap="rnd">
            <a:solidFill>
              <a:schemeClr val="accent5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4"/>
        <c:spPr>
          <a:solidFill>
            <a:schemeClr val="accent1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5"/>
        <c:spPr>
          <a:solidFill>
            <a:schemeClr val="accent1"/>
          </a:solidFill>
          <a:ln w="28575" cap="rnd">
            <a:solidFill>
              <a:schemeClr val="accent1">
                <a:lumMod val="6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6"/>
        <c:spPr>
          <a:solidFill>
            <a:schemeClr val="accent1"/>
          </a:solidFill>
          <a:ln w="28575" cap="rnd">
            <a:solidFill>
              <a:schemeClr val="accent2">
                <a:lumMod val="6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7"/>
        <c:spPr>
          <a:solidFill>
            <a:schemeClr val="accent1"/>
          </a:solidFill>
          <a:ln w="28575" cap="rnd">
            <a:solidFill>
              <a:schemeClr val="accent3">
                <a:lumMod val="6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8"/>
        <c:spPr>
          <a:solidFill>
            <a:schemeClr val="accent1"/>
          </a:solidFill>
          <a:ln w="28575" cap="rnd">
            <a:solidFill>
              <a:schemeClr val="accent4">
                <a:lumMod val="6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9"/>
        <c:spPr>
          <a:solidFill>
            <a:schemeClr val="accent1"/>
          </a:solidFill>
          <a:ln w="28575" cap="rnd">
            <a:solidFill>
              <a:schemeClr val="accent5">
                <a:lumMod val="6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1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2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3"/>
        <c:spPr>
          <a:solidFill>
            <a:schemeClr val="accent1"/>
          </a:solidFill>
          <a:ln w="28575" cap="rnd">
            <a:solidFill>
              <a:schemeClr val="accent4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4"/>
        <c:spPr>
          <a:solidFill>
            <a:schemeClr val="accent1"/>
          </a:solidFill>
          <a:ln w="28575" cap="rnd">
            <a:solidFill>
              <a:schemeClr val="accent5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5"/>
        <c:spPr>
          <a:solidFill>
            <a:schemeClr val="accent1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6"/>
        <c:spPr>
          <a:solidFill>
            <a:schemeClr val="accent1"/>
          </a:solidFill>
          <a:ln w="28575" cap="rnd">
            <a:solidFill>
              <a:schemeClr val="accent1">
                <a:lumMod val="6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7"/>
        <c:spPr>
          <a:solidFill>
            <a:schemeClr val="accent1"/>
          </a:solidFill>
          <a:ln w="28575" cap="rnd">
            <a:solidFill>
              <a:schemeClr val="accent2">
                <a:lumMod val="6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8"/>
        <c:spPr>
          <a:solidFill>
            <a:schemeClr val="accent1"/>
          </a:solidFill>
          <a:ln w="28575" cap="rnd">
            <a:solidFill>
              <a:schemeClr val="accent3">
                <a:lumMod val="6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9"/>
        <c:spPr>
          <a:solidFill>
            <a:schemeClr val="accent1"/>
          </a:solidFill>
          <a:ln w="28575" cap="rnd">
            <a:solidFill>
              <a:schemeClr val="accent4">
                <a:lumMod val="6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0"/>
        <c:spPr>
          <a:solidFill>
            <a:schemeClr val="accent1"/>
          </a:solidFill>
          <a:ln w="28575" cap="rnd">
            <a:solidFill>
              <a:schemeClr val="accent5">
                <a:lumMod val="6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'g5'!$B$3:$B$4</c:f>
              <c:strCache>
                <c:ptCount val="1"/>
                <c:pt idx="0">
                  <c:v>Almost Lost Customer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'g5'!$A$5:$A$17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'g5'!$B$5:$B$17</c:f>
              <c:numCache>
                <c:formatCode>General</c:formatCode>
                <c:ptCount val="12"/>
                <c:pt idx="0">
                  <c:v>642.2258709677418</c:v>
                </c:pt>
                <c:pt idx="1">
                  <c:v>534.33358024691347</c:v>
                </c:pt>
                <c:pt idx="2">
                  <c:v>598.07939189189176</c:v>
                </c:pt>
                <c:pt idx="3">
                  <c:v>559.75645569620269</c:v>
                </c:pt>
                <c:pt idx="4">
                  <c:v>547.69471910112361</c:v>
                </c:pt>
                <c:pt idx="5">
                  <c:v>557.20136054421801</c:v>
                </c:pt>
                <c:pt idx="6">
                  <c:v>573.47284848484856</c:v>
                </c:pt>
                <c:pt idx="7">
                  <c:v>582.1222459893047</c:v>
                </c:pt>
                <c:pt idx="8">
                  <c:v>577.34962264150988</c:v>
                </c:pt>
                <c:pt idx="9">
                  <c:v>395.88090163934419</c:v>
                </c:pt>
                <c:pt idx="10">
                  <c:v>351.23603773584904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F9-4F7C-A7B3-7F4FFD7B17DB}"/>
            </c:ext>
          </c:extLst>
        </c:ser>
        <c:ser>
          <c:idx val="1"/>
          <c:order val="1"/>
          <c:tx>
            <c:strRef>
              <c:f>'g5'!$C$3:$C$4</c:f>
              <c:strCache>
                <c:ptCount val="1"/>
                <c:pt idx="0">
                  <c:v>Becoming Loyal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'g5'!$A$5:$A$17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'g5'!$C$5:$C$17</c:f>
              <c:numCache>
                <c:formatCode>General</c:formatCode>
                <c:ptCount val="12"/>
                <c:pt idx="0">
                  <c:v>500.84635761589368</c:v>
                </c:pt>
                <c:pt idx="1">
                  <c:v>479.97854014598562</c:v>
                </c:pt>
                <c:pt idx="2">
                  <c:v>437.22108695652173</c:v>
                </c:pt>
                <c:pt idx="3">
                  <c:v>583.96432624113481</c:v>
                </c:pt>
                <c:pt idx="4">
                  <c:v>573.13074626865694</c:v>
                </c:pt>
                <c:pt idx="5">
                  <c:v>494.63937500000003</c:v>
                </c:pt>
                <c:pt idx="6">
                  <c:v>523.52969465648846</c:v>
                </c:pt>
                <c:pt idx="7">
                  <c:v>469.61526315789484</c:v>
                </c:pt>
                <c:pt idx="8">
                  <c:v>566.38750000000027</c:v>
                </c:pt>
                <c:pt idx="9">
                  <c:v>548.25488888888867</c:v>
                </c:pt>
                <c:pt idx="10">
                  <c:v>516.28849206349219</c:v>
                </c:pt>
                <c:pt idx="11">
                  <c:v>494.0318501170957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4F9-4F7C-A7B3-7F4FFD7B17DB}"/>
            </c:ext>
          </c:extLst>
        </c:ser>
        <c:ser>
          <c:idx val="2"/>
          <c:order val="2"/>
          <c:tx>
            <c:strRef>
              <c:f>'g5'!$D$3:$D$4</c:f>
              <c:strCache>
                <c:ptCount val="1"/>
                <c:pt idx="0">
                  <c:v>Evasive Customer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'g5'!$A$5:$A$17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'g5'!$D$5:$D$17</c:f>
              <c:numCache>
                <c:formatCode>General</c:formatCode>
                <c:ptCount val="12"/>
                <c:pt idx="0">
                  <c:v>576.30850000000021</c:v>
                </c:pt>
                <c:pt idx="1">
                  <c:v>586.60990476190466</c:v>
                </c:pt>
                <c:pt idx="2">
                  <c:v>569.4829500000003</c:v>
                </c:pt>
                <c:pt idx="3">
                  <c:v>623.98715151515182</c:v>
                </c:pt>
                <c:pt idx="4">
                  <c:v>614.27050251256264</c:v>
                </c:pt>
                <c:pt idx="5">
                  <c:v>574.18336898395705</c:v>
                </c:pt>
                <c:pt idx="6">
                  <c:v>591.56893617021296</c:v>
                </c:pt>
                <c:pt idx="7">
                  <c:v>524.69330232558139</c:v>
                </c:pt>
                <c:pt idx="8">
                  <c:v>559.49652406417135</c:v>
                </c:pt>
                <c:pt idx="9">
                  <c:v>615.85874999999999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4F9-4F7C-A7B3-7F4FFD7B17DB}"/>
            </c:ext>
          </c:extLst>
        </c:ser>
        <c:ser>
          <c:idx val="3"/>
          <c:order val="3"/>
          <c:tx>
            <c:strRef>
              <c:f>'g5'!$E$3:$E$4</c:f>
              <c:strCache>
                <c:ptCount val="1"/>
                <c:pt idx="0">
                  <c:v>High Risk Customer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'g5'!$A$5:$A$17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'g5'!$E$5:$E$17</c:f>
              <c:numCache>
                <c:formatCode>General</c:formatCode>
                <c:ptCount val="12"/>
                <c:pt idx="0">
                  <c:v>493.40317460317459</c:v>
                </c:pt>
                <c:pt idx="1">
                  <c:v>518.21849206349191</c:v>
                </c:pt>
                <c:pt idx="2">
                  <c:v>480.21157232704428</c:v>
                </c:pt>
                <c:pt idx="3">
                  <c:v>442.7229787234042</c:v>
                </c:pt>
                <c:pt idx="4">
                  <c:v>537.56350427350424</c:v>
                </c:pt>
                <c:pt idx="5">
                  <c:v>545.8637007874014</c:v>
                </c:pt>
                <c:pt idx="6">
                  <c:v>490.8563636363636</c:v>
                </c:pt>
                <c:pt idx="7">
                  <c:v>616.45106666666697</c:v>
                </c:pt>
                <c:pt idx="8">
                  <c:v>536.81155038759675</c:v>
                </c:pt>
                <c:pt idx="9">
                  <c:v>596.61674698795161</c:v>
                </c:pt>
                <c:pt idx="10">
                  <c:v>568.42506849315077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4F9-4F7C-A7B3-7F4FFD7B17DB}"/>
            </c:ext>
          </c:extLst>
        </c:ser>
        <c:ser>
          <c:idx val="4"/>
          <c:order val="4"/>
          <c:tx>
            <c:strRef>
              <c:f>'g5'!$F$3:$F$4</c:f>
              <c:strCache>
                <c:ptCount val="1"/>
                <c:pt idx="0">
                  <c:v>Late Bloomer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'g5'!$A$5:$A$17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'g5'!$F$5:$F$17</c:f>
              <c:numCache>
                <c:formatCode>General</c:formatCode>
                <c:ptCount val="12"/>
                <c:pt idx="0">
                  <c:v>507.54237623762356</c:v>
                </c:pt>
                <c:pt idx="1">
                  <c:v>486.82325842696628</c:v>
                </c:pt>
                <c:pt idx="2">
                  <c:v>365.42951456310658</c:v>
                </c:pt>
                <c:pt idx="3">
                  <c:v>449.35078651685404</c:v>
                </c:pt>
                <c:pt idx="4">
                  <c:v>443.7605681818182</c:v>
                </c:pt>
                <c:pt idx="5">
                  <c:v>410.02752475247507</c:v>
                </c:pt>
                <c:pt idx="6">
                  <c:v>403.0296703296703</c:v>
                </c:pt>
                <c:pt idx="7">
                  <c:v>541.42265306122442</c:v>
                </c:pt>
                <c:pt idx="8">
                  <c:v>515.05556962025298</c:v>
                </c:pt>
                <c:pt idx="9">
                  <c:v>463.42640449438198</c:v>
                </c:pt>
                <c:pt idx="10">
                  <c:v>493.99460431654688</c:v>
                </c:pt>
                <c:pt idx="11">
                  <c:v>468.91173333333342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4F9-4F7C-A7B3-7F4FFD7B17DB}"/>
            </c:ext>
          </c:extLst>
        </c:ser>
        <c:ser>
          <c:idx val="5"/>
          <c:order val="5"/>
          <c:tx>
            <c:strRef>
              <c:f>'g5'!$G$3:$G$4</c:f>
              <c:strCache>
                <c:ptCount val="1"/>
                <c:pt idx="0">
                  <c:v>Losing Customer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'g5'!$A$5:$A$17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'g5'!$G$5:$G$17</c:f>
              <c:numCache>
                <c:formatCode>General</c:formatCode>
                <c:ptCount val="12"/>
                <c:pt idx="0">
                  <c:v>583.07775423728788</c:v>
                </c:pt>
                <c:pt idx="1">
                  <c:v>560.66591111111143</c:v>
                </c:pt>
                <c:pt idx="2">
                  <c:v>590.46807692307686</c:v>
                </c:pt>
                <c:pt idx="3">
                  <c:v>566.87155844155859</c:v>
                </c:pt>
                <c:pt idx="4">
                  <c:v>580.69586345381515</c:v>
                </c:pt>
                <c:pt idx="5">
                  <c:v>592.56070093457959</c:v>
                </c:pt>
                <c:pt idx="6">
                  <c:v>596.30713114754064</c:v>
                </c:pt>
                <c:pt idx="7">
                  <c:v>546.61603238866383</c:v>
                </c:pt>
                <c:pt idx="8">
                  <c:v>555.02735930735946</c:v>
                </c:pt>
                <c:pt idx="9">
                  <c:v>612.01285340314121</c:v>
                </c:pt>
                <c:pt idx="10">
                  <c:v>590.57450292397687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4F9-4F7C-A7B3-7F4FFD7B17DB}"/>
            </c:ext>
          </c:extLst>
        </c:ser>
        <c:ser>
          <c:idx val="6"/>
          <c:order val="6"/>
          <c:tx>
            <c:strRef>
              <c:f>'g5'!$H$3:$H$4</c:f>
              <c:strCache>
                <c:ptCount val="1"/>
                <c:pt idx="0">
                  <c:v>Lost Customer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'g5'!$A$5:$A$17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'g5'!$H$5:$H$17</c:f>
              <c:numCache>
                <c:formatCode>General</c:formatCode>
                <c:ptCount val="12"/>
                <c:pt idx="0">
                  <c:v>340.79310344827564</c:v>
                </c:pt>
                <c:pt idx="1">
                  <c:v>330.86153846153837</c:v>
                </c:pt>
                <c:pt idx="2">
                  <c:v>424.43402597402593</c:v>
                </c:pt>
                <c:pt idx="3">
                  <c:v>380.75246753246739</c:v>
                </c:pt>
                <c:pt idx="4">
                  <c:v>352.9856790123456</c:v>
                </c:pt>
                <c:pt idx="5">
                  <c:v>374.84823529411761</c:v>
                </c:pt>
                <c:pt idx="6">
                  <c:v>322.31913978494634</c:v>
                </c:pt>
                <c:pt idx="7">
                  <c:v>357.23112499999985</c:v>
                </c:pt>
                <c:pt idx="8">
                  <c:v>354.61368421052634</c:v>
                </c:pt>
                <c:pt idx="9">
                  <c:v>216.21428571428572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54F9-4F7C-A7B3-7F4FFD7B17DB}"/>
            </c:ext>
          </c:extLst>
        </c:ser>
        <c:ser>
          <c:idx val="7"/>
          <c:order val="7"/>
          <c:tx>
            <c:strRef>
              <c:f>'g5'!$I$3:$I$4</c:f>
              <c:strCache>
                <c:ptCount val="1"/>
                <c:pt idx="0">
                  <c:v>Platinum Customer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'g5'!$A$5:$A$17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'g5'!$I$5:$I$17</c:f>
              <c:numCache>
                <c:formatCode>General</c:formatCode>
                <c:ptCount val="12"/>
                <c:pt idx="0">
                  <c:v>565.44428571428568</c:v>
                </c:pt>
                <c:pt idx="1">
                  <c:v>605.49956140350901</c:v>
                </c:pt>
                <c:pt idx="2">
                  <c:v>633.6935937500001</c:v>
                </c:pt>
                <c:pt idx="3">
                  <c:v>559.54166666666674</c:v>
                </c:pt>
                <c:pt idx="4">
                  <c:v>652.26927927927943</c:v>
                </c:pt>
                <c:pt idx="5">
                  <c:v>651.55653543307096</c:v>
                </c:pt>
                <c:pt idx="6">
                  <c:v>685.87333333333356</c:v>
                </c:pt>
                <c:pt idx="7">
                  <c:v>749.93108333333339</c:v>
                </c:pt>
                <c:pt idx="8">
                  <c:v>597.27543859649131</c:v>
                </c:pt>
                <c:pt idx="9">
                  <c:v>558.97153333333301</c:v>
                </c:pt>
                <c:pt idx="10">
                  <c:v>723.92688888888927</c:v>
                </c:pt>
                <c:pt idx="11">
                  <c:v>607.4956617647058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54F9-4F7C-A7B3-7F4FFD7B17DB}"/>
            </c:ext>
          </c:extLst>
        </c:ser>
        <c:ser>
          <c:idx val="8"/>
          <c:order val="8"/>
          <c:tx>
            <c:strRef>
              <c:f>'g5'!$J$3:$J$4</c:f>
              <c:strCache>
                <c:ptCount val="1"/>
                <c:pt idx="0">
                  <c:v>Potential Customer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'g5'!$A$5:$A$17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'g5'!$J$5:$J$17</c:f>
              <c:numCache>
                <c:formatCode>General</c:formatCode>
                <c:ptCount val="12"/>
                <c:pt idx="0">
                  <c:v>605.73217142857163</c:v>
                </c:pt>
                <c:pt idx="1">
                  <c:v>515.71918128654954</c:v>
                </c:pt>
                <c:pt idx="2">
                  <c:v>572.09526946107781</c:v>
                </c:pt>
                <c:pt idx="3">
                  <c:v>612.20407960199054</c:v>
                </c:pt>
                <c:pt idx="4">
                  <c:v>525.21969072164984</c:v>
                </c:pt>
                <c:pt idx="5">
                  <c:v>522.45901162790688</c:v>
                </c:pt>
                <c:pt idx="6">
                  <c:v>573.24574850299427</c:v>
                </c:pt>
                <c:pt idx="7">
                  <c:v>529.60523316062176</c:v>
                </c:pt>
                <c:pt idx="8">
                  <c:v>534.62169696969681</c:v>
                </c:pt>
                <c:pt idx="9">
                  <c:v>548.98313829787207</c:v>
                </c:pt>
                <c:pt idx="10">
                  <c:v>568.57321022727263</c:v>
                </c:pt>
                <c:pt idx="11">
                  <c:v>564.00249999999983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54F9-4F7C-A7B3-7F4FFD7B17DB}"/>
            </c:ext>
          </c:extLst>
        </c:ser>
        <c:ser>
          <c:idx val="9"/>
          <c:order val="9"/>
          <c:tx>
            <c:strRef>
              <c:f>'g5'!$K$3:$K$4</c:f>
              <c:strCache>
                <c:ptCount val="1"/>
                <c:pt idx="0">
                  <c:v>Recent Customer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'g5'!$A$5:$A$17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'g5'!$K$5:$K$17</c:f>
              <c:numCache>
                <c:formatCode>General</c:formatCode>
                <c:ptCount val="12"/>
                <c:pt idx="0">
                  <c:v>666.25493975903657</c:v>
                </c:pt>
                <c:pt idx="1">
                  <c:v>636.59977401129925</c:v>
                </c:pt>
                <c:pt idx="2">
                  <c:v>649.46420689655201</c:v>
                </c:pt>
                <c:pt idx="3">
                  <c:v>563.61877906976758</c:v>
                </c:pt>
                <c:pt idx="4">
                  <c:v>584.73111111111143</c:v>
                </c:pt>
                <c:pt idx="5">
                  <c:v>656.33173333333355</c:v>
                </c:pt>
                <c:pt idx="6">
                  <c:v>600.60023121387303</c:v>
                </c:pt>
                <c:pt idx="7">
                  <c:v>692.6120382165609</c:v>
                </c:pt>
                <c:pt idx="8">
                  <c:v>598.23891719745245</c:v>
                </c:pt>
                <c:pt idx="9">
                  <c:v>601.24436781609211</c:v>
                </c:pt>
                <c:pt idx="10">
                  <c:v>613.73811659192836</c:v>
                </c:pt>
                <c:pt idx="11">
                  <c:v>605.85356037151701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54F9-4F7C-A7B3-7F4FFD7B17DB}"/>
            </c:ext>
          </c:extLst>
        </c:ser>
        <c:ser>
          <c:idx val="10"/>
          <c:order val="10"/>
          <c:tx>
            <c:strRef>
              <c:f>'g5'!$L$3:$L$4</c:f>
              <c:strCache>
                <c:ptCount val="1"/>
                <c:pt idx="0">
                  <c:v>Very Loyal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'g5'!$A$5:$A$17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'g5'!$L$5:$L$17</c:f>
              <c:numCache>
                <c:formatCode>General</c:formatCode>
                <c:ptCount val="12"/>
                <c:pt idx="0">
                  <c:v>496.71935483870965</c:v>
                </c:pt>
                <c:pt idx="1">
                  <c:v>509.26343750000007</c:v>
                </c:pt>
                <c:pt idx="2">
                  <c:v>488.91023255813963</c:v>
                </c:pt>
                <c:pt idx="3">
                  <c:v>546.29160919540209</c:v>
                </c:pt>
                <c:pt idx="4">
                  <c:v>482.41901960784321</c:v>
                </c:pt>
                <c:pt idx="5">
                  <c:v>466.12395833333341</c:v>
                </c:pt>
                <c:pt idx="6">
                  <c:v>513.83442477876122</c:v>
                </c:pt>
                <c:pt idx="7">
                  <c:v>468.50896226415114</c:v>
                </c:pt>
                <c:pt idx="8">
                  <c:v>536.95686274509808</c:v>
                </c:pt>
                <c:pt idx="9">
                  <c:v>538.755</c:v>
                </c:pt>
                <c:pt idx="10">
                  <c:v>470.98685185185195</c:v>
                </c:pt>
                <c:pt idx="11">
                  <c:v>516.20772200772171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54F9-4F7C-A7B3-7F4FFD7B17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72726864"/>
        <c:axId val="572720632"/>
      </c:lineChart>
      <c:catAx>
        <c:axId val="5727268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Customer Level</a:t>
                </a:r>
              </a:p>
            </c:rich>
          </c:tx>
          <c:layout>
            <c:manualLayout>
              <c:xMode val="edge"/>
              <c:yMode val="edge"/>
              <c:x val="0.3413263464444567"/>
              <c:y val="0.871349193052996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2720632"/>
        <c:crosses val="autoZero"/>
        <c:auto val="1"/>
        <c:lblAlgn val="ctr"/>
        <c:lblOffset val="100"/>
        <c:noMultiLvlLbl val="0"/>
      </c:catAx>
      <c:valAx>
        <c:axId val="572720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Average Profit</a:t>
                </a:r>
              </a:p>
            </c:rich>
          </c:tx>
          <c:layout>
            <c:manualLayout>
              <c:xMode val="edge"/>
              <c:yMode val="edge"/>
              <c:x val="2.5445292620865138E-2"/>
              <c:y val="0.3204082202490646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2726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[KPMG_VI_New_clean_data_update_final.xlsx]g3!PivotTable5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Past 3yrs Bike Related Purchage by gender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2">
                  <a:tint val="100000"/>
                  <a:shade val="100000"/>
                  <a:satMod val="129999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3">
                  <a:tint val="100000"/>
                  <a:shade val="100000"/>
                  <a:satMod val="129999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2">
                  <a:tint val="100000"/>
                  <a:shade val="100000"/>
                  <a:satMod val="129999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3">
                  <a:tint val="100000"/>
                  <a:shade val="100000"/>
                  <a:satMod val="129999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2">
                  <a:tint val="100000"/>
                  <a:shade val="100000"/>
                  <a:satMod val="129999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3">
                  <a:tint val="100000"/>
                  <a:shade val="100000"/>
                  <a:satMod val="129999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'g3'!$B$1:$B$2</c:f>
              <c:strCache>
                <c:ptCount val="1"/>
                <c:pt idx="0">
                  <c:v>Female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'g3'!$A$3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'g3'!$B$3</c:f>
              <c:numCache>
                <c:formatCode>0.00%</c:formatCode>
                <c:ptCount val="1"/>
                <c:pt idx="0">
                  <c:v>0.50296072816526893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93-455F-B756-9074C0FC155E}"/>
            </c:ext>
          </c:extLst>
        </c:ser>
        <c:ser>
          <c:idx val="1"/>
          <c:order val="1"/>
          <c:tx>
            <c:strRef>
              <c:f>'g3'!$C$1:$C$2</c:f>
              <c:strCache>
                <c:ptCount val="1"/>
                <c:pt idx="0">
                  <c:v>Male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29999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'g3'!$A$3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'g3'!$C$3</c:f>
              <c:numCache>
                <c:formatCode>0.00%</c:formatCode>
                <c:ptCount val="1"/>
                <c:pt idx="0">
                  <c:v>0.47802720392718345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93-455F-B756-9074C0FC155E}"/>
            </c:ext>
          </c:extLst>
        </c:ser>
        <c:ser>
          <c:idx val="2"/>
          <c:order val="2"/>
          <c:tx>
            <c:strRef>
              <c:f>'g3'!$D$1:$D$2</c:f>
              <c:strCache>
                <c:ptCount val="1"/>
                <c:pt idx="0">
                  <c:v>U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100000"/>
                    <a:shade val="100000"/>
                    <a:satMod val="129999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'g3'!$A$3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'g3'!$D$3</c:f>
              <c:numCache>
                <c:formatCode>0.00%</c:formatCode>
                <c:ptCount val="1"/>
                <c:pt idx="0">
                  <c:v>1.9012067907547555E-2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793-455F-B756-9074C0FC155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11534088"/>
        <c:axId val="611528184"/>
      </c:barChart>
      <c:catAx>
        <c:axId val="6115340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Gender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1528184"/>
        <c:crosses val="autoZero"/>
        <c:auto val="1"/>
        <c:lblAlgn val="ctr"/>
        <c:lblOffset val="100"/>
        <c:noMultiLvlLbl val="0"/>
      </c:catAx>
      <c:valAx>
        <c:axId val="611528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Percentage</a:t>
                </a:r>
                <a:r>
                  <a:rPr lang="en-AU" baseline="0"/>
                  <a:t> by gender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1534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[KPMG_VI_New_clean_data_update_final.xlsx]d10!PivotTable6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Customer distribution by wealth and state</a:t>
            </a:r>
          </a:p>
        </c:rich>
      </c:tx>
      <c:layout>
        <c:manualLayout>
          <c:xMode val="edge"/>
          <c:yMode val="edge"/>
          <c:x val="0.24206792511961067"/>
          <c:y val="1.941936407240272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>
              <a:lumMod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2">
              <a:lumMod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3">
              <a:lumMod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4">
              <a:lumMod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5">
              <a:lumMod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>
              <a:lumMod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2">
              <a:lumMod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3">
              <a:lumMod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4">
              <a:lumMod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5">
              <a:lumMod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>
              <a:lumMod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2">
              <a:lumMod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3">
              <a:lumMod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4">
              <a:lumMod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5">
              <a:lumMod val="6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1234697113156548"/>
          <c:y val="0.14578345971720513"/>
          <c:w val="0.70368728047824924"/>
          <c:h val="0.668239217952856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'd10'!$B$3:$B$4</c:f>
              <c:strCache>
                <c:ptCount val="1"/>
                <c:pt idx="0">
                  <c:v>Almost Lost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'd10'!$A$5:$A$17</c:f>
              <c:multiLvlStrCache>
                <c:ptCount val="9"/>
                <c:lvl>
                  <c:pt idx="0">
                    <c:v>Affluent Customer</c:v>
                  </c:pt>
                  <c:pt idx="1">
                    <c:v>High Net Worth</c:v>
                  </c:pt>
                  <c:pt idx="2">
                    <c:v>Mass Customer</c:v>
                  </c:pt>
                  <c:pt idx="3">
                    <c:v>Affluent Customer</c:v>
                  </c:pt>
                  <c:pt idx="4">
                    <c:v>High Net Worth</c:v>
                  </c:pt>
                  <c:pt idx="5">
                    <c:v>Mass Customer</c:v>
                  </c:pt>
                  <c:pt idx="6">
                    <c:v>Affluent Customer</c:v>
                  </c:pt>
                  <c:pt idx="7">
                    <c:v>High Net Worth</c:v>
                  </c:pt>
                  <c:pt idx="8">
                    <c:v>Mass Customer</c:v>
                  </c:pt>
                </c:lvl>
                <c:lvl>
                  <c:pt idx="0">
                    <c:v>NSW</c:v>
                  </c:pt>
                  <c:pt idx="3">
                    <c:v>QLD</c:v>
                  </c:pt>
                  <c:pt idx="6">
                    <c:v>VIC</c:v>
                  </c:pt>
                </c:lvl>
              </c:multiLvlStrCache>
            </c:multiLvlStrRef>
          </c:cat>
          <c:val>
            <c:numRef>
              <c:f>'d10'!$B$5:$B$17</c:f>
              <c:numCache>
                <c:formatCode>General</c:formatCode>
                <c:ptCount val="9"/>
                <c:pt idx="0">
                  <c:v>194</c:v>
                </c:pt>
                <c:pt idx="1">
                  <c:v>159</c:v>
                </c:pt>
                <c:pt idx="2">
                  <c:v>394</c:v>
                </c:pt>
                <c:pt idx="3">
                  <c:v>122</c:v>
                </c:pt>
                <c:pt idx="4">
                  <c:v>76</c:v>
                </c:pt>
                <c:pt idx="5">
                  <c:v>201</c:v>
                </c:pt>
                <c:pt idx="6">
                  <c:v>123</c:v>
                </c:pt>
                <c:pt idx="7">
                  <c:v>113</c:v>
                </c:pt>
                <c:pt idx="8">
                  <c:v>238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60-4184-912C-0CCD9F745250}"/>
            </c:ext>
          </c:extLst>
        </c:ser>
        <c:ser>
          <c:idx val="1"/>
          <c:order val="1"/>
          <c:tx>
            <c:strRef>
              <c:f>'d10'!$C$3:$C$4</c:f>
              <c:strCache>
                <c:ptCount val="1"/>
                <c:pt idx="0">
                  <c:v>Becoming Loyal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'd10'!$A$5:$A$17</c:f>
              <c:multiLvlStrCache>
                <c:ptCount val="9"/>
                <c:lvl>
                  <c:pt idx="0">
                    <c:v>Affluent Customer</c:v>
                  </c:pt>
                  <c:pt idx="1">
                    <c:v>High Net Worth</c:v>
                  </c:pt>
                  <c:pt idx="2">
                    <c:v>Mass Customer</c:v>
                  </c:pt>
                  <c:pt idx="3">
                    <c:v>Affluent Customer</c:v>
                  </c:pt>
                  <c:pt idx="4">
                    <c:v>High Net Worth</c:v>
                  </c:pt>
                  <c:pt idx="5">
                    <c:v>Mass Customer</c:v>
                  </c:pt>
                  <c:pt idx="6">
                    <c:v>Affluent Customer</c:v>
                  </c:pt>
                  <c:pt idx="7">
                    <c:v>High Net Worth</c:v>
                  </c:pt>
                  <c:pt idx="8">
                    <c:v>Mass Customer</c:v>
                  </c:pt>
                </c:lvl>
                <c:lvl>
                  <c:pt idx="0">
                    <c:v>NSW</c:v>
                  </c:pt>
                  <c:pt idx="3">
                    <c:v>QLD</c:v>
                  </c:pt>
                  <c:pt idx="6">
                    <c:v>VIC</c:v>
                  </c:pt>
                </c:lvl>
              </c:multiLvlStrCache>
            </c:multiLvlStrRef>
          </c:cat>
          <c:val>
            <c:numRef>
              <c:f>'d10'!$C$5:$C$17</c:f>
              <c:numCache>
                <c:formatCode>General</c:formatCode>
                <c:ptCount val="9"/>
                <c:pt idx="0">
                  <c:v>247</c:v>
                </c:pt>
                <c:pt idx="1">
                  <c:v>266</c:v>
                </c:pt>
                <c:pt idx="2">
                  <c:v>561</c:v>
                </c:pt>
                <c:pt idx="3">
                  <c:v>99</c:v>
                </c:pt>
                <c:pt idx="4">
                  <c:v>89</c:v>
                </c:pt>
                <c:pt idx="5">
                  <c:v>189</c:v>
                </c:pt>
                <c:pt idx="6">
                  <c:v>120</c:v>
                </c:pt>
                <c:pt idx="7">
                  <c:v>140</c:v>
                </c:pt>
                <c:pt idx="8">
                  <c:v>190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60-4184-912C-0CCD9F745250}"/>
            </c:ext>
          </c:extLst>
        </c:ser>
        <c:ser>
          <c:idx val="2"/>
          <c:order val="2"/>
          <c:tx>
            <c:strRef>
              <c:f>'d10'!$D$3:$D$4</c:f>
              <c:strCache>
                <c:ptCount val="1"/>
                <c:pt idx="0">
                  <c:v>Evasive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'd10'!$A$5:$A$17</c:f>
              <c:multiLvlStrCache>
                <c:ptCount val="9"/>
                <c:lvl>
                  <c:pt idx="0">
                    <c:v>Affluent Customer</c:v>
                  </c:pt>
                  <c:pt idx="1">
                    <c:v>High Net Worth</c:v>
                  </c:pt>
                  <c:pt idx="2">
                    <c:v>Mass Customer</c:v>
                  </c:pt>
                  <c:pt idx="3">
                    <c:v>Affluent Customer</c:v>
                  </c:pt>
                  <c:pt idx="4">
                    <c:v>High Net Worth</c:v>
                  </c:pt>
                  <c:pt idx="5">
                    <c:v>Mass Customer</c:v>
                  </c:pt>
                  <c:pt idx="6">
                    <c:v>Affluent Customer</c:v>
                  </c:pt>
                  <c:pt idx="7">
                    <c:v>High Net Worth</c:v>
                  </c:pt>
                  <c:pt idx="8">
                    <c:v>Mass Customer</c:v>
                  </c:pt>
                </c:lvl>
                <c:lvl>
                  <c:pt idx="0">
                    <c:v>NSW</c:v>
                  </c:pt>
                  <c:pt idx="3">
                    <c:v>QLD</c:v>
                  </c:pt>
                  <c:pt idx="6">
                    <c:v>VIC</c:v>
                  </c:pt>
                </c:lvl>
              </c:multiLvlStrCache>
            </c:multiLvlStrRef>
          </c:cat>
          <c:val>
            <c:numRef>
              <c:f>'d10'!$D$5:$D$17</c:f>
              <c:numCache>
                <c:formatCode>General</c:formatCode>
                <c:ptCount val="9"/>
                <c:pt idx="0">
                  <c:v>211</c:v>
                </c:pt>
                <c:pt idx="1">
                  <c:v>252</c:v>
                </c:pt>
                <c:pt idx="2">
                  <c:v>452</c:v>
                </c:pt>
                <c:pt idx="3">
                  <c:v>102</c:v>
                </c:pt>
                <c:pt idx="4">
                  <c:v>97</c:v>
                </c:pt>
                <c:pt idx="5">
                  <c:v>168</c:v>
                </c:pt>
                <c:pt idx="6">
                  <c:v>123</c:v>
                </c:pt>
                <c:pt idx="7">
                  <c:v>106</c:v>
                </c:pt>
                <c:pt idx="8">
                  <c:v>256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660-4184-912C-0CCD9F745250}"/>
            </c:ext>
          </c:extLst>
        </c:ser>
        <c:ser>
          <c:idx val="3"/>
          <c:order val="3"/>
          <c:tx>
            <c:strRef>
              <c:f>'d10'!$E$3:$E$4</c:f>
              <c:strCache>
                <c:ptCount val="1"/>
                <c:pt idx="0">
                  <c:v>High Risk Customer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'd10'!$A$5:$A$17</c:f>
              <c:multiLvlStrCache>
                <c:ptCount val="9"/>
                <c:lvl>
                  <c:pt idx="0">
                    <c:v>Affluent Customer</c:v>
                  </c:pt>
                  <c:pt idx="1">
                    <c:v>High Net Worth</c:v>
                  </c:pt>
                  <c:pt idx="2">
                    <c:v>Mass Customer</c:v>
                  </c:pt>
                  <c:pt idx="3">
                    <c:v>Affluent Customer</c:v>
                  </c:pt>
                  <c:pt idx="4">
                    <c:v>High Net Worth</c:v>
                  </c:pt>
                  <c:pt idx="5">
                    <c:v>Mass Customer</c:v>
                  </c:pt>
                  <c:pt idx="6">
                    <c:v>Affluent Customer</c:v>
                  </c:pt>
                  <c:pt idx="7">
                    <c:v>High Net Worth</c:v>
                  </c:pt>
                  <c:pt idx="8">
                    <c:v>Mass Customer</c:v>
                  </c:pt>
                </c:lvl>
                <c:lvl>
                  <c:pt idx="0">
                    <c:v>NSW</c:v>
                  </c:pt>
                  <c:pt idx="3">
                    <c:v>QLD</c:v>
                  </c:pt>
                  <c:pt idx="6">
                    <c:v>VIC</c:v>
                  </c:pt>
                </c:lvl>
              </c:multiLvlStrCache>
            </c:multiLvlStrRef>
          </c:cat>
          <c:val>
            <c:numRef>
              <c:f>'d10'!$E$5:$E$17</c:f>
              <c:numCache>
                <c:formatCode>General</c:formatCode>
                <c:ptCount val="9"/>
                <c:pt idx="0">
                  <c:v>221</c:v>
                </c:pt>
                <c:pt idx="1">
                  <c:v>225</c:v>
                </c:pt>
                <c:pt idx="2">
                  <c:v>451</c:v>
                </c:pt>
                <c:pt idx="3">
                  <c:v>49</c:v>
                </c:pt>
                <c:pt idx="4">
                  <c:v>95</c:v>
                </c:pt>
                <c:pt idx="5">
                  <c:v>182</c:v>
                </c:pt>
                <c:pt idx="6">
                  <c:v>152</c:v>
                </c:pt>
                <c:pt idx="7">
                  <c:v>121</c:v>
                </c:pt>
                <c:pt idx="8">
                  <c:v>211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660-4184-912C-0CCD9F745250}"/>
            </c:ext>
          </c:extLst>
        </c:ser>
        <c:ser>
          <c:idx val="4"/>
          <c:order val="4"/>
          <c:tx>
            <c:strRef>
              <c:f>'d10'!$F$3:$F$4</c:f>
              <c:strCache>
                <c:ptCount val="1"/>
                <c:pt idx="0">
                  <c:v>Late Bloomer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multiLvlStrRef>
              <c:f>'d10'!$A$5:$A$17</c:f>
              <c:multiLvlStrCache>
                <c:ptCount val="9"/>
                <c:lvl>
                  <c:pt idx="0">
                    <c:v>Affluent Customer</c:v>
                  </c:pt>
                  <c:pt idx="1">
                    <c:v>High Net Worth</c:v>
                  </c:pt>
                  <c:pt idx="2">
                    <c:v>Mass Customer</c:v>
                  </c:pt>
                  <c:pt idx="3">
                    <c:v>Affluent Customer</c:v>
                  </c:pt>
                  <c:pt idx="4">
                    <c:v>High Net Worth</c:v>
                  </c:pt>
                  <c:pt idx="5">
                    <c:v>Mass Customer</c:v>
                  </c:pt>
                  <c:pt idx="6">
                    <c:v>Affluent Customer</c:v>
                  </c:pt>
                  <c:pt idx="7">
                    <c:v>High Net Worth</c:v>
                  </c:pt>
                  <c:pt idx="8">
                    <c:v>Mass Customer</c:v>
                  </c:pt>
                </c:lvl>
                <c:lvl>
                  <c:pt idx="0">
                    <c:v>NSW</c:v>
                  </c:pt>
                  <c:pt idx="3">
                    <c:v>QLD</c:v>
                  </c:pt>
                  <c:pt idx="6">
                    <c:v>VIC</c:v>
                  </c:pt>
                </c:lvl>
              </c:multiLvlStrCache>
            </c:multiLvlStrRef>
          </c:cat>
          <c:val>
            <c:numRef>
              <c:f>'d10'!$F$5:$F$17</c:f>
              <c:numCache>
                <c:formatCode>General</c:formatCode>
                <c:ptCount val="9"/>
                <c:pt idx="0">
                  <c:v>215</c:v>
                </c:pt>
                <c:pt idx="1">
                  <c:v>196</c:v>
                </c:pt>
                <c:pt idx="2">
                  <c:v>341</c:v>
                </c:pt>
                <c:pt idx="3">
                  <c:v>93</c:v>
                </c:pt>
                <c:pt idx="4">
                  <c:v>76</c:v>
                </c:pt>
                <c:pt idx="5">
                  <c:v>120</c:v>
                </c:pt>
                <c:pt idx="6">
                  <c:v>86</c:v>
                </c:pt>
                <c:pt idx="7">
                  <c:v>76</c:v>
                </c:pt>
                <c:pt idx="8">
                  <c:v>153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660-4184-912C-0CCD9F745250}"/>
            </c:ext>
          </c:extLst>
        </c:ser>
        <c:ser>
          <c:idx val="5"/>
          <c:order val="5"/>
          <c:tx>
            <c:strRef>
              <c:f>'d10'!$G$3:$G$4</c:f>
              <c:strCache>
                <c:ptCount val="1"/>
                <c:pt idx="0">
                  <c:v>Losing Customer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multiLvlStrRef>
              <c:f>'d10'!$A$5:$A$17</c:f>
              <c:multiLvlStrCache>
                <c:ptCount val="9"/>
                <c:lvl>
                  <c:pt idx="0">
                    <c:v>Affluent Customer</c:v>
                  </c:pt>
                  <c:pt idx="1">
                    <c:v>High Net Worth</c:v>
                  </c:pt>
                  <c:pt idx="2">
                    <c:v>Mass Customer</c:v>
                  </c:pt>
                  <c:pt idx="3">
                    <c:v>Affluent Customer</c:v>
                  </c:pt>
                  <c:pt idx="4">
                    <c:v>High Net Worth</c:v>
                  </c:pt>
                  <c:pt idx="5">
                    <c:v>Mass Customer</c:v>
                  </c:pt>
                  <c:pt idx="6">
                    <c:v>Affluent Customer</c:v>
                  </c:pt>
                  <c:pt idx="7">
                    <c:v>High Net Worth</c:v>
                  </c:pt>
                  <c:pt idx="8">
                    <c:v>Mass Customer</c:v>
                  </c:pt>
                </c:lvl>
                <c:lvl>
                  <c:pt idx="0">
                    <c:v>NSW</c:v>
                  </c:pt>
                  <c:pt idx="3">
                    <c:v>QLD</c:v>
                  </c:pt>
                  <c:pt idx="6">
                    <c:v>VIC</c:v>
                  </c:pt>
                </c:lvl>
              </c:multiLvlStrCache>
            </c:multiLvlStrRef>
          </c:cat>
          <c:val>
            <c:numRef>
              <c:f>'d10'!$G$5:$G$17</c:f>
              <c:numCache>
                <c:formatCode>General</c:formatCode>
                <c:ptCount val="9"/>
                <c:pt idx="0">
                  <c:v>349</c:v>
                </c:pt>
                <c:pt idx="1">
                  <c:v>349</c:v>
                </c:pt>
                <c:pt idx="2">
                  <c:v>747</c:v>
                </c:pt>
                <c:pt idx="3">
                  <c:v>144</c:v>
                </c:pt>
                <c:pt idx="4">
                  <c:v>175</c:v>
                </c:pt>
                <c:pt idx="5">
                  <c:v>322</c:v>
                </c:pt>
                <c:pt idx="6">
                  <c:v>144</c:v>
                </c:pt>
                <c:pt idx="7">
                  <c:v>149</c:v>
                </c:pt>
                <c:pt idx="8">
                  <c:v>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660-4184-912C-0CCD9F745250}"/>
            </c:ext>
          </c:extLst>
        </c:ser>
        <c:ser>
          <c:idx val="6"/>
          <c:order val="6"/>
          <c:tx>
            <c:strRef>
              <c:f>'d10'!$H$3:$H$4</c:f>
              <c:strCache>
                <c:ptCount val="1"/>
                <c:pt idx="0">
                  <c:v>Lost Customer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'd10'!$A$5:$A$17</c:f>
              <c:multiLvlStrCache>
                <c:ptCount val="9"/>
                <c:lvl>
                  <c:pt idx="0">
                    <c:v>Affluent Customer</c:v>
                  </c:pt>
                  <c:pt idx="1">
                    <c:v>High Net Worth</c:v>
                  </c:pt>
                  <c:pt idx="2">
                    <c:v>Mass Customer</c:v>
                  </c:pt>
                  <c:pt idx="3">
                    <c:v>Affluent Customer</c:v>
                  </c:pt>
                  <c:pt idx="4">
                    <c:v>High Net Worth</c:v>
                  </c:pt>
                  <c:pt idx="5">
                    <c:v>Mass Customer</c:v>
                  </c:pt>
                  <c:pt idx="6">
                    <c:v>Affluent Customer</c:v>
                  </c:pt>
                  <c:pt idx="7">
                    <c:v>High Net Worth</c:v>
                  </c:pt>
                  <c:pt idx="8">
                    <c:v>Mass Customer</c:v>
                  </c:pt>
                </c:lvl>
                <c:lvl>
                  <c:pt idx="0">
                    <c:v>NSW</c:v>
                  </c:pt>
                  <c:pt idx="3">
                    <c:v>QLD</c:v>
                  </c:pt>
                  <c:pt idx="6">
                    <c:v>VIC</c:v>
                  </c:pt>
                </c:lvl>
              </c:multiLvlStrCache>
            </c:multiLvlStrRef>
          </c:cat>
          <c:val>
            <c:numRef>
              <c:f>'d10'!$H$5:$H$17</c:f>
              <c:numCache>
                <c:formatCode>General</c:formatCode>
                <c:ptCount val="9"/>
                <c:pt idx="0">
                  <c:v>122</c:v>
                </c:pt>
                <c:pt idx="1">
                  <c:v>110</c:v>
                </c:pt>
                <c:pt idx="2">
                  <c:v>191</c:v>
                </c:pt>
                <c:pt idx="3">
                  <c:v>34</c:v>
                </c:pt>
                <c:pt idx="4">
                  <c:v>42</c:v>
                </c:pt>
                <c:pt idx="5">
                  <c:v>52</c:v>
                </c:pt>
                <c:pt idx="6">
                  <c:v>29</c:v>
                </c:pt>
                <c:pt idx="7">
                  <c:v>51</c:v>
                </c:pt>
                <c:pt idx="8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660-4184-912C-0CCD9F745250}"/>
            </c:ext>
          </c:extLst>
        </c:ser>
        <c:ser>
          <c:idx val="7"/>
          <c:order val="7"/>
          <c:tx>
            <c:strRef>
              <c:f>'d10'!$I$3:$I$4</c:f>
              <c:strCache>
                <c:ptCount val="1"/>
                <c:pt idx="0">
                  <c:v>Platinum Customer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'd10'!$A$5:$A$17</c:f>
              <c:multiLvlStrCache>
                <c:ptCount val="9"/>
                <c:lvl>
                  <c:pt idx="0">
                    <c:v>Affluent Customer</c:v>
                  </c:pt>
                  <c:pt idx="1">
                    <c:v>High Net Worth</c:v>
                  </c:pt>
                  <c:pt idx="2">
                    <c:v>Mass Customer</c:v>
                  </c:pt>
                  <c:pt idx="3">
                    <c:v>Affluent Customer</c:v>
                  </c:pt>
                  <c:pt idx="4">
                    <c:v>High Net Worth</c:v>
                  </c:pt>
                  <c:pt idx="5">
                    <c:v>Mass Customer</c:v>
                  </c:pt>
                  <c:pt idx="6">
                    <c:v>Affluent Customer</c:v>
                  </c:pt>
                  <c:pt idx="7">
                    <c:v>High Net Worth</c:v>
                  </c:pt>
                  <c:pt idx="8">
                    <c:v>Mass Customer</c:v>
                  </c:pt>
                </c:lvl>
                <c:lvl>
                  <c:pt idx="0">
                    <c:v>NSW</c:v>
                  </c:pt>
                  <c:pt idx="3">
                    <c:v>QLD</c:v>
                  </c:pt>
                  <c:pt idx="6">
                    <c:v>VIC</c:v>
                  </c:pt>
                </c:lvl>
              </c:multiLvlStrCache>
            </c:multiLvlStrRef>
          </c:cat>
          <c:val>
            <c:numRef>
              <c:f>'d10'!$I$5:$I$17</c:f>
              <c:numCache>
                <c:formatCode>General</c:formatCode>
                <c:ptCount val="9"/>
                <c:pt idx="0">
                  <c:v>191</c:v>
                </c:pt>
                <c:pt idx="1">
                  <c:v>250</c:v>
                </c:pt>
                <c:pt idx="2">
                  <c:v>426</c:v>
                </c:pt>
                <c:pt idx="3">
                  <c:v>62</c:v>
                </c:pt>
                <c:pt idx="4">
                  <c:v>89</c:v>
                </c:pt>
                <c:pt idx="5">
                  <c:v>221</c:v>
                </c:pt>
                <c:pt idx="6">
                  <c:v>72</c:v>
                </c:pt>
                <c:pt idx="7">
                  <c:v>70</c:v>
                </c:pt>
                <c:pt idx="8">
                  <c:v>255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660-4184-912C-0CCD9F745250}"/>
            </c:ext>
          </c:extLst>
        </c:ser>
        <c:ser>
          <c:idx val="8"/>
          <c:order val="8"/>
          <c:tx>
            <c:strRef>
              <c:f>'d10'!$J$3:$J$4</c:f>
              <c:strCache>
                <c:ptCount val="1"/>
                <c:pt idx="0">
                  <c:v>Potential Customer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'd10'!$A$5:$A$17</c:f>
              <c:multiLvlStrCache>
                <c:ptCount val="9"/>
                <c:lvl>
                  <c:pt idx="0">
                    <c:v>Affluent Customer</c:v>
                  </c:pt>
                  <c:pt idx="1">
                    <c:v>High Net Worth</c:v>
                  </c:pt>
                  <c:pt idx="2">
                    <c:v>Mass Customer</c:v>
                  </c:pt>
                  <c:pt idx="3">
                    <c:v>Affluent Customer</c:v>
                  </c:pt>
                  <c:pt idx="4">
                    <c:v>High Net Worth</c:v>
                  </c:pt>
                  <c:pt idx="5">
                    <c:v>Mass Customer</c:v>
                  </c:pt>
                  <c:pt idx="6">
                    <c:v>Affluent Customer</c:v>
                  </c:pt>
                  <c:pt idx="7">
                    <c:v>High Net Worth</c:v>
                  </c:pt>
                  <c:pt idx="8">
                    <c:v>Mass Customer</c:v>
                  </c:pt>
                </c:lvl>
                <c:lvl>
                  <c:pt idx="0">
                    <c:v>NSW</c:v>
                  </c:pt>
                  <c:pt idx="3">
                    <c:v>QLD</c:v>
                  </c:pt>
                  <c:pt idx="6">
                    <c:v>VIC</c:v>
                  </c:pt>
                </c:lvl>
              </c:multiLvlStrCache>
            </c:multiLvlStrRef>
          </c:cat>
          <c:val>
            <c:numRef>
              <c:f>'d10'!$J$5:$J$17</c:f>
              <c:numCache>
                <c:formatCode>General</c:formatCode>
                <c:ptCount val="9"/>
                <c:pt idx="0">
                  <c:v>315</c:v>
                </c:pt>
                <c:pt idx="1">
                  <c:v>258</c:v>
                </c:pt>
                <c:pt idx="2">
                  <c:v>684</c:v>
                </c:pt>
                <c:pt idx="3">
                  <c:v>125</c:v>
                </c:pt>
                <c:pt idx="4">
                  <c:v>124</c:v>
                </c:pt>
                <c:pt idx="5">
                  <c:v>232</c:v>
                </c:pt>
                <c:pt idx="6">
                  <c:v>125</c:v>
                </c:pt>
                <c:pt idx="7">
                  <c:v>142</c:v>
                </c:pt>
                <c:pt idx="8">
                  <c:v>295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660-4184-912C-0CCD9F745250}"/>
            </c:ext>
          </c:extLst>
        </c:ser>
        <c:ser>
          <c:idx val="9"/>
          <c:order val="9"/>
          <c:tx>
            <c:strRef>
              <c:f>'d10'!$K$3:$K$4</c:f>
              <c:strCache>
                <c:ptCount val="1"/>
                <c:pt idx="0">
                  <c:v>Recent Customer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'd10'!$A$5:$A$17</c:f>
              <c:multiLvlStrCache>
                <c:ptCount val="9"/>
                <c:lvl>
                  <c:pt idx="0">
                    <c:v>Affluent Customer</c:v>
                  </c:pt>
                  <c:pt idx="1">
                    <c:v>High Net Worth</c:v>
                  </c:pt>
                  <c:pt idx="2">
                    <c:v>Mass Customer</c:v>
                  </c:pt>
                  <c:pt idx="3">
                    <c:v>Affluent Customer</c:v>
                  </c:pt>
                  <c:pt idx="4">
                    <c:v>High Net Worth</c:v>
                  </c:pt>
                  <c:pt idx="5">
                    <c:v>Mass Customer</c:v>
                  </c:pt>
                  <c:pt idx="6">
                    <c:v>Affluent Customer</c:v>
                  </c:pt>
                  <c:pt idx="7">
                    <c:v>High Net Worth</c:v>
                  </c:pt>
                  <c:pt idx="8">
                    <c:v>Mass Customer</c:v>
                  </c:pt>
                </c:lvl>
                <c:lvl>
                  <c:pt idx="0">
                    <c:v>NSW</c:v>
                  </c:pt>
                  <c:pt idx="3">
                    <c:v>QLD</c:v>
                  </c:pt>
                  <c:pt idx="6">
                    <c:v>VIC</c:v>
                  </c:pt>
                </c:lvl>
              </c:multiLvlStrCache>
            </c:multiLvlStrRef>
          </c:cat>
          <c:val>
            <c:numRef>
              <c:f>'d10'!$K$5:$K$17</c:f>
              <c:numCache>
                <c:formatCode>General</c:formatCode>
                <c:ptCount val="9"/>
                <c:pt idx="0">
                  <c:v>272</c:v>
                </c:pt>
                <c:pt idx="1">
                  <c:v>334</c:v>
                </c:pt>
                <c:pt idx="2">
                  <c:v>581</c:v>
                </c:pt>
                <c:pt idx="3">
                  <c:v>133</c:v>
                </c:pt>
                <c:pt idx="4">
                  <c:v>76</c:v>
                </c:pt>
                <c:pt idx="5">
                  <c:v>214</c:v>
                </c:pt>
                <c:pt idx="6">
                  <c:v>113</c:v>
                </c:pt>
                <c:pt idx="7">
                  <c:v>135</c:v>
                </c:pt>
                <c:pt idx="8">
                  <c:v>330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3660-4184-912C-0CCD9F745250}"/>
            </c:ext>
          </c:extLst>
        </c:ser>
        <c:ser>
          <c:idx val="10"/>
          <c:order val="10"/>
          <c:tx>
            <c:strRef>
              <c:f>'d10'!$L$3:$L$4</c:f>
              <c:strCache>
                <c:ptCount val="1"/>
                <c:pt idx="0">
                  <c:v>Very Loyal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'd10'!$A$5:$A$17</c:f>
              <c:multiLvlStrCache>
                <c:ptCount val="9"/>
                <c:lvl>
                  <c:pt idx="0">
                    <c:v>Affluent Customer</c:v>
                  </c:pt>
                  <c:pt idx="1">
                    <c:v>High Net Worth</c:v>
                  </c:pt>
                  <c:pt idx="2">
                    <c:v>Mass Customer</c:v>
                  </c:pt>
                  <c:pt idx="3">
                    <c:v>Affluent Customer</c:v>
                  </c:pt>
                  <c:pt idx="4">
                    <c:v>High Net Worth</c:v>
                  </c:pt>
                  <c:pt idx="5">
                    <c:v>Mass Customer</c:v>
                  </c:pt>
                  <c:pt idx="6">
                    <c:v>Affluent Customer</c:v>
                  </c:pt>
                  <c:pt idx="7">
                    <c:v>High Net Worth</c:v>
                  </c:pt>
                  <c:pt idx="8">
                    <c:v>Mass Customer</c:v>
                  </c:pt>
                </c:lvl>
                <c:lvl>
                  <c:pt idx="0">
                    <c:v>NSW</c:v>
                  </c:pt>
                  <c:pt idx="3">
                    <c:v>QLD</c:v>
                  </c:pt>
                  <c:pt idx="6">
                    <c:v>VIC</c:v>
                  </c:pt>
                </c:lvl>
              </c:multiLvlStrCache>
            </c:multiLvlStrRef>
          </c:cat>
          <c:val>
            <c:numRef>
              <c:f>'d10'!$L$5:$L$17</c:f>
              <c:numCache>
                <c:formatCode>General</c:formatCode>
                <c:ptCount val="9"/>
                <c:pt idx="0">
                  <c:v>138</c:v>
                </c:pt>
                <c:pt idx="1">
                  <c:v>262</c:v>
                </c:pt>
                <c:pt idx="2">
                  <c:v>308</c:v>
                </c:pt>
                <c:pt idx="3">
                  <c:v>44</c:v>
                </c:pt>
                <c:pt idx="4">
                  <c:v>116</c:v>
                </c:pt>
                <c:pt idx="5">
                  <c:v>140</c:v>
                </c:pt>
                <c:pt idx="6">
                  <c:v>102</c:v>
                </c:pt>
                <c:pt idx="7">
                  <c:v>98</c:v>
                </c:pt>
                <c:pt idx="8">
                  <c:v>179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660-4184-912C-0CCD9F7452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9634512"/>
        <c:axId val="99631560"/>
      </c:barChart>
      <c:catAx>
        <c:axId val="996345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State/ Wealth Segment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631560"/>
        <c:crosses val="autoZero"/>
        <c:auto val="1"/>
        <c:lblAlgn val="ctr"/>
        <c:lblOffset val="100"/>
        <c:noMultiLvlLbl val="0"/>
      </c:catAx>
      <c:valAx>
        <c:axId val="99631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Number</a:t>
                </a:r>
                <a:r>
                  <a:rPr lang="en-AU" baseline="0"/>
                  <a:t> of Customer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634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469995718014464"/>
          <c:y val="2.7384270304066059E-2"/>
          <c:w val="0.18106776322970664"/>
          <c:h val="0.4730922780544611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250032" y="-635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endParaRPr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Approach For Targeting Customers: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2291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With analysing previous datasets, We find that Platinum and Gold category customers will bring in maximum value as they are daily customers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New customers are in the age group of 50 years, so focusing marketing strategy on them will be rewarding.</a:t>
            </a:r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1CCBD0A3-6EE2-4485-A50D-0BF957687F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9229524"/>
              </p:ext>
            </p:extLst>
          </p:nvPr>
        </p:nvGraphicFramePr>
        <p:xfrm>
          <a:off x="4722019" y="1031631"/>
          <a:ext cx="4260762" cy="20330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9B1AE8CC-B4E2-46FF-996D-BB19C0F5CB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0509012"/>
              </p:ext>
            </p:extLst>
          </p:nvPr>
        </p:nvGraphicFramePr>
        <p:xfrm>
          <a:off x="4412933" y="3144134"/>
          <a:ext cx="4645343" cy="1832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47402" y="-635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  <a:r>
              <a:rPr lang="en-GB" dirty="0"/>
              <a:t>: Bike Purchases and Profit</a:t>
            </a:r>
            <a:endParaRPr dirty="0"/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68AF17C-7213-49D2-8E8C-D7A994E4ED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6625834"/>
              </p:ext>
            </p:extLst>
          </p:nvPr>
        </p:nvGraphicFramePr>
        <p:xfrm>
          <a:off x="3427571" y="915282"/>
          <a:ext cx="5659279" cy="2762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5C9D0EED-43D9-425D-A4A5-F579B6CE5D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5399525"/>
              </p:ext>
            </p:extLst>
          </p:nvPr>
        </p:nvGraphicFramePr>
        <p:xfrm>
          <a:off x="128587" y="915282"/>
          <a:ext cx="3114675" cy="2498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6FDACD9-B30D-B66A-C6AB-D05337D2BE7E}"/>
              </a:ext>
            </a:extLst>
          </p:cNvPr>
          <p:cNvSpPr txBox="1"/>
          <p:nvPr/>
        </p:nvSpPr>
        <p:spPr>
          <a:xfrm>
            <a:off x="260544" y="3981596"/>
            <a:ext cx="8158162" cy="7848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It is observed that Females are more likely to buy bike than males.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GB" sz="1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1500" dirty="0"/>
              <a:t>Different Customer classifications need to be targeted every month as Profit share varies.</a:t>
            </a:r>
            <a:endParaRPr kumimoji="0" lang="en-IN" sz="1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  <a:r>
              <a:rPr lang="en-GB" dirty="0"/>
              <a:t>:Customer Distribution by wealth and state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39220CA6-3404-E381-215F-19BED2D6DA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562795"/>
              </p:ext>
            </p:extLst>
          </p:nvPr>
        </p:nvGraphicFramePr>
        <p:xfrm>
          <a:off x="1105497" y="1083299"/>
          <a:ext cx="7274122" cy="3874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lang="en-GB" sz="2000" b="1" u="none" strike="noStrike" cap="none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Lora"/>
              </a:rPr>
              <a:t>Targeting High Value Customers: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2134899"/>
            <a:ext cx="8660369" cy="2400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The following are the high-value clients to target from the new list :</a:t>
            </a:r>
            <a:endParaRPr lang="en-GB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GB" b="1" u="sng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  <a:p>
            <a:pPr marL="889000" lvl="1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Aged between 40 – 50.</a:t>
            </a:r>
          </a:p>
          <a:p>
            <a:pPr marL="12509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  <a:p>
            <a:pPr marL="88900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Most of the high value customers are female compared to male</a:t>
            </a:r>
          </a:p>
          <a:p>
            <a:pPr marL="60325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</a:pPr>
            <a:endParaRPr lang="en-GB" sz="15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  <a:p>
            <a:pPr marL="88900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Who are currently living in New South Wales and Victoria</a:t>
            </a:r>
          </a:p>
          <a:p>
            <a:pPr marL="88900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 pitchFamily="34" charset="0"/>
              <a:buChar char="•"/>
            </a:pPr>
            <a:endParaRPr lang="en-GB" sz="15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  <a:p>
            <a:pPr marL="88900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Need to be targeted on a monthly bases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GB" dirty="0"/>
              <a:t>Thank You</a:t>
            </a:r>
            <a:endParaRPr dirty="0"/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439</Words>
  <Application>Microsoft Office PowerPoint</Application>
  <PresentationFormat>On-screen Show (16:9)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Yashasvi Sharma</dc:creator>
  <cp:lastModifiedBy>Yashasvi Sharma</cp:lastModifiedBy>
  <cp:revision>3</cp:revision>
  <dcterms:modified xsi:type="dcterms:W3CDTF">2022-05-13T12:13:08Z</dcterms:modified>
</cp:coreProperties>
</file>