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Data"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6/26/2019</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xmlns="" id="{3C322DE6-C2BE-4B53-BC28-C43EBD0052AA}"/>
              </a:ext>
            </a:extLst>
          </p:cNvPr>
          <p:cNvSpPr>
            <a:spLocks noGrp="1"/>
          </p:cNvSpPr>
          <p:nvPr>
            <p:ph type="subTitle" idx="1"/>
          </p:nvPr>
        </p:nvSpPr>
        <p:spPr>
          <a:xfrm>
            <a:off x="1524000" y="2141326"/>
            <a:ext cx="9144000" cy="795058"/>
          </a:xfrm>
        </p:spPr>
        <p:txBody>
          <a:bodyPr/>
          <a:lstStyle/>
          <a:p>
            <a:r>
              <a:rPr lang="en-US" dirty="0"/>
              <a:t>Discovering </a:t>
            </a:r>
            <a:r>
              <a:rPr lang="en-US" dirty="0" smtClean="0"/>
              <a:t>Places ideal to move in according to the requirements specified by the customer.</a:t>
            </a:r>
            <a:endParaRPr lang="en-US" dirty="0"/>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a:t>
            </a:r>
            <a:r>
              <a:rPr lang="en-US" sz="1800" dirty="0" smtClean="0">
                <a:solidFill>
                  <a:schemeClr val="bg1"/>
                </a:solidFill>
                <a:latin typeface="+mj-lt"/>
                <a:ea typeface="+mn-ea"/>
                <a:cs typeface="+mn-cs"/>
              </a:rPr>
              <a:t>Yashasvi Pamu</a:t>
            </a: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xmlns="" id="{5D483DB7-3925-4129-9AB3-FF75028415D3}"/>
              </a:ext>
            </a:extLst>
          </p:cNvPr>
          <p:cNvSpPr txBox="1">
            <a:spLocks/>
          </p:cNvSpPr>
          <p:nvPr/>
        </p:nvSpPr>
        <p:spPr>
          <a:xfrm>
            <a:off x="604434" y="1370948"/>
            <a:ext cx="4276659" cy="3652314"/>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Calibri" panose="020F0502020204030204" pitchFamily="34" charset="0"/>
                <a:ea typeface="+mj-ea"/>
                <a:cs typeface="Calibri" panose="020F0502020204030204" pitchFamily="34" charset="0"/>
              </a:rPr>
              <a:t>Finding an ideal place to move in with all the amenities you need is no longer a dream or an hard task as we can get all the details through online websites which show us the houses and the amenities around it online. The below solution is a similar way of finding an ideal solution with the amenities specified by the customer.</a:t>
            </a:r>
            <a:endParaRPr lang="en-US" sz="2400" dirty="0">
              <a:latin typeface="Calibri" panose="020F0502020204030204" pitchFamily="34" charset="0"/>
              <a:ea typeface="+mj-ea"/>
              <a:cs typeface="Calibri" panose="020F0502020204030204" pitchFamily="34" charset="0"/>
            </a:endParaRPr>
          </a:p>
        </p:txBody>
      </p:sp>
      <p:sp>
        <p:nvSpPr>
          <p:cNvPr id="32" name="Text Placeholder 6" descr="3D Models">
            <a:extLst>
              <a:ext uri="{FF2B5EF4-FFF2-40B4-BE49-F238E27FC236}">
                <a16:creationId xmlns:a16="http://schemas.microsoft.com/office/drawing/2014/main" xmlns=""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smtClean="0">
                <a:latin typeface="+mj-lt"/>
                <a:ea typeface="+mj-ea"/>
                <a:cs typeface="+mj-cs"/>
              </a:rPr>
              <a:t>Neighborhoods around Toronto and Scarborough</a:t>
            </a:r>
            <a:endParaRPr lang="en-US" sz="2400" dirty="0">
              <a:latin typeface="+mj-lt"/>
              <a:ea typeface="+mj-ea"/>
              <a:cs typeface="+mj-cs"/>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545" t="3537" r="3031" b="1279"/>
          <a:stretch/>
        </p:blipFill>
        <p:spPr>
          <a:xfrm>
            <a:off x="5258018" y="2208811"/>
            <a:ext cx="6329548" cy="3515096"/>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xmlns=""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a:t>
            </a:r>
            <a:r>
              <a:rPr lang="en-US" sz="2000" dirty="0" smtClean="0">
                <a:solidFill>
                  <a:prstClr val="black">
                    <a:lumMod val="75000"/>
                    <a:lumOff val="25000"/>
                  </a:prstClr>
                </a:solidFill>
                <a:latin typeface="Segoe UI" panose="020B0502040204020203" pitchFamily="34" charset="0"/>
                <a:cs typeface="Segoe UI" panose="020B0502040204020203" pitchFamily="34" charset="0"/>
              </a:rPr>
              <a:t>neighborhoods in Canada.</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a:t>
            </a:r>
            <a:r>
              <a:rPr lang="en-US" sz="2000" dirty="0" smtClean="0">
                <a:solidFill>
                  <a:prstClr val="black">
                    <a:lumMod val="75000"/>
                    <a:lumOff val="25000"/>
                  </a:prstClr>
                </a:solidFill>
                <a:latin typeface="Segoe UI" panose="020B0502040204020203" pitchFamily="34" charset="0"/>
                <a:cs typeface="Segoe UI" panose="020B0502040204020203" pitchFamily="34" charset="0"/>
              </a:rPr>
              <a:t>neighborhoods in the selected locality.</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a:t>
            </a:r>
            <a:r>
              <a:rPr lang="en-US" sz="2000" dirty="0" smtClean="0">
                <a:solidFill>
                  <a:prstClr val="black">
                    <a:lumMod val="75000"/>
                    <a:lumOff val="25000"/>
                  </a:prstClr>
                </a:solidFill>
                <a:latin typeface="Segoe UI" panose="020B0502040204020203" pitchFamily="34" charset="0"/>
                <a:cs typeface="Segoe UI" panose="020B0502040204020203" pitchFamily="34" charset="0"/>
              </a:rPr>
              <a:t>selected neighborhoods.</a:t>
            </a:r>
          </a:p>
          <a:p>
            <a:pPr marL="342900" indent="-34290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marL="342900" indent="-342900">
              <a:lnSpc>
                <a:spcPts val="1800"/>
              </a:lnSpc>
              <a:spcAft>
                <a:spcPts val="600"/>
              </a:spcAft>
              <a:buFont typeface="Arial" panose="020B0604020202020204" pitchFamily="34" charset="0"/>
              <a:buChar char="•"/>
            </a:pPr>
            <a:r>
              <a:rPr lang="en-IN" sz="2000" dirty="0">
                <a:hlinkClick r:id="rId2"/>
              </a:rPr>
              <a:t>https://en.wikipedia.org/wiki/List_of_postal_codes_of_Canada:_</a:t>
            </a:r>
            <a:r>
              <a:rPr lang="en-IN" sz="2000" dirty="0" smtClean="0">
                <a:hlinkClick r:id="rId2"/>
              </a:rPr>
              <a:t>M</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a:t>
            </a:r>
            <a:r>
              <a:rPr lang="en-US" sz="2000" dirty="0" smtClean="0">
                <a:solidFill>
                  <a:prstClr val="black">
                    <a:lumMod val="75000"/>
                    <a:lumOff val="25000"/>
                  </a:prstClr>
                </a:solidFill>
                <a:latin typeface="Segoe UI" panose="020B0502040204020203" pitchFamily="34" charset="0"/>
                <a:cs typeface="Segoe UI" panose="020B0502040204020203" pitchFamily="34" charset="0"/>
              </a:rPr>
              <a:t>neighborhoods</a:t>
            </a:r>
            <a:r>
              <a:rPr lang="en-US" dirty="0" smtClean="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xmlns="" id="{0E85CDB0-AD30-4DBB-AC55-D824F09CE209}"/>
              </a:ext>
            </a:extLst>
          </p:cNvPr>
          <p:cNvSpPr>
            <a:spLocks noGrp="1"/>
          </p:cNvSpPr>
          <p:nvPr>
            <p:ph idx="1"/>
          </p:nvPr>
        </p:nvSpPr>
        <p:spPr>
          <a:xfrm>
            <a:off x="604200" y="1432818"/>
            <a:ext cx="4712634" cy="4976554"/>
          </a:xfrm>
        </p:spPr>
        <p:txBody>
          <a:bodyPr>
            <a:normAutofit/>
          </a:bodyPr>
          <a:lstStyle/>
          <a:p>
            <a:r>
              <a:rPr lang="en-US" sz="1400" dirty="0"/>
              <a:t>To suggest the best Location ,steps followed are - </a:t>
            </a:r>
          </a:p>
          <a:p>
            <a:pPr marL="457200" lvl="1" indent="-47625">
              <a:lnSpc>
                <a:spcPts val="1800"/>
              </a:lnSpc>
            </a:pPr>
            <a:r>
              <a:rPr lang="en-US" sz="1400" dirty="0"/>
              <a:t>Using Beautiful Soup Library Wikipedia pages </a:t>
            </a:r>
            <a:r>
              <a:rPr lang="en-US" sz="1400" dirty="0" smtClean="0"/>
              <a:t>containing postal codes of neighborhoods in Canada </a:t>
            </a:r>
            <a:r>
              <a:rPr lang="en-US" sz="1400" dirty="0"/>
              <a:t>are scraped into Pandas Dataframe. </a:t>
            </a:r>
          </a:p>
          <a:p>
            <a:pPr marL="457200" lvl="1" indent="-47625">
              <a:lnSpc>
                <a:spcPts val="1800"/>
              </a:lnSpc>
            </a:pPr>
            <a:r>
              <a:rPr lang="en-US" sz="1400" dirty="0"/>
              <a:t>Dataframe contained data about </a:t>
            </a:r>
            <a:r>
              <a:rPr lang="en-US" sz="1400" dirty="0" smtClean="0"/>
              <a:t>postal code, Borough, and neighborhoods. Then </a:t>
            </a:r>
            <a:r>
              <a:rPr lang="en-US" sz="1400" dirty="0"/>
              <a:t>Dataframe was Cleaned and Processed according to requirement of the problem to be solved. Proper benchmarks were set to obtain the best results.</a:t>
            </a:r>
          </a:p>
          <a:p>
            <a:pPr marL="457200" lvl="1" indent="-47625">
              <a:lnSpc>
                <a:spcPts val="1800"/>
              </a:lnSpc>
            </a:pPr>
            <a:r>
              <a:rPr lang="en-US" sz="1400" dirty="0"/>
              <a:t>The List of Venues in a </a:t>
            </a:r>
            <a:r>
              <a:rPr lang="en-US" sz="1400" dirty="0" smtClean="0"/>
              <a:t>neighborhoods </a:t>
            </a:r>
            <a:r>
              <a:rPr lang="en-US" sz="1400" dirty="0"/>
              <a:t>were obtained using Foursquare API and the </a:t>
            </a:r>
            <a:r>
              <a:rPr lang="en-US" sz="1400" dirty="0" smtClean="0"/>
              <a:t>neighborhood which fulfills the necessary requirements were taken.</a:t>
            </a:r>
            <a:endParaRPr lang="en-US" sz="1400" dirty="0"/>
          </a:p>
          <a:p>
            <a:pPr marL="457200" lvl="1" indent="-47625">
              <a:lnSpc>
                <a:spcPts val="1800"/>
              </a:lnSpc>
            </a:pPr>
            <a:r>
              <a:rPr lang="en-US" sz="1400" dirty="0"/>
              <a:t>With the help of Unsupervised Machine Learning Algorithm (K Means Algorithm) Locality in </a:t>
            </a:r>
            <a:r>
              <a:rPr lang="en-US" sz="1400" dirty="0" smtClean="0"/>
              <a:t>the neighborhoods were obtained as per the instructions given by the customer.</a:t>
            </a:r>
            <a:endParaRPr lang="en-US" sz="1400" dirty="0"/>
          </a:p>
        </p:txBody>
      </p:sp>
      <p:sp>
        <p:nvSpPr>
          <p:cNvPr id="4" name="Oval 3">
            <a:extLst>
              <a:ext uri="{FF2B5EF4-FFF2-40B4-BE49-F238E27FC236}">
                <a16:creationId xmlns:a16="http://schemas.microsoft.com/office/drawing/2014/main" xmlns="" id="{13572B26-98AF-4AA8-9A0F-435FBBFB6E5E}"/>
              </a:ext>
              <a:ext uri="{C183D7F6-B498-43B3-948B-1728B52AA6E4}">
                <adec:decorative xmlns:adec="http://schemas.microsoft.com/office/drawing/2017/decorative" xmlns=""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xmlns="" id="{C851C4E8-1EC2-4782-B31A-6F082712F3DF}"/>
              </a:ext>
              <a:ext uri="{C183D7F6-B498-43B3-948B-1728B52AA6E4}">
                <adec:decorative xmlns:adec="http://schemas.microsoft.com/office/drawing/2017/decorative" xmlns=""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xmlns="" id="{A4D3B53A-9E90-4B19-BA5D-E8F4971E21A9}"/>
              </a:ext>
              <a:ext uri="{C183D7F6-B498-43B3-948B-1728B52AA6E4}">
                <adec:decorative xmlns:adec="http://schemas.microsoft.com/office/drawing/2017/decorative" xmlns=""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xmlns="" id="{42552617-FAD0-4D2C-9980-0BB9004C7AEB}"/>
              </a:ext>
              <a:ext uri="{C183D7F6-B498-43B3-948B-1728B52AA6E4}">
                <adec:decorative xmlns:adec="http://schemas.microsoft.com/office/drawing/2017/decorative" xmlns=""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2876" t="9666" r="1209" b="-880"/>
          <a:stretch/>
        </p:blipFill>
        <p:spPr>
          <a:xfrm>
            <a:off x="5181599" y="1432818"/>
            <a:ext cx="6716953" cy="4265654"/>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xmlns=""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xmlns=""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xmlns=""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r>
              <a:rPr lang="en-US" sz="1600" dirty="0">
                <a:solidFill>
                  <a:prstClr val="black">
                    <a:lumMod val="75000"/>
                    <a:lumOff val="25000"/>
                  </a:prstClr>
                </a:solidFill>
                <a:latin typeface="Segoe UI" panose="020B0502040204020203" pitchFamily="34" charset="0"/>
                <a:cs typeface="Segoe UI" panose="020B0502040204020203" pitchFamily="34" charset="0"/>
              </a:rPr>
              <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xmlns=""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xmlns=""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xmlns="" id="{6E41D473-73BD-403B-8CC7-EDE9320AD735}"/>
              </a:ext>
              <a:ext uri="{C183D7F6-B498-43B3-948B-1728B52AA6E4}">
                <adec:decorative xmlns:adec="http://schemas.microsoft.com/office/drawing/2017/decorative" xmlns=""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xmlns=""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xmlns=""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xmlns=""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xmlns=""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xmlns=""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xmlns=""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xmlns=""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xmlns="" id="{9A6EBE27-2D26-4F28-AE31-DAC56EF36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xmlns=""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xmlns=""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xmlns=""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xmlns=""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Scarborough Town Centre–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smtClean="0">
                <a:solidFill>
                  <a:prstClr val="black">
                    <a:lumMod val="75000"/>
                    <a:lumOff val="25000"/>
                  </a:prstClr>
                </a:solidFill>
                <a:latin typeface="Segoe UI" panose="020B0502040204020203" pitchFamily="34" charset="0"/>
                <a:cs typeface="Segoe UI" panose="020B0502040204020203" pitchFamily="34" charset="0"/>
              </a:rPr>
              <a:t>Wexford Heights</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xmlns=""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spot to shift to in Scarborough with the required amenities is near </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sz="1600" b="1" dirty="0" smtClean="0">
                <a:solidFill>
                  <a:prstClr val="black">
                    <a:lumMod val="75000"/>
                    <a:lumOff val="25000"/>
                  </a:prstClr>
                </a:solidFill>
                <a:latin typeface="Segoe UI" panose="020B0502040204020203" pitchFamily="34" charset="0"/>
                <a:cs typeface="Segoe UI" panose="020B0502040204020203" pitchFamily="34" charset="0"/>
              </a:rPr>
              <a:t>Dorset Park, Scarborough Town Centre</a:t>
            </a:r>
            <a:endParaRPr lang="en-US" sz="1600" b="1"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53" t="13381" r="13364" b="5315"/>
          <a:stretch/>
        </p:blipFill>
        <p:spPr>
          <a:xfrm>
            <a:off x="685800" y="1638300"/>
            <a:ext cx="6934200" cy="4182414"/>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xmlns=""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xmlns=""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xmlns=""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xmlns=""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xmlns=""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xmlns=""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xmlns=""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a:t>
            </a:r>
            <a:r>
              <a:rPr lang="en-US" sz="2000" dirty="0" smtClean="0">
                <a:solidFill>
                  <a:srgbClr val="595959"/>
                </a:solidFill>
                <a:latin typeface="Yu Gothic UI" panose="020B0500000000000000" pitchFamily="34" charset="-128"/>
              </a:rPr>
              <a:t>and finding their ratings to </a:t>
            </a:r>
            <a:r>
              <a:rPr lang="en-US" sz="2000" dirty="0">
                <a:solidFill>
                  <a:srgbClr val="595959"/>
                </a:solidFill>
                <a:latin typeface="Yu Gothic UI" panose="020B0500000000000000" pitchFamily="34" charset="-128"/>
              </a:rPr>
              <a:t>identify the best cluster. Hence, </a:t>
            </a:r>
            <a:r>
              <a:rPr lang="en-US" sz="2000" dirty="0" smtClean="0">
                <a:solidFill>
                  <a:srgbClr val="595959"/>
                </a:solidFill>
                <a:latin typeface="Yu Gothic UI" panose="020B0500000000000000" pitchFamily="34" charset="-128"/>
              </a:rPr>
              <a:t>finding ratings and tips </a:t>
            </a:r>
            <a:r>
              <a:rPr lang="en-US" sz="2000" dirty="0">
                <a:solidFill>
                  <a:srgbClr val="595959"/>
                </a:solidFill>
                <a:latin typeface="Yu Gothic UI" panose="020B0500000000000000" pitchFamily="34" charset="-128"/>
              </a:rPr>
              <a:t>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719</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Segoe UI</vt:lpstr>
      <vt:lpstr>Segoe UI Light</vt:lpstr>
      <vt:lpstr>Segoe UI Semibold</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2019-06-26T18:49:33Z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