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6"/>
  </p:notesMasterIdLst>
  <p:handoutMasterIdLst>
    <p:handoutMasterId r:id="rId17"/>
  </p:handoutMasterIdLst>
  <p:sldIdLst>
    <p:sldId id="256" r:id="rId5"/>
    <p:sldId id="309" r:id="rId6"/>
    <p:sldId id="316" r:id="rId7"/>
    <p:sldId id="296" r:id="rId8"/>
    <p:sldId id="317" r:id="rId9"/>
    <p:sldId id="322" r:id="rId10"/>
    <p:sldId id="318" r:id="rId11"/>
    <p:sldId id="321" r:id="rId12"/>
    <p:sldId id="323" r:id="rId13"/>
    <p:sldId id="319"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575" autoAdjust="0"/>
  </p:normalViewPr>
  <p:slideViewPr>
    <p:cSldViewPr snapToGrid="0">
      <p:cViewPr varScale="1">
        <p:scale>
          <a:sx n="95" d="100"/>
          <a:sy n="95" d="100"/>
        </p:scale>
        <p:origin x="53"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3/28/2024</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4</a:t>
            </a:fld>
            <a:endParaRPr lang="en-US"/>
          </a:p>
        </p:txBody>
      </p:sp>
    </p:spTree>
    <p:extLst>
      <p:ext uri="{BB962C8B-B14F-4D97-AF65-F5344CB8AC3E}">
        <p14:creationId xmlns:p14="http://schemas.microsoft.com/office/powerpoint/2010/main" val="395607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r>
              <a:rPr lang="en-US"/>
              <a:t>Click to edit Master title style</a:t>
            </a: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F58D2FE6-7CCA-4BAA-A914-84C119AE8FA1}"/>
              </a:ext>
            </a:extLst>
          </p:cNvPr>
          <p:cNvSpPr>
            <a:spLocks noGrp="1"/>
          </p:cNvSpPr>
          <p:nvPr>
            <p:ph sz="quarter" idx="13"/>
          </p:nvPr>
        </p:nvSpPr>
        <p:spPr>
          <a:xfrm>
            <a:off x="931863" y="736600"/>
            <a:ext cx="10328275" cy="4314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hf hdr="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p:txBody>
          <a:bodyPr>
            <a:normAutofit/>
          </a:bodyPr>
          <a:lstStyle/>
          <a:p>
            <a:r>
              <a:rPr lang="en-US" sz="5400" dirty="0"/>
              <a:t>CALORIE BURNT PREDICTION</a:t>
            </a: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6403929" y="1188710"/>
            <a:ext cx="5996619" cy="2446780"/>
          </a:xfrm>
        </p:spPr>
        <p:txBody>
          <a:bodyPr/>
          <a:lstStyle/>
          <a:p>
            <a:r>
              <a:rPr lang="en-US" sz="2000" dirty="0"/>
              <a:t>21311A05D2-Dondula Yashasvini</a:t>
            </a:r>
          </a:p>
          <a:p>
            <a:r>
              <a:rPr lang="en-US" sz="2000" dirty="0"/>
              <a:t>21311A05H9-Devireddy Nandini</a:t>
            </a:r>
          </a:p>
          <a:p>
            <a:r>
              <a:rPr lang="en-US" sz="2000" dirty="0"/>
              <a:t>21311A05G2- Mohammed </a:t>
            </a:r>
            <a:r>
              <a:rPr lang="en-US" sz="2000" dirty="0" err="1"/>
              <a:t>Taqreed</a:t>
            </a:r>
            <a:r>
              <a:rPr lang="en-US" sz="2000" dirty="0"/>
              <a:t> Azam</a:t>
            </a:r>
          </a:p>
        </p:txBody>
      </p:sp>
      <p:pic>
        <p:nvPicPr>
          <p:cNvPr id="11" name="Picture Placeholder 10">
            <a:extLst>
              <a:ext uri="{FF2B5EF4-FFF2-40B4-BE49-F238E27FC236}">
                <a16:creationId xmlns:a16="http://schemas.microsoft.com/office/drawing/2014/main" id="{543AE03F-F503-EDD7-0804-3C20FF5B9866}"/>
              </a:ext>
            </a:extLst>
          </p:cNvPr>
          <p:cNvPicPr>
            <a:picLocks noGrp="1" noChangeAspect="1"/>
          </p:cNvPicPr>
          <p:nvPr>
            <p:ph type="pic" sz="quarter" idx="13"/>
          </p:nvPr>
        </p:nvPicPr>
        <p:blipFill>
          <a:blip r:embed="rId2"/>
          <a:srcRect t="19007" b="19007"/>
          <a:stretch>
            <a:fillRect/>
          </a:stretch>
        </p:blipFill>
        <p:spPr/>
      </p:pic>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D955-E010-6576-11B4-181EC722E726}"/>
              </a:ext>
            </a:extLst>
          </p:cNvPr>
          <p:cNvSpPr>
            <a:spLocks noGrp="1"/>
          </p:cNvSpPr>
          <p:nvPr>
            <p:ph type="title"/>
          </p:nvPr>
        </p:nvSpPr>
        <p:spPr>
          <a:xfrm>
            <a:off x="838200" y="56259"/>
            <a:ext cx="9988166" cy="786579"/>
          </a:xfrm>
        </p:spPr>
        <p:txBody>
          <a:bodyPr/>
          <a:lstStyle/>
          <a:p>
            <a:r>
              <a:rPr lang="en-IN" dirty="0"/>
              <a:t>References</a:t>
            </a:r>
          </a:p>
        </p:txBody>
      </p:sp>
      <p:sp>
        <p:nvSpPr>
          <p:cNvPr id="3" name="Date Placeholder 2">
            <a:extLst>
              <a:ext uri="{FF2B5EF4-FFF2-40B4-BE49-F238E27FC236}">
                <a16:creationId xmlns:a16="http://schemas.microsoft.com/office/drawing/2014/main" id="{EBDA81EE-5852-8B13-847F-CF8F9F0587A9}"/>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5DBBDD57-B729-BEF5-B5C3-9D2F6DE4502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B9EA0D-F8D8-1751-F0BA-8E91D47911FB}"/>
              </a:ext>
            </a:extLst>
          </p:cNvPr>
          <p:cNvSpPr>
            <a:spLocks noGrp="1"/>
          </p:cNvSpPr>
          <p:nvPr>
            <p:ph type="sldNum" sz="quarter" idx="12"/>
          </p:nvPr>
        </p:nvSpPr>
        <p:spPr/>
        <p:txBody>
          <a:bodyPr/>
          <a:lstStyle/>
          <a:p>
            <a:fld id="{73B850FF-6169-4056-8077-06FFA93A5366}" type="slidenum">
              <a:rPr lang="en-US" smtClean="0"/>
              <a:pPr/>
              <a:t>10</a:t>
            </a:fld>
            <a:endParaRPr lang="en-US" dirty="0"/>
          </a:p>
        </p:txBody>
      </p:sp>
      <p:sp>
        <p:nvSpPr>
          <p:cNvPr id="6" name="Content Placeholder 5">
            <a:extLst>
              <a:ext uri="{FF2B5EF4-FFF2-40B4-BE49-F238E27FC236}">
                <a16:creationId xmlns:a16="http://schemas.microsoft.com/office/drawing/2014/main" id="{B8CE4625-CE32-343A-89E7-ABDEC0EAB231}"/>
              </a:ext>
            </a:extLst>
          </p:cNvPr>
          <p:cNvSpPr>
            <a:spLocks noGrp="1"/>
          </p:cNvSpPr>
          <p:nvPr>
            <p:ph sz="quarter" idx="13"/>
          </p:nvPr>
        </p:nvSpPr>
        <p:spPr>
          <a:xfrm>
            <a:off x="341907" y="938254"/>
            <a:ext cx="11513488" cy="5783221"/>
          </a:xfrm>
        </p:spPr>
        <p:txBody>
          <a:bodyPr/>
          <a:lstStyle/>
          <a:p>
            <a:pPr marL="228600" indent="-228600">
              <a:buAutoNum type="arabicPeriod"/>
            </a:pPr>
            <a:r>
              <a:rPr lang="en-IN" sz="1400" dirty="0" err="1"/>
              <a:t>Goukens</a:t>
            </a:r>
            <a:r>
              <a:rPr lang="en-IN" sz="1400" dirty="0"/>
              <a:t>, Caroline, and Anne Kathrin </a:t>
            </a:r>
            <a:r>
              <a:rPr lang="en-IN" sz="1400" dirty="0" err="1"/>
              <a:t>Klesse</a:t>
            </a:r>
            <a:r>
              <a:rPr lang="en-IN" sz="1400" dirty="0"/>
              <a:t>. "Internal and external forces that prevent (vs. Facilitate) healthy eating: Review and outlook within consumer Psychology." Current Opinion in Psychology (2022): 101328.</a:t>
            </a:r>
          </a:p>
          <a:p>
            <a:pPr marL="228600" indent="-228600">
              <a:buAutoNum type="arabicPeriod"/>
            </a:pPr>
            <a:r>
              <a:rPr lang="en-IN" sz="1400" dirty="0"/>
              <a:t>Khan, Abdul Wahid, et al. "Factors Affecting Fitness Motivation: An Exploratory Mixed Method Study." IUP Journal of Marketing Management 21.2(2022).</a:t>
            </a:r>
          </a:p>
          <a:p>
            <a:pPr marL="228600" indent="-228600">
              <a:buAutoNum type="arabicPeriod"/>
            </a:pPr>
            <a:r>
              <a:rPr lang="en-IN" sz="1400" dirty="0"/>
              <a:t>Roberts, K. C., Shields, M., de Groh, M., Aziz, A., &amp; Gilbert, J. A. (2012). Overweight and obesity in children and adolescents: results from the 2009 to 2011 Canadian Health Measures Survey. Health rep, 23(3), 37-41.</a:t>
            </a:r>
          </a:p>
          <a:p>
            <a:pPr marL="228600" indent="-228600">
              <a:buAutoNum type="arabicPeriod"/>
            </a:pPr>
            <a:r>
              <a:rPr lang="en-IN" sz="1400" dirty="0"/>
              <a:t> Kalpesh, Jadhav, et al. "Human Physical Activities Based Calorie Burn Calculator Using LSTM." Intelligent Cyber Physical Systems and Internet of Things: </a:t>
            </a:r>
            <a:r>
              <a:rPr lang="en-IN" sz="1400" dirty="0" err="1"/>
              <a:t>ICoICI</a:t>
            </a:r>
            <a:r>
              <a:rPr lang="en-IN" sz="1400" dirty="0"/>
              <a:t> 2022. Cham: Springer International Publishing, 2023. 405-424.</a:t>
            </a:r>
          </a:p>
          <a:p>
            <a:pPr marL="228600" indent="-228600">
              <a:buAutoNum type="arabicPeriod"/>
            </a:pPr>
            <a:r>
              <a:rPr lang="en-IN" sz="1400" dirty="0"/>
              <a:t> </a:t>
            </a:r>
            <a:r>
              <a:rPr lang="en-IN" sz="1400" dirty="0" err="1"/>
              <a:t>Tayade</a:t>
            </a:r>
            <a:r>
              <a:rPr lang="en-IN" sz="1400" dirty="0"/>
              <a:t>, </a:t>
            </a:r>
            <a:r>
              <a:rPr lang="en-IN" sz="1400" dirty="0" err="1"/>
              <a:t>Akshit</a:t>
            </a:r>
            <a:r>
              <a:rPr lang="en-IN" sz="1400" dirty="0"/>
              <a:t> Rajesh, and Hadi Safari </a:t>
            </a:r>
            <a:r>
              <a:rPr lang="en-IN" sz="1400" dirty="0" err="1"/>
              <a:t>Katesari</a:t>
            </a:r>
            <a:r>
              <a:rPr lang="en-IN" sz="1400" dirty="0"/>
              <a:t>. "A Statistical Analysis to Develop Machine Learning Models: Prediction of User Diet Type.“</a:t>
            </a:r>
          </a:p>
          <a:p>
            <a:pPr marL="228600" indent="-228600">
              <a:buAutoNum type="arabicPeriod"/>
            </a:pPr>
            <a:r>
              <a:rPr lang="en-IN" sz="1400" dirty="0"/>
              <a:t>Gour, Sanjay, et al. "A Machine Learning Approach for Heart Attack Prediction." Intelligent Sustainable Systems: Selected Papers of WorldS4 2021, Volume 1. Springer Singapore, 2022.</a:t>
            </a:r>
          </a:p>
          <a:p>
            <a:pPr marL="228600" indent="-228600">
              <a:buAutoNum type="arabicPeriod"/>
            </a:pPr>
            <a:r>
              <a:rPr lang="en-IN" sz="1400" dirty="0"/>
              <a:t> Panwar, Punita, et al. "A Prospective Approach on Covid-19 Forecasting Using LSTM." 2022 International Conference on Fourth Industrial Revolution Based Technology and Practices (ICFIRTP). IEEE, 2022.</a:t>
            </a:r>
          </a:p>
          <a:p>
            <a:pPr marL="228600" indent="-228600">
              <a:buAutoNum type="arabicPeriod"/>
            </a:pPr>
            <a:r>
              <a:rPr lang="en-IN" sz="1400" dirty="0" err="1"/>
              <a:t>Smola</a:t>
            </a:r>
            <a:r>
              <a:rPr lang="en-IN" sz="1400" dirty="0"/>
              <a:t>, Alex, and S. V. N. </a:t>
            </a:r>
            <a:r>
              <a:rPr lang="en-IN" sz="1400" dirty="0" err="1"/>
              <a:t>Vishwanathan</a:t>
            </a:r>
            <a:r>
              <a:rPr lang="en-IN" sz="1400" dirty="0"/>
              <a:t>. "Introduction to machine learning." Cambridge University, UK 32.34 (2008): 2008.</a:t>
            </a:r>
          </a:p>
          <a:p>
            <a:pPr marL="228600" indent="-228600">
              <a:buAutoNum type="arabicPeriod"/>
            </a:pPr>
            <a:r>
              <a:rPr lang="en-IN" sz="1400" dirty="0"/>
              <a:t>Nipas, </a:t>
            </a:r>
            <a:r>
              <a:rPr lang="en-IN" sz="1400" dirty="0" err="1"/>
              <a:t>Marte</a:t>
            </a:r>
            <a:r>
              <a:rPr lang="en-IN" sz="1400" dirty="0"/>
              <a:t>, et al. "Burned Calories Prediction using Supervised Machine Learning: Regression Algorithm." 2022 Second International Conference on Power, Control and Computing Technologies (ICPC2T). IEEE, 2022.</a:t>
            </a:r>
          </a:p>
          <a:p>
            <a:pPr marL="228600" indent="-228600">
              <a:buAutoNum type="arabicPeriod"/>
            </a:pPr>
            <a:r>
              <a:rPr lang="en-IN" sz="1400" dirty="0"/>
              <a:t> ITM Web of Conferences 54, 01010 (2023) https://doi.org/10.1051/itmconf/20235401010I3CS-2023</a:t>
            </a:r>
          </a:p>
        </p:txBody>
      </p:sp>
    </p:spTree>
    <p:extLst>
      <p:ext uri="{BB962C8B-B14F-4D97-AF65-F5344CB8AC3E}">
        <p14:creationId xmlns:p14="http://schemas.microsoft.com/office/powerpoint/2010/main" val="293249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dirty="0"/>
              <a:t>Thank You</a:t>
            </a:r>
          </a:p>
        </p:txBody>
      </p:sp>
      <p:sp>
        <p:nvSpPr>
          <p:cNvPr id="13" name="Subtitle 12">
            <a:extLst>
              <a:ext uri="{FF2B5EF4-FFF2-40B4-BE49-F238E27FC236}">
                <a16:creationId xmlns:a16="http://schemas.microsoft.com/office/drawing/2014/main" id="{A3DCB960-67E1-4D7A-A166-F7BC92386A28}"/>
              </a:ext>
            </a:extLst>
          </p:cNvPr>
          <p:cNvSpPr>
            <a:spLocks noGrp="1"/>
          </p:cNvSpPr>
          <p:nvPr>
            <p:ph type="subTitle" idx="1"/>
          </p:nvPr>
        </p:nvSpPr>
        <p:spPr>
          <a:xfrm>
            <a:off x="7185430" y="4085112"/>
            <a:ext cx="3997745" cy="2228758"/>
          </a:xfrm>
        </p:spPr>
        <p:txBody>
          <a:bodyPr/>
          <a:lstStyle/>
          <a:p>
            <a:pPr marL="0" indent="0">
              <a:buNone/>
            </a:pPr>
            <a:endParaRPr lang="en-US" dirty="0"/>
          </a:p>
        </p:txBody>
      </p:sp>
      <p:sp>
        <p:nvSpPr>
          <p:cNvPr id="5" name="Date Placeholder 4">
            <a:extLst>
              <a:ext uri="{FF2B5EF4-FFF2-40B4-BE49-F238E27FC236}">
                <a16:creationId xmlns:a16="http://schemas.microsoft.com/office/drawing/2014/main" id="{3273AC66-B005-46E0-ACD6-878F66F4041D}"/>
              </a:ext>
            </a:extLst>
          </p:cNvPr>
          <p:cNvSpPr>
            <a:spLocks noGrp="1"/>
          </p:cNvSpPr>
          <p:nvPr>
            <p:ph type="dt" sz="half" idx="10"/>
          </p:nvPr>
        </p:nvSpPr>
        <p:spPr>
          <a:xfrm>
            <a:off x="838200" y="6356350"/>
            <a:ext cx="2743200" cy="365125"/>
          </a:xfrm>
        </p:spPr>
        <p:txBody>
          <a:bodyPr/>
          <a:lstStyle/>
          <a:p>
            <a:r>
              <a:rPr lang="en-US"/>
              <a:t>2/2/20XX</a:t>
            </a:r>
            <a:endParaRPr lang="en-US" dirty="0"/>
          </a:p>
        </p:txBody>
      </p:sp>
      <p:sp>
        <p:nvSpPr>
          <p:cNvPr id="6" name="Footer Placeholder 5">
            <a:extLst>
              <a:ext uri="{FF2B5EF4-FFF2-40B4-BE49-F238E27FC236}">
                <a16:creationId xmlns:a16="http://schemas.microsoft.com/office/drawing/2014/main" id="{A1102678-0CBB-4D5C-8339-BD7A3BB839DB}"/>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11</a:t>
            </a:fld>
            <a:endParaRPr lang="en-US" dirty="0"/>
          </a:p>
        </p:txBody>
      </p:sp>
      <p:pic>
        <p:nvPicPr>
          <p:cNvPr id="14" name="Picture Placeholder 13">
            <a:extLst>
              <a:ext uri="{FF2B5EF4-FFF2-40B4-BE49-F238E27FC236}">
                <a16:creationId xmlns:a16="http://schemas.microsoft.com/office/drawing/2014/main" id="{465FB64F-7732-DE71-7124-2D1377A4A604}"/>
              </a:ext>
            </a:extLst>
          </p:cNvPr>
          <p:cNvPicPr>
            <a:picLocks noGrp="1" noChangeAspect="1"/>
          </p:cNvPicPr>
          <p:nvPr>
            <p:ph type="pic" sz="quarter" idx="13"/>
          </p:nvPr>
        </p:nvPicPr>
        <p:blipFill>
          <a:blip r:embed="rId2"/>
          <a:srcRect t="19007" b="19007"/>
          <a:stretch>
            <a:fillRect/>
          </a:stretch>
        </p:blipFill>
        <p:spPr/>
      </p:pic>
    </p:spTree>
    <p:extLst>
      <p:ext uri="{BB962C8B-B14F-4D97-AF65-F5344CB8AC3E}">
        <p14:creationId xmlns:p14="http://schemas.microsoft.com/office/powerpoint/2010/main" val="168474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8182" y="559813"/>
            <a:ext cx="5605358" cy="1664573"/>
          </a:xfrm>
        </p:spPr>
        <p:txBody>
          <a:bodyPr/>
          <a:lstStyle/>
          <a:p>
            <a:r>
              <a:rPr lang="en-US"/>
              <a:t>Agenda</a:t>
            </a:r>
            <a:endParaRPr lang="en-US" dirty="0"/>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234556" y="1536118"/>
            <a:ext cx="5608088" cy="3785763"/>
          </a:xfrm>
        </p:spPr>
        <p:txBody>
          <a:bodyPr/>
          <a:lstStyle/>
          <a:p>
            <a:r>
              <a:rPr lang="en-US" dirty="0"/>
              <a:t>Abstract</a:t>
            </a:r>
          </a:p>
          <a:p>
            <a:r>
              <a:rPr lang="en-US" dirty="0"/>
              <a:t>Introduction</a:t>
            </a:r>
          </a:p>
          <a:p>
            <a:r>
              <a:rPr lang="en-US" dirty="0"/>
              <a:t>Existing system</a:t>
            </a:r>
          </a:p>
          <a:p>
            <a:r>
              <a:rPr lang="en-US" dirty="0"/>
              <a:t>Drawbacks</a:t>
            </a:r>
          </a:p>
          <a:p>
            <a:r>
              <a:rPr lang="en-US" dirty="0"/>
              <a:t>Proposed system</a:t>
            </a:r>
          </a:p>
          <a:p>
            <a:r>
              <a:rPr lang="en-US" dirty="0"/>
              <a:t>Software and Hardware requirements</a:t>
            </a:r>
          </a:p>
          <a:p>
            <a:r>
              <a:rPr lang="en-US" dirty="0"/>
              <a:t>References </a:t>
            </a:r>
          </a:p>
        </p:txBody>
      </p:sp>
      <p:sp>
        <p:nvSpPr>
          <p:cNvPr id="15" name="Date Placeholder 14">
            <a:extLst>
              <a:ext uri="{FF2B5EF4-FFF2-40B4-BE49-F238E27FC236}">
                <a16:creationId xmlns:a16="http://schemas.microsoft.com/office/drawing/2014/main" id="{451E2818-7858-47A9-B0A9-1207A9B5DD44}"/>
              </a:ext>
            </a:extLst>
          </p:cNvPr>
          <p:cNvSpPr>
            <a:spLocks noGrp="1"/>
          </p:cNvSpPr>
          <p:nvPr>
            <p:ph type="dt" sz="half" idx="10"/>
          </p:nvPr>
        </p:nvSpPr>
        <p:spPr>
          <a:xfrm>
            <a:off x="838200" y="635635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7F9C4192-16E2-429C-BFC6-9D878AC8BB6B}"/>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dirty="0"/>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 name="Picture Placeholder 9">
            <a:extLst>
              <a:ext uri="{FF2B5EF4-FFF2-40B4-BE49-F238E27FC236}">
                <a16:creationId xmlns:a16="http://schemas.microsoft.com/office/drawing/2014/main" id="{7AB157E4-2360-A107-2D21-B83E5DBD68B6}"/>
              </a:ext>
            </a:extLst>
          </p:cNvPr>
          <p:cNvPicPr>
            <a:picLocks noGrp="1" noChangeAspect="1"/>
          </p:cNvPicPr>
          <p:nvPr>
            <p:ph type="pic" sz="quarter" idx="13"/>
          </p:nvPr>
        </p:nvPicPr>
        <p:blipFill>
          <a:blip r:embed="rId3"/>
          <a:srcRect l="1468" r="1468"/>
          <a:stretch>
            <a:fillRect/>
          </a:stretch>
        </p:blipFill>
        <p:spPr>
          <a:xfrm>
            <a:off x="6382301" y="558800"/>
            <a:ext cx="5608088" cy="5661025"/>
          </a:xfrm>
        </p:spPr>
      </p:pic>
    </p:spTree>
    <p:extLst>
      <p:ext uri="{BB962C8B-B14F-4D97-AF65-F5344CB8AC3E}">
        <p14:creationId xmlns:p14="http://schemas.microsoft.com/office/powerpoint/2010/main" val="136421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626C-DED2-950B-31C7-F43BC1A8AE76}"/>
              </a:ext>
            </a:extLst>
          </p:cNvPr>
          <p:cNvSpPr>
            <a:spLocks noGrp="1"/>
          </p:cNvSpPr>
          <p:nvPr>
            <p:ph type="title"/>
          </p:nvPr>
        </p:nvSpPr>
        <p:spPr/>
        <p:txBody>
          <a:bodyPr/>
          <a:lstStyle/>
          <a:p>
            <a:r>
              <a:rPr lang="en-IN" dirty="0"/>
              <a:t>Abstract</a:t>
            </a:r>
          </a:p>
        </p:txBody>
      </p:sp>
      <p:sp>
        <p:nvSpPr>
          <p:cNvPr id="3" name="Date Placeholder 2">
            <a:extLst>
              <a:ext uri="{FF2B5EF4-FFF2-40B4-BE49-F238E27FC236}">
                <a16:creationId xmlns:a16="http://schemas.microsoft.com/office/drawing/2014/main" id="{9DDA1021-B42A-2C81-3E72-A4B724B384EF}"/>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2ED5B0DE-31F3-AE3F-C78D-F348A9FD16F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CA76136-7C3D-64C5-3928-537E0826E27B}"/>
              </a:ext>
            </a:extLst>
          </p:cNvPr>
          <p:cNvSpPr>
            <a:spLocks noGrp="1"/>
          </p:cNvSpPr>
          <p:nvPr>
            <p:ph type="sldNum" sz="quarter" idx="12"/>
          </p:nvPr>
        </p:nvSpPr>
        <p:spPr/>
        <p:txBody>
          <a:bodyPr/>
          <a:lstStyle/>
          <a:p>
            <a:fld id="{73B850FF-6169-4056-8077-06FFA93A5366}" type="slidenum">
              <a:rPr lang="en-US" smtClean="0"/>
              <a:pPr/>
              <a:t>3</a:t>
            </a:fld>
            <a:endParaRPr lang="en-US" dirty="0"/>
          </a:p>
        </p:txBody>
      </p:sp>
      <p:sp>
        <p:nvSpPr>
          <p:cNvPr id="6" name="Content Placeholder 5">
            <a:extLst>
              <a:ext uri="{FF2B5EF4-FFF2-40B4-BE49-F238E27FC236}">
                <a16:creationId xmlns:a16="http://schemas.microsoft.com/office/drawing/2014/main" id="{652B0C9D-2428-0585-A4F9-2D65C4CDB823}"/>
              </a:ext>
            </a:extLst>
          </p:cNvPr>
          <p:cNvSpPr>
            <a:spLocks noGrp="1"/>
          </p:cNvSpPr>
          <p:nvPr>
            <p:ph sz="quarter" idx="13"/>
          </p:nvPr>
        </p:nvSpPr>
        <p:spPr>
          <a:xfrm>
            <a:off x="136358" y="1684421"/>
            <a:ext cx="11750842" cy="5037053"/>
          </a:xfrm>
        </p:spPr>
        <p:txBody>
          <a:bodyPr/>
          <a:lstStyle/>
          <a:p>
            <a:pPr algn="just"/>
            <a:r>
              <a:rPr lang="en-US" sz="1800" dirty="0"/>
              <a:t>The Calories Burnt Prediction System (CBPS) employs advanced machine learning algorithms to accurately estimate calorie expenditure during various physical activities. Leveraging diverse datasets encompassing a wide range of activity types, durations, intensities, and individual biometric data, CBPS utilizes sophisticated feature engineering techniques to extract relevant information for precise predictions. Real-time monitoring capabilities empower users to dynamically track their calorie expenditure, facilitating informed decision-making in pursuit of fitness goals and overall well-being. By incorporating heterogeneous datasets and employing feature selection techniques, CBPS establishes intricate associations between input parameters and caloric expenditure, enhancing prediction accuracy. With instantaneous feedback on calorie burn rates, users are motivated to engage more actively in fitness activities. Methodologies such as cross-validation and comparison with actual data validate the robustness and reliability of CBPS. In a study comparing machine learning models, </a:t>
            </a:r>
            <a:r>
              <a:rPr lang="en-US" sz="1800" dirty="0" err="1"/>
              <a:t>XGBoost</a:t>
            </a:r>
            <a:r>
              <a:rPr lang="en-US" sz="1800" dirty="0"/>
              <a:t> emerged as the superior choice for predicting calorie burn based on a dataset comprising 15,000 records with seven features, including heart rate, body temperature, and activity duration, achieving an accuracy of 89.5%.Overall, CBPS serves as a valuable tool for individuals, fitness enthusiasts, and healthcare professionals alike, facilitating informed decision-making and fostering a proactive approach to physical fitness and well-being.</a:t>
            </a:r>
            <a:endParaRPr lang="en-IN" sz="1800" dirty="0"/>
          </a:p>
        </p:txBody>
      </p:sp>
    </p:spTree>
    <p:extLst>
      <p:ext uri="{BB962C8B-B14F-4D97-AF65-F5344CB8AC3E}">
        <p14:creationId xmlns:p14="http://schemas.microsoft.com/office/powerpoint/2010/main" val="316328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16FF3F7F-0FCE-41C0-AFCB-B82DA0F93C9D}"/>
              </a:ext>
            </a:extLst>
          </p:cNvPr>
          <p:cNvSpPr>
            <a:spLocks noGrp="1"/>
          </p:cNvSpPr>
          <p:nvPr>
            <p:ph type="title"/>
          </p:nvPr>
        </p:nvSpPr>
        <p:spPr>
          <a:xfrm>
            <a:off x="1075531" y="158840"/>
            <a:ext cx="4790032" cy="1487080"/>
          </a:xfrm>
        </p:spPr>
        <p:txBody>
          <a:bodyPr/>
          <a:lstStyle/>
          <a:p>
            <a:r>
              <a:rPr lang="en-US" dirty="0"/>
              <a:t>Introduction</a:t>
            </a:r>
          </a:p>
        </p:txBody>
      </p:sp>
      <p:sp>
        <p:nvSpPr>
          <p:cNvPr id="21" name="Text Placeholder 20">
            <a:extLst>
              <a:ext uri="{FF2B5EF4-FFF2-40B4-BE49-F238E27FC236}">
                <a16:creationId xmlns:a16="http://schemas.microsoft.com/office/drawing/2014/main" id="{12624401-DD7F-41EC-8255-1B883631DF24}"/>
              </a:ext>
            </a:extLst>
          </p:cNvPr>
          <p:cNvSpPr>
            <a:spLocks noGrp="1"/>
          </p:cNvSpPr>
          <p:nvPr>
            <p:ph type="body" sz="quarter" idx="15"/>
          </p:nvPr>
        </p:nvSpPr>
        <p:spPr>
          <a:xfrm>
            <a:off x="131449" y="1542553"/>
            <a:ext cx="6678195" cy="4731504"/>
          </a:xfrm>
        </p:spPr>
        <p:txBody>
          <a:bodyPr/>
          <a:lstStyle/>
          <a:p>
            <a:pPr algn="just"/>
            <a:r>
              <a:rPr lang="en-US" dirty="0"/>
              <a:t>The amount of calories burnt depends on internal and external factors, it is subjective and different for everyone depending on their height, weight, and fitness level [1]. Generally, people relate calories to weight or food reduction however it is a quantity of heat energy. From a human perspective, the number of calories is the amount of energy required to carry out a task. Different items have different calorie values related to </a:t>
            </a:r>
            <a:r>
              <a:rPr lang="en-US" dirty="0" err="1"/>
              <a:t>them.As</a:t>
            </a:r>
            <a:r>
              <a:rPr lang="en-US" dirty="0"/>
              <a:t> a human body performs some extensive activity or workout the body temperature and heart rate start rising which leads to the production of heat energy in the body. Which ultimately causes calories to burn. To show the same we take some input parameters such as age, gender, height, and weight and apply different regression algorithms such as linear regression, XG Boost regression, AdaBoost regression, SVR, Decision tree regression, and Random forest regression over the data to get the best and optimal results.</a:t>
            </a:r>
          </a:p>
        </p:txBody>
      </p:sp>
      <p:pic>
        <p:nvPicPr>
          <p:cNvPr id="12" name="Picture Placeholder 11" descr="Picture of a dog looking our the window of a boat on the water ">
            <a:extLst>
              <a:ext uri="{FF2B5EF4-FFF2-40B4-BE49-F238E27FC236}">
                <a16:creationId xmlns:a16="http://schemas.microsoft.com/office/drawing/2014/main" id="{9DBD693D-C017-4A81-A541-E61AC5BDB2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flipV="1">
            <a:off x="8893806" y="6854255"/>
            <a:ext cx="3108202" cy="1030439"/>
          </a:xfrm>
        </p:spPr>
      </p:pic>
      <p:sp>
        <p:nvSpPr>
          <p:cNvPr id="2" name="Date Placeholder 1">
            <a:extLst>
              <a:ext uri="{FF2B5EF4-FFF2-40B4-BE49-F238E27FC236}">
                <a16:creationId xmlns:a16="http://schemas.microsoft.com/office/drawing/2014/main" id="{BF75D855-4F99-4212-ACCC-5FDA1414EA64}"/>
              </a:ext>
            </a:extLst>
          </p:cNvPr>
          <p:cNvSpPr>
            <a:spLocks noGrp="1"/>
          </p:cNvSpPr>
          <p:nvPr>
            <p:ph type="dt" sz="half" idx="11"/>
          </p:nvPr>
        </p:nvSpPr>
        <p:spPr/>
        <p:txBody>
          <a:bodyPr/>
          <a:lstStyle/>
          <a:p>
            <a:r>
              <a:rPr lang="en-US"/>
              <a:t>2/2/20XX</a:t>
            </a:r>
            <a:endParaRPr lang="en-US" dirty="0"/>
          </a:p>
        </p:txBody>
      </p:sp>
      <p:sp>
        <p:nvSpPr>
          <p:cNvPr id="3" name="Footer Placeholder 2">
            <a:extLst>
              <a:ext uri="{FF2B5EF4-FFF2-40B4-BE49-F238E27FC236}">
                <a16:creationId xmlns:a16="http://schemas.microsoft.com/office/drawing/2014/main" id="{8863152A-251D-42BB-96FE-4F3CC1897A1B}"/>
              </a:ext>
            </a:extLst>
          </p:cNvPr>
          <p:cNvSpPr>
            <a:spLocks noGrp="1"/>
          </p:cNvSpPr>
          <p:nvPr>
            <p:ph type="ftr" sz="quarter" idx="1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4</a:t>
            </a:fld>
            <a:endParaRPr lang="en-US" dirty="0"/>
          </a:p>
        </p:txBody>
      </p:sp>
      <p:pic>
        <p:nvPicPr>
          <p:cNvPr id="5" name="Picture 4">
            <a:extLst>
              <a:ext uri="{FF2B5EF4-FFF2-40B4-BE49-F238E27FC236}">
                <a16:creationId xmlns:a16="http://schemas.microsoft.com/office/drawing/2014/main" id="{5EFA7B5A-3D81-2B34-9C45-155331E9672B}"/>
              </a:ext>
            </a:extLst>
          </p:cNvPr>
          <p:cNvPicPr>
            <a:picLocks noChangeAspect="1"/>
          </p:cNvPicPr>
          <p:nvPr/>
        </p:nvPicPr>
        <p:blipFill>
          <a:blip r:embed="rId4"/>
          <a:stretch>
            <a:fillRect/>
          </a:stretch>
        </p:blipFill>
        <p:spPr>
          <a:xfrm>
            <a:off x="6965343" y="1645920"/>
            <a:ext cx="4723074" cy="3713259"/>
          </a:xfrm>
          <a:prstGeom prst="rect">
            <a:avLst/>
          </a:prstGeom>
        </p:spPr>
      </p:pic>
    </p:spTree>
    <p:extLst>
      <p:ext uri="{BB962C8B-B14F-4D97-AF65-F5344CB8AC3E}">
        <p14:creationId xmlns:p14="http://schemas.microsoft.com/office/powerpoint/2010/main" val="216947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6247-9482-9188-DB95-769B118C1508}"/>
              </a:ext>
            </a:extLst>
          </p:cNvPr>
          <p:cNvSpPr>
            <a:spLocks noGrp="1"/>
          </p:cNvSpPr>
          <p:nvPr>
            <p:ph type="title"/>
          </p:nvPr>
        </p:nvSpPr>
        <p:spPr>
          <a:xfrm>
            <a:off x="169254" y="430595"/>
            <a:ext cx="10541153" cy="1086233"/>
          </a:xfrm>
        </p:spPr>
        <p:txBody>
          <a:bodyPr/>
          <a:lstStyle/>
          <a:p>
            <a:r>
              <a:rPr lang="en-IN" dirty="0"/>
              <a:t>Existing system</a:t>
            </a:r>
          </a:p>
        </p:txBody>
      </p:sp>
      <p:sp>
        <p:nvSpPr>
          <p:cNvPr id="3" name="Date Placeholder 2">
            <a:extLst>
              <a:ext uri="{FF2B5EF4-FFF2-40B4-BE49-F238E27FC236}">
                <a16:creationId xmlns:a16="http://schemas.microsoft.com/office/drawing/2014/main" id="{0C1F3E2B-A2D9-2D7F-906B-D6F685D07733}"/>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AEEC6FED-D948-809B-FFC7-020A58F1D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4EFBD6-2D0D-2E32-542B-DBFCC3C3F5CC}"/>
              </a:ext>
            </a:extLst>
          </p:cNvPr>
          <p:cNvSpPr>
            <a:spLocks noGrp="1"/>
          </p:cNvSpPr>
          <p:nvPr>
            <p:ph type="sldNum" sz="quarter" idx="12"/>
          </p:nvPr>
        </p:nvSpPr>
        <p:spPr/>
        <p:txBody>
          <a:bodyPr/>
          <a:lstStyle/>
          <a:p>
            <a:fld id="{73B850FF-6169-4056-8077-06FFA93A5366}" type="slidenum">
              <a:rPr lang="en-US" smtClean="0"/>
              <a:pPr/>
              <a:t>5</a:t>
            </a:fld>
            <a:endParaRPr lang="en-US" dirty="0"/>
          </a:p>
        </p:txBody>
      </p:sp>
      <p:graphicFrame>
        <p:nvGraphicFramePr>
          <p:cNvPr id="7" name="Content Placeholder 6">
            <a:extLst>
              <a:ext uri="{FF2B5EF4-FFF2-40B4-BE49-F238E27FC236}">
                <a16:creationId xmlns:a16="http://schemas.microsoft.com/office/drawing/2014/main" id="{6A8A7F9A-0A46-A7D7-E351-BB8DEE59796A}"/>
              </a:ext>
            </a:extLst>
          </p:cNvPr>
          <p:cNvGraphicFramePr>
            <a:graphicFrameLocks noGrp="1"/>
          </p:cNvGraphicFramePr>
          <p:nvPr>
            <p:ph sz="quarter" idx="13"/>
            <p:extLst>
              <p:ext uri="{D42A27DB-BD31-4B8C-83A1-F6EECF244321}">
                <p14:modId xmlns:p14="http://schemas.microsoft.com/office/powerpoint/2010/main" val="350369827"/>
              </p:ext>
            </p:extLst>
          </p:nvPr>
        </p:nvGraphicFramePr>
        <p:xfrm>
          <a:off x="169255" y="1764689"/>
          <a:ext cx="5303894" cy="4321677"/>
        </p:xfrm>
        <a:graphic>
          <a:graphicData uri="http://schemas.openxmlformats.org/drawingml/2006/table">
            <a:tbl>
              <a:tblPr firstRow="1" bandRow="1">
                <a:tableStyleId>{5C22544A-7EE6-4342-B048-85BDC9FD1C3A}</a:tableStyleId>
              </a:tblPr>
              <a:tblGrid>
                <a:gridCol w="2915666">
                  <a:extLst>
                    <a:ext uri="{9D8B030D-6E8A-4147-A177-3AD203B41FA5}">
                      <a16:colId xmlns:a16="http://schemas.microsoft.com/office/drawing/2014/main" val="1371062037"/>
                    </a:ext>
                  </a:extLst>
                </a:gridCol>
                <a:gridCol w="2388228">
                  <a:extLst>
                    <a:ext uri="{9D8B030D-6E8A-4147-A177-3AD203B41FA5}">
                      <a16:colId xmlns:a16="http://schemas.microsoft.com/office/drawing/2014/main" val="2009969169"/>
                    </a:ext>
                  </a:extLst>
                </a:gridCol>
              </a:tblGrid>
              <a:tr h="744232">
                <a:tc>
                  <a:txBody>
                    <a:bodyPr/>
                    <a:lstStyle/>
                    <a:p>
                      <a:r>
                        <a:rPr lang="en-IN" dirty="0" err="1"/>
                        <a:t>Regresssions</a:t>
                      </a:r>
                      <a:endParaRPr lang="en-IN" dirty="0"/>
                    </a:p>
                  </a:txBody>
                  <a:tcPr/>
                </a:tc>
                <a:tc>
                  <a:txBody>
                    <a:bodyPr/>
                    <a:lstStyle/>
                    <a:p>
                      <a:r>
                        <a:rPr lang="en-IN" dirty="0"/>
                        <a:t>Mean absolute error</a:t>
                      </a:r>
                    </a:p>
                  </a:txBody>
                  <a:tcPr/>
                </a:tc>
                <a:extLst>
                  <a:ext uri="{0D108BD9-81ED-4DB2-BD59-A6C34878D82A}">
                    <a16:rowId xmlns:a16="http://schemas.microsoft.com/office/drawing/2014/main" val="1903247213"/>
                  </a:ext>
                </a:extLst>
              </a:tr>
              <a:tr h="715489">
                <a:tc>
                  <a:txBody>
                    <a:bodyPr/>
                    <a:lstStyle/>
                    <a:p>
                      <a:r>
                        <a:rPr lang="en-IN" dirty="0"/>
                        <a:t>Linear regression</a:t>
                      </a:r>
                    </a:p>
                  </a:txBody>
                  <a:tcPr/>
                </a:tc>
                <a:tc>
                  <a:txBody>
                    <a:bodyPr/>
                    <a:lstStyle/>
                    <a:p>
                      <a:r>
                        <a:rPr lang="en-IN" dirty="0"/>
                        <a:t>8.3851</a:t>
                      </a:r>
                    </a:p>
                  </a:txBody>
                  <a:tcPr/>
                </a:tc>
                <a:extLst>
                  <a:ext uri="{0D108BD9-81ED-4DB2-BD59-A6C34878D82A}">
                    <a16:rowId xmlns:a16="http://schemas.microsoft.com/office/drawing/2014/main" val="2385865557"/>
                  </a:ext>
                </a:extLst>
              </a:tr>
              <a:tr h="715489">
                <a:tc>
                  <a:txBody>
                    <a:bodyPr/>
                    <a:lstStyle/>
                    <a:p>
                      <a:r>
                        <a:rPr lang="en-IN" dirty="0"/>
                        <a:t>Decision tree regression</a:t>
                      </a:r>
                    </a:p>
                  </a:txBody>
                  <a:tcPr/>
                </a:tc>
                <a:tc>
                  <a:txBody>
                    <a:bodyPr/>
                    <a:lstStyle/>
                    <a:p>
                      <a:r>
                        <a:rPr lang="en-IN" dirty="0"/>
                        <a:t>3.343</a:t>
                      </a:r>
                    </a:p>
                  </a:txBody>
                  <a:tcPr/>
                </a:tc>
                <a:extLst>
                  <a:ext uri="{0D108BD9-81ED-4DB2-BD59-A6C34878D82A}">
                    <a16:rowId xmlns:a16="http://schemas.microsoft.com/office/drawing/2014/main" val="3708947513"/>
                  </a:ext>
                </a:extLst>
              </a:tr>
              <a:tr h="715489">
                <a:tc>
                  <a:txBody>
                    <a:bodyPr/>
                    <a:lstStyle/>
                    <a:p>
                      <a:r>
                        <a:rPr lang="en-IN" dirty="0"/>
                        <a:t>Random forest regression</a:t>
                      </a:r>
                    </a:p>
                  </a:txBody>
                  <a:tcPr/>
                </a:tc>
                <a:tc>
                  <a:txBody>
                    <a:bodyPr/>
                    <a:lstStyle/>
                    <a:p>
                      <a:r>
                        <a:rPr lang="en-IN" dirty="0"/>
                        <a:t>1.675</a:t>
                      </a:r>
                    </a:p>
                  </a:txBody>
                  <a:tcPr/>
                </a:tc>
                <a:extLst>
                  <a:ext uri="{0D108BD9-81ED-4DB2-BD59-A6C34878D82A}">
                    <a16:rowId xmlns:a16="http://schemas.microsoft.com/office/drawing/2014/main" val="2233750428"/>
                  </a:ext>
                </a:extLst>
              </a:tr>
              <a:tr h="715489">
                <a:tc>
                  <a:txBody>
                    <a:bodyPr/>
                    <a:lstStyle/>
                    <a:p>
                      <a:r>
                        <a:rPr lang="en-IN" dirty="0"/>
                        <a:t>Ada boost regression</a:t>
                      </a:r>
                    </a:p>
                  </a:txBody>
                  <a:tcPr/>
                </a:tc>
                <a:tc>
                  <a:txBody>
                    <a:bodyPr/>
                    <a:lstStyle/>
                    <a:p>
                      <a:r>
                        <a:rPr lang="en-IN" dirty="0"/>
                        <a:t>8.670</a:t>
                      </a:r>
                    </a:p>
                  </a:txBody>
                  <a:tcPr/>
                </a:tc>
                <a:extLst>
                  <a:ext uri="{0D108BD9-81ED-4DB2-BD59-A6C34878D82A}">
                    <a16:rowId xmlns:a16="http://schemas.microsoft.com/office/drawing/2014/main" val="1347925149"/>
                  </a:ext>
                </a:extLst>
              </a:tr>
              <a:tr h="715489">
                <a:tc>
                  <a:txBody>
                    <a:bodyPr/>
                    <a:lstStyle/>
                    <a:p>
                      <a:r>
                        <a:rPr lang="en-IN" dirty="0"/>
                        <a:t>SVR</a:t>
                      </a:r>
                    </a:p>
                  </a:txBody>
                  <a:tcPr/>
                </a:tc>
                <a:tc>
                  <a:txBody>
                    <a:bodyPr/>
                    <a:lstStyle/>
                    <a:p>
                      <a:r>
                        <a:rPr lang="en-IN" dirty="0"/>
                        <a:t>10.620</a:t>
                      </a:r>
                    </a:p>
                  </a:txBody>
                  <a:tcPr/>
                </a:tc>
                <a:extLst>
                  <a:ext uri="{0D108BD9-81ED-4DB2-BD59-A6C34878D82A}">
                    <a16:rowId xmlns:a16="http://schemas.microsoft.com/office/drawing/2014/main" val="1517820899"/>
                  </a:ext>
                </a:extLst>
              </a:tr>
            </a:tbl>
          </a:graphicData>
        </a:graphic>
      </p:graphicFrame>
      <p:pic>
        <p:nvPicPr>
          <p:cNvPr id="9" name="Picture 8">
            <a:extLst>
              <a:ext uri="{FF2B5EF4-FFF2-40B4-BE49-F238E27FC236}">
                <a16:creationId xmlns:a16="http://schemas.microsoft.com/office/drawing/2014/main" id="{967A181D-CCD6-0137-7307-BBECC728A4DF}"/>
              </a:ext>
            </a:extLst>
          </p:cNvPr>
          <p:cNvPicPr>
            <a:picLocks noChangeAspect="1"/>
          </p:cNvPicPr>
          <p:nvPr/>
        </p:nvPicPr>
        <p:blipFill>
          <a:blip r:embed="rId2"/>
          <a:stretch>
            <a:fillRect/>
          </a:stretch>
        </p:blipFill>
        <p:spPr>
          <a:xfrm>
            <a:off x="5796501" y="2051225"/>
            <a:ext cx="5939624" cy="3770727"/>
          </a:xfrm>
          <a:prstGeom prst="rect">
            <a:avLst/>
          </a:prstGeom>
        </p:spPr>
      </p:pic>
    </p:spTree>
    <p:extLst>
      <p:ext uri="{BB962C8B-B14F-4D97-AF65-F5344CB8AC3E}">
        <p14:creationId xmlns:p14="http://schemas.microsoft.com/office/powerpoint/2010/main" val="157355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6481-A446-2DF7-888D-0FAB9217C348}"/>
              </a:ext>
            </a:extLst>
          </p:cNvPr>
          <p:cNvSpPr>
            <a:spLocks noGrp="1"/>
          </p:cNvSpPr>
          <p:nvPr>
            <p:ph type="title"/>
          </p:nvPr>
        </p:nvSpPr>
        <p:spPr>
          <a:xfrm>
            <a:off x="1198181" y="529914"/>
            <a:ext cx="9988166" cy="1325397"/>
          </a:xfrm>
        </p:spPr>
        <p:txBody>
          <a:bodyPr/>
          <a:lstStyle/>
          <a:p>
            <a:r>
              <a:rPr lang="en-IN" dirty="0"/>
              <a:t>Drawbacks </a:t>
            </a:r>
          </a:p>
        </p:txBody>
      </p:sp>
      <p:sp>
        <p:nvSpPr>
          <p:cNvPr id="3" name="Date Placeholder 2">
            <a:extLst>
              <a:ext uri="{FF2B5EF4-FFF2-40B4-BE49-F238E27FC236}">
                <a16:creationId xmlns:a16="http://schemas.microsoft.com/office/drawing/2014/main" id="{ACAE9F82-1CC9-C111-5E78-12D8033DC1CB}"/>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B7D69317-DD5B-7615-8BCB-F00C0D13A5C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925D2AB-819C-AEC5-D2C4-81F4AA9A66A0}"/>
              </a:ext>
            </a:extLst>
          </p:cNvPr>
          <p:cNvSpPr>
            <a:spLocks noGrp="1"/>
          </p:cNvSpPr>
          <p:nvPr>
            <p:ph type="sldNum" sz="quarter" idx="12"/>
          </p:nvPr>
        </p:nvSpPr>
        <p:spPr/>
        <p:txBody>
          <a:bodyPr/>
          <a:lstStyle/>
          <a:p>
            <a:fld id="{73B850FF-6169-4056-8077-06FFA93A5366}" type="slidenum">
              <a:rPr lang="en-US" smtClean="0"/>
              <a:pPr/>
              <a:t>6</a:t>
            </a:fld>
            <a:endParaRPr lang="en-US" dirty="0"/>
          </a:p>
        </p:txBody>
      </p:sp>
      <p:sp>
        <p:nvSpPr>
          <p:cNvPr id="6" name="Content Placeholder 5">
            <a:extLst>
              <a:ext uri="{FF2B5EF4-FFF2-40B4-BE49-F238E27FC236}">
                <a16:creationId xmlns:a16="http://schemas.microsoft.com/office/drawing/2014/main" id="{8FFFF33B-525D-5A20-7F0C-A27923BAC47B}"/>
              </a:ext>
            </a:extLst>
          </p:cNvPr>
          <p:cNvSpPr>
            <a:spLocks noGrp="1"/>
          </p:cNvSpPr>
          <p:nvPr>
            <p:ph sz="quarter" idx="13"/>
          </p:nvPr>
        </p:nvSpPr>
        <p:spPr>
          <a:xfrm>
            <a:off x="363294" y="1264257"/>
            <a:ext cx="8732416" cy="2922187"/>
          </a:xfrm>
        </p:spPr>
        <p:txBody>
          <a:bodyPr/>
          <a:lstStyle/>
          <a:p>
            <a:endParaRPr lang="en-US" dirty="0"/>
          </a:p>
          <a:p>
            <a:r>
              <a:rPr lang="en-US" dirty="0"/>
              <a:t>1. Limited Predictive Power</a:t>
            </a:r>
          </a:p>
          <a:p>
            <a:r>
              <a:rPr lang="en-US" dirty="0"/>
              <a:t>2. Less Robustness</a:t>
            </a:r>
          </a:p>
          <a:p>
            <a:r>
              <a:rPr lang="en-US" dirty="0"/>
              <a:t>3. Difficulty Handling Non-linear Relationships</a:t>
            </a:r>
          </a:p>
          <a:p>
            <a:r>
              <a:rPr lang="en-US" dirty="0"/>
              <a:t>4. Suboptimal Feature Importance Estimation</a:t>
            </a:r>
          </a:p>
          <a:p>
            <a:r>
              <a:rPr lang="en-US" dirty="0"/>
              <a:t>5. Slower Training and Inference</a:t>
            </a:r>
          </a:p>
          <a:p>
            <a:r>
              <a:rPr lang="en-US" dirty="0"/>
              <a:t>6. Dependency on Data Quality</a:t>
            </a:r>
          </a:p>
          <a:p>
            <a:r>
              <a:rPr lang="en-US" dirty="0"/>
              <a:t>7. Difficulty Handling Imbalanced Data</a:t>
            </a:r>
            <a:endParaRPr lang="en-IN" dirty="0"/>
          </a:p>
        </p:txBody>
      </p:sp>
      <p:pic>
        <p:nvPicPr>
          <p:cNvPr id="7" name="Picture 6">
            <a:extLst>
              <a:ext uri="{FF2B5EF4-FFF2-40B4-BE49-F238E27FC236}">
                <a16:creationId xmlns:a16="http://schemas.microsoft.com/office/drawing/2014/main" id="{BF7F3022-B38E-82D2-41B9-DCDC71F17F19}"/>
              </a:ext>
            </a:extLst>
          </p:cNvPr>
          <p:cNvPicPr>
            <a:picLocks noChangeAspect="1"/>
          </p:cNvPicPr>
          <p:nvPr/>
        </p:nvPicPr>
        <p:blipFill>
          <a:blip r:embed="rId2"/>
          <a:stretch>
            <a:fillRect/>
          </a:stretch>
        </p:blipFill>
        <p:spPr>
          <a:xfrm>
            <a:off x="8355536" y="1494762"/>
            <a:ext cx="3473169" cy="4524375"/>
          </a:xfrm>
          <a:prstGeom prst="rect">
            <a:avLst/>
          </a:prstGeom>
        </p:spPr>
      </p:pic>
    </p:spTree>
    <p:extLst>
      <p:ext uri="{BB962C8B-B14F-4D97-AF65-F5344CB8AC3E}">
        <p14:creationId xmlns:p14="http://schemas.microsoft.com/office/powerpoint/2010/main" val="52678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3EE5-CD93-8783-70E3-F3AC67A13022}"/>
              </a:ext>
            </a:extLst>
          </p:cNvPr>
          <p:cNvSpPr>
            <a:spLocks noGrp="1"/>
          </p:cNvSpPr>
          <p:nvPr>
            <p:ph type="title"/>
          </p:nvPr>
        </p:nvSpPr>
        <p:spPr>
          <a:xfrm>
            <a:off x="1198181" y="0"/>
            <a:ext cx="9988166" cy="922351"/>
          </a:xfrm>
        </p:spPr>
        <p:txBody>
          <a:bodyPr/>
          <a:lstStyle/>
          <a:p>
            <a:r>
              <a:rPr lang="en-IN" dirty="0"/>
              <a:t>Proposed system</a:t>
            </a:r>
          </a:p>
        </p:txBody>
      </p:sp>
      <p:sp>
        <p:nvSpPr>
          <p:cNvPr id="3" name="Date Placeholder 2">
            <a:extLst>
              <a:ext uri="{FF2B5EF4-FFF2-40B4-BE49-F238E27FC236}">
                <a16:creationId xmlns:a16="http://schemas.microsoft.com/office/drawing/2014/main" id="{A8E02788-7460-E16C-44D3-4F3BF15B090F}"/>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A96AD528-F4A5-BBD3-194D-C77E5367FDD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91D220-7676-1A8B-EB67-46FDAE7D92AE}"/>
              </a:ext>
            </a:extLst>
          </p:cNvPr>
          <p:cNvSpPr>
            <a:spLocks noGrp="1"/>
          </p:cNvSpPr>
          <p:nvPr>
            <p:ph type="sldNum" sz="quarter" idx="12"/>
          </p:nvPr>
        </p:nvSpPr>
        <p:spPr/>
        <p:txBody>
          <a:bodyPr/>
          <a:lstStyle/>
          <a:p>
            <a:fld id="{73B850FF-6169-4056-8077-06FFA93A5366}" type="slidenum">
              <a:rPr lang="en-US" smtClean="0"/>
              <a:pPr/>
              <a:t>7</a:t>
            </a:fld>
            <a:endParaRPr lang="en-US" dirty="0"/>
          </a:p>
        </p:txBody>
      </p:sp>
      <p:sp>
        <p:nvSpPr>
          <p:cNvPr id="6" name="Content Placeholder 5">
            <a:extLst>
              <a:ext uri="{FF2B5EF4-FFF2-40B4-BE49-F238E27FC236}">
                <a16:creationId xmlns:a16="http://schemas.microsoft.com/office/drawing/2014/main" id="{08A56B0F-1940-4375-0FEB-7A2B2F8948C5}"/>
              </a:ext>
            </a:extLst>
          </p:cNvPr>
          <p:cNvSpPr>
            <a:spLocks noGrp="1"/>
          </p:cNvSpPr>
          <p:nvPr>
            <p:ph sz="quarter" idx="13"/>
          </p:nvPr>
        </p:nvSpPr>
        <p:spPr>
          <a:xfrm>
            <a:off x="1" y="922352"/>
            <a:ext cx="11457830" cy="5433998"/>
          </a:xfrm>
        </p:spPr>
        <p:txBody>
          <a:bodyPr/>
          <a:lstStyle/>
          <a:p>
            <a:pPr algn="l">
              <a:buFont typeface="Arial" panose="020B0604020202020204" pitchFamily="34" charset="0"/>
              <a:buChar char="•"/>
            </a:pPr>
            <a:r>
              <a:rPr lang="en-US" sz="2400" b="1" i="0" dirty="0">
                <a:solidFill>
                  <a:srgbClr val="0D0D0D"/>
                </a:solidFill>
                <a:effectLst/>
                <a:latin typeface="Söhne"/>
              </a:rPr>
              <a:t>Objective</a:t>
            </a:r>
            <a:r>
              <a:rPr lang="en-US" sz="2400" b="0" i="0" dirty="0">
                <a:solidFill>
                  <a:srgbClr val="0D0D0D"/>
                </a:solidFill>
                <a:effectLst/>
                <a:latin typeface="Söhne"/>
              </a:rPr>
              <a:t>: Integrate </a:t>
            </a:r>
            <a:r>
              <a:rPr lang="en-US" sz="2400" b="0" i="0" dirty="0" err="1">
                <a:solidFill>
                  <a:srgbClr val="0D0D0D"/>
                </a:solidFill>
                <a:effectLst/>
                <a:latin typeface="Söhne"/>
              </a:rPr>
              <a:t>XGBoost</a:t>
            </a:r>
            <a:r>
              <a:rPr lang="en-US" sz="2400" b="0" i="0" dirty="0">
                <a:solidFill>
                  <a:srgbClr val="0D0D0D"/>
                </a:solidFill>
                <a:effectLst/>
                <a:latin typeface="Söhne"/>
              </a:rPr>
              <a:t> regressor into the Calories Burnt Prediction System (CBPS) for precise calorie expenditure estimation during physical activities.</a:t>
            </a:r>
          </a:p>
          <a:p>
            <a:pPr algn="l">
              <a:buFont typeface="Arial" panose="020B0604020202020204" pitchFamily="34" charset="0"/>
              <a:buChar char="•"/>
            </a:pPr>
            <a:r>
              <a:rPr lang="en-US" sz="2400" b="1" i="0" dirty="0">
                <a:solidFill>
                  <a:srgbClr val="0D0D0D"/>
                </a:solidFill>
                <a:effectLst/>
                <a:latin typeface="Söhne"/>
              </a:rPr>
              <a:t>Steps</a:t>
            </a:r>
            <a:r>
              <a:rPr lang="en-US" sz="2400"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Data Collection &amp; Preprocessing</a:t>
            </a:r>
          </a:p>
          <a:p>
            <a:pPr marL="742950" lvl="1" indent="-285750" algn="l">
              <a:buFont typeface="Arial" panose="020B0604020202020204" pitchFamily="34" charset="0"/>
              <a:buChar char="•"/>
            </a:pPr>
            <a:r>
              <a:rPr lang="en-US" b="0" i="0" dirty="0">
                <a:solidFill>
                  <a:srgbClr val="0D0D0D"/>
                </a:solidFill>
                <a:effectLst/>
                <a:latin typeface="Söhne"/>
              </a:rPr>
              <a:t>Feature Engineering</a:t>
            </a:r>
          </a:p>
          <a:p>
            <a:pPr marL="742950" lvl="1" indent="-285750" algn="l">
              <a:buFont typeface="Arial" panose="020B0604020202020204" pitchFamily="34" charset="0"/>
              <a:buChar char="•"/>
            </a:pPr>
            <a:r>
              <a:rPr lang="en-US" b="0" i="0" dirty="0" err="1">
                <a:solidFill>
                  <a:srgbClr val="0D0D0D"/>
                </a:solidFill>
                <a:effectLst/>
                <a:latin typeface="Söhne"/>
              </a:rPr>
              <a:t>XGBoost</a:t>
            </a:r>
            <a:r>
              <a:rPr lang="en-US" b="0" i="0" dirty="0">
                <a:solidFill>
                  <a:srgbClr val="0D0D0D"/>
                </a:solidFill>
                <a:effectLst/>
                <a:latin typeface="Söhne"/>
              </a:rPr>
              <a:t> Model Training</a:t>
            </a:r>
          </a:p>
          <a:p>
            <a:pPr marL="742950" lvl="1" indent="-285750" algn="l">
              <a:buFont typeface="Arial" panose="020B0604020202020204" pitchFamily="34" charset="0"/>
              <a:buChar char="•"/>
            </a:pPr>
            <a:r>
              <a:rPr lang="en-US" b="0" i="0" dirty="0">
                <a:solidFill>
                  <a:srgbClr val="0D0D0D"/>
                </a:solidFill>
                <a:effectLst/>
                <a:latin typeface="Söhne"/>
              </a:rPr>
              <a:t>Real-Time Monitoring</a:t>
            </a:r>
          </a:p>
          <a:p>
            <a:pPr marL="742950" lvl="1" indent="-285750" algn="l">
              <a:buFont typeface="Arial" panose="020B0604020202020204" pitchFamily="34" charset="0"/>
              <a:buChar char="•"/>
            </a:pPr>
            <a:r>
              <a:rPr lang="en-US" b="0" i="0" dirty="0">
                <a:solidFill>
                  <a:srgbClr val="0D0D0D"/>
                </a:solidFill>
                <a:effectLst/>
                <a:latin typeface="Söhne"/>
              </a:rPr>
              <a:t>Validation &amp; Deployment</a:t>
            </a:r>
          </a:p>
          <a:p>
            <a:pPr algn="l">
              <a:buFont typeface="Arial" panose="020B0604020202020204" pitchFamily="34" charset="0"/>
              <a:buChar char="•"/>
            </a:pPr>
            <a:r>
              <a:rPr lang="en-US" sz="2400" b="1" i="0" dirty="0">
                <a:solidFill>
                  <a:srgbClr val="0D0D0D"/>
                </a:solidFill>
                <a:effectLst/>
                <a:latin typeface="Söhne"/>
              </a:rPr>
              <a:t>Benefits</a:t>
            </a:r>
            <a:r>
              <a:rPr lang="en-US" sz="2400"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Empowers informed decision-making in fitness goals</a:t>
            </a:r>
          </a:p>
          <a:p>
            <a:pPr marL="742950" lvl="1" indent="-285750" algn="l">
              <a:buFont typeface="Arial" panose="020B0604020202020204" pitchFamily="34" charset="0"/>
              <a:buChar char="•"/>
            </a:pPr>
            <a:r>
              <a:rPr lang="en-US" b="0" i="0" dirty="0">
                <a:solidFill>
                  <a:srgbClr val="0D0D0D"/>
                </a:solidFill>
                <a:effectLst/>
                <a:latin typeface="Söhne"/>
              </a:rPr>
              <a:t>Enhances user engagement and motivation</a:t>
            </a:r>
          </a:p>
          <a:p>
            <a:pPr marL="742950" lvl="1" indent="-285750" algn="l">
              <a:buFont typeface="Arial" panose="020B0604020202020204" pitchFamily="34" charset="0"/>
              <a:buChar char="•"/>
            </a:pPr>
            <a:r>
              <a:rPr lang="en-US" b="0" i="0" dirty="0">
                <a:solidFill>
                  <a:srgbClr val="0D0D0D"/>
                </a:solidFill>
                <a:effectLst/>
                <a:latin typeface="Söhne"/>
              </a:rPr>
              <a:t>Facilitates proactive approach to well-being</a:t>
            </a:r>
          </a:p>
          <a:p>
            <a:endParaRPr lang="en-IN" sz="2400" dirty="0"/>
          </a:p>
        </p:txBody>
      </p:sp>
      <p:pic>
        <p:nvPicPr>
          <p:cNvPr id="7" name="Picture 6">
            <a:extLst>
              <a:ext uri="{FF2B5EF4-FFF2-40B4-BE49-F238E27FC236}">
                <a16:creationId xmlns:a16="http://schemas.microsoft.com/office/drawing/2014/main" id="{136B8F94-2BF6-C90D-E1EF-05C059C7905B}"/>
              </a:ext>
            </a:extLst>
          </p:cNvPr>
          <p:cNvPicPr>
            <a:picLocks noChangeAspect="1"/>
          </p:cNvPicPr>
          <p:nvPr/>
        </p:nvPicPr>
        <p:blipFill>
          <a:blip r:embed="rId2"/>
          <a:stretch>
            <a:fillRect/>
          </a:stretch>
        </p:blipFill>
        <p:spPr>
          <a:xfrm>
            <a:off x="7333939" y="1757433"/>
            <a:ext cx="4593109" cy="3763836"/>
          </a:xfrm>
          <a:prstGeom prst="rect">
            <a:avLst/>
          </a:prstGeom>
        </p:spPr>
      </p:pic>
    </p:spTree>
    <p:extLst>
      <p:ext uri="{BB962C8B-B14F-4D97-AF65-F5344CB8AC3E}">
        <p14:creationId xmlns:p14="http://schemas.microsoft.com/office/powerpoint/2010/main" val="54748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AD80-C35A-5523-7738-46EB49658C39}"/>
              </a:ext>
            </a:extLst>
          </p:cNvPr>
          <p:cNvSpPr>
            <a:spLocks noGrp="1"/>
          </p:cNvSpPr>
          <p:nvPr>
            <p:ph type="title"/>
          </p:nvPr>
        </p:nvSpPr>
        <p:spPr>
          <a:xfrm>
            <a:off x="1193437" y="224164"/>
            <a:ext cx="9795636" cy="944678"/>
          </a:xfrm>
        </p:spPr>
        <p:txBody>
          <a:bodyPr/>
          <a:lstStyle/>
          <a:p>
            <a:r>
              <a:rPr lang="en-IN" dirty="0"/>
              <a:t>Software &amp; Hardware Requirements</a:t>
            </a:r>
          </a:p>
        </p:txBody>
      </p:sp>
      <p:sp>
        <p:nvSpPr>
          <p:cNvPr id="3" name="Text Placeholder 2">
            <a:extLst>
              <a:ext uri="{FF2B5EF4-FFF2-40B4-BE49-F238E27FC236}">
                <a16:creationId xmlns:a16="http://schemas.microsoft.com/office/drawing/2014/main" id="{2294E550-DE46-5378-C795-C13D1765C673}"/>
              </a:ext>
            </a:extLst>
          </p:cNvPr>
          <p:cNvSpPr>
            <a:spLocks noGrp="1"/>
          </p:cNvSpPr>
          <p:nvPr>
            <p:ph type="body" sz="quarter" idx="13"/>
          </p:nvPr>
        </p:nvSpPr>
        <p:spPr>
          <a:xfrm>
            <a:off x="1258998" y="1371411"/>
            <a:ext cx="4756714" cy="597604"/>
          </a:xfrm>
        </p:spPr>
        <p:txBody>
          <a:bodyPr/>
          <a:lstStyle/>
          <a:p>
            <a:r>
              <a:rPr lang="en-IN" dirty="0"/>
              <a:t>Software</a:t>
            </a:r>
          </a:p>
        </p:txBody>
      </p:sp>
      <p:sp>
        <p:nvSpPr>
          <p:cNvPr id="4" name="Content Placeholder 3">
            <a:extLst>
              <a:ext uri="{FF2B5EF4-FFF2-40B4-BE49-F238E27FC236}">
                <a16:creationId xmlns:a16="http://schemas.microsoft.com/office/drawing/2014/main" id="{817BFBEA-7E79-FA1A-C07E-456107B72872}"/>
              </a:ext>
            </a:extLst>
          </p:cNvPr>
          <p:cNvSpPr>
            <a:spLocks noGrp="1"/>
          </p:cNvSpPr>
          <p:nvPr>
            <p:ph idx="1"/>
          </p:nvPr>
        </p:nvSpPr>
        <p:spPr>
          <a:xfrm>
            <a:off x="1195281" y="1669774"/>
            <a:ext cx="4745568" cy="4413614"/>
          </a:xfrm>
        </p:spPr>
        <p:txBody>
          <a:bodyPr>
            <a:noAutofit/>
          </a:bodyPr>
          <a:lstStyle/>
          <a:p>
            <a:pPr marL="0" indent="0">
              <a:buNone/>
            </a:pPr>
            <a:endParaRPr lang="en-IN" sz="1600" b="1" dirty="0"/>
          </a:p>
          <a:p>
            <a:r>
              <a:rPr lang="en-IN" sz="1600" b="1" dirty="0"/>
              <a:t>1. Python Programming Language Environment</a:t>
            </a:r>
          </a:p>
          <a:p>
            <a:r>
              <a:rPr lang="en-IN" sz="1600" b="1" dirty="0"/>
              <a:t>2. </a:t>
            </a:r>
            <a:r>
              <a:rPr lang="en-IN" sz="1600" b="1" dirty="0" err="1"/>
              <a:t>XGBoost</a:t>
            </a:r>
            <a:r>
              <a:rPr lang="en-IN" sz="1600" b="1" dirty="0"/>
              <a:t> Library</a:t>
            </a:r>
          </a:p>
          <a:p>
            <a:r>
              <a:rPr lang="en-IN" sz="1600" b="1" dirty="0"/>
              <a:t>3. Pandas for Data Manipulation</a:t>
            </a:r>
          </a:p>
          <a:p>
            <a:r>
              <a:rPr lang="en-IN" sz="1600" b="1" dirty="0"/>
              <a:t>4. NumPy for Numerical Operations</a:t>
            </a:r>
          </a:p>
          <a:p>
            <a:r>
              <a:rPr lang="en-IN" sz="1600" b="1" dirty="0"/>
              <a:t>5. Scikit-learn for Machine Learning Utilities</a:t>
            </a:r>
          </a:p>
          <a:p>
            <a:r>
              <a:rPr lang="en-IN" sz="1600" b="1" dirty="0"/>
              <a:t>6. Matplotlib or Seaborn for Visualization</a:t>
            </a:r>
          </a:p>
          <a:p>
            <a:r>
              <a:rPr lang="en-IN" sz="1600" b="1" dirty="0"/>
              <a:t>7. </a:t>
            </a:r>
            <a:r>
              <a:rPr lang="en-IN" sz="1600" b="1" dirty="0" err="1"/>
              <a:t>Jupyter</a:t>
            </a:r>
            <a:r>
              <a:rPr lang="en-IN" sz="1600" b="1" dirty="0"/>
              <a:t> Notebook or </a:t>
            </a:r>
            <a:r>
              <a:rPr lang="en-IN" sz="1600" b="1" dirty="0" err="1"/>
              <a:t>JupyterLab</a:t>
            </a:r>
            <a:r>
              <a:rPr lang="en-IN" sz="1600" b="1" dirty="0"/>
              <a:t> for Interactive Development</a:t>
            </a:r>
          </a:p>
          <a:p>
            <a:r>
              <a:rPr lang="en-IN" sz="1600" b="1" dirty="0"/>
              <a:t>8. Integrated Development Environment (IDE)</a:t>
            </a:r>
          </a:p>
          <a:p>
            <a:r>
              <a:rPr lang="en-IN" sz="1600" b="1" dirty="0"/>
              <a:t>9. Version Control System (Optional)</a:t>
            </a:r>
          </a:p>
          <a:p>
            <a:r>
              <a:rPr lang="en-IN" sz="1600" b="1" dirty="0"/>
              <a:t>10. Environment Management Tool (Optional)</a:t>
            </a:r>
          </a:p>
        </p:txBody>
      </p:sp>
      <p:sp>
        <p:nvSpPr>
          <p:cNvPr id="5" name="Text Placeholder 4">
            <a:extLst>
              <a:ext uri="{FF2B5EF4-FFF2-40B4-BE49-F238E27FC236}">
                <a16:creationId xmlns:a16="http://schemas.microsoft.com/office/drawing/2014/main" id="{55BED095-E977-DD49-704C-28204701EEF8}"/>
              </a:ext>
            </a:extLst>
          </p:cNvPr>
          <p:cNvSpPr>
            <a:spLocks noGrp="1"/>
          </p:cNvSpPr>
          <p:nvPr>
            <p:ph type="body" sz="quarter" idx="15"/>
          </p:nvPr>
        </p:nvSpPr>
        <p:spPr>
          <a:xfrm>
            <a:off x="6354931" y="1371411"/>
            <a:ext cx="4756714" cy="597604"/>
          </a:xfrm>
        </p:spPr>
        <p:txBody>
          <a:bodyPr/>
          <a:lstStyle/>
          <a:p>
            <a:r>
              <a:rPr lang="en-IN" dirty="0"/>
              <a:t>Hardware</a:t>
            </a:r>
          </a:p>
        </p:txBody>
      </p:sp>
      <p:sp>
        <p:nvSpPr>
          <p:cNvPr id="6" name="Content Placeholder 5">
            <a:extLst>
              <a:ext uri="{FF2B5EF4-FFF2-40B4-BE49-F238E27FC236}">
                <a16:creationId xmlns:a16="http://schemas.microsoft.com/office/drawing/2014/main" id="{01E298EF-C4BF-1DE2-D2C2-207CA2FE34E0}"/>
              </a:ext>
            </a:extLst>
          </p:cNvPr>
          <p:cNvSpPr>
            <a:spLocks noGrp="1"/>
          </p:cNvSpPr>
          <p:nvPr>
            <p:ph idx="14"/>
          </p:nvPr>
        </p:nvSpPr>
        <p:spPr>
          <a:xfrm>
            <a:off x="6251153" y="1884168"/>
            <a:ext cx="4745568" cy="3365605"/>
          </a:xfrm>
        </p:spPr>
        <p:txBody>
          <a:bodyPr>
            <a:noAutofit/>
          </a:bodyPr>
          <a:lstStyle/>
          <a:p>
            <a:pPr marL="0" indent="0">
              <a:buNone/>
            </a:pPr>
            <a:endParaRPr lang="en-US" sz="2000" b="1" dirty="0"/>
          </a:p>
          <a:p>
            <a:r>
              <a:rPr lang="en-US" sz="2000" b="1" dirty="0"/>
              <a:t>1. Processor (CPU)</a:t>
            </a:r>
          </a:p>
          <a:p>
            <a:r>
              <a:rPr lang="en-US" sz="2000" b="1" dirty="0"/>
              <a:t>2. Memory (RAM)</a:t>
            </a:r>
          </a:p>
          <a:p>
            <a:r>
              <a:rPr lang="en-US" sz="2000" b="1" dirty="0"/>
              <a:t>3. Storage</a:t>
            </a:r>
          </a:p>
          <a:p>
            <a:r>
              <a:rPr lang="en-US" sz="2000" b="1" dirty="0"/>
              <a:t>4. Graphics Processing Unit (GPU) (optional)</a:t>
            </a:r>
          </a:p>
          <a:p>
            <a:r>
              <a:rPr lang="en-US" sz="2000" b="1" dirty="0"/>
              <a:t>5. Operating System</a:t>
            </a:r>
          </a:p>
          <a:p>
            <a:r>
              <a:rPr lang="en-US" sz="2000" b="1" dirty="0"/>
              <a:t>6. Internet Connection</a:t>
            </a:r>
          </a:p>
          <a:p>
            <a:r>
              <a:rPr lang="en-US" sz="2000" b="1" dirty="0"/>
              <a:t>7. Miscellaneous</a:t>
            </a:r>
            <a:endParaRPr lang="en-IN" sz="2000" b="1" dirty="0"/>
          </a:p>
        </p:txBody>
      </p:sp>
      <p:sp>
        <p:nvSpPr>
          <p:cNvPr id="7" name="Date Placeholder 6">
            <a:extLst>
              <a:ext uri="{FF2B5EF4-FFF2-40B4-BE49-F238E27FC236}">
                <a16:creationId xmlns:a16="http://schemas.microsoft.com/office/drawing/2014/main" id="{272F5464-6FE1-7907-6B6C-6A16A9BE7645}"/>
              </a:ext>
            </a:extLst>
          </p:cNvPr>
          <p:cNvSpPr>
            <a:spLocks noGrp="1"/>
          </p:cNvSpPr>
          <p:nvPr>
            <p:ph type="dt" sz="half" idx="10"/>
          </p:nvPr>
        </p:nvSpPr>
        <p:spPr/>
        <p:txBody>
          <a:bodyPr/>
          <a:lstStyle/>
          <a:p>
            <a:r>
              <a:rPr lang="en-US"/>
              <a:t>2/2/20XX</a:t>
            </a:r>
            <a:endParaRPr lang="en-US" dirty="0"/>
          </a:p>
        </p:txBody>
      </p:sp>
      <p:sp>
        <p:nvSpPr>
          <p:cNvPr id="8" name="Footer Placeholder 7">
            <a:extLst>
              <a:ext uri="{FF2B5EF4-FFF2-40B4-BE49-F238E27FC236}">
                <a16:creationId xmlns:a16="http://schemas.microsoft.com/office/drawing/2014/main" id="{15A31E67-623D-3C67-FE23-626D04E18F39}"/>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1EF9B71F-A7C1-8F21-4E0E-D69EF34335AE}"/>
              </a:ext>
            </a:extLst>
          </p:cNvPr>
          <p:cNvSpPr>
            <a:spLocks noGrp="1"/>
          </p:cNvSpPr>
          <p:nvPr>
            <p:ph type="sldNum" sz="quarter" idx="12"/>
          </p:nvPr>
        </p:nvSpPr>
        <p:spPr/>
        <p:txBody>
          <a:bodyPr/>
          <a:lstStyle/>
          <a:p>
            <a:fld id="{73B850FF-6169-4056-8077-06FFA93A5366}" type="slidenum">
              <a:rPr lang="en-US" smtClean="0"/>
              <a:pPr/>
              <a:t>8</a:t>
            </a:fld>
            <a:endParaRPr lang="en-US" dirty="0"/>
          </a:p>
        </p:txBody>
      </p:sp>
    </p:spTree>
    <p:extLst>
      <p:ext uri="{BB962C8B-B14F-4D97-AF65-F5344CB8AC3E}">
        <p14:creationId xmlns:p14="http://schemas.microsoft.com/office/powerpoint/2010/main" val="40121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66CC8B-34A7-538D-8E7A-71D9163F7A97}"/>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EAC8049B-AA04-7C83-E2AF-5F87B3ABF1B6}"/>
              </a:ext>
            </a:extLst>
          </p:cNvPr>
          <p:cNvSpPr>
            <a:spLocks noGrp="1"/>
          </p:cNvSpPr>
          <p:nvPr>
            <p:ph type="body" sz="quarter" idx="15"/>
          </p:nvPr>
        </p:nvSpPr>
        <p:spPr/>
        <p:txBody>
          <a:bodyPr/>
          <a:lstStyle/>
          <a:p>
            <a:endParaRPr lang="en-IN"/>
          </a:p>
        </p:txBody>
      </p:sp>
      <p:sp>
        <p:nvSpPr>
          <p:cNvPr id="5" name="Date Placeholder 4">
            <a:extLst>
              <a:ext uri="{FF2B5EF4-FFF2-40B4-BE49-F238E27FC236}">
                <a16:creationId xmlns:a16="http://schemas.microsoft.com/office/drawing/2014/main" id="{764DD76B-A36C-75AB-2F55-3DB049A09796}"/>
              </a:ext>
            </a:extLst>
          </p:cNvPr>
          <p:cNvSpPr>
            <a:spLocks noGrp="1"/>
          </p:cNvSpPr>
          <p:nvPr>
            <p:ph type="dt" sz="half" idx="10"/>
          </p:nvPr>
        </p:nvSpPr>
        <p:spPr/>
        <p:txBody>
          <a:bodyPr/>
          <a:lstStyle/>
          <a:p>
            <a:r>
              <a:rPr lang="en-US"/>
              <a:t>2/2/20XX</a:t>
            </a:r>
            <a:endParaRPr lang="en-US" dirty="0"/>
          </a:p>
        </p:txBody>
      </p:sp>
      <p:sp>
        <p:nvSpPr>
          <p:cNvPr id="6" name="Footer Placeholder 5">
            <a:extLst>
              <a:ext uri="{FF2B5EF4-FFF2-40B4-BE49-F238E27FC236}">
                <a16:creationId xmlns:a16="http://schemas.microsoft.com/office/drawing/2014/main" id="{519A0A9D-E5FA-46A5-E83C-B985C096F29B}"/>
              </a:ext>
            </a:extLst>
          </p:cNvPr>
          <p:cNvSpPr>
            <a:spLocks noGrp="1"/>
          </p:cNvSpPr>
          <p:nvPr>
            <p:ph type="ftr" sz="quarter" idx="11"/>
          </p:nvPr>
        </p:nvSpPr>
        <p:spPr>
          <a:xfrm>
            <a:off x="4110162" y="6265628"/>
            <a:ext cx="4114800" cy="883227"/>
          </a:xfrm>
        </p:spPr>
        <p:txBody>
          <a:bodyPr/>
          <a:lstStyle/>
          <a:p>
            <a:r>
              <a:rPr lang="en-US" dirty="0"/>
              <a:t>PRESENTATION TITLE</a:t>
            </a:r>
          </a:p>
        </p:txBody>
      </p:sp>
      <p:sp>
        <p:nvSpPr>
          <p:cNvPr id="7" name="Slide Number Placeholder 6">
            <a:extLst>
              <a:ext uri="{FF2B5EF4-FFF2-40B4-BE49-F238E27FC236}">
                <a16:creationId xmlns:a16="http://schemas.microsoft.com/office/drawing/2014/main" id="{FFDDC7C0-DA75-C1D1-A452-CBC293A31A1E}"/>
              </a:ext>
            </a:extLst>
          </p:cNvPr>
          <p:cNvSpPr>
            <a:spLocks noGrp="1"/>
          </p:cNvSpPr>
          <p:nvPr>
            <p:ph type="sldNum" sz="quarter" idx="12"/>
          </p:nvPr>
        </p:nvSpPr>
        <p:spPr/>
        <p:txBody>
          <a:bodyPr/>
          <a:lstStyle/>
          <a:p>
            <a:fld id="{73B850FF-6169-4056-8077-06FFA93A5366}" type="slidenum">
              <a:rPr lang="en-US" smtClean="0"/>
              <a:pPr/>
              <a:t>9</a:t>
            </a:fld>
            <a:endParaRPr lang="en-US" dirty="0"/>
          </a:p>
        </p:txBody>
      </p:sp>
      <p:pic>
        <p:nvPicPr>
          <p:cNvPr id="13" name="Picture Placeholder 12">
            <a:extLst>
              <a:ext uri="{FF2B5EF4-FFF2-40B4-BE49-F238E27FC236}">
                <a16:creationId xmlns:a16="http://schemas.microsoft.com/office/drawing/2014/main" id="{23E1C501-CF46-6C6F-E184-F5A2C10272C3}"/>
              </a:ext>
            </a:extLst>
          </p:cNvPr>
          <p:cNvPicPr>
            <a:picLocks noGrp="1" noChangeAspect="1"/>
          </p:cNvPicPr>
          <p:nvPr>
            <p:ph type="pic" sz="quarter" idx="13"/>
          </p:nvPr>
        </p:nvPicPr>
        <p:blipFill>
          <a:blip r:embed="rId2"/>
          <a:srcRect t="3680" b="3680"/>
          <a:stretch>
            <a:fillRect/>
          </a:stretch>
        </p:blipFill>
        <p:spPr>
          <a:xfrm>
            <a:off x="-2962" y="0"/>
            <a:ext cx="12194962" cy="6857999"/>
          </a:xfrm>
        </p:spPr>
      </p:pic>
    </p:spTree>
    <p:extLst>
      <p:ext uri="{BB962C8B-B14F-4D97-AF65-F5344CB8AC3E}">
        <p14:creationId xmlns:p14="http://schemas.microsoft.com/office/powerpoint/2010/main" val="3187025414"/>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77A2A-9AF2-4E1E-9C52-3CE0178B1C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FF01AD9-F5BE-4467-A2B6-F080EB176088}">
  <ds:schemaRefs>
    <ds:schemaRef ds:uri="http://schemas.microsoft.com/sharepoint/v3/contenttype/forms"/>
  </ds:schemaRefs>
</ds:datastoreItem>
</file>

<file path=customXml/itemProps3.xml><?xml version="1.0" encoding="utf-8"?>
<ds:datastoreItem xmlns:ds="http://schemas.openxmlformats.org/officeDocument/2006/customXml" ds:itemID="{86EAFCE9-5102-4DAA-8747-40B4A7428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Explore design</Template>
  <TotalTime>60</TotalTime>
  <Words>1051</Words>
  <Application>Microsoft Office PowerPoint</Application>
  <PresentationFormat>Widescreen</PresentationFormat>
  <Paragraphs>116</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 Next LT Pro</vt:lpstr>
      <vt:lpstr>AvenirNext LT Pro Medium</vt:lpstr>
      <vt:lpstr>Calibri</vt:lpstr>
      <vt:lpstr>Posterama</vt:lpstr>
      <vt:lpstr>Segoe UI Semilight</vt:lpstr>
      <vt:lpstr>Söhne</vt:lpstr>
      <vt:lpstr>ExploreVTI</vt:lpstr>
      <vt:lpstr>CALORIE BURNT PREDICTION</vt:lpstr>
      <vt:lpstr>Agenda</vt:lpstr>
      <vt:lpstr>Abstract</vt:lpstr>
      <vt:lpstr>Introduction</vt:lpstr>
      <vt:lpstr>Existing system</vt:lpstr>
      <vt:lpstr>Drawbacks </vt:lpstr>
      <vt:lpstr>Proposed system</vt:lpstr>
      <vt:lpstr>Software &amp; Hardware Requirements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CALORIE BURNT PREDICTION</dc:title>
  <dc:creator>dondula yashasvini</dc:creator>
  <cp:lastModifiedBy>dondula yashasvini</cp:lastModifiedBy>
  <cp:revision>2</cp:revision>
  <dcterms:created xsi:type="dcterms:W3CDTF">2024-03-27T20:00:02Z</dcterms:created>
  <dcterms:modified xsi:type="dcterms:W3CDTF">2024-03-27T21:00:07Z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