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7" r:id="rId2"/>
    <p:sldId id="258" r:id="rId3"/>
    <p:sldId id="259" r:id="rId4"/>
    <p:sldId id="263" r:id="rId5"/>
    <p:sldId id="260" r:id="rId6"/>
    <p:sldId id="262" r:id="rId7"/>
    <p:sldId id="264" r:id="rId8"/>
    <p:sldId id="265" r:id="rId9"/>
    <p:sldId id="267" r:id="rId10"/>
    <p:sldId id="293" r:id="rId11"/>
    <p:sldId id="29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6" r:id="rId33"/>
    <p:sldId id="295" r:id="rId34"/>
    <p:sldId id="288"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dula yashasvini" initials="dy" lastIdx="1" clrIdx="0">
    <p:extLst>
      <p:ext uri="{19B8F6BF-5375-455C-9EA6-DF929625EA0E}">
        <p15:presenceInfo xmlns:p15="http://schemas.microsoft.com/office/powerpoint/2012/main" userId="7308b08d61c352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1T17:50:28.78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fif"/><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plagiarismtoday.com/2016/05/03/plagiarism-detection-works/" TargetMode="External"/><Relationship Id="rId2" Type="http://schemas.openxmlformats.org/officeDocument/2006/relationships/hyperlink" Target="https://en.wikipedia.org/wiki/Content_similarity_detection" TargetMode="External"/><Relationship Id="rId1" Type="http://schemas.openxmlformats.org/officeDocument/2006/relationships/slideLayout" Target="../slideLayouts/slideLayout2.xml"/><Relationship Id="rId4" Type="http://schemas.openxmlformats.org/officeDocument/2006/relationships/hyperlink" Target="https://degreesandcareers.info/resources/top-plagiarism-checker-app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8DA9-214F-BDFB-FC69-8240F11DD825}"/>
              </a:ext>
            </a:extLst>
          </p:cNvPr>
          <p:cNvSpPr>
            <a:spLocks noGrp="1"/>
          </p:cNvSpPr>
          <p:nvPr>
            <p:ph type="ctrTitle"/>
          </p:nvPr>
        </p:nvSpPr>
        <p:spPr>
          <a:xfrm>
            <a:off x="390144" y="300361"/>
            <a:ext cx="5705856" cy="3264408"/>
          </a:xfrm>
        </p:spPr>
        <p:txBody>
          <a:bodyPr>
            <a:normAutofit/>
          </a:bodyPr>
          <a:lstStyle/>
          <a:p>
            <a:r>
              <a:rPr lang="en-IN" sz="6600" dirty="0"/>
              <a:t>Plagiarism detection</a:t>
            </a:r>
          </a:p>
        </p:txBody>
      </p:sp>
      <p:sp>
        <p:nvSpPr>
          <p:cNvPr id="3" name="Subtitle 2">
            <a:extLst>
              <a:ext uri="{FF2B5EF4-FFF2-40B4-BE49-F238E27FC236}">
                <a16:creationId xmlns:a16="http://schemas.microsoft.com/office/drawing/2014/main" id="{78B2F7D5-5A49-5152-8CCA-2FB7FE9D12A7}"/>
              </a:ext>
            </a:extLst>
          </p:cNvPr>
          <p:cNvSpPr>
            <a:spLocks noGrp="1"/>
          </p:cNvSpPr>
          <p:nvPr>
            <p:ph type="subTitle" idx="1"/>
          </p:nvPr>
        </p:nvSpPr>
        <p:spPr>
          <a:xfrm>
            <a:off x="390144" y="3712067"/>
            <a:ext cx="8724171" cy="996696"/>
          </a:xfrm>
        </p:spPr>
        <p:txBody>
          <a:bodyPr>
            <a:normAutofit fontScale="25000" lnSpcReduction="20000"/>
          </a:bodyPr>
          <a:lstStyle/>
          <a:p>
            <a:r>
              <a:rPr lang="en-IN" sz="11200" dirty="0"/>
              <a:t>                            yashasvini</a:t>
            </a:r>
          </a:p>
          <a:p>
            <a:r>
              <a:rPr lang="en-IN" sz="11200" dirty="0"/>
              <a:t>                             21311A05D2</a:t>
            </a:r>
          </a:p>
          <a:p>
            <a:r>
              <a:rPr lang="en-IN" sz="11200" dirty="0"/>
              <a:t>                                      CSE C</a:t>
            </a:r>
          </a:p>
          <a:p>
            <a:r>
              <a:rPr lang="en-IN" sz="11200" dirty="0" err="1"/>
              <a:t>incharge</a:t>
            </a:r>
            <a:r>
              <a:rPr lang="en-IN" sz="11200" dirty="0"/>
              <a:t> : Sreenivasa sir</a:t>
            </a:r>
          </a:p>
          <a:p>
            <a:r>
              <a:rPr lang="en-IN" dirty="0"/>
              <a:t>-</a:t>
            </a:r>
          </a:p>
        </p:txBody>
      </p:sp>
      <p:pic>
        <p:nvPicPr>
          <p:cNvPr id="5" name="Picture 4">
            <a:extLst>
              <a:ext uri="{FF2B5EF4-FFF2-40B4-BE49-F238E27FC236}">
                <a16:creationId xmlns:a16="http://schemas.microsoft.com/office/drawing/2014/main" id="{F6F5826D-61F6-C29D-7969-735F5C97A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088" y="1542553"/>
            <a:ext cx="5907985" cy="4142629"/>
          </a:xfrm>
          <a:prstGeom prst="rect">
            <a:avLst/>
          </a:prstGeom>
        </p:spPr>
      </p:pic>
    </p:spTree>
    <p:extLst>
      <p:ext uri="{BB962C8B-B14F-4D97-AF65-F5344CB8AC3E}">
        <p14:creationId xmlns:p14="http://schemas.microsoft.com/office/powerpoint/2010/main" val="184845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4CDE-9390-542D-36BD-2293C898E3EF}"/>
              </a:ext>
            </a:extLst>
          </p:cNvPr>
          <p:cNvSpPr>
            <a:spLocks noGrp="1"/>
          </p:cNvSpPr>
          <p:nvPr>
            <p:ph type="title"/>
          </p:nvPr>
        </p:nvSpPr>
        <p:spPr/>
        <p:txBody>
          <a:bodyPr/>
          <a:lstStyle/>
          <a:p>
            <a:r>
              <a:rPr lang="en-IN" dirty="0"/>
              <a:t>Plagiarism checking apps</a:t>
            </a:r>
          </a:p>
        </p:txBody>
      </p:sp>
      <p:sp>
        <p:nvSpPr>
          <p:cNvPr id="3" name="Content Placeholder 2">
            <a:extLst>
              <a:ext uri="{FF2B5EF4-FFF2-40B4-BE49-F238E27FC236}">
                <a16:creationId xmlns:a16="http://schemas.microsoft.com/office/drawing/2014/main" id="{B05C6D18-F110-7CA0-0E00-9DE4DF5710D2}"/>
              </a:ext>
            </a:extLst>
          </p:cNvPr>
          <p:cNvSpPr>
            <a:spLocks noGrp="1"/>
          </p:cNvSpPr>
          <p:nvPr>
            <p:ph idx="1"/>
          </p:nvPr>
        </p:nvSpPr>
        <p:spPr/>
        <p:txBody>
          <a:bodyPr>
            <a:normAutofit fontScale="92500" lnSpcReduction="20000"/>
          </a:bodyPr>
          <a:lstStyle/>
          <a:p>
            <a:r>
              <a:rPr lang="en-IN" b="1" dirty="0"/>
              <a:t>Grammarly-</a:t>
            </a:r>
            <a:r>
              <a:rPr lang="en-US" dirty="0"/>
              <a:t>allows a user to scan a text through billions of web pages on the internet to search for duplicate content and guide through proper citation.</a:t>
            </a:r>
            <a:endParaRPr lang="en-IN" dirty="0"/>
          </a:p>
          <a:p>
            <a:r>
              <a:rPr lang="en-IN" b="1" dirty="0" err="1"/>
              <a:t>Duplichecker</a:t>
            </a:r>
            <a:r>
              <a:rPr lang="en-IN" dirty="0"/>
              <a:t> -</a:t>
            </a:r>
            <a:r>
              <a:rPr lang="en-US" dirty="0"/>
              <a:t>app is that it is free and it allows different file types to be scanned through the internet’s wide database</a:t>
            </a:r>
            <a:endParaRPr lang="en-IN" dirty="0"/>
          </a:p>
          <a:p>
            <a:r>
              <a:rPr lang="en-IN" b="1" dirty="0"/>
              <a:t>Paper </a:t>
            </a:r>
            <a:r>
              <a:rPr lang="en-IN" b="1" dirty="0" err="1"/>
              <a:t>rater</a:t>
            </a:r>
            <a:r>
              <a:rPr lang="en-IN" b="1" dirty="0"/>
              <a:t> </a:t>
            </a:r>
            <a:r>
              <a:rPr lang="en-IN" dirty="0"/>
              <a:t>- </a:t>
            </a:r>
            <a:r>
              <a:rPr lang="en-US" b="0" i="0" dirty="0" err="1">
                <a:solidFill>
                  <a:srgbClr val="45453F"/>
                </a:solidFill>
                <a:effectLst/>
                <a:latin typeface="Proxima Nova"/>
              </a:rPr>
              <a:t>PaperRater</a:t>
            </a:r>
            <a:r>
              <a:rPr lang="en-US" b="0" i="0" dirty="0">
                <a:solidFill>
                  <a:srgbClr val="45453F"/>
                </a:solidFill>
                <a:effectLst/>
                <a:latin typeface="Proxima Nova"/>
              </a:rPr>
              <a:t> uses AI technology to check for plagiarism, and spot similar content as well as grammar and vocabulary errors.</a:t>
            </a:r>
            <a:endParaRPr lang="en-IN" dirty="0"/>
          </a:p>
          <a:p>
            <a:r>
              <a:rPr lang="en-IN" b="1" dirty="0"/>
              <a:t>Turnitin</a:t>
            </a:r>
            <a:r>
              <a:rPr lang="en-IN" dirty="0"/>
              <a:t>-</a:t>
            </a:r>
            <a:r>
              <a:rPr lang="en-US" dirty="0"/>
              <a:t>features are targeted at helping teachers conduct a thorough scan of students’ coursework.</a:t>
            </a:r>
            <a:endParaRPr lang="en-IN" dirty="0"/>
          </a:p>
          <a:p>
            <a:r>
              <a:rPr lang="en-IN" b="1" dirty="0" err="1"/>
              <a:t>Plagscan</a:t>
            </a:r>
            <a:r>
              <a:rPr lang="en-IN" dirty="0"/>
              <a:t> -</a:t>
            </a:r>
            <a:r>
              <a:rPr lang="en-US" b="0" i="0" dirty="0">
                <a:solidFill>
                  <a:srgbClr val="45453F"/>
                </a:solidFill>
                <a:effectLst/>
                <a:latin typeface="Proxima Nova"/>
              </a:rPr>
              <a:t>allows users to compare the originality of a text against other documents on the web. </a:t>
            </a:r>
            <a:endParaRPr lang="en-IN" dirty="0"/>
          </a:p>
          <a:p>
            <a:endParaRPr lang="en-IN" dirty="0"/>
          </a:p>
        </p:txBody>
      </p:sp>
    </p:spTree>
    <p:extLst>
      <p:ext uri="{BB962C8B-B14F-4D97-AF65-F5344CB8AC3E}">
        <p14:creationId xmlns:p14="http://schemas.microsoft.com/office/powerpoint/2010/main" val="396613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5A16AF-1730-B4CC-A61C-9CA0E09EE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742" y="1698487"/>
            <a:ext cx="4679575" cy="2973525"/>
          </a:xfrm>
          <a:prstGeom prst="rect">
            <a:avLst/>
          </a:prstGeom>
        </p:spPr>
      </p:pic>
      <p:pic>
        <p:nvPicPr>
          <p:cNvPr id="5" name="Picture 4">
            <a:extLst>
              <a:ext uri="{FF2B5EF4-FFF2-40B4-BE49-F238E27FC236}">
                <a16:creationId xmlns:a16="http://schemas.microsoft.com/office/drawing/2014/main" id="{A0BB4637-6B31-29C8-80D9-445DB7EEB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72012"/>
            <a:ext cx="3969685" cy="2067810"/>
          </a:xfrm>
          <a:prstGeom prst="rect">
            <a:avLst/>
          </a:prstGeom>
        </p:spPr>
      </p:pic>
      <p:pic>
        <p:nvPicPr>
          <p:cNvPr id="7" name="Picture 6">
            <a:extLst>
              <a:ext uri="{FF2B5EF4-FFF2-40B4-BE49-F238E27FC236}">
                <a16:creationId xmlns:a16="http://schemas.microsoft.com/office/drawing/2014/main" id="{3F9AB9CD-DA10-7B07-6DD6-264C83F764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49726"/>
            <a:ext cx="2819680" cy="2819680"/>
          </a:xfrm>
          <a:prstGeom prst="rect">
            <a:avLst/>
          </a:prstGeom>
        </p:spPr>
      </p:pic>
      <p:pic>
        <p:nvPicPr>
          <p:cNvPr id="9" name="Picture 8">
            <a:extLst>
              <a:ext uri="{FF2B5EF4-FFF2-40B4-BE49-F238E27FC236}">
                <a16:creationId xmlns:a16="http://schemas.microsoft.com/office/drawing/2014/main" id="{D3FEB13A-9BB0-5BD7-D4E6-3AA61A1980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4071" y="92525"/>
            <a:ext cx="3738282" cy="2487657"/>
          </a:xfrm>
          <a:prstGeom prst="rect">
            <a:avLst/>
          </a:prstGeom>
        </p:spPr>
      </p:pic>
      <p:pic>
        <p:nvPicPr>
          <p:cNvPr id="11" name="Picture 10">
            <a:extLst>
              <a:ext uri="{FF2B5EF4-FFF2-40B4-BE49-F238E27FC236}">
                <a16:creationId xmlns:a16="http://schemas.microsoft.com/office/drawing/2014/main" id="{061A1286-7F00-D725-96D6-505619616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1831" y="4186237"/>
            <a:ext cx="2524685" cy="2524685"/>
          </a:xfrm>
          <a:prstGeom prst="rect">
            <a:avLst/>
          </a:prstGeom>
        </p:spPr>
      </p:pic>
    </p:spTree>
    <p:extLst>
      <p:ext uri="{BB962C8B-B14F-4D97-AF65-F5344CB8AC3E}">
        <p14:creationId xmlns:p14="http://schemas.microsoft.com/office/powerpoint/2010/main" val="148391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4C03-7673-0928-E427-2888D72F07F4}"/>
              </a:ext>
            </a:extLst>
          </p:cNvPr>
          <p:cNvSpPr>
            <a:spLocks noGrp="1"/>
          </p:cNvSpPr>
          <p:nvPr>
            <p:ph type="title"/>
          </p:nvPr>
        </p:nvSpPr>
        <p:spPr/>
        <p:txBody>
          <a:bodyPr/>
          <a:lstStyle/>
          <a:p>
            <a:r>
              <a:rPr lang="en-IN" dirty="0"/>
              <a:t>Approaches </a:t>
            </a:r>
          </a:p>
        </p:txBody>
      </p:sp>
      <p:sp>
        <p:nvSpPr>
          <p:cNvPr id="3" name="Content Placeholder 2">
            <a:extLst>
              <a:ext uri="{FF2B5EF4-FFF2-40B4-BE49-F238E27FC236}">
                <a16:creationId xmlns:a16="http://schemas.microsoft.com/office/drawing/2014/main" id="{D101425C-75FE-0915-C6EC-042405FA6517}"/>
              </a:ext>
            </a:extLst>
          </p:cNvPr>
          <p:cNvSpPr>
            <a:spLocks noGrp="1"/>
          </p:cNvSpPr>
          <p:nvPr>
            <p:ph idx="1"/>
          </p:nvPr>
        </p:nvSpPr>
        <p:spPr/>
        <p:txBody>
          <a:bodyPr/>
          <a:lstStyle/>
          <a:p>
            <a:r>
              <a:rPr lang="en-US" dirty="0"/>
              <a:t>The approaches are characterized by the type of similarity assessment they undertake: global or local. </a:t>
            </a:r>
          </a:p>
          <a:p>
            <a:r>
              <a:rPr lang="en-US" dirty="0"/>
              <a:t>Global similarity assessment approaches use the characteristics taken from larger parts of the text or the document as a whole to compute similarity,</a:t>
            </a:r>
          </a:p>
          <a:p>
            <a:r>
              <a:rPr lang="en-US" dirty="0"/>
              <a:t> while local methods only examine pre-selected text segments as input</a:t>
            </a:r>
            <a:endParaRPr lang="en-IN" dirty="0"/>
          </a:p>
        </p:txBody>
      </p:sp>
    </p:spTree>
    <p:extLst>
      <p:ext uri="{BB962C8B-B14F-4D97-AF65-F5344CB8AC3E}">
        <p14:creationId xmlns:p14="http://schemas.microsoft.com/office/powerpoint/2010/main" val="11138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91007-E9E9-B27C-45C4-33F1789E4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075"/>
            <a:ext cx="12117787" cy="6615486"/>
          </a:xfrm>
          <a:prstGeom prst="rect">
            <a:avLst/>
          </a:prstGeom>
        </p:spPr>
      </p:pic>
    </p:spTree>
    <p:extLst>
      <p:ext uri="{BB962C8B-B14F-4D97-AF65-F5344CB8AC3E}">
        <p14:creationId xmlns:p14="http://schemas.microsoft.com/office/powerpoint/2010/main" val="380590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FEAC-B68B-D7C4-DF2B-C2E93B8C3AF4}"/>
              </a:ext>
            </a:extLst>
          </p:cNvPr>
          <p:cNvSpPr>
            <a:spLocks noGrp="1"/>
          </p:cNvSpPr>
          <p:nvPr>
            <p:ph type="title"/>
          </p:nvPr>
        </p:nvSpPr>
        <p:spPr/>
        <p:txBody>
          <a:bodyPr/>
          <a:lstStyle/>
          <a:p>
            <a:r>
              <a:rPr lang="en-IN" dirty="0"/>
              <a:t>Fingerprinting </a:t>
            </a:r>
          </a:p>
        </p:txBody>
      </p:sp>
      <p:sp>
        <p:nvSpPr>
          <p:cNvPr id="3" name="Content Placeholder 2">
            <a:extLst>
              <a:ext uri="{FF2B5EF4-FFF2-40B4-BE49-F238E27FC236}">
                <a16:creationId xmlns:a16="http://schemas.microsoft.com/office/drawing/2014/main" id="{0E28BC11-0BC0-ECFF-38F4-BC749CBDB4A8}"/>
              </a:ext>
            </a:extLst>
          </p:cNvPr>
          <p:cNvSpPr>
            <a:spLocks noGrp="1"/>
          </p:cNvSpPr>
          <p:nvPr>
            <p:ph idx="1"/>
          </p:nvPr>
        </p:nvSpPr>
        <p:spPr/>
        <p:txBody>
          <a:bodyPr/>
          <a:lstStyle/>
          <a:p>
            <a:r>
              <a:rPr lang="en-US" dirty="0"/>
              <a:t> Using a complex mathematical process, you take a lengthy work, such as a file, a lot of text or something else, and convert it into a unique string, known as a fingerprint.</a:t>
            </a:r>
          </a:p>
          <a:p>
            <a:r>
              <a:rPr lang="en-US" dirty="0"/>
              <a:t> It takes far less resources to compare two fingerprints than two original works.</a:t>
            </a:r>
          </a:p>
          <a:p>
            <a:endParaRPr lang="en-IN" dirty="0"/>
          </a:p>
        </p:txBody>
      </p:sp>
      <p:pic>
        <p:nvPicPr>
          <p:cNvPr id="5" name="Picture 4">
            <a:extLst>
              <a:ext uri="{FF2B5EF4-FFF2-40B4-BE49-F238E27FC236}">
                <a16:creationId xmlns:a16="http://schemas.microsoft.com/office/drawing/2014/main" id="{FF795F78-48C9-728D-A2FC-B5C727BCA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967" y="4341799"/>
            <a:ext cx="3053467" cy="2143125"/>
          </a:xfrm>
          <a:prstGeom prst="rect">
            <a:avLst/>
          </a:prstGeom>
        </p:spPr>
      </p:pic>
    </p:spTree>
    <p:extLst>
      <p:ext uri="{BB962C8B-B14F-4D97-AF65-F5344CB8AC3E}">
        <p14:creationId xmlns:p14="http://schemas.microsoft.com/office/powerpoint/2010/main" val="229271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B1C4-9F97-D5F3-5E85-99DA353B2F42}"/>
              </a:ext>
            </a:extLst>
          </p:cNvPr>
          <p:cNvSpPr>
            <a:spLocks noGrp="1"/>
          </p:cNvSpPr>
          <p:nvPr>
            <p:ph type="title"/>
          </p:nvPr>
        </p:nvSpPr>
        <p:spPr/>
        <p:txBody>
          <a:bodyPr/>
          <a:lstStyle/>
          <a:p>
            <a:r>
              <a:rPr lang="en-IN" dirty="0"/>
              <a:t>String matching</a:t>
            </a:r>
          </a:p>
        </p:txBody>
      </p:sp>
      <p:sp>
        <p:nvSpPr>
          <p:cNvPr id="3" name="Content Placeholder 2">
            <a:extLst>
              <a:ext uri="{FF2B5EF4-FFF2-40B4-BE49-F238E27FC236}">
                <a16:creationId xmlns:a16="http://schemas.microsoft.com/office/drawing/2014/main" id="{04C6EF60-609E-628B-D6A4-4CC3E0BB4CBA}"/>
              </a:ext>
            </a:extLst>
          </p:cNvPr>
          <p:cNvSpPr>
            <a:spLocks noGrp="1"/>
          </p:cNvSpPr>
          <p:nvPr>
            <p:ph idx="1"/>
          </p:nvPr>
        </p:nvSpPr>
        <p:spPr/>
        <p:txBody>
          <a:bodyPr>
            <a:normAutofit fontScale="92500" lnSpcReduction="20000"/>
          </a:bodyPr>
          <a:lstStyle/>
          <a:p>
            <a:r>
              <a:rPr lang="en-US" dirty="0"/>
              <a:t>The idea is straightforward, you take a string of text from one document, ranging from a few words to a dozen or more, and then try to find that same string in other documents. Then, repeat the process with another document or another string.</a:t>
            </a:r>
          </a:p>
          <a:p>
            <a:r>
              <a:rPr lang="en-US" dirty="0"/>
              <a:t>String matching, since it requires comparing two full documents, requires a great deal more resources and is cost/time prohibitive by itself.</a:t>
            </a:r>
          </a:p>
          <a:p>
            <a:r>
              <a:rPr lang="en-US" dirty="0"/>
              <a:t>It will use fingerprinting when looking at the millions of documents in the database, but turn to string matching when looking at the dozen or so potential matches to find out precisely what content is overlapping.</a:t>
            </a:r>
            <a:endParaRPr lang="en-IN" dirty="0"/>
          </a:p>
        </p:txBody>
      </p:sp>
      <p:pic>
        <p:nvPicPr>
          <p:cNvPr id="5" name="Picture 4">
            <a:extLst>
              <a:ext uri="{FF2B5EF4-FFF2-40B4-BE49-F238E27FC236}">
                <a16:creationId xmlns:a16="http://schemas.microsoft.com/office/drawing/2014/main" id="{2EAF7BE2-F38A-3033-50D1-709724440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010" y="0"/>
            <a:ext cx="2558787" cy="2011680"/>
          </a:xfrm>
          <a:prstGeom prst="rect">
            <a:avLst/>
          </a:prstGeom>
        </p:spPr>
      </p:pic>
    </p:spTree>
    <p:extLst>
      <p:ext uri="{BB962C8B-B14F-4D97-AF65-F5344CB8AC3E}">
        <p14:creationId xmlns:p14="http://schemas.microsoft.com/office/powerpoint/2010/main" val="212233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8FAF-01B8-A692-0235-81B7027F5C67}"/>
              </a:ext>
            </a:extLst>
          </p:cNvPr>
          <p:cNvSpPr>
            <a:spLocks noGrp="1"/>
          </p:cNvSpPr>
          <p:nvPr>
            <p:ph type="title"/>
          </p:nvPr>
        </p:nvSpPr>
        <p:spPr/>
        <p:txBody>
          <a:bodyPr/>
          <a:lstStyle/>
          <a:p>
            <a:r>
              <a:rPr lang="en-IN" dirty="0"/>
              <a:t>Vector space model</a:t>
            </a:r>
          </a:p>
        </p:txBody>
      </p:sp>
      <p:sp>
        <p:nvSpPr>
          <p:cNvPr id="3" name="Content Placeholder 2">
            <a:extLst>
              <a:ext uri="{FF2B5EF4-FFF2-40B4-BE49-F238E27FC236}">
                <a16:creationId xmlns:a16="http://schemas.microsoft.com/office/drawing/2014/main" id="{41F08378-3BB3-0029-5F73-E98982D8C1C2}"/>
              </a:ext>
            </a:extLst>
          </p:cNvPr>
          <p:cNvSpPr>
            <a:spLocks noGrp="1"/>
          </p:cNvSpPr>
          <p:nvPr>
            <p:ph idx="1"/>
          </p:nvPr>
        </p:nvSpPr>
        <p:spPr/>
        <p:txBody>
          <a:bodyPr>
            <a:normAutofit lnSpcReduction="10000"/>
          </a:bodyPr>
          <a:lstStyle/>
          <a:p>
            <a:r>
              <a:rPr lang="en-IN" dirty="0"/>
              <a:t>It is bag of words approach.</a:t>
            </a:r>
          </a:p>
          <a:p>
            <a:r>
              <a:rPr lang="en-US" dirty="0"/>
              <a:t> Even if a plagiarist heavily rewrites or modifies a work, they will still use many of the same words and types of words. </a:t>
            </a:r>
          </a:p>
          <a:p>
            <a:r>
              <a:rPr lang="en-US" dirty="0"/>
              <a:t>This model looks at the words in a paper but not the order that they are in.</a:t>
            </a:r>
          </a:p>
          <a:p>
            <a:r>
              <a:rPr lang="en-US" dirty="0"/>
              <a:t> Then, looking at the words themselves, the parts of speech and even some common phrases, can determine the probability that two papers have strong similarity.</a:t>
            </a:r>
            <a:endParaRPr lang="en-IN" dirty="0"/>
          </a:p>
        </p:txBody>
      </p:sp>
      <p:pic>
        <p:nvPicPr>
          <p:cNvPr id="5" name="Picture 4">
            <a:extLst>
              <a:ext uri="{FF2B5EF4-FFF2-40B4-BE49-F238E27FC236}">
                <a16:creationId xmlns:a16="http://schemas.microsoft.com/office/drawing/2014/main" id="{CCAAD62D-4315-D3BC-4238-729A7280A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4983"/>
            <a:ext cx="4153343" cy="2459558"/>
          </a:xfrm>
          <a:prstGeom prst="rect">
            <a:avLst/>
          </a:prstGeom>
        </p:spPr>
      </p:pic>
    </p:spTree>
    <p:extLst>
      <p:ext uri="{BB962C8B-B14F-4D97-AF65-F5344CB8AC3E}">
        <p14:creationId xmlns:p14="http://schemas.microsoft.com/office/powerpoint/2010/main" val="147386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0067-4A58-1BAE-A991-15CDFCF4FA7F}"/>
              </a:ext>
            </a:extLst>
          </p:cNvPr>
          <p:cNvSpPr>
            <a:spLocks noGrp="1"/>
          </p:cNvSpPr>
          <p:nvPr>
            <p:ph type="title"/>
          </p:nvPr>
        </p:nvSpPr>
        <p:spPr/>
        <p:txBody>
          <a:bodyPr/>
          <a:lstStyle/>
          <a:p>
            <a:r>
              <a:rPr lang="en-IN" dirty="0"/>
              <a:t>Stylometry </a:t>
            </a:r>
          </a:p>
        </p:txBody>
      </p:sp>
      <p:sp>
        <p:nvSpPr>
          <p:cNvPr id="3" name="Content Placeholder 2">
            <a:extLst>
              <a:ext uri="{FF2B5EF4-FFF2-40B4-BE49-F238E27FC236}">
                <a16:creationId xmlns:a16="http://schemas.microsoft.com/office/drawing/2014/main" id="{073EC511-6554-9B74-078C-C1B79F237C4B}"/>
              </a:ext>
            </a:extLst>
          </p:cNvPr>
          <p:cNvSpPr>
            <a:spLocks noGrp="1"/>
          </p:cNvSpPr>
          <p:nvPr>
            <p:ph idx="1"/>
          </p:nvPr>
        </p:nvSpPr>
        <p:spPr>
          <a:xfrm>
            <a:off x="838200" y="1455088"/>
            <a:ext cx="10515600" cy="3802711"/>
          </a:xfrm>
        </p:spPr>
        <p:txBody>
          <a:bodyPr>
            <a:normAutofit lnSpcReduction="10000"/>
          </a:bodyPr>
          <a:lstStyle/>
          <a:p>
            <a:pPr marL="0" indent="0">
              <a:buNone/>
            </a:pPr>
            <a:endParaRPr lang="en-US" dirty="0"/>
          </a:p>
          <a:p>
            <a:r>
              <a:rPr lang="en-US" dirty="0"/>
              <a:t>Stylometry subsumes statistical methods for quantifying an author’s unique writing style and is mainly used for authorship attribution or intrinsic plagiarism detection.</a:t>
            </a:r>
          </a:p>
          <a:p>
            <a:r>
              <a:rPr lang="en-US" dirty="0"/>
              <a:t>Detecting plagiarism by authorship attribution requires checking whether the writing style of the suspicious document, which is written supposedly by a certain author, matches with that of a corpus of documents written by the same author.</a:t>
            </a:r>
            <a:endParaRPr lang="en-IN" dirty="0"/>
          </a:p>
        </p:txBody>
      </p:sp>
    </p:spTree>
    <p:extLst>
      <p:ext uri="{BB962C8B-B14F-4D97-AF65-F5344CB8AC3E}">
        <p14:creationId xmlns:p14="http://schemas.microsoft.com/office/powerpoint/2010/main" val="247094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3CD-2E1E-5BEC-4673-002DAFCBF537}"/>
              </a:ext>
            </a:extLst>
          </p:cNvPr>
          <p:cNvSpPr>
            <a:spLocks noGrp="1"/>
          </p:cNvSpPr>
          <p:nvPr>
            <p:ph type="title"/>
          </p:nvPr>
        </p:nvSpPr>
        <p:spPr/>
        <p:txBody>
          <a:bodyPr/>
          <a:lstStyle/>
          <a:p>
            <a:r>
              <a:rPr lang="en-IN" dirty="0"/>
              <a:t>Citation analysis</a:t>
            </a:r>
          </a:p>
        </p:txBody>
      </p:sp>
      <p:sp>
        <p:nvSpPr>
          <p:cNvPr id="3" name="Content Placeholder 2">
            <a:extLst>
              <a:ext uri="{FF2B5EF4-FFF2-40B4-BE49-F238E27FC236}">
                <a16:creationId xmlns:a16="http://schemas.microsoft.com/office/drawing/2014/main" id="{FFAF68E9-6DAA-4A25-FDA9-895B9C8A1ABF}"/>
              </a:ext>
            </a:extLst>
          </p:cNvPr>
          <p:cNvSpPr>
            <a:spLocks noGrp="1"/>
          </p:cNvSpPr>
          <p:nvPr>
            <p:ph idx="1"/>
          </p:nvPr>
        </p:nvSpPr>
        <p:spPr/>
        <p:txBody>
          <a:bodyPr/>
          <a:lstStyle/>
          <a:p>
            <a:r>
              <a:rPr lang="en-IN" dirty="0"/>
              <a:t>Citation-based plagiarism detection </a:t>
            </a:r>
            <a:r>
              <a:rPr lang="en-US" dirty="0"/>
              <a:t>examines the citation and reference information in texts to identify similar patterns in the citation sequences. </a:t>
            </a:r>
          </a:p>
          <a:p>
            <a:r>
              <a:rPr lang="en-US" dirty="0"/>
              <a:t>As such, this approach is suitable for scientific texts, or other academic documents that contain citations.</a:t>
            </a:r>
            <a:endParaRPr lang="en-IN" dirty="0"/>
          </a:p>
        </p:txBody>
      </p:sp>
    </p:spTree>
    <p:extLst>
      <p:ext uri="{BB962C8B-B14F-4D97-AF65-F5344CB8AC3E}">
        <p14:creationId xmlns:p14="http://schemas.microsoft.com/office/powerpoint/2010/main" val="1488377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4F33-5391-09E3-B6AC-03B12E9A12A8}"/>
              </a:ext>
            </a:extLst>
          </p:cNvPr>
          <p:cNvSpPr>
            <a:spLocks noGrp="1"/>
          </p:cNvSpPr>
          <p:nvPr>
            <p:ph type="title"/>
          </p:nvPr>
        </p:nvSpPr>
        <p:spPr>
          <a:xfrm>
            <a:off x="838200" y="214050"/>
            <a:ext cx="10515600" cy="1325563"/>
          </a:xfrm>
        </p:spPr>
        <p:txBody>
          <a:bodyPr/>
          <a:lstStyle/>
          <a:p>
            <a:r>
              <a:rPr lang="en-IN" dirty="0"/>
              <a:t>Performance </a:t>
            </a:r>
          </a:p>
        </p:txBody>
      </p:sp>
      <p:pic>
        <p:nvPicPr>
          <p:cNvPr id="5" name="Content Placeholder 4">
            <a:extLst>
              <a:ext uri="{FF2B5EF4-FFF2-40B4-BE49-F238E27FC236}">
                <a16:creationId xmlns:a16="http://schemas.microsoft.com/office/drawing/2014/main" id="{3788B396-3DDA-7F18-26D6-DF8A4B55D2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1392"/>
            <a:ext cx="11008942" cy="5421070"/>
          </a:xfrm>
        </p:spPr>
      </p:pic>
    </p:spTree>
    <p:extLst>
      <p:ext uri="{BB962C8B-B14F-4D97-AF65-F5344CB8AC3E}">
        <p14:creationId xmlns:p14="http://schemas.microsoft.com/office/powerpoint/2010/main" val="72691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718A-55BB-11E0-C8D5-8B6CC251FB3B}"/>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F12EE74A-E734-BDEE-8C7D-B1A462CC7D16}"/>
              </a:ext>
            </a:extLst>
          </p:cNvPr>
          <p:cNvSpPr>
            <a:spLocks noGrp="1"/>
          </p:cNvSpPr>
          <p:nvPr>
            <p:ph idx="1"/>
          </p:nvPr>
        </p:nvSpPr>
        <p:spPr/>
        <p:txBody>
          <a:bodyPr>
            <a:normAutofit fontScale="62500" lnSpcReduction="20000"/>
          </a:bodyPr>
          <a:lstStyle/>
          <a:p>
            <a:r>
              <a:rPr lang="en-IN" dirty="0"/>
              <a:t>Plagiarism</a:t>
            </a:r>
          </a:p>
          <a:p>
            <a:r>
              <a:rPr lang="en-IN" dirty="0"/>
              <a:t>Effects of plagiarism</a:t>
            </a:r>
          </a:p>
          <a:p>
            <a:r>
              <a:rPr lang="en-IN" dirty="0"/>
              <a:t>Avoiding plagiarism</a:t>
            </a:r>
          </a:p>
          <a:p>
            <a:r>
              <a:rPr lang="en-IN" dirty="0"/>
              <a:t>Plagiarism detection</a:t>
            </a:r>
          </a:p>
          <a:p>
            <a:r>
              <a:rPr lang="en-IN" dirty="0"/>
              <a:t>Approaches </a:t>
            </a:r>
          </a:p>
          <a:p>
            <a:r>
              <a:rPr lang="en-IN" dirty="0"/>
              <a:t>Performance</a:t>
            </a:r>
          </a:p>
          <a:p>
            <a:r>
              <a:rPr lang="en-IN" dirty="0"/>
              <a:t>Software</a:t>
            </a:r>
          </a:p>
          <a:p>
            <a:r>
              <a:rPr lang="en-IN" dirty="0"/>
              <a:t>Algorithm</a:t>
            </a:r>
          </a:p>
          <a:p>
            <a:r>
              <a:rPr lang="en-IN" dirty="0"/>
              <a:t>Program</a:t>
            </a:r>
          </a:p>
          <a:p>
            <a:r>
              <a:rPr lang="en-IN" dirty="0"/>
              <a:t>Disadvantages </a:t>
            </a:r>
          </a:p>
          <a:p>
            <a:r>
              <a:rPr lang="en-IN" dirty="0"/>
              <a:t>conclusion</a:t>
            </a:r>
          </a:p>
          <a:p>
            <a:r>
              <a:rPr lang="en-IN" dirty="0"/>
              <a:t>References</a:t>
            </a:r>
          </a:p>
          <a:p>
            <a:endParaRPr lang="en-IN" dirty="0"/>
          </a:p>
        </p:txBody>
      </p:sp>
    </p:spTree>
    <p:extLst>
      <p:ext uri="{BB962C8B-B14F-4D97-AF65-F5344CB8AC3E}">
        <p14:creationId xmlns:p14="http://schemas.microsoft.com/office/powerpoint/2010/main" val="71126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2FA1-920B-4F2F-6F8D-58B593C859A1}"/>
              </a:ext>
            </a:extLst>
          </p:cNvPr>
          <p:cNvSpPr>
            <a:spLocks noGrp="1"/>
          </p:cNvSpPr>
          <p:nvPr>
            <p:ph type="title"/>
          </p:nvPr>
        </p:nvSpPr>
        <p:spPr/>
        <p:txBody>
          <a:bodyPr/>
          <a:lstStyle/>
          <a:p>
            <a:r>
              <a:rPr lang="en-IN" dirty="0"/>
              <a:t>Software </a:t>
            </a:r>
          </a:p>
        </p:txBody>
      </p:sp>
      <p:pic>
        <p:nvPicPr>
          <p:cNvPr id="11" name="Content Placeholder 10">
            <a:extLst>
              <a:ext uri="{FF2B5EF4-FFF2-40B4-BE49-F238E27FC236}">
                <a16:creationId xmlns:a16="http://schemas.microsoft.com/office/drawing/2014/main" id="{D875688C-F24F-E7EA-C516-85940B51A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1" y="1389529"/>
            <a:ext cx="12075459" cy="5468471"/>
          </a:xfrm>
        </p:spPr>
      </p:pic>
    </p:spTree>
    <p:extLst>
      <p:ext uri="{BB962C8B-B14F-4D97-AF65-F5344CB8AC3E}">
        <p14:creationId xmlns:p14="http://schemas.microsoft.com/office/powerpoint/2010/main" val="149360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9C41-1723-4D49-E664-1BB726860E1F}"/>
              </a:ext>
            </a:extLst>
          </p:cNvPr>
          <p:cNvSpPr>
            <a:spLocks noGrp="1"/>
          </p:cNvSpPr>
          <p:nvPr>
            <p:ph type="title"/>
          </p:nvPr>
        </p:nvSpPr>
        <p:spPr>
          <a:xfrm>
            <a:off x="0" y="365125"/>
            <a:ext cx="11353800" cy="1325563"/>
          </a:xfrm>
        </p:spPr>
        <p:txBody>
          <a:bodyPr/>
          <a:lstStyle/>
          <a:p>
            <a:r>
              <a:rPr lang="en-IN" dirty="0"/>
              <a:t>Source code plagiarism</a:t>
            </a:r>
          </a:p>
        </p:txBody>
      </p:sp>
      <p:sp>
        <p:nvSpPr>
          <p:cNvPr id="3" name="Content Placeholder 2">
            <a:extLst>
              <a:ext uri="{FF2B5EF4-FFF2-40B4-BE49-F238E27FC236}">
                <a16:creationId xmlns:a16="http://schemas.microsoft.com/office/drawing/2014/main" id="{C3DE5D01-9547-2D39-0B7B-8DE5B9BCBC44}"/>
              </a:ext>
            </a:extLst>
          </p:cNvPr>
          <p:cNvSpPr>
            <a:spLocks noGrp="1"/>
          </p:cNvSpPr>
          <p:nvPr>
            <p:ph idx="1"/>
          </p:nvPr>
        </p:nvSpPr>
        <p:spPr>
          <a:xfrm>
            <a:off x="419100" y="2332355"/>
            <a:ext cx="10515600" cy="4160520"/>
          </a:xfrm>
        </p:spPr>
        <p:txBody>
          <a:bodyPr>
            <a:normAutofit lnSpcReduction="10000"/>
          </a:bodyPr>
          <a:lstStyle/>
          <a:p>
            <a:r>
              <a:rPr lang="en-US" dirty="0"/>
              <a:t>Plagiarism in computer source code is also frequent, and requires different tools than those used for text comparisons in document.</a:t>
            </a:r>
          </a:p>
          <a:p>
            <a:r>
              <a:rPr lang="en-US" dirty="0"/>
              <a:t>Since most programming assignments expect students to write programs with very specific requirements, it is very difficult to find existing programs that already meet them.</a:t>
            </a:r>
          </a:p>
          <a:p>
            <a:r>
              <a:rPr lang="en-US" dirty="0"/>
              <a:t> Since integrating external code is often harder than writing it from scratch, most plagiarizing students choose to do so from their peers</a:t>
            </a:r>
            <a:endParaRPr lang="en-IN" dirty="0"/>
          </a:p>
        </p:txBody>
      </p:sp>
      <p:pic>
        <p:nvPicPr>
          <p:cNvPr id="5" name="Picture 4">
            <a:extLst>
              <a:ext uri="{FF2B5EF4-FFF2-40B4-BE49-F238E27FC236}">
                <a16:creationId xmlns:a16="http://schemas.microsoft.com/office/drawing/2014/main" id="{1C84E147-E8BF-A595-A828-9450A8A5B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5125"/>
            <a:ext cx="5800165" cy="1687475"/>
          </a:xfrm>
          <a:prstGeom prst="rect">
            <a:avLst/>
          </a:prstGeom>
        </p:spPr>
      </p:pic>
    </p:spTree>
    <p:extLst>
      <p:ext uri="{BB962C8B-B14F-4D97-AF65-F5344CB8AC3E}">
        <p14:creationId xmlns:p14="http://schemas.microsoft.com/office/powerpoint/2010/main" val="3147954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D4788-2E74-F1B4-5372-8B2CB80729F6}"/>
              </a:ext>
            </a:extLst>
          </p:cNvPr>
          <p:cNvSpPr>
            <a:spLocks noGrp="1"/>
          </p:cNvSpPr>
          <p:nvPr>
            <p:ph idx="1"/>
          </p:nvPr>
        </p:nvSpPr>
        <p:spPr>
          <a:xfrm>
            <a:off x="838200" y="116542"/>
            <a:ext cx="10430435" cy="6580094"/>
          </a:xfrm>
        </p:spPr>
        <p:txBody>
          <a:bodyPr>
            <a:noAutofit/>
          </a:bodyPr>
          <a:lstStyle/>
          <a:p>
            <a:r>
              <a:rPr lang="en-US" sz="2000" b="1" dirty="0"/>
              <a:t>source-code similarity detection algorithms can be classified as based on either</a:t>
            </a:r>
            <a:endParaRPr lang="en-US" sz="2000" dirty="0"/>
          </a:p>
          <a:p>
            <a:r>
              <a:rPr lang="en-US" sz="2000" b="1" dirty="0"/>
              <a:t>Strings</a:t>
            </a:r>
            <a:r>
              <a:rPr lang="en-US" sz="2000" dirty="0"/>
              <a:t> – look for exact textual matches of segments fast, but can be confused by renaming identifiers.</a:t>
            </a:r>
          </a:p>
          <a:p>
            <a:r>
              <a:rPr lang="en-US" sz="2000" b="1" dirty="0"/>
              <a:t>Tokens </a:t>
            </a:r>
            <a:r>
              <a:rPr lang="en-US" sz="2000" dirty="0"/>
              <a:t>– as with strings, but using a </a:t>
            </a:r>
            <a:r>
              <a:rPr lang="en-US" sz="2000" dirty="0" err="1"/>
              <a:t>lexer</a:t>
            </a:r>
            <a:r>
              <a:rPr lang="en-US" sz="2000" dirty="0"/>
              <a:t> to convert the program into tokens first. This discards whitespace, comments, and identifier names.</a:t>
            </a:r>
          </a:p>
          <a:p>
            <a:r>
              <a:rPr lang="en-US" sz="2000" b="1" dirty="0"/>
              <a:t>Parse Trees </a:t>
            </a:r>
            <a:r>
              <a:rPr lang="en-US" sz="2000" dirty="0"/>
              <a:t>– build and compare parse </a:t>
            </a:r>
            <a:r>
              <a:rPr lang="en-US" sz="2000" dirty="0" err="1"/>
              <a:t>trees.For</a:t>
            </a:r>
            <a:r>
              <a:rPr lang="en-US" sz="2000" dirty="0"/>
              <a:t> instance, tree comparison can normalize conditional statements, and detect equivalent constructs as similar to each other.</a:t>
            </a:r>
          </a:p>
          <a:p>
            <a:r>
              <a:rPr lang="en-US" sz="2000" b="1" dirty="0"/>
              <a:t>Program Dependency Graphs (PDGs) </a:t>
            </a:r>
            <a:r>
              <a:rPr lang="en-US" sz="2000" dirty="0"/>
              <a:t>– a PDG captures the actual flow of control in a program, and allows much higher-level equivalences to be located, at a greater expense in complexity and calculation time.</a:t>
            </a:r>
          </a:p>
          <a:p>
            <a:r>
              <a:rPr lang="en-US" sz="2000" b="1" dirty="0"/>
              <a:t>Metrics </a:t>
            </a:r>
            <a:r>
              <a:rPr lang="en-US" sz="2000" dirty="0"/>
              <a:t>– metrics capture 'scores' of code segments according to certain criteria; for instance, "the number of loops and conditionals", or "the number of different variables used". Metrics are simple to calculate and can be compared quickly, but can also lead to false positives: two fragments with the same scores on a set of metrics may do entirely different things.</a:t>
            </a:r>
          </a:p>
          <a:p>
            <a:r>
              <a:rPr lang="en-US" sz="2000" b="1" dirty="0"/>
              <a:t>Hybrid approaches </a:t>
            </a:r>
            <a:r>
              <a:rPr lang="en-US" sz="2000" dirty="0"/>
              <a:t>– for instance, parse trees + suffix trees can combine the detection capability of parse trees with the speed afforded by suffix trees, a type of string-matching data structure.</a:t>
            </a:r>
            <a:endParaRPr lang="en-IN" sz="2000" dirty="0"/>
          </a:p>
        </p:txBody>
      </p:sp>
    </p:spTree>
    <p:extLst>
      <p:ext uri="{BB962C8B-B14F-4D97-AF65-F5344CB8AC3E}">
        <p14:creationId xmlns:p14="http://schemas.microsoft.com/office/powerpoint/2010/main" val="242298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7F01-C3F6-A92E-2051-1E1D2D55040D}"/>
              </a:ext>
            </a:extLst>
          </p:cNvPr>
          <p:cNvSpPr>
            <a:spLocks noGrp="1"/>
          </p:cNvSpPr>
          <p:nvPr>
            <p:ph type="title"/>
          </p:nvPr>
        </p:nvSpPr>
        <p:spPr/>
        <p:txBody>
          <a:bodyPr/>
          <a:lstStyle/>
          <a:p>
            <a:r>
              <a:rPr lang="en-IN" dirty="0"/>
              <a:t>Algorithm </a:t>
            </a:r>
          </a:p>
        </p:txBody>
      </p:sp>
      <p:pic>
        <p:nvPicPr>
          <p:cNvPr id="5" name="Content Placeholder 4">
            <a:extLst>
              <a:ext uri="{FF2B5EF4-FFF2-40B4-BE49-F238E27FC236}">
                <a16:creationId xmlns:a16="http://schemas.microsoft.com/office/drawing/2014/main" id="{E2DBBC65-F6DD-5812-3856-403685C5B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1" y="152400"/>
            <a:ext cx="5038164" cy="6553200"/>
          </a:xfrm>
        </p:spPr>
      </p:pic>
    </p:spTree>
    <p:extLst>
      <p:ext uri="{BB962C8B-B14F-4D97-AF65-F5344CB8AC3E}">
        <p14:creationId xmlns:p14="http://schemas.microsoft.com/office/powerpoint/2010/main" val="216160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A541-8ADD-FF6C-A7FA-56C22F1CCBA5}"/>
              </a:ext>
            </a:extLst>
          </p:cNvPr>
          <p:cNvSpPr>
            <a:spLocks noGrp="1"/>
          </p:cNvSpPr>
          <p:nvPr>
            <p:ph type="title"/>
          </p:nvPr>
        </p:nvSpPr>
        <p:spPr/>
        <p:txBody>
          <a:bodyPr>
            <a:normAutofit/>
          </a:bodyPr>
          <a:lstStyle/>
          <a:p>
            <a:r>
              <a:rPr lang="en-US" dirty="0">
                <a:latin typeface="+mn-lt"/>
              </a:rPr>
              <a:t>Combining students answer into one single answer file (MASTER DOCUMENT)</a:t>
            </a:r>
            <a:endParaRPr lang="en-IN" dirty="0">
              <a:latin typeface="+mn-lt"/>
            </a:endParaRPr>
          </a:p>
        </p:txBody>
      </p:sp>
      <p:pic>
        <p:nvPicPr>
          <p:cNvPr id="5" name="Content Placeholder 4">
            <a:extLst>
              <a:ext uri="{FF2B5EF4-FFF2-40B4-BE49-F238E27FC236}">
                <a16:creationId xmlns:a16="http://schemas.microsoft.com/office/drawing/2014/main" id="{18A23E40-4669-2744-8197-4CF3017BA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06" y="1690688"/>
            <a:ext cx="12247805" cy="5167312"/>
          </a:xfrm>
        </p:spPr>
      </p:pic>
    </p:spTree>
    <p:extLst>
      <p:ext uri="{BB962C8B-B14F-4D97-AF65-F5344CB8AC3E}">
        <p14:creationId xmlns:p14="http://schemas.microsoft.com/office/powerpoint/2010/main" val="185969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D73B-FD16-E070-BB9E-BDCC40D72AD4}"/>
              </a:ext>
            </a:extLst>
          </p:cNvPr>
          <p:cNvSpPr>
            <a:spLocks noGrp="1"/>
          </p:cNvSpPr>
          <p:nvPr>
            <p:ph type="title"/>
          </p:nvPr>
        </p:nvSpPr>
        <p:spPr>
          <a:xfrm>
            <a:off x="838200" y="155273"/>
            <a:ext cx="10515600" cy="1325563"/>
          </a:xfrm>
        </p:spPr>
        <p:txBody>
          <a:bodyPr>
            <a:normAutofit/>
          </a:bodyPr>
          <a:lstStyle/>
          <a:p>
            <a:r>
              <a:rPr lang="en-US" dirty="0">
                <a:latin typeface="+mn-lt"/>
              </a:rPr>
              <a:t>Extract unique words (unigram, bigram, trigram) from the MASTER DOCUMENT</a:t>
            </a:r>
            <a:endParaRPr lang="en-IN" dirty="0">
              <a:latin typeface="+mn-lt"/>
            </a:endParaRPr>
          </a:p>
        </p:txBody>
      </p:sp>
      <p:pic>
        <p:nvPicPr>
          <p:cNvPr id="5" name="Content Placeholder 4">
            <a:extLst>
              <a:ext uri="{FF2B5EF4-FFF2-40B4-BE49-F238E27FC236}">
                <a16:creationId xmlns:a16="http://schemas.microsoft.com/office/drawing/2014/main" id="{9DE7DC1B-B5DD-6632-ECCE-F203A438D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0836"/>
            <a:ext cx="12192000" cy="5377163"/>
          </a:xfrm>
        </p:spPr>
      </p:pic>
    </p:spTree>
    <p:extLst>
      <p:ext uri="{BB962C8B-B14F-4D97-AF65-F5344CB8AC3E}">
        <p14:creationId xmlns:p14="http://schemas.microsoft.com/office/powerpoint/2010/main" val="1050973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8758-DC47-567C-FA22-EAA9C332E27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1D719DC-9F71-F886-9AD1-21E9E8587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104"/>
            <a:ext cx="12192000" cy="6862103"/>
          </a:xfrm>
        </p:spPr>
      </p:pic>
    </p:spTree>
    <p:extLst>
      <p:ext uri="{BB962C8B-B14F-4D97-AF65-F5344CB8AC3E}">
        <p14:creationId xmlns:p14="http://schemas.microsoft.com/office/powerpoint/2010/main" val="109411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E701-C78E-0EF9-4850-FED3608AAFD7}"/>
              </a:ext>
            </a:extLst>
          </p:cNvPr>
          <p:cNvSpPr>
            <a:spLocks noGrp="1"/>
          </p:cNvSpPr>
          <p:nvPr>
            <p:ph type="title"/>
          </p:nvPr>
        </p:nvSpPr>
        <p:spPr>
          <a:xfrm>
            <a:off x="676835" y="158936"/>
            <a:ext cx="10515600" cy="1325563"/>
          </a:xfrm>
        </p:spPr>
        <p:txBody>
          <a:bodyPr/>
          <a:lstStyle/>
          <a:p>
            <a:r>
              <a:rPr lang="en-IN" dirty="0">
                <a:latin typeface="+mn-lt"/>
              </a:rPr>
              <a:t>Eliminate </a:t>
            </a:r>
            <a:r>
              <a:rPr lang="en-IN" dirty="0" err="1">
                <a:latin typeface="+mn-lt"/>
              </a:rPr>
              <a:t>stopwords</a:t>
            </a:r>
            <a:endParaRPr lang="en-IN" dirty="0">
              <a:latin typeface="+mn-lt"/>
            </a:endParaRPr>
          </a:p>
        </p:txBody>
      </p:sp>
      <p:pic>
        <p:nvPicPr>
          <p:cNvPr id="5" name="Content Placeholder 4">
            <a:extLst>
              <a:ext uri="{FF2B5EF4-FFF2-40B4-BE49-F238E27FC236}">
                <a16:creationId xmlns:a16="http://schemas.microsoft.com/office/drawing/2014/main" id="{66540C39-2442-6815-2F10-2B65D7398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0980"/>
            <a:ext cx="12192000" cy="5467020"/>
          </a:xfrm>
        </p:spPr>
      </p:pic>
    </p:spTree>
    <p:extLst>
      <p:ext uri="{BB962C8B-B14F-4D97-AF65-F5344CB8AC3E}">
        <p14:creationId xmlns:p14="http://schemas.microsoft.com/office/powerpoint/2010/main" val="3816413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77AE-1EA2-EB47-FA06-C18D316BAF69}"/>
              </a:ext>
            </a:extLst>
          </p:cNvPr>
          <p:cNvSpPr>
            <a:spLocks noGrp="1"/>
          </p:cNvSpPr>
          <p:nvPr>
            <p:ph type="title"/>
          </p:nvPr>
        </p:nvSpPr>
        <p:spPr>
          <a:xfrm>
            <a:off x="179294" y="105149"/>
            <a:ext cx="11147612" cy="1325563"/>
          </a:xfrm>
        </p:spPr>
        <p:txBody>
          <a:bodyPr>
            <a:normAutofit fontScale="90000"/>
          </a:bodyPr>
          <a:lstStyle/>
          <a:p>
            <a:r>
              <a:rPr lang="en-US" dirty="0">
                <a:latin typeface="+mn-lt"/>
              </a:rPr>
              <a:t>Compute Document Frequency (DF) and Inverse Document Frequency (IDF) for each term</a:t>
            </a:r>
            <a:endParaRPr lang="en-IN" dirty="0">
              <a:latin typeface="+mn-lt"/>
            </a:endParaRPr>
          </a:p>
        </p:txBody>
      </p:sp>
      <p:pic>
        <p:nvPicPr>
          <p:cNvPr id="5" name="Content Placeholder 4">
            <a:extLst>
              <a:ext uri="{FF2B5EF4-FFF2-40B4-BE49-F238E27FC236}">
                <a16:creationId xmlns:a16="http://schemas.microsoft.com/office/drawing/2014/main" id="{5F0BB4E8-B35D-590C-D649-C09AC3B59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5741"/>
            <a:ext cx="9233647" cy="5499847"/>
          </a:xfrm>
        </p:spPr>
      </p:pic>
    </p:spTree>
    <p:extLst>
      <p:ext uri="{BB962C8B-B14F-4D97-AF65-F5344CB8AC3E}">
        <p14:creationId xmlns:p14="http://schemas.microsoft.com/office/powerpoint/2010/main" val="3712620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6A64-E241-D4C6-5D20-5D4D0EE36EB4}"/>
              </a:ext>
            </a:extLst>
          </p:cNvPr>
          <p:cNvSpPr>
            <a:spLocks noGrp="1"/>
          </p:cNvSpPr>
          <p:nvPr>
            <p:ph type="title"/>
          </p:nvPr>
        </p:nvSpPr>
        <p:spPr/>
        <p:txBody>
          <a:bodyPr/>
          <a:lstStyle/>
          <a:p>
            <a:r>
              <a:rPr lang="en-US" dirty="0">
                <a:latin typeface="+mn-lt"/>
              </a:rPr>
              <a:t>Compute TF-IDF Weight Vector for each document</a:t>
            </a:r>
            <a:endParaRPr lang="en-IN" dirty="0">
              <a:latin typeface="+mn-lt"/>
            </a:endParaRPr>
          </a:p>
        </p:txBody>
      </p:sp>
      <p:pic>
        <p:nvPicPr>
          <p:cNvPr id="5" name="Content Placeholder 4">
            <a:extLst>
              <a:ext uri="{FF2B5EF4-FFF2-40B4-BE49-F238E27FC236}">
                <a16:creationId xmlns:a16="http://schemas.microsoft.com/office/drawing/2014/main" id="{9BC3C1EA-3A0F-A30C-5316-75F962F2F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46562"/>
            <a:ext cx="12192000" cy="5311437"/>
          </a:xfrm>
        </p:spPr>
      </p:pic>
    </p:spTree>
    <p:extLst>
      <p:ext uri="{BB962C8B-B14F-4D97-AF65-F5344CB8AC3E}">
        <p14:creationId xmlns:p14="http://schemas.microsoft.com/office/powerpoint/2010/main" val="77402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3C6D-EEED-5540-3D64-8F72C90A8DAE}"/>
              </a:ext>
            </a:extLst>
          </p:cNvPr>
          <p:cNvSpPr>
            <a:spLocks noGrp="1"/>
          </p:cNvSpPr>
          <p:nvPr>
            <p:ph type="title"/>
          </p:nvPr>
        </p:nvSpPr>
        <p:spPr/>
        <p:txBody>
          <a:bodyPr/>
          <a:lstStyle/>
          <a:p>
            <a:r>
              <a:rPr lang="en-IN" dirty="0"/>
              <a:t>Plagiarism</a:t>
            </a:r>
          </a:p>
        </p:txBody>
      </p:sp>
      <p:sp>
        <p:nvSpPr>
          <p:cNvPr id="3" name="Content Placeholder 2">
            <a:extLst>
              <a:ext uri="{FF2B5EF4-FFF2-40B4-BE49-F238E27FC236}">
                <a16:creationId xmlns:a16="http://schemas.microsoft.com/office/drawing/2014/main" id="{060A05F7-D686-FA92-CF97-133488DABB66}"/>
              </a:ext>
            </a:extLst>
          </p:cNvPr>
          <p:cNvSpPr>
            <a:spLocks noGrp="1"/>
          </p:cNvSpPr>
          <p:nvPr>
            <p:ph idx="1"/>
          </p:nvPr>
        </p:nvSpPr>
        <p:spPr>
          <a:xfrm>
            <a:off x="305462" y="2663686"/>
            <a:ext cx="10515600" cy="4651513"/>
          </a:xfrm>
        </p:spPr>
        <p:txBody>
          <a:bodyPr/>
          <a:lstStyle/>
          <a:p>
            <a:r>
              <a:rPr lang="en-US" dirty="0"/>
              <a:t> Plagiarism involves activities that present another author’s ideas, thoughts or research as your own without acknowledging its source.</a:t>
            </a:r>
          </a:p>
          <a:p>
            <a:r>
              <a:rPr lang="en-US" dirty="0"/>
              <a:t>For a long time, plagiarism has been a prevalent issue in academic institutions.</a:t>
            </a:r>
          </a:p>
          <a:p>
            <a:r>
              <a:rPr lang="en-US" dirty="0"/>
              <a:t> There is no upside to plagiarism, it only shows the student lacks integrity and critical thinking.</a:t>
            </a:r>
            <a:endParaRPr lang="en-IN" dirty="0"/>
          </a:p>
        </p:txBody>
      </p:sp>
      <p:pic>
        <p:nvPicPr>
          <p:cNvPr id="5" name="Picture 4">
            <a:extLst>
              <a:ext uri="{FF2B5EF4-FFF2-40B4-BE49-F238E27FC236}">
                <a16:creationId xmlns:a16="http://schemas.microsoft.com/office/drawing/2014/main" id="{23427FB3-C806-D845-3A04-0BCB546F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802" y="0"/>
            <a:ext cx="5750483" cy="2663686"/>
          </a:xfrm>
          <a:prstGeom prst="rect">
            <a:avLst/>
          </a:prstGeom>
        </p:spPr>
      </p:pic>
    </p:spTree>
    <p:extLst>
      <p:ext uri="{BB962C8B-B14F-4D97-AF65-F5344CB8AC3E}">
        <p14:creationId xmlns:p14="http://schemas.microsoft.com/office/powerpoint/2010/main" val="351617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3AE7-7C88-B76E-5750-278C8B614AEC}"/>
              </a:ext>
            </a:extLst>
          </p:cNvPr>
          <p:cNvSpPr>
            <a:spLocks noGrp="1"/>
          </p:cNvSpPr>
          <p:nvPr>
            <p:ph type="title"/>
          </p:nvPr>
        </p:nvSpPr>
        <p:spPr/>
        <p:txBody>
          <a:bodyPr/>
          <a:lstStyle/>
          <a:p>
            <a:r>
              <a:rPr lang="en-US" dirty="0">
                <a:latin typeface="+mn-lt"/>
              </a:rPr>
              <a:t>Compare each pair of assignment using Cosine Similarity</a:t>
            </a:r>
            <a:endParaRPr lang="en-IN" dirty="0">
              <a:latin typeface="+mn-lt"/>
            </a:endParaRPr>
          </a:p>
        </p:txBody>
      </p:sp>
      <p:pic>
        <p:nvPicPr>
          <p:cNvPr id="5" name="Content Placeholder 4">
            <a:extLst>
              <a:ext uri="{FF2B5EF4-FFF2-40B4-BE49-F238E27FC236}">
                <a16:creationId xmlns:a16="http://schemas.microsoft.com/office/drawing/2014/main" id="{9340360C-BF36-9C63-7891-F4064F2BEE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6753"/>
            <a:ext cx="12170601" cy="5306445"/>
          </a:xfrm>
        </p:spPr>
      </p:pic>
    </p:spTree>
    <p:extLst>
      <p:ext uri="{BB962C8B-B14F-4D97-AF65-F5344CB8AC3E}">
        <p14:creationId xmlns:p14="http://schemas.microsoft.com/office/powerpoint/2010/main" val="4127829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069A-DC9F-FA23-5804-7AE85EEE7214}"/>
              </a:ext>
            </a:extLst>
          </p:cNvPr>
          <p:cNvSpPr>
            <a:spLocks noGrp="1"/>
          </p:cNvSpPr>
          <p:nvPr>
            <p:ph type="title"/>
          </p:nvPr>
        </p:nvSpPr>
        <p:spPr/>
        <p:txBody>
          <a:bodyPr/>
          <a:lstStyle/>
          <a:p>
            <a:r>
              <a:rPr lang="en-US" dirty="0">
                <a:latin typeface="+mn-lt"/>
              </a:rPr>
              <a:t>Compare each pair of assignment using </a:t>
            </a:r>
            <a:r>
              <a:rPr lang="en-US" dirty="0" err="1">
                <a:latin typeface="+mn-lt"/>
              </a:rPr>
              <a:t>jaccard</a:t>
            </a:r>
            <a:r>
              <a:rPr lang="en-US" dirty="0">
                <a:latin typeface="+mn-lt"/>
              </a:rPr>
              <a:t> Similarity</a:t>
            </a:r>
            <a:endParaRPr lang="en-IN" dirty="0">
              <a:latin typeface="+mn-lt"/>
            </a:endParaRPr>
          </a:p>
        </p:txBody>
      </p:sp>
      <p:pic>
        <p:nvPicPr>
          <p:cNvPr id="5" name="Content Placeholder 4">
            <a:extLst>
              <a:ext uri="{FF2B5EF4-FFF2-40B4-BE49-F238E27FC236}">
                <a16:creationId xmlns:a16="http://schemas.microsoft.com/office/drawing/2014/main" id="{766D1487-F03D-A414-A230-06FD3EC64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13" y="1690688"/>
            <a:ext cx="12021670" cy="5167311"/>
          </a:xfrm>
        </p:spPr>
      </p:pic>
    </p:spTree>
    <p:extLst>
      <p:ext uri="{BB962C8B-B14F-4D97-AF65-F5344CB8AC3E}">
        <p14:creationId xmlns:p14="http://schemas.microsoft.com/office/powerpoint/2010/main" val="414658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A65457-3FB2-DAF4-BE46-E2F7C6191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7" y="50427"/>
            <a:ext cx="11911107" cy="6699997"/>
          </a:xfrm>
          <a:prstGeom prst="rect">
            <a:avLst/>
          </a:prstGeom>
        </p:spPr>
      </p:pic>
    </p:spTree>
    <p:extLst>
      <p:ext uri="{BB962C8B-B14F-4D97-AF65-F5344CB8AC3E}">
        <p14:creationId xmlns:p14="http://schemas.microsoft.com/office/powerpoint/2010/main" val="3150080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B8BA-A4BA-EFE1-322E-6FD3F090AF02}"/>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D768BEB-F769-126F-4F5C-4FB61A7351EA}"/>
              </a:ext>
            </a:extLst>
          </p:cNvPr>
          <p:cNvSpPr>
            <a:spLocks noGrp="1"/>
          </p:cNvSpPr>
          <p:nvPr>
            <p:ph idx="1"/>
          </p:nvPr>
        </p:nvSpPr>
        <p:spPr/>
        <p:txBody>
          <a:bodyPr>
            <a:normAutofit/>
          </a:bodyPr>
          <a:lstStyle/>
          <a:p>
            <a:r>
              <a:rPr lang="en-IN" dirty="0"/>
              <a:t>In the age of information technologies plagiarism has become more actual and turned into a serious problem. </a:t>
            </a:r>
          </a:p>
          <a:p>
            <a:r>
              <a:rPr lang="en-IN" dirty="0"/>
              <a:t>Plagiarism prevention methods which are based on societies change of attitude against plagiarism.</a:t>
            </a:r>
          </a:p>
          <a:p>
            <a:r>
              <a:rPr lang="en-IN" dirty="0"/>
              <a:t>Plagiarism detection tools are used for this purpose.</a:t>
            </a:r>
          </a:p>
        </p:txBody>
      </p:sp>
    </p:spTree>
    <p:extLst>
      <p:ext uri="{BB962C8B-B14F-4D97-AF65-F5344CB8AC3E}">
        <p14:creationId xmlns:p14="http://schemas.microsoft.com/office/powerpoint/2010/main" val="1218081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FA59-7C53-A2C9-9D18-11C07349FDE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97953D5-47BF-B3C7-CC5F-F8F5309613C1}"/>
              </a:ext>
            </a:extLst>
          </p:cNvPr>
          <p:cNvSpPr>
            <a:spLocks noGrp="1"/>
          </p:cNvSpPr>
          <p:nvPr>
            <p:ph idx="1"/>
          </p:nvPr>
        </p:nvSpPr>
        <p:spPr/>
        <p:txBody>
          <a:bodyPr/>
          <a:lstStyle/>
          <a:p>
            <a:r>
              <a:rPr lang="en-US" dirty="0"/>
              <a:t>Open Learning, the Issue of Plagiarism - Efficient Algorithm(from international journal of computers)</a:t>
            </a:r>
          </a:p>
          <a:p>
            <a:r>
              <a:rPr lang="en-IN" dirty="0">
                <a:hlinkClick r:id="rId2"/>
              </a:rPr>
              <a:t>https://en.wikipedia.org/wiki/Content_similarity_detection</a:t>
            </a:r>
            <a:endParaRPr lang="en-IN" dirty="0"/>
          </a:p>
          <a:p>
            <a:r>
              <a:rPr lang="en-IN" dirty="0">
                <a:hlinkClick r:id="rId3"/>
              </a:rPr>
              <a:t>https://www.plagiarismtoday.com/2016/05/03/plagiarism-detection-works/</a:t>
            </a:r>
            <a:endParaRPr lang="en-IN" dirty="0"/>
          </a:p>
          <a:p>
            <a:r>
              <a:rPr lang="en-IN" dirty="0">
                <a:hlinkClick r:id="rId4"/>
              </a:rPr>
              <a:t>https://degreesandcareers.info/resources/top-plagiarism-checker-apps/</a:t>
            </a:r>
            <a:endParaRPr lang="en-IN" dirty="0"/>
          </a:p>
        </p:txBody>
      </p:sp>
    </p:spTree>
    <p:extLst>
      <p:ext uri="{BB962C8B-B14F-4D97-AF65-F5344CB8AC3E}">
        <p14:creationId xmlns:p14="http://schemas.microsoft.com/office/powerpoint/2010/main" val="2678557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F9715-8BCB-C5E9-DAAA-2BEFE3413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489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C07F4-554D-A93E-C402-B185E787E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93934" cy="6858000"/>
          </a:xfrm>
          <a:prstGeom prst="rect">
            <a:avLst/>
          </a:prstGeom>
        </p:spPr>
      </p:pic>
    </p:spTree>
    <p:extLst>
      <p:ext uri="{BB962C8B-B14F-4D97-AF65-F5344CB8AC3E}">
        <p14:creationId xmlns:p14="http://schemas.microsoft.com/office/powerpoint/2010/main" val="87495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EC04-4714-FCED-7309-DAABBFB23223}"/>
              </a:ext>
            </a:extLst>
          </p:cNvPr>
          <p:cNvSpPr>
            <a:spLocks noGrp="1"/>
          </p:cNvSpPr>
          <p:nvPr>
            <p:ph type="title"/>
          </p:nvPr>
        </p:nvSpPr>
        <p:spPr/>
        <p:txBody>
          <a:bodyPr/>
          <a:lstStyle/>
          <a:p>
            <a:r>
              <a:rPr lang="en-IN" dirty="0"/>
              <a:t>Effects of plagiarism</a:t>
            </a:r>
          </a:p>
        </p:txBody>
      </p:sp>
      <p:sp>
        <p:nvSpPr>
          <p:cNvPr id="3" name="Content Placeholder 2">
            <a:extLst>
              <a:ext uri="{FF2B5EF4-FFF2-40B4-BE49-F238E27FC236}">
                <a16:creationId xmlns:a16="http://schemas.microsoft.com/office/drawing/2014/main" id="{FECDD259-D77B-3FED-D68E-FFF4E0953278}"/>
              </a:ext>
            </a:extLst>
          </p:cNvPr>
          <p:cNvSpPr>
            <a:spLocks noGrp="1"/>
          </p:cNvSpPr>
          <p:nvPr>
            <p:ph idx="1"/>
          </p:nvPr>
        </p:nvSpPr>
        <p:spPr/>
        <p:txBody>
          <a:bodyPr>
            <a:normAutofit fontScale="85000" lnSpcReduction="10000"/>
          </a:bodyPr>
          <a:lstStyle/>
          <a:p>
            <a:r>
              <a:rPr lang="en-US" dirty="0"/>
              <a:t>The consequences of plagiarism rub off on the culprit, other students, the academic institution, and the economy as a whole.</a:t>
            </a:r>
          </a:p>
          <a:p>
            <a:r>
              <a:rPr lang="en-US" dirty="0"/>
              <a:t> When a student plagiarizes their coursework, the efforts other students put into theirs become discredited and the authenticity of the standard of learning at the institution is devalued.</a:t>
            </a:r>
          </a:p>
          <a:p>
            <a:r>
              <a:rPr lang="en-US" dirty="0"/>
              <a:t>Plagiarism can be deliberate or unintentional.</a:t>
            </a:r>
          </a:p>
          <a:p>
            <a:r>
              <a:rPr lang="en-US" dirty="0"/>
              <a:t> Some students are guilty of plagiarism because they didn’t give proper credit to the source of the information used in their project.</a:t>
            </a:r>
          </a:p>
          <a:p>
            <a:r>
              <a:rPr lang="en-US" dirty="0"/>
              <a:t> Some students however deliberately attempt to pass another author’s work or idea as theirs for a variety of reasons</a:t>
            </a:r>
            <a:endParaRPr lang="en-IN" dirty="0"/>
          </a:p>
        </p:txBody>
      </p:sp>
      <p:pic>
        <p:nvPicPr>
          <p:cNvPr id="5" name="Picture 4">
            <a:extLst>
              <a:ext uri="{FF2B5EF4-FFF2-40B4-BE49-F238E27FC236}">
                <a16:creationId xmlns:a16="http://schemas.microsoft.com/office/drawing/2014/main" id="{327D7648-6F6F-0AED-60A9-23ADCAEF5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959" y="286247"/>
            <a:ext cx="5377899" cy="1318447"/>
          </a:xfrm>
          <a:prstGeom prst="rect">
            <a:avLst/>
          </a:prstGeom>
        </p:spPr>
      </p:pic>
    </p:spTree>
    <p:extLst>
      <p:ext uri="{BB962C8B-B14F-4D97-AF65-F5344CB8AC3E}">
        <p14:creationId xmlns:p14="http://schemas.microsoft.com/office/powerpoint/2010/main" val="239207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B236BD-87CB-C706-7CCE-C8CDD2DE7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225" y="-2544"/>
            <a:ext cx="4662115" cy="6653810"/>
          </a:xfrm>
          <a:prstGeom prst="rect">
            <a:avLst/>
          </a:prstGeom>
        </p:spPr>
      </p:pic>
      <p:pic>
        <p:nvPicPr>
          <p:cNvPr id="5" name="Picture 4">
            <a:extLst>
              <a:ext uri="{FF2B5EF4-FFF2-40B4-BE49-F238E27FC236}">
                <a16:creationId xmlns:a16="http://schemas.microsoft.com/office/drawing/2014/main" id="{F4A1B0B6-8D30-3EBB-62AC-76035F654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8741"/>
            <a:ext cx="7474225" cy="5907819"/>
          </a:xfrm>
          <a:prstGeom prst="rect">
            <a:avLst/>
          </a:prstGeom>
        </p:spPr>
      </p:pic>
    </p:spTree>
    <p:extLst>
      <p:ext uri="{BB962C8B-B14F-4D97-AF65-F5344CB8AC3E}">
        <p14:creationId xmlns:p14="http://schemas.microsoft.com/office/powerpoint/2010/main" val="144332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8A52-2F8E-E3F0-F36A-9CEAB9137220}"/>
              </a:ext>
            </a:extLst>
          </p:cNvPr>
          <p:cNvSpPr>
            <a:spLocks noGrp="1"/>
          </p:cNvSpPr>
          <p:nvPr>
            <p:ph type="title"/>
          </p:nvPr>
        </p:nvSpPr>
        <p:spPr/>
        <p:txBody>
          <a:bodyPr/>
          <a:lstStyle/>
          <a:p>
            <a:r>
              <a:rPr lang="en-IN" dirty="0"/>
              <a:t>Avoiding plagiarism</a:t>
            </a:r>
          </a:p>
        </p:txBody>
      </p:sp>
      <p:sp>
        <p:nvSpPr>
          <p:cNvPr id="3" name="Content Placeholder 2">
            <a:extLst>
              <a:ext uri="{FF2B5EF4-FFF2-40B4-BE49-F238E27FC236}">
                <a16:creationId xmlns:a16="http://schemas.microsoft.com/office/drawing/2014/main" id="{F9EC9BC4-DF7D-E040-3684-55063C71B4C8}"/>
              </a:ext>
            </a:extLst>
          </p:cNvPr>
          <p:cNvSpPr>
            <a:spLocks noGrp="1"/>
          </p:cNvSpPr>
          <p:nvPr>
            <p:ph idx="1"/>
          </p:nvPr>
        </p:nvSpPr>
        <p:spPr>
          <a:xfrm>
            <a:off x="0" y="2321782"/>
            <a:ext cx="10765404" cy="5378430"/>
          </a:xfrm>
        </p:spPr>
        <p:txBody>
          <a:bodyPr/>
          <a:lstStyle/>
          <a:p>
            <a:pPr marL="0" indent="0">
              <a:buNone/>
            </a:pPr>
            <a:r>
              <a:rPr lang="en-US" dirty="0"/>
              <a:t>1. Start working on your coursework early.</a:t>
            </a:r>
          </a:p>
          <a:p>
            <a:pPr marL="0" indent="0">
              <a:buNone/>
            </a:pPr>
            <a:r>
              <a:rPr lang="en-IN" dirty="0"/>
              <a:t>2. Do proper research.</a:t>
            </a:r>
          </a:p>
          <a:p>
            <a:pPr marL="0" indent="0">
              <a:buNone/>
            </a:pPr>
            <a:r>
              <a:rPr lang="en-IN" dirty="0"/>
              <a:t>3. Present original ideas.</a:t>
            </a:r>
          </a:p>
          <a:p>
            <a:pPr marL="0" indent="0">
              <a:buNone/>
            </a:pPr>
            <a:r>
              <a:rPr lang="en-IN" dirty="0"/>
              <a:t>4. Acknowledge your sources.</a:t>
            </a:r>
          </a:p>
          <a:p>
            <a:pPr marL="0" indent="0">
              <a:buNone/>
            </a:pPr>
            <a:r>
              <a:rPr lang="en-US" dirty="0"/>
              <a:t>5. Proofread your article and use a plagiarism checker.</a:t>
            </a:r>
            <a:endParaRPr lang="en-IN" dirty="0"/>
          </a:p>
        </p:txBody>
      </p:sp>
      <p:pic>
        <p:nvPicPr>
          <p:cNvPr id="5" name="Picture 4">
            <a:extLst>
              <a:ext uri="{FF2B5EF4-FFF2-40B4-BE49-F238E27FC236}">
                <a16:creationId xmlns:a16="http://schemas.microsoft.com/office/drawing/2014/main" id="{A37FD9AE-E635-3815-77DD-33FFB611D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600" y="1749681"/>
            <a:ext cx="4725724" cy="2657888"/>
          </a:xfrm>
          <a:prstGeom prst="rect">
            <a:avLst/>
          </a:prstGeom>
        </p:spPr>
      </p:pic>
    </p:spTree>
    <p:extLst>
      <p:ext uri="{BB962C8B-B14F-4D97-AF65-F5344CB8AC3E}">
        <p14:creationId xmlns:p14="http://schemas.microsoft.com/office/powerpoint/2010/main" val="405419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D4D2-4944-6C73-D2FC-C57697E014F1}"/>
              </a:ext>
            </a:extLst>
          </p:cNvPr>
          <p:cNvSpPr>
            <a:spLocks noGrp="1"/>
          </p:cNvSpPr>
          <p:nvPr>
            <p:ph type="title"/>
          </p:nvPr>
        </p:nvSpPr>
        <p:spPr/>
        <p:txBody>
          <a:bodyPr/>
          <a:lstStyle/>
          <a:p>
            <a:r>
              <a:rPr lang="en-IN" dirty="0"/>
              <a:t>Plagiarism detection</a:t>
            </a:r>
          </a:p>
        </p:txBody>
      </p:sp>
      <p:sp>
        <p:nvSpPr>
          <p:cNvPr id="3" name="Content Placeholder 2">
            <a:extLst>
              <a:ext uri="{FF2B5EF4-FFF2-40B4-BE49-F238E27FC236}">
                <a16:creationId xmlns:a16="http://schemas.microsoft.com/office/drawing/2014/main" id="{6E1300BD-AE76-A1BD-8780-3792981796DF}"/>
              </a:ext>
            </a:extLst>
          </p:cNvPr>
          <p:cNvSpPr>
            <a:spLocks noGrp="1"/>
          </p:cNvSpPr>
          <p:nvPr>
            <p:ph idx="1"/>
          </p:nvPr>
        </p:nvSpPr>
        <p:spPr/>
        <p:txBody>
          <a:bodyPr>
            <a:normAutofit lnSpcReduction="10000"/>
          </a:bodyPr>
          <a:lstStyle/>
          <a:p>
            <a:r>
              <a:rPr lang="en-US" dirty="0"/>
              <a:t>Plagiarism detection or content similarity detection is the process of locating instances of plagiarism or copyright infringement within a work or document.</a:t>
            </a:r>
          </a:p>
          <a:p>
            <a:r>
              <a:rPr lang="en-US" dirty="0"/>
              <a:t>Human detection is the most traditional form of identifying plagiarism of written work.</a:t>
            </a:r>
          </a:p>
          <a:p>
            <a:r>
              <a:rPr lang="en-US" dirty="0"/>
              <a:t>Computer-assisted plagiarism detection (</a:t>
            </a:r>
            <a:r>
              <a:rPr lang="en-US" dirty="0" err="1"/>
              <a:t>CaPD</a:t>
            </a:r>
            <a:r>
              <a:rPr lang="en-US" dirty="0"/>
              <a:t>) is an Information retrieval (IR) task supported by specialized IR systems, which is referred to as a plagiarism detection system (PDS) or document similarity detection system</a:t>
            </a:r>
            <a:endParaRPr lang="en-IN" dirty="0"/>
          </a:p>
        </p:txBody>
      </p:sp>
      <p:pic>
        <p:nvPicPr>
          <p:cNvPr id="5" name="Picture 4">
            <a:extLst>
              <a:ext uri="{FF2B5EF4-FFF2-40B4-BE49-F238E27FC236}">
                <a16:creationId xmlns:a16="http://schemas.microsoft.com/office/drawing/2014/main" id="{6A0D8D2E-3B31-8131-A89C-D8DAEAAED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035" y="0"/>
            <a:ext cx="3003054" cy="2163435"/>
          </a:xfrm>
          <a:prstGeom prst="rect">
            <a:avLst/>
          </a:prstGeom>
        </p:spPr>
      </p:pic>
    </p:spTree>
    <p:extLst>
      <p:ext uri="{BB962C8B-B14F-4D97-AF65-F5344CB8AC3E}">
        <p14:creationId xmlns:p14="http://schemas.microsoft.com/office/powerpoint/2010/main" val="248655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B53491F-E437-7A29-5DF1-1C3941C657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688567741"/>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480</TotalTime>
  <Words>1306</Words>
  <Application>Microsoft Office PowerPoint</Application>
  <PresentationFormat>Widescreen</PresentationFormat>
  <Paragraphs>98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Elephant</vt:lpstr>
      <vt:lpstr>Proxima Nova</vt:lpstr>
      <vt:lpstr>BrushVTI</vt:lpstr>
      <vt:lpstr>Plagiarism detection</vt:lpstr>
      <vt:lpstr>contents</vt:lpstr>
      <vt:lpstr>Plagiarism</vt:lpstr>
      <vt:lpstr>PowerPoint Presentation</vt:lpstr>
      <vt:lpstr>Effects of plagiarism</vt:lpstr>
      <vt:lpstr>PowerPoint Presentation</vt:lpstr>
      <vt:lpstr>Avoiding plagiarism</vt:lpstr>
      <vt:lpstr>Plagiarism detection</vt:lpstr>
      <vt:lpstr>PowerPoint Presentation</vt:lpstr>
      <vt:lpstr>Plagiarism checking apps</vt:lpstr>
      <vt:lpstr>PowerPoint Presentation</vt:lpstr>
      <vt:lpstr>Approaches </vt:lpstr>
      <vt:lpstr>PowerPoint Presentation</vt:lpstr>
      <vt:lpstr>Fingerprinting </vt:lpstr>
      <vt:lpstr>String matching</vt:lpstr>
      <vt:lpstr>Vector space model</vt:lpstr>
      <vt:lpstr>Stylometry </vt:lpstr>
      <vt:lpstr>Citation analysis</vt:lpstr>
      <vt:lpstr>Performance </vt:lpstr>
      <vt:lpstr>Software </vt:lpstr>
      <vt:lpstr>Source code plagiarism</vt:lpstr>
      <vt:lpstr>PowerPoint Presentation</vt:lpstr>
      <vt:lpstr>Algorithm </vt:lpstr>
      <vt:lpstr>Combining students answer into one single answer file (MASTER DOCUMENT)</vt:lpstr>
      <vt:lpstr>Extract unique words (unigram, bigram, trigram) from the MASTER DOCUMENT</vt:lpstr>
      <vt:lpstr>PowerPoint Presentation</vt:lpstr>
      <vt:lpstr>Eliminate stopwords</vt:lpstr>
      <vt:lpstr>Compute Document Frequency (DF) and Inverse Document Frequency (IDF) for each term</vt:lpstr>
      <vt:lpstr>Compute TF-IDF Weight Vector for each document</vt:lpstr>
      <vt:lpstr>Compare each pair of assignment using Cosine Similarity</vt:lpstr>
      <vt:lpstr>Compare each pair of assignment using jaccard Similarity</vt:lpstr>
      <vt:lpstr>PowerPoint Presentation</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detection</dc:title>
  <dc:creator>dondula yashasvini</dc:creator>
  <cp:lastModifiedBy>dondula yashasvini</cp:lastModifiedBy>
  <cp:revision>5</cp:revision>
  <dcterms:created xsi:type="dcterms:W3CDTF">2023-03-21T12:06:01Z</dcterms:created>
  <dcterms:modified xsi:type="dcterms:W3CDTF">2023-03-21T20:06:36Z</dcterms:modified>
</cp:coreProperties>
</file>