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1" r:id="rId4"/>
    <p:sldId id="262" r:id="rId5"/>
    <p:sldId id="263" r:id="rId6"/>
    <p:sldId id="264" r:id="rId7"/>
    <p:sldId id="265" r:id="rId8"/>
    <p:sldId id="266" r:id="rId9"/>
    <p:sldId id="269" r:id="rId10"/>
    <p:sldId id="268" r:id="rId11"/>
    <p:sldId id="267"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427754" y="670505"/>
            <a:ext cx="6253317" cy="3686015"/>
          </a:xfrm>
        </p:spPr>
        <p:txBody>
          <a:bodyPr>
            <a:normAutofit/>
          </a:bodyPr>
          <a:lstStyle/>
          <a:p>
            <a:r>
              <a:rPr lang="en-US" sz="8000" dirty="0" smtClean="0"/>
              <a:t>Power BI Report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641331"/>
            <a:ext cx="6269347" cy="1021498"/>
          </a:xfrm>
        </p:spPr>
        <p:txBody>
          <a:bodyPr>
            <a:normAutofit/>
          </a:bodyPr>
          <a:lstStyle/>
          <a:p>
            <a:r>
              <a:rPr lang="en-US" dirty="0" err="1" smtClean="0">
                <a:solidFill>
                  <a:schemeClr val="tx1">
                    <a:lumMod val="85000"/>
                    <a:lumOff val="15000"/>
                  </a:schemeClr>
                </a:solidFill>
              </a:rPr>
              <a:t>Yashaswani</a:t>
            </a:r>
            <a:r>
              <a:rPr lang="en-US" dirty="0" smtClean="0">
                <a:solidFill>
                  <a:schemeClr val="tx1">
                    <a:lumMod val="85000"/>
                    <a:lumOff val="15000"/>
                  </a:schemeClr>
                </a:solidFill>
              </a:rPr>
              <a:t> </a:t>
            </a:r>
            <a:r>
              <a:rPr lang="en-US" dirty="0" err="1" smtClean="0">
                <a:solidFill>
                  <a:schemeClr val="tx1">
                    <a:lumMod val="85000"/>
                    <a:lumOff val="15000"/>
                  </a:schemeClr>
                </a:solidFill>
              </a:rPr>
              <a:t>sharma</a:t>
            </a:r>
            <a:r>
              <a:rPr lang="en-US" dirty="0" smtClean="0">
                <a:solidFill>
                  <a:schemeClr val="tx1">
                    <a:lumMod val="85000"/>
                    <a:lumOff val="15000"/>
                  </a:schemeClr>
                </a:solidFill>
              </a:rPr>
              <a:t> </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Microsoft &lt;strong&gt;Power BI&lt;/strong&gt; - YouTub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89753" cy="6858000"/>
          </a:xfrm>
          <a:prstGeom prst="rect">
            <a:avLst/>
          </a:prstGeom>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70783" y="786383"/>
            <a:ext cx="7248939" cy="4381965"/>
          </a:xfrm>
          <a:prstGeom prst="rect">
            <a:avLst/>
          </a:prstGeom>
          <a:ln>
            <a:noFill/>
          </a:ln>
          <a:effectLst>
            <a:outerShdw blurRad="190500" algn="tl" rotWithShape="0">
              <a:srgbClr val="000000">
                <a:alpha val="70000"/>
              </a:srgbClr>
            </a:outerShdw>
          </a:effectLst>
        </p:spPr>
      </p:pic>
      <p:sp>
        <p:nvSpPr>
          <p:cNvPr id="5" name="Text Placeholder 4"/>
          <p:cNvSpPr>
            <a:spLocks noGrp="1"/>
          </p:cNvSpPr>
          <p:nvPr>
            <p:ph type="body" sz="half" idx="2"/>
          </p:nvPr>
        </p:nvSpPr>
        <p:spPr>
          <a:xfrm>
            <a:off x="145774" y="786383"/>
            <a:ext cx="4373217" cy="4381965"/>
          </a:xfrm>
        </p:spPr>
        <p:txBody>
          <a:bodyPr/>
          <a:lstStyle/>
          <a:p>
            <a:r>
              <a:rPr lang="en-US" sz="2400" dirty="0"/>
              <a:t>On this page, I showed the all-hospital overview, like the total number of patients,  how many of those patients are inpatients or outpatients, </a:t>
            </a:r>
            <a:r>
              <a:rPr lang="en-US" sz="2400" dirty="0" smtClean="0"/>
              <a:t>total number of staff member and what </a:t>
            </a:r>
            <a:r>
              <a:rPr lang="en-US" sz="2400" dirty="0"/>
              <a:t>is the rating and feedback of the hospital, etc.</a:t>
            </a:r>
          </a:p>
          <a:p>
            <a:endParaRPr lang="en-IN" dirty="0"/>
          </a:p>
        </p:txBody>
      </p:sp>
    </p:spTree>
    <p:extLst>
      <p:ext uri="{BB962C8B-B14F-4D97-AF65-F5344CB8AC3E}">
        <p14:creationId xmlns:p14="http://schemas.microsoft.com/office/powerpoint/2010/main" val="193727573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70783" y="786383"/>
            <a:ext cx="7315200" cy="4262695"/>
          </a:xfrm>
          <a:prstGeom prst="rect">
            <a:avLst/>
          </a:prstGeom>
          <a:ln>
            <a:noFill/>
          </a:ln>
          <a:effectLst>
            <a:outerShdw blurRad="190500" algn="tl" rotWithShape="0">
              <a:srgbClr val="000000">
                <a:alpha val="70000"/>
              </a:srgbClr>
            </a:outerShdw>
          </a:effectLst>
        </p:spPr>
      </p:pic>
      <p:sp>
        <p:nvSpPr>
          <p:cNvPr id="6" name="Text Placeholder 5"/>
          <p:cNvSpPr>
            <a:spLocks noGrp="1"/>
          </p:cNvSpPr>
          <p:nvPr>
            <p:ph type="body" sz="half" idx="2"/>
          </p:nvPr>
        </p:nvSpPr>
        <p:spPr>
          <a:xfrm>
            <a:off x="132522" y="786383"/>
            <a:ext cx="4346713" cy="4262695"/>
          </a:xfrm>
        </p:spPr>
        <p:txBody>
          <a:bodyPr>
            <a:normAutofit/>
          </a:bodyPr>
          <a:lstStyle/>
          <a:p>
            <a:r>
              <a:rPr lang="en-US" sz="2400" dirty="0"/>
              <a:t>On this page, I showed the patient detail analysis, in which all the visuals are present, which gives the patient detail analysis.</a:t>
            </a:r>
          </a:p>
          <a:p>
            <a:endParaRPr lang="en-IN" sz="2400" dirty="0"/>
          </a:p>
        </p:txBody>
      </p:sp>
    </p:spTree>
    <p:extLst>
      <p:ext uri="{BB962C8B-B14F-4D97-AF65-F5344CB8AC3E}">
        <p14:creationId xmlns:p14="http://schemas.microsoft.com/office/powerpoint/2010/main" val="273235420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57530" y="786383"/>
            <a:ext cx="7341705" cy="3673574"/>
          </a:xfrm>
          <a:prstGeom prst="rect">
            <a:avLst/>
          </a:prstGeom>
          <a:ln>
            <a:noFill/>
          </a:ln>
          <a:effectLst>
            <a:outerShdw blurRad="190500" algn="tl" rotWithShape="0">
              <a:srgbClr val="000000">
                <a:alpha val="70000"/>
              </a:srgbClr>
            </a:outerShdw>
          </a:effectLst>
        </p:spPr>
      </p:pic>
      <p:sp>
        <p:nvSpPr>
          <p:cNvPr id="5" name="Text Placeholder 4"/>
          <p:cNvSpPr>
            <a:spLocks noGrp="1"/>
          </p:cNvSpPr>
          <p:nvPr>
            <p:ph type="body" sz="half" idx="2"/>
          </p:nvPr>
        </p:nvSpPr>
        <p:spPr>
          <a:xfrm>
            <a:off x="119270" y="786383"/>
            <a:ext cx="4373217" cy="3673574"/>
          </a:xfrm>
        </p:spPr>
        <p:txBody>
          <a:bodyPr>
            <a:normAutofit/>
          </a:bodyPr>
          <a:lstStyle/>
          <a:p>
            <a:r>
              <a:rPr lang="en-US" sz="2400" dirty="0" smtClean="0"/>
              <a:t>On this page I showed the comparison of unique and duplicate patients which means how many patient are new and come one time in hospital and how many patient are repeated and come more then one time. </a:t>
            </a:r>
            <a:endParaRPr lang="en-IN" sz="2400" dirty="0"/>
          </a:p>
        </p:txBody>
      </p:sp>
    </p:spTree>
    <p:extLst>
      <p:ext uri="{BB962C8B-B14F-4D97-AF65-F5344CB8AC3E}">
        <p14:creationId xmlns:p14="http://schemas.microsoft.com/office/powerpoint/2010/main" val="241174596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37042" y="786383"/>
            <a:ext cx="7182679" cy="4103669"/>
          </a:xfrm>
          <a:prstGeom prst="rect">
            <a:avLst/>
          </a:prstGeom>
          <a:ln>
            <a:noFill/>
          </a:ln>
          <a:effectLst>
            <a:outerShdw blurRad="190500" algn="tl" rotWithShape="0">
              <a:srgbClr val="000000">
                <a:alpha val="70000"/>
              </a:srgbClr>
            </a:outerShdw>
          </a:effectLst>
        </p:spPr>
      </p:pic>
      <p:sp>
        <p:nvSpPr>
          <p:cNvPr id="5" name="Text Placeholder 4"/>
          <p:cNvSpPr>
            <a:spLocks noGrp="1"/>
          </p:cNvSpPr>
          <p:nvPr>
            <p:ph type="body" sz="half" idx="2"/>
          </p:nvPr>
        </p:nvSpPr>
        <p:spPr>
          <a:xfrm>
            <a:off x="159026" y="786383"/>
            <a:ext cx="4346713" cy="4103669"/>
          </a:xfrm>
        </p:spPr>
        <p:txBody>
          <a:bodyPr>
            <a:normAutofit/>
          </a:bodyPr>
          <a:lstStyle/>
          <a:p>
            <a:r>
              <a:rPr lang="en-US" sz="2400" dirty="0" smtClean="0"/>
              <a:t>On this page I showed the matrix table of hospital in detail. </a:t>
            </a:r>
            <a:endParaRPr lang="en-IN" sz="2400" dirty="0"/>
          </a:p>
        </p:txBody>
      </p:sp>
    </p:spTree>
    <p:extLst>
      <p:ext uri="{BB962C8B-B14F-4D97-AF65-F5344CB8AC3E}">
        <p14:creationId xmlns:p14="http://schemas.microsoft.com/office/powerpoint/2010/main" val="176444834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t;strong&gt;Thank&lt;/strong&gt; &lt;strong&gt;You&lt;/strong&gt; Sign &lt;strong&gt;Yellow&lt;/strong&gt; with Stripes Stock Illustration - Illustration of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733425"/>
            <a:ext cx="7620000" cy="5391150"/>
          </a:xfrm>
          <a:prstGeom prst="rect">
            <a:avLst/>
          </a:prstGeom>
        </p:spPr>
      </p:pic>
    </p:spTree>
    <p:extLst>
      <p:ext uri="{BB962C8B-B14F-4D97-AF65-F5344CB8AC3E}">
        <p14:creationId xmlns:p14="http://schemas.microsoft.com/office/powerpoint/2010/main" val="20007901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Description</a:t>
            </a:r>
            <a:endParaRPr lang="en-IN" dirty="0"/>
          </a:p>
        </p:txBody>
      </p:sp>
      <p:sp>
        <p:nvSpPr>
          <p:cNvPr id="3" name="Content Placeholder 2"/>
          <p:cNvSpPr>
            <a:spLocks noGrp="1"/>
          </p:cNvSpPr>
          <p:nvPr>
            <p:ph idx="1"/>
          </p:nvPr>
        </p:nvSpPr>
        <p:spPr>
          <a:xfrm>
            <a:off x="781878" y="2027584"/>
            <a:ext cx="11105322" cy="4253946"/>
          </a:xfrm>
        </p:spPr>
        <p:txBody>
          <a:bodyPr>
            <a:noAutofit/>
          </a:bodyPr>
          <a:lstStyle/>
          <a:p>
            <a:r>
              <a:rPr lang="en-IN" sz="1400" dirty="0">
                <a:solidFill>
                  <a:schemeClr val="tx1"/>
                </a:solidFill>
                <a:latin typeface="Arial" panose="020B0604020202020204" pitchFamily="34" charset="0"/>
                <a:cs typeface="Arial" panose="020B0604020202020204" pitchFamily="34" charset="0"/>
              </a:rPr>
              <a:t>Power BI Desktop is the local window desktop. Microsoft created the free desktop programme Power BI Desktop. Users may connect, evaluate, analyse, and display data from numerous sources with this effective business intelligence application. Power BI Desktop is primarily used to create engaging desktop and reports that facilitate data analysis and decision-making using </a:t>
            </a:r>
            <a:r>
              <a:rPr lang="en-IN" sz="1400" dirty="0" smtClean="0">
                <a:solidFill>
                  <a:schemeClr val="tx1"/>
                </a:solidFill>
                <a:latin typeface="Arial" panose="020B0604020202020204" pitchFamily="34" charset="0"/>
                <a:cs typeface="Arial" panose="020B0604020202020204" pitchFamily="34" charset="0"/>
              </a:rPr>
              <a:t>data</a:t>
            </a:r>
            <a:r>
              <a:rPr lang="en-US" sz="1400" dirty="0" smtClean="0">
                <a:solidFill>
                  <a:schemeClr val="tx1"/>
                </a:solidFill>
                <a:latin typeface="Arial" panose="020B0604020202020204" pitchFamily="34" charset="0"/>
                <a:cs typeface="Arial" panose="020B0604020202020204" pitchFamily="34" charset="0"/>
              </a:rPr>
              <a:t>.</a:t>
            </a:r>
            <a:r>
              <a:rPr lang="en-IN" sz="1400" dirty="0">
                <a:solidFill>
                  <a:schemeClr val="tx1"/>
                </a:solidFill>
                <a:latin typeface="Arial" panose="020B0604020202020204" pitchFamily="34" charset="0"/>
                <a:cs typeface="Arial" panose="020B0604020202020204" pitchFamily="34" charset="0"/>
              </a:rPr>
              <a:t> The primary attributes and capabilities of Power BI Desktop are as follows</a:t>
            </a:r>
            <a:r>
              <a:rPr lang="en-IN" sz="1400" dirty="0" smtClean="0">
                <a:solidFill>
                  <a:schemeClr val="tx1"/>
                </a:solidFill>
                <a:latin typeface="Arial" panose="020B0604020202020204" pitchFamily="34" charset="0"/>
                <a:cs typeface="Arial" panose="020B0604020202020204" pitchFamily="34" charset="0"/>
              </a:rPr>
              <a:t>:</a:t>
            </a:r>
            <a:endParaRPr lang="en-US" sz="1400" dirty="0" smtClean="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1400" b="1" dirty="0" smtClean="0">
                <a:solidFill>
                  <a:schemeClr val="tx1"/>
                </a:solidFill>
                <a:latin typeface="Arial" panose="020B0604020202020204" pitchFamily="34" charset="0"/>
                <a:cs typeface="Arial" panose="020B0604020202020204" pitchFamily="34" charset="0"/>
              </a:rPr>
              <a:t>Data </a:t>
            </a:r>
            <a:r>
              <a:rPr lang="en-IN" sz="1400" b="1" dirty="0">
                <a:solidFill>
                  <a:schemeClr val="tx1"/>
                </a:solidFill>
                <a:latin typeface="Arial" panose="020B0604020202020204" pitchFamily="34" charset="0"/>
                <a:cs typeface="Arial" panose="020B0604020202020204" pitchFamily="34" charset="0"/>
              </a:rPr>
              <a:t>connectivity</a:t>
            </a:r>
            <a:r>
              <a:rPr lang="en-IN" sz="1400" dirty="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 </a:t>
            </a:r>
          </a:p>
          <a:p>
            <a:pPr>
              <a:buFont typeface="Arial" panose="020B0604020202020204" pitchFamily="34" charset="0"/>
              <a:buChar char="•"/>
            </a:pPr>
            <a:r>
              <a:rPr lang="en-IN" sz="1400" b="1" dirty="0">
                <a:solidFill>
                  <a:schemeClr val="tx1"/>
                </a:solidFill>
                <a:latin typeface="Arial" panose="020B0604020202020204" pitchFamily="34" charset="0"/>
                <a:cs typeface="Arial" panose="020B0604020202020204" pitchFamily="34" charset="0"/>
              </a:rPr>
              <a:t>Data transformation and modelling</a:t>
            </a:r>
            <a:r>
              <a:rPr lang="en-IN" sz="1400" dirty="0">
                <a:solidFill>
                  <a:schemeClr val="tx1"/>
                </a:solidFill>
                <a:latin typeface="Arial" panose="020B0604020202020204" pitchFamily="34" charset="0"/>
                <a:cs typeface="Arial" panose="020B0604020202020204" pitchFamily="34" charset="0"/>
              </a:rPr>
              <a:t> </a:t>
            </a:r>
            <a:endParaRPr lang="en-IN" sz="1400" dirty="0" smtClean="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1400" b="1" dirty="0">
                <a:solidFill>
                  <a:schemeClr val="tx1"/>
                </a:solidFill>
                <a:latin typeface="Arial" panose="020B0604020202020204" pitchFamily="34" charset="0"/>
                <a:cs typeface="Arial" panose="020B0604020202020204" pitchFamily="34" charset="0"/>
              </a:rPr>
              <a:t>Data visualisation </a:t>
            </a:r>
            <a:endParaRPr lang="en-IN" sz="1400" b="1" dirty="0" smtClean="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1400" b="1" dirty="0">
                <a:solidFill>
                  <a:schemeClr val="tx1"/>
                </a:solidFill>
                <a:latin typeface="Arial" panose="020B0604020202020204" pitchFamily="34" charset="0"/>
                <a:cs typeface="Arial" panose="020B0604020202020204" pitchFamily="34" charset="0"/>
              </a:rPr>
              <a:t>Interactivity </a:t>
            </a:r>
            <a:endParaRPr lang="en-IN" sz="1400" b="1" dirty="0" smtClean="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1400" b="1" dirty="0" smtClean="0">
                <a:solidFill>
                  <a:schemeClr val="tx1"/>
                </a:solidFill>
                <a:latin typeface="Arial" panose="020B0604020202020204" pitchFamily="34" charset="0"/>
                <a:cs typeface="Arial" panose="020B0604020202020204" pitchFamily="34" charset="0"/>
              </a:rPr>
              <a:t>DAX </a:t>
            </a:r>
            <a:r>
              <a:rPr lang="en-IN" sz="1400" b="1" dirty="0">
                <a:solidFill>
                  <a:schemeClr val="tx1"/>
                </a:solidFill>
                <a:latin typeface="Arial" panose="020B0604020202020204" pitchFamily="34" charset="0"/>
                <a:cs typeface="Arial" panose="020B0604020202020204" pitchFamily="34" charset="0"/>
              </a:rPr>
              <a:t>(Data Analysis Expressions) </a:t>
            </a:r>
            <a:endParaRPr lang="en-IN" sz="1400" b="1" dirty="0" smtClean="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1400" b="1" dirty="0" smtClean="0">
                <a:solidFill>
                  <a:schemeClr val="tx1"/>
                </a:solidFill>
                <a:latin typeface="Arial" panose="020B0604020202020204" pitchFamily="34" charset="0"/>
                <a:cs typeface="Arial" panose="020B0604020202020204" pitchFamily="34" charset="0"/>
              </a:rPr>
              <a:t>Report Design</a:t>
            </a:r>
          </a:p>
          <a:p>
            <a:pPr>
              <a:buFont typeface="Arial" panose="020B0604020202020204" pitchFamily="34" charset="0"/>
              <a:buChar char="•"/>
            </a:pPr>
            <a:r>
              <a:rPr lang="en-IN" sz="1400" b="1" dirty="0" smtClean="0">
                <a:solidFill>
                  <a:schemeClr val="tx1"/>
                </a:solidFill>
                <a:latin typeface="Arial" panose="020B0604020202020204" pitchFamily="34" charset="0"/>
                <a:cs typeface="Arial" panose="020B0604020202020204" pitchFamily="34" charset="0"/>
              </a:rPr>
              <a:t>Collaboration </a:t>
            </a:r>
            <a:r>
              <a:rPr lang="en-IN" sz="1400" b="1" dirty="0">
                <a:solidFill>
                  <a:schemeClr val="tx1"/>
                </a:solidFill>
                <a:latin typeface="Arial" panose="020B0604020202020204" pitchFamily="34" charset="0"/>
                <a:cs typeface="Arial" panose="020B0604020202020204" pitchFamily="34" charset="0"/>
              </a:rPr>
              <a:t>and Sharing </a:t>
            </a:r>
            <a:endParaRPr lang="en-US" sz="1400" dirty="0" smtClean="0">
              <a:solidFill>
                <a:schemeClr val="tx1"/>
              </a:solidFill>
              <a:latin typeface="Arial" panose="020B0604020202020204" pitchFamily="34" charset="0"/>
              <a:cs typeface="Arial" panose="020B0604020202020204" pitchFamily="34" charset="0"/>
            </a:endParaRPr>
          </a:p>
          <a:p>
            <a:pPr marL="0" indent="0">
              <a:buNone/>
            </a:pPr>
            <a:r>
              <a:rPr lang="en-US" sz="1400" dirty="0">
                <a:solidFill>
                  <a:schemeClr val="tx1"/>
                </a:solidFill>
                <a:latin typeface="Arial" panose="020B0604020202020204" pitchFamily="34" charset="0"/>
                <a:cs typeface="Arial" panose="020B0604020202020204" pitchFamily="34" charset="0"/>
              </a:rPr>
              <a:t> </a:t>
            </a:r>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861191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Analysis Report</a:t>
            </a:r>
            <a:endParaRPr lang="en-IN" dirty="0"/>
          </a:p>
        </p:txBody>
      </p:sp>
      <p:sp>
        <p:nvSpPr>
          <p:cNvPr id="3" name="Content Placeholder 2"/>
          <p:cNvSpPr>
            <a:spLocks noGrp="1"/>
          </p:cNvSpPr>
          <p:nvPr>
            <p:ph idx="1"/>
          </p:nvPr>
        </p:nvSpPr>
        <p:spPr>
          <a:xfrm>
            <a:off x="689113" y="1987826"/>
            <a:ext cx="10946296" cy="4333461"/>
          </a:xfrm>
        </p:spPr>
        <p:txBody>
          <a:bodyPr>
            <a:normAutofit/>
          </a:bodyPr>
          <a:lstStyle/>
          <a:p>
            <a:r>
              <a:rPr lang="en-US" sz="2400" dirty="0">
                <a:solidFill>
                  <a:schemeClr val="tx1"/>
                </a:solidFill>
              </a:rPr>
              <a:t>The purpose of creating a sales analysis report in Power BI is to gain valuable insights into an organization's sales performance, identify trends, patterns, and opportunities, and make data-driven decisions to </a:t>
            </a:r>
            <a:r>
              <a:rPr lang="en-US" sz="2400" dirty="0" smtClean="0">
                <a:solidFill>
                  <a:schemeClr val="tx1"/>
                </a:solidFill>
              </a:rPr>
              <a:t>optimize </a:t>
            </a:r>
            <a:r>
              <a:rPr lang="en-US" sz="2400" dirty="0">
                <a:solidFill>
                  <a:schemeClr val="tx1"/>
                </a:solidFill>
              </a:rPr>
              <a:t>sales </a:t>
            </a:r>
            <a:r>
              <a:rPr lang="en-US" sz="2400" dirty="0" smtClean="0">
                <a:solidFill>
                  <a:schemeClr val="tx1"/>
                </a:solidFill>
              </a:rPr>
              <a:t>strategies.</a:t>
            </a:r>
          </a:p>
          <a:p>
            <a:r>
              <a:rPr lang="en-IN" sz="2400" dirty="0" smtClean="0">
                <a:solidFill>
                  <a:schemeClr val="tx1"/>
                </a:solidFill>
              </a:rPr>
              <a:t>In this report I </a:t>
            </a:r>
            <a:r>
              <a:rPr lang="en-IN" sz="2400" dirty="0">
                <a:solidFill>
                  <a:schemeClr val="tx1"/>
                </a:solidFill>
              </a:rPr>
              <a:t>have shown all the aspects such as </a:t>
            </a:r>
            <a:r>
              <a:rPr lang="en-IN" sz="2400" u="sng" dirty="0" smtClean="0">
                <a:solidFill>
                  <a:schemeClr val="tx1"/>
                </a:solidFill>
              </a:rPr>
              <a:t>sales </a:t>
            </a:r>
            <a:r>
              <a:rPr lang="en-IN" sz="2400" u="sng" dirty="0">
                <a:solidFill>
                  <a:schemeClr val="tx1"/>
                </a:solidFill>
              </a:rPr>
              <a:t>analysis, sales vs. target sales, quantity sales vs. quantity target, gross profit, and </a:t>
            </a:r>
            <a:r>
              <a:rPr lang="en-IN" sz="2400" u="sng" dirty="0" smtClean="0">
                <a:solidFill>
                  <a:schemeClr val="tx1"/>
                </a:solidFill>
              </a:rPr>
              <a:t>period </a:t>
            </a:r>
            <a:r>
              <a:rPr lang="en-IN" sz="2400" u="sng" dirty="0" err="1">
                <a:solidFill>
                  <a:schemeClr val="tx1"/>
                </a:solidFill>
              </a:rPr>
              <a:t>vise</a:t>
            </a:r>
            <a:r>
              <a:rPr lang="en-IN" sz="2400" u="sng" dirty="0">
                <a:solidFill>
                  <a:schemeClr val="tx1"/>
                </a:solidFill>
              </a:rPr>
              <a:t> analysis</a:t>
            </a:r>
            <a:r>
              <a:rPr lang="en-IN" sz="2400" dirty="0">
                <a:solidFill>
                  <a:schemeClr val="tx1"/>
                </a:solidFill>
              </a:rPr>
              <a:t>. By doing this, I have made </a:t>
            </a:r>
            <a:r>
              <a:rPr lang="en-IN" sz="2400" dirty="0" smtClean="0">
                <a:solidFill>
                  <a:schemeClr val="tx1"/>
                </a:solidFill>
              </a:rPr>
              <a:t>5 separate </a:t>
            </a:r>
            <a:r>
              <a:rPr lang="en-IN" sz="2400" dirty="0">
                <a:solidFill>
                  <a:schemeClr val="tx1"/>
                </a:solidFill>
              </a:rPr>
              <a:t>pages in the sales report, and each page has different sets of visuals that give a detail related to the sales.</a:t>
            </a:r>
          </a:p>
          <a:p>
            <a:endParaRPr lang="en-IN" sz="2400" dirty="0">
              <a:solidFill>
                <a:schemeClr val="tx1"/>
              </a:solidFill>
            </a:endParaRPr>
          </a:p>
        </p:txBody>
      </p:sp>
    </p:spTree>
    <p:extLst>
      <p:ext uri="{BB962C8B-B14F-4D97-AF65-F5344CB8AC3E}">
        <p14:creationId xmlns:p14="http://schemas.microsoft.com/office/powerpoint/2010/main" val="273745513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97286" y="1046922"/>
            <a:ext cx="7288696" cy="3670852"/>
          </a:xfrm>
          <a:prstGeom prst="rect">
            <a:avLst/>
          </a:prstGeom>
          <a:ln>
            <a:noFill/>
          </a:ln>
          <a:effectLst>
            <a:outerShdw blurRad="190500" algn="tl" rotWithShape="0">
              <a:srgbClr val="000000">
                <a:alpha val="70000"/>
              </a:srgbClr>
            </a:outerShdw>
          </a:effectLst>
        </p:spPr>
      </p:pic>
      <p:sp>
        <p:nvSpPr>
          <p:cNvPr id="14" name="Text Placeholder 13"/>
          <p:cNvSpPr>
            <a:spLocks noGrp="1"/>
          </p:cNvSpPr>
          <p:nvPr>
            <p:ph type="body" sz="half" idx="2"/>
          </p:nvPr>
        </p:nvSpPr>
        <p:spPr>
          <a:xfrm>
            <a:off x="119270" y="1046922"/>
            <a:ext cx="4399722" cy="3670852"/>
          </a:xfrm>
        </p:spPr>
        <p:txBody>
          <a:bodyPr/>
          <a:lstStyle/>
          <a:p>
            <a:r>
              <a:rPr lang="en-US" sz="2400" dirty="0"/>
              <a:t>On this page, sales analysis is shown, which means the actual sales by different sets of categories are displayed</a:t>
            </a:r>
            <a:r>
              <a:rPr lang="en-US" dirty="0"/>
              <a:t>.</a:t>
            </a:r>
            <a:endParaRPr lang="en-IN" dirty="0"/>
          </a:p>
        </p:txBody>
      </p:sp>
    </p:spTree>
    <p:extLst>
      <p:ext uri="{BB962C8B-B14F-4D97-AF65-F5344CB8AC3E}">
        <p14:creationId xmlns:p14="http://schemas.microsoft.com/office/powerpoint/2010/main" val="111404116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10539" y="1007165"/>
            <a:ext cx="7222435" cy="3803374"/>
          </a:xfrm>
          <a:prstGeom prst="rect">
            <a:avLst/>
          </a:prstGeom>
          <a:ln>
            <a:noFill/>
          </a:ln>
          <a:effectLst>
            <a:outerShdw blurRad="190500" algn="tl" rotWithShape="0">
              <a:srgbClr val="000000">
                <a:alpha val="70000"/>
              </a:srgbClr>
            </a:outerShdw>
          </a:effectLst>
        </p:spPr>
      </p:pic>
      <p:sp>
        <p:nvSpPr>
          <p:cNvPr id="5" name="Text Placeholder 4"/>
          <p:cNvSpPr>
            <a:spLocks noGrp="1"/>
          </p:cNvSpPr>
          <p:nvPr>
            <p:ph type="body" sz="half" idx="2"/>
          </p:nvPr>
        </p:nvSpPr>
        <p:spPr>
          <a:xfrm>
            <a:off x="212035" y="1007165"/>
            <a:ext cx="4253948" cy="3803374"/>
          </a:xfrm>
        </p:spPr>
        <p:txBody>
          <a:bodyPr>
            <a:normAutofit/>
          </a:bodyPr>
          <a:lstStyle/>
          <a:p>
            <a:r>
              <a:rPr lang="en-US" sz="2400" dirty="0"/>
              <a:t>On this page, I show the actual sales against the sales target.</a:t>
            </a:r>
          </a:p>
          <a:p>
            <a:r>
              <a:rPr lang="en-US" sz="2400" dirty="0"/>
              <a:t>Every visual shows the comparison of actual sales with target sales in different categories.</a:t>
            </a:r>
          </a:p>
          <a:p>
            <a:endParaRPr lang="en-IN" sz="2400" dirty="0"/>
          </a:p>
        </p:txBody>
      </p:sp>
    </p:spTree>
    <p:extLst>
      <p:ext uri="{BB962C8B-B14F-4D97-AF65-F5344CB8AC3E}">
        <p14:creationId xmlns:p14="http://schemas.microsoft.com/office/powerpoint/2010/main" val="128710936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97287" y="861390"/>
            <a:ext cx="7275443" cy="3750365"/>
          </a:xfrm>
          <a:prstGeom prst="rect">
            <a:avLst/>
          </a:prstGeom>
          <a:ln>
            <a:noFill/>
          </a:ln>
          <a:effectLst>
            <a:outerShdw blurRad="190500" algn="tl" rotWithShape="0">
              <a:srgbClr val="000000">
                <a:alpha val="70000"/>
              </a:srgbClr>
            </a:outerShdw>
          </a:effectLst>
        </p:spPr>
      </p:pic>
      <p:sp>
        <p:nvSpPr>
          <p:cNvPr id="5" name="Text Placeholder 4"/>
          <p:cNvSpPr>
            <a:spLocks noGrp="1"/>
          </p:cNvSpPr>
          <p:nvPr>
            <p:ph type="body" sz="half" idx="2"/>
          </p:nvPr>
        </p:nvSpPr>
        <p:spPr>
          <a:xfrm>
            <a:off x="145774" y="861391"/>
            <a:ext cx="4386469" cy="3750365"/>
          </a:xfrm>
        </p:spPr>
        <p:txBody>
          <a:bodyPr/>
          <a:lstStyle/>
          <a:p>
            <a:r>
              <a:rPr lang="en-US" dirty="0"/>
              <a:t>On this page, I show the actual sales </a:t>
            </a:r>
            <a:r>
              <a:rPr lang="en-US" dirty="0" smtClean="0"/>
              <a:t>quantity against the quantity target</a:t>
            </a:r>
            <a:r>
              <a:rPr lang="en-US" dirty="0"/>
              <a:t>.</a:t>
            </a:r>
          </a:p>
          <a:p>
            <a:r>
              <a:rPr lang="en-US" dirty="0"/>
              <a:t>Every visual shows the comparison of actual </a:t>
            </a:r>
            <a:r>
              <a:rPr lang="en-US" dirty="0" smtClean="0"/>
              <a:t>quantity sales </a:t>
            </a:r>
            <a:r>
              <a:rPr lang="en-US" dirty="0"/>
              <a:t>with </a:t>
            </a:r>
            <a:r>
              <a:rPr lang="en-US" dirty="0" smtClean="0"/>
              <a:t>quantity target in </a:t>
            </a:r>
            <a:r>
              <a:rPr lang="en-US" dirty="0"/>
              <a:t>different categories.</a:t>
            </a:r>
          </a:p>
          <a:p>
            <a:endParaRPr lang="en-IN" dirty="0"/>
          </a:p>
        </p:txBody>
      </p:sp>
    </p:spTree>
    <p:extLst>
      <p:ext uri="{BB962C8B-B14F-4D97-AF65-F5344CB8AC3E}">
        <p14:creationId xmlns:p14="http://schemas.microsoft.com/office/powerpoint/2010/main" val="288220284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23790" y="786383"/>
            <a:ext cx="7248939" cy="3984400"/>
          </a:xfrm>
          <a:prstGeom prst="rect">
            <a:avLst/>
          </a:prstGeom>
          <a:ln>
            <a:noFill/>
          </a:ln>
          <a:effectLst>
            <a:outerShdw blurRad="190500" algn="tl" rotWithShape="0">
              <a:srgbClr val="000000">
                <a:alpha val="70000"/>
              </a:srgbClr>
            </a:outerShdw>
          </a:effectLst>
        </p:spPr>
      </p:pic>
      <p:sp>
        <p:nvSpPr>
          <p:cNvPr id="5" name="Text Placeholder 4"/>
          <p:cNvSpPr>
            <a:spLocks noGrp="1"/>
          </p:cNvSpPr>
          <p:nvPr>
            <p:ph type="body" sz="half" idx="2"/>
          </p:nvPr>
        </p:nvSpPr>
        <p:spPr>
          <a:xfrm>
            <a:off x="172278" y="786383"/>
            <a:ext cx="4320209" cy="3984400"/>
          </a:xfrm>
        </p:spPr>
        <p:txBody>
          <a:bodyPr>
            <a:normAutofit/>
          </a:bodyPr>
          <a:lstStyle/>
          <a:p>
            <a:r>
              <a:rPr lang="en-US" sz="2400" dirty="0"/>
              <a:t>On this page, GP is shown in every visual that shows the GP margin against the different categories.</a:t>
            </a:r>
          </a:p>
          <a:p>
            <a:endParaRPr lang="en-IN" sz="2400" dirty="0"/>
          </a:p>
        </p:txBody>
      </p:sp>
    </p:spTree>
    <p:extLst>
      <p:ext uri="{BB962C8B-B14F-4D97-AF65-F5344CB8AC3E}">
        <p14:creationId xmlns:p14="http://schemas.microsoft.com/office/powerpoint/2010/main" val="198707102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784034" y="786384"/>
            <a:ext cx="7288695" cy="4037408"/>
          </a:xfrm>
          <a:prstGeom prst="rect">
            <a:avLst/>
          </a:prstGeom>
          <a:ln>
            <a:noFill/>
          </a:ln>
          <a:effectLst>
            <a:outerShdw blurRad="190500" algn="tl" rotWithShape="0">
              <a:srgbClr val="000000">
                <a:alpha val="70000"/>
              </a:srgbClr>
            </a:outerShdw>
          </a:effectLst>
        </p:spPr>
      </p:pic>
      <p:sp>
        <p:nvSpPr>
          <p:cNvPr id="9" name="Text Placeholder 8"/>
          <p:cNvSpPr>
            <a:spLocks noGrp="1"/>
          </p:cNvSpPr>
          <p:nvPr>
            <p:ph type="body" sz="half" idx="2"/>
          </p:nvPr>
        </p:nvSpPr>
        <p:spPr>
          <a:xfrm>
            <a:off x="132523" y="786383"/>
            <a:ext cx="4412974" cy="4037409"/>
          </a:xfrm>
        </p:spPr>
        <p:txBody>
          <a:bodyPr>
            <a:normAutofit/>
          </a:bodyPr>
          <a:lstStyle/>
          <a:p>
            <a:r>
              <a:rPr lang="en-US" sz="2400" dirty="0"/>
              <a:t>On this page, I display the period's actual sales. In this period view, I show the sales data by year, quarter, and month.</a:t>
            </a:r>
          </a:p>
          <a:p>
            <a:endParaRPr lang="en-IN" sz="3200" dirty="0"/>
          </a:p>
        </p:txBody>
      </p:sp>
    </p:spTree>
    <p:extLst>
      <p:ext uri="{BB962C8B-B14F-4D97-AF65-F5344CB8AC3E}">
        <p14:creationId xmlns:p14="http://schemas.microsoft.com/office/powerpoint/2010/main" val="202086445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Analysis Report</a:t>
            </a:r>
            <a:endParaRPr lang="en-IN" dirty="0"/>
          </a:p>
        </p:txBody>
      </p:sp>
      <p:sp>
        <p:nvSpPr>
          <p:cNvPr id="3" name="Content Placeholder 2"/>
          <p:cNvSpPr>
            <a:spLocks noGrp="1"/>
          </p:cNvSpPr>
          <p:nvPr>
            <p:ph idx="1"/>
          </p:nvPr>
        </p:nvSpPr>
        <p:spPr>
          <a:xfrm>
            <a:off x="728870" y="2040835"/>
            <a:ext cx="10999304" cy="4280452"/>
          </a:xfrm>
        </p:spPr>
        <p:txBody>
          <a:bodyPr>
            <a:normAutofit/>
          </a:bodyPr>
          <a:lstStyle/>
          <a:p>
            <a:r>
              <a:rPr lang="en-IN" sz="2000" dirty="0">
                <a:solidFill>
                  <a:schemeClr val="tx1"/>
                </a:solidFill>
              </a:rPr>
              <a:t>The main purpose of a health analysis report is to assess and evaluate the overall health and well-being of a particular subject or entity. Health analysis reports are commonly used in various fields, including healthcare, business, and environmental sciences, to name a few. The specific objectives and scope of a health analysis report can vary depending on the context and the subject under </a:t>
            </a:r>
            <a:r>
              <a:rPr lang="en-IN" sz="2000" dirty="0" smtClean="0">
                <a:solidFill>
                  <a:schemeClr val="tx1"/>
                </a:solidFill>
              </a:rPr>
              <a:t>consideration.</a:t>
            </a:r>
          </a:p>
          <a:p>
            <a:r>
              <a:rPr lang="en-IN" sz="2000" dirty="0" smtClean="0">
                <a:solidFill>
                  <a:schemeClr val="tx1"/>
                </a:solidFill>
              </a:rPr>
              <a:t>Under this report I </a:t>
            </a:r>
            <a:r>
              <a:rPr lang="en-IN" sz="2000" dirty="0">
                <a:solidFill>
                  <a:schemeClr val="tx1"/>
                </a:solidFill>
              </a:rPr>
              <a:t>have shown all the aspects such as health analysis, patient analysis, repeated patient, and matrix view. By doing this, I have made 4 separate pages in the health report, and each page has different sets of visuals that give a detail related to the health analysis. </a:t>
            </a:r>
          </a:p>
          <a:p>
            <a:endParaRPr lang="en-IN" dirty="0"/>
          </a:p>
        </p:txBody>
      </p:sp>
    </p:spTree>
    <p:extLst>
      <p:ext uri="{BB962C8B-B14F-4D97-AF65-F5344CB8AC3E}">
        <p14:creationId xmlns:p14="http://schemas.microsoft.com/office/powerpoint/2010/main" val="39178233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
  <TotalTime>0</TotalTime>
  <Words>567</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Franklin Gothic Book</vt:lpstr>
      <vt:lpstr>1_RetrospectVTI</vt:lpstr>
      <vt:lpstr>Power BI Report</vt:lpstr>
      <vt:lpstr>Tool Description</vt:lpstr>
      <vt:lpstr>Sales Analysis Report</vt:lpstr>
      <vt:lpstr>PowerPoint Presentation</vt:lpstr>
      <vt:lpstr>PowerPoint Presentation</vt:lpstr>
      <vt:lpstr>PowerPoint Presentation</vt:lpstr>
      <vt:lpstr>PowerPoint Presentation</vt:lpstr>
      <vt:lpstr>PowerPoint Presentation</vt:lpstr>
      <vt:lpstr>Health Analysis Report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2023-07-31T11:31:53Z</dcterms:created>
  <dcterms:modified xsi:type="dcterms:W3CDTF">2023-08-02T06:06:10Z</dcterms:modified>
</cp:coreProperties>
</file>