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sldIdLst>
    <p:sldId id="272" r:id="rId3"/>
    <p:sldId id="260" r:id="rId4"/>
    <p:sldId id="273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9" autoAdjust="0"/>
  </p:normalViewPr>
  <p:slideViewPr>
    <p:cSldViewPr snapToGrid="0" showGuides="1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3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2" y="4896234"/>
            <a:ext cx="4084321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3" y="3886201"/>
            <a:ext cx="4084320" cy="1004835"/>
          </a:xfrm>
        </p:spPr>
        <p:txBody>
          <a:bodyPr/>
          <a:lstStyle>
            <a:lvl1pPr marL="0" indent="0" algn="ctr">
              <a:buNone/>
              <a:defRPr>
                <a:solidFill>
                  <a:srgbClr val="4F81BD"/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04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1385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3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with word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4069581"/>
            <a:ext cx="12166629" cy="27884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597120"/>
            <a:ext cx="12183563" cy="2260880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275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1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308"/>
            </a:lvl1pPr>
            <a:lvl2pPr>
              <a:defRPr sz="2077"/>
            </a:lvl2pPr>
            <a:lvl3pPr>
              <a:defRPr sz="1846"/>
            </a:lvl3pPr>
            <a:lvl4pPr>
              <a:defRPr sz="1615"/>
            </a:lvl4pPr>
            <a:lvl5pPr>
              <a:defRPr sz="1615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308"/>
            </a:lvl1pPr>
            <a:lvl2pPr>
              <a:defRPr sz="2077"/>
            </a:lvl2pPr>
            <a:lvl3pPr>
              <a:defRPr sz="1846"/>
            </a:lvl3pPr>
            <a:lvl4pPr>
              <a:defRPr sz="1615"/>
            </a:lvl4pPr>
            <a:lvl5pPr>
              <a:defRPr sz="1615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8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308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077"/>
            </a:lvl1pPr>
            <a:lvl2pPr>
              <a:defRPr sz="1846"/>
            </a:lvl2pPr>
            <a:lvl3pPr>
              <a:defRPr sz="1615"/>
            </a:lvl3pPr>
            <a:lvl4pPr>
              <a:defRPr sz="1385"/>
            </a:lvl4pPr>
            <a:lvl5pPr>
              <a:defRPr sz="1385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308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077"/>
            </a:lvl1pPr>
            <a:lvl2pPr>
              <a:defRPr sz="1846"/>
            </a:lvl2pPr>
            <a:lvl3pPr>
              <a:defRPr sz="1615"/>
            </a:lvl3pPr>
            <a:lvl4pPr>
              <a:defRPr sz="1385"/>
            </a:lvl4pPr>
            <a:lvl5pPr>
              <a:defRPr sz="1385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6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5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3" y="322384"/>
            <a:ext cx="12192000" cy="654862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208933" cy="550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275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7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3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26EA-AB7F-4557-B96D-CDDBECB5ADB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48C7-6606-44D4-B108-4F957BB1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1"/>
            <a:ext cx="12166629" cy="32255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42033"/>
            <a:ext cx="10972800" cy="475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8413"/>
            <a:ext cx="10972800" cy="4377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467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4678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7517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772" y="64467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27517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8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lang="en-US" sz="2769" b="1" kern="1200" dirty="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263759" indent="-263759" algn="l" defTabSz="527517" rtl="0" eaLnBrk="1" latinLnBrk="0" hangingPunct="1">
        <a:spcBef>
          <a:spcPts val="1385"/>
        </a:spcBef>
        <a:buClr>
          <a:srgbClr val="4F81BD"/>
        </a:buClr>
        <a:buFont typeface="Arial"/>
        <a:buChar char="•"/>
        <a:defRPr sz="2308" kern="1200">
          <a:solidFill>
            <a:srgbClr val="4F81BD"/>
          </a:solidFill>
          <a:latin typeface="+mn-lt"/>
          <a:ea typeface="+mn-ea"/>
          <a:cs typeface="+mn-cs"/>
        </a:defRPr>
      </a:lvl1pPr>
      <a:lvl2pPr marL="791276" indent="-263759" algn="l" defTabSz="527517" rtl="0" eaLnBrk="1" latinLnBrk="0" hangingPunct="1">
        <a:spcBef>
          <a:spcPct val="20000"/>
        </a:spcBef>
        <a:buClr>
          <a:srgbClr val="4F81BD"/>
        </a:buClr>
        <a:buFont typeface="Arial"/>
        <a:buChar char="–"/>
        <a:defRPr sz="2077" kern="1200">
          <a:solidFill>
            <a:srgbClr val="4F81BD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Clr>
          <a:srgbClr val="4F81BD"/>
        </a:buClr>
        <a:buFont typeface="Arial"/>
        <a:buChar char="•"/>
        <a:defRPr sz="1846" kern="1200">
          <a:solidFill>
            <a:srgbClr val="4F81BD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Clr>
          <a:srgbClr val="4F81BD"/>
        </a:buClr>
        <a:buFont typeface="Arial"/>
        <a:buChar char="–"/>
        <a:defRPr sz="1615" kern="1200">
          <a:solidFill>
            <a:srgbClr val="4F81BD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Clr>
          <a:srgbClr val="4F81BD"/>
        </a:buClr>
        <a:buFont typeface="Arial"/>
        <a:buChar char="»"/>
        <a:defRPr sz="1615" kern="1200">
          <a:solidFill>
            <a:srgbClr val="4F81BD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6AABB17-B73A-8643-8F9C-13D5E8B70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847" y="4610228"/>
            <a:ext cx="4991804" cy="1227100"/>
          </a:xfrm>
        </p:spPr>
        <p:txBody>
          <a:bodyPr/>
          <a:lstStyle/>
          <a:p>
            <a:r>
              <a:rPr lang="en-US" sz="2400" dirty="0" err="1"/>
              <a:t>Harika</a:t>
            </a:r>
            <a:r>
              <a:rPr lang="en-US" sz="2400" dirty="0"/>
              <a:t> Reddy </a:t>
            </a:r>
            <a:r>
              <a:rPr lang="en-US" sz="2400" dirty="0" err="1"/>
              <a:t>Billuri</a:t>
            </a:r>
            <a:endParaRPr lang="en-US" sz="2400" dirty="0"/>
          </a:p>
          <a:p>
            <a:r>
              <a:rPr lang="en-US" sz="2400" dirty="0" err="1"/>
              <a:t>Namratha</a:t>
            </a:r>
            <a:r>
              <a:rPr lang="en-US" sz="2400" dirty="0"/>
              <a:t> </a:t>
            </a:r>
            <a:r>
              <a:rPr lang="en-US" sz="2400" dirty="0" err="1"/>
              <a:t>Venkatesh</a:t>
            </a:r>
            <a:r>
              <a:rPr lang="en-US" sz="2400" dirty="0"/>
              <a:t> Murthy</a:t>
            </a:r>
          </a:p>
          <a:p>
            <a:r>
              <a:rPr lang="en-US" sz="2400" dirty="0" err="1"/>
              <a:t>Neeraj</a:t>
            </a:r>
            <a:r>
              <a:rPr lang="en-US" sz="2400" dirty="0"/>
              <a:t> </a:t>
            </a:r>
            <a:r>
              <a:rPr lang="en-US" sz="2400" dirty="0" err="1"/>
              <a:t>Venugopal</a:t>
            </a:r>
            <a:endParaRPr lang="en-US" sz="2400" dirty="0"/>
          </a:p>
          <a:p>
            <a:r>
              <a:rPr lang="en-US" sz="2400" dirty="0" err="1"/>
              <a:t>Yashaswi</a:t>
            </a:r>
            <a:r>
              <a:rPr lang="en-US" sz="2400" dirty="0"/>
              <a:t> </a:t>
            </a:r>
            <a:r>
              <a:rPr lang="en-US" sz="2400" dirty="0" err="1"/>
              <a:t>Doddaveerappa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B3BB9-98FB-EB48-B180-162D80E62A54}"/>
              </a:ext>
            </a:extLst>
          </p:cNvPr>
          <p:cNvSpPr txBox="1"/>
          <p:nvPr/>
        </p:nvSpPr>
        <p:spPr>
          <a:xfrm>
            <a:off x="4856899" y="4895067"/>
            <a:ext cx="18473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9212" y="3502232"/>
            <a:ext cx="577594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DIGITAL</a:t>
            </a:r>
          </a:p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  CASH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Lucida Handwriting" panose="03010101010101010101" pitchFamily="66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                  Prof.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Gokay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Saldamli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 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THANK </a:t>
            </a:r>
          </a:p>
          <a:p>
            <a:pPr marL="0" indent="0" algn="ctr">
              <a:buNone/>
            </a:pPr>
            <a:r>
              <a:rPr lang="en-US" sz="12000" dirty="0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YOU</a:t>
            </a:r>
            <a:endParaRPr lang="en-US" sz="12000" dirty="0">
              <a:solidFill>
                <a:schemeClr val="accent2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97668"/>
            <a:ext cx="10515600" cy="5379295"/>
          </a:xfrm>
        </p:spPr>
        <p:txBody>
          <a:bodyPr/>
          <a:lstStyle/>
          <a:p>
            <a:pPr marL="0" indent="0" fontAlgn="t">
              <a:buNone/>
            </a:pPr>
            <a:endParaRPr lang="en-US" dirty="0" smtClean="0"/>
          </a:p>
          <a:p>
            <a:pPr marL="0" indent="0" fontAlgn="t">
              <a:buNone/>
            </a:pPr>
            <a:r>
              <a:rPr lang="en-US" sz="40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AGENDA</a:t>
            </a:r>
            <a:endParaRPr lang="en-US" sz="4000" dirty="0">
              <a:solidFill>
                <a:srgbClr val="C00000"/>
              </a:solidFill>
              <a:latin typeface="Lucida Handwriting" panose="03010101010101010101" pitchFamily="66" charset="0"/>
            </a:endParaRPr>
          </a:p>
          <a:p>
            <a:pPr marL="0" indent="0" fontAlgn="t">
              <a:buNone/>
            </a:pPr>
            <a:endParaRPr lang="en-US" dirty="0"/>
          </a:p>
          <a:p>
            <a:pPr fontAlgn="t">
              <a:buFont typeface="Wingdings" panose="05000000000000000000" pitchFamily="2" charset="2"/>
              <a:buChar char="v"/>
            </a:pPr>
            <a:r>
              <a:rPr lang="en-US" dirty="0" smtClean="0"/>
              <a:t>WHAT IS DIGITAL </a:t>
            </a:r>
            <a:r>
              <a:rPr lang="en-US" dirty="0"/>
              <a:t>CASH</a:t>
            </a:r>
          </a:p>
          <a:p>
            <a:pPr fontAlgn="t">
              <a:buFont typeface="Wingdings" panose="05000000000000000000" pitchFamily="2" charset="2"/>
              <a:buChar char="v"/>
            </a:pPr>
            <a:r>
              <a:rPr lang="en-US" dirty="0" smtClean="0"/>
              <a:t>BASIC </a:t>
            </a:r>
            <a:r>
              <a:rPr lang="en-US" dirty="0"/>
              <a:t>MODEL OF DIGITAL CASH</a:t>
            </a:r>
          </a:p>
          <a:p>
            <a:pPr fontAlgn="t">
              <a:buFont typeface="Wingdings" panose="05000000000000000000" pitchFamily="2" charset="2"/>
              <a:buChar char="v"/>
            </a:pPr>
            <a:r>
              <a:rPr lang="en-US" dirty="0" smtClean="0"/>
              <a:t>IMPLEMENTATION</a:t>
            </a:r>
            <a:endParaRPr lang="en-US" dirty="0"/>
          </a:p>
          <a:p>
            <a:pPr fontAlgn="t">
              <a:buFont typeface="Wingdings" panose="05000000000000000000" pitchFamily="2" charset="2"/>
              <a:buChar char="v"/>
            </a:pPr>
            <a:r>
              <a:rPr lang="en-US" dirty="0" smtClean="0"/>
              <a:t>PROPERTIES</a:t>
            </a:r>
            <a:endParaRPr lang="en-US" dirty="0"/>
          </a:p>
          <a:p>
            <a:pPr fontAlgn="t">
              <a:buFont typeface="Wingdings" panose="05000000000000000000" pitchFamily="2" charset="2"/>
              <a:buChar char="v"/>
            </a:pPr>
            <a:r>
              <a:rPr lang="en-US" dirty="0" smtClean="0"/>
              <a:t>PROTOCOL </a:t>
            </a:r>
            <a:endParaRPr lang="en-US" dirty="0"/>
          </a:p>
          <a:p>
            <a:pPr fontAlgn="t">
              <a:buFont typeface="Wingdings" panose="05000000000000000000" pitchFamily="2" charset="2"/>
              <a:buChar char="v"/>
            </a:pPr>
            <a:r>
              <a:rPr lang="en-US" dirty="0" smtClean="0"/>
              <a:t>CHALLENGES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5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54" y="361740"/>
            <a:ext cx="11304394" cy="586823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DIGITAL CASH ??</a:t>
            </a:r>
            <a:r>
              <a:rPr lang="en-US" sz="4000" b="1" dirty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mtClean="0"/>
              <a:t>     Digital </a:t>
            </a:r>
            <a:r>
              <a:rPr lang="en-US" dirty="0"/>
              <a:t>cash is a system of purchasing </a:t>
            </a:r>
            <a:r>
              <a:rPr lang="en-US" dirty="0" smtClean="0"/>
              <a:t>cash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credits in relatively small amounts, </a:t>
            </a:r>
            <a:r>
              <a:rPr lang="en-US" dirty="0" smtClean="0"/>
              <a:t>storing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credits in your computer, and then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spending </a:t>
            </a:r>
            <a:r>
              <a:rPr lang="en-US" dirty="0"/>
              <a:t>them when making </a:t>
            </a:r>
            <a:r>
              <a:rPr lang="en-US" dirty="0" smtClean="0"/>
              <a:t>electronic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purchases over the Internet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28" y="1088991"/>
            <a:ext cx="3038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472"/>
            <a:ext cx="10515600" cy="572949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BASIC MODEL OF DIGITAL CASH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Payer (P) or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Payee (R), such as a merchant.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financial network like a Bank.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1" y="3682137"/>
            <a:ext cx="1302209" cy="1166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03" y="1181428"/>
            <a:ext cx="215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70" y="504020"/>
            <a:ext cx="1669938" cy="2229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080" y="4395083"/>
            <a:ext cx="1854031" cy="2229454"/>
          </a:xfrm>
          <a:prstGeom prst="rect">
            <a:avLst/>
          </a:prstGeom>
        </p:spPr>
      </p:pic>
      <p:sp>
        <p:nvSpPr>
          <p:cNvPr id="10" name="AutoShape 12" descr="Image result for bank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129" y="727756"/>
            <a:ext cx="1809750" cy="1619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4690" y="277583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3694" y="4025751"/>
            <a:ext cx="12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81470" y="2194907"/>
            <a:ext cx="7421287" cy="244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146" y="4656005"/>
            <a:ext cx="1809750" cy="161925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5428034" y="5155660"/>
            <a:ext cx="4241260" cy="5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28034" y="5846323"/>
            <a:ext cx="4270443" cy="2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1008" y="492473"/>
            <a:ext cx="611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</a:t>
            </a:r>
            <a:r>
              <a:rPr lang="en-US" altLang="en-US" sz="1600" dirty="0"/>
              <a:t> ALICE SEND </a:t>
            </a:r>
            <a:r>
              <a:rPr lang="en-US" altLang="en-US" sz="1600" dirty="0" smtClean="0"/>
              <a:t>UNSIGNED, BLINDED </a:t>
            </a:r>
            <a:r>
              <a:rPr lang="en-US" altLang="en-US" sz="1600" dirty="0"/>
              <a:t>COINS TO THE BANK</a:t>
            </a:r>
          </a:p>
          <a:p>
            <a:endParaRPr lang="en-US" altLang="en-US" sz="1600" dirty="0"/>
          </a:p>
          <a:p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704288" y="1643555"/>
            <a:ext cx="611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en-US" altLang="en-US" dirty="0"/>
              <a:t> </a:t>
            </a:r>
            <a:r>
              <a:rPr lang="en-US" altLang="en-US" sz="1600" dirty="0"/>
              <a:t>BANK SIGNS COINS, SENDS THEM BACK.  ALICE UNBLINDS THEM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148234">
            <a:off x="5368510" y="3328016"/>
            <a:ext cx="351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altLang="en-US" dirty="0"/>
              <a:t> </a:t>
            </a:r>
            <a:r>
              <a:rPr lang="en-US" altLang="en-US" sz="1600" dirty="0" smtClean="0"/>
              <a:t>ALICE PAYS TO BOB</a:t>
            </a:r>
            <a:endParaRPr lang="en-US" altLang="en-US" sz="1600" dirty="0"/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60527" y="4758182"/>
            <a:ext cx="408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4.</a:t>
            </a:r>
            <a:r>
              <a:rPr lang="en-US" altLang="en-US" dirty="0"/>
              <a:t> </a:t>
            </a:r>
            <a:r>
              <a:rPr lang="en-US" altLang="en-US" sz="1600" dirty="0"/>
              <a:t>BOB VERIFIES </a:t>
            </a:r>
            <a:r>
              <a:rPr lang="en-US" altLang="en-US" sz="1600" dirty="0" smtClean="0"/>
              <a:t>WITH BANK</a:t>
            </a:r>
            <a:endParaRPr lang="en-US" altLang="en-US" sz="1600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36299" y="5846084"/>
            <a:ext cx="170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r>
              <a:rPr lang="en-US" sz="1600" dirty="0"/>
              <a:t>.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BOB DEPOSITS </a:t>
            </a:r>
            <a:r>
              <a:rPr lang="en-US" altLang="en-US" sz="1600" dirty="0" smtClean="0"/>
              <a:t> </a:t>
            </a:r>
            <a:endParaRPr lang="en-US" altLang="en-US" sz="1600" dirty="0"/>
          </a:p>
          <a:p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458246" y="1569278"/>
            <a:ext cx="4241260" cy="5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43655" y="915721"/>
            <a:ext cx="4270443" cy="2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DIGITAL CASH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94365"/>
              </p:ext>
            </p:extLst>
          </p:nvPr>
        </p:nvGraphicFramePr>
        <p:xfrm>
          <a:off x="838200" y="1825623"/>
          <a:ext cx="10515600" cy="4361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40076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9673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18849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22061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1300862"/>
                    </a:ext>
                  </a:extLst>
                </a:gridCol>
              </a:tblGrid>
              <a:tr h="2180584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77086"/>
                  </a:ext>
                </a:extLst>
              </a:tr>
              <a:tr h="2180584"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SECURITY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REUSABLE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PORTABLE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ANONYMOUS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TWO-WAY</a:t>
                      </a:r>
                      <a:r>
                        <a:rPr lang="en-US" sz="2400" b="1" baseline="0" dirty="0" smtClean="0"/>
                        <a:t> PAYMENT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751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3"/>
            <a:ext cx="2099553" cy="217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1825622"/>
            <a:ext cx="2101175" cy="2172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481" y="1825621"/>
            <a:ext cx="2109718" cy="2172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306" y="1835519"/>
            <a:ext cx="2101175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199" y="1835519"/>
            <a:ext cx="209101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Secret Splitting Protocol</a:t>
            </a:r>
          </a:p>
          <a:p>
            <a:r>
              <a:rPr lang="en-US" dirty="0"/>
              <a:t>Bit Commitment Protocol</a:t>
            </a:r>
          </a:p>
          <a:p>
            <a:r>
              <a:rPr lang="en-US" dirty="0"/>
              <a:t>Blind Signature Protocol</a:t>
            </a:r>
          </a:p>
        </p:txBody>
      </p:sp>
    </p:spTree>
    <p:extLst>
      <p:ext uri="{BB962C8B-B14F-4D97-AF65-F5344CB8AC3E}">
        <p14:creationId xmlns:p14="http://schemas.microsoft.com/office/powerpoint/2010/main" val="2887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9383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466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Synchronization between Banks.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Huge database for records.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Susceptible to hacking.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010" y="1917564"/>
            <a:ext cx="2414892" cy="35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Digital cash promises to be a revolutionary method for conducting business.</a:t>
            </a:r>
          </a:p>
        </p:txBody>
      </p:sp>
    </p:spTree>
    <p:extLst>
      <p:ext uri="{BB962C8B-B14F-4D97-AF65-F5344CB8AC3E}">
        <p14:creationId xmlns:p14="http://schemas.microsoft.com/office/powerpoint/2010/main" val="19538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197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Lucida Handwriting</vt:lpstr>
      <vt:lpstr>Times New Roman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DIGITAL CASH</vt:lpstr>
      <vt:lpstr>PROTOCOL IMPLEMENTED</vt:lpstr>
      <vt:lpstr>CHALLENGES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yash</cp:lastModifiedBy>
  <cp:revision>37</cp:revision>
  <dcterms:created xsi:type="dcterms:W3CDTF">2018-05-07T23:58:13Z</dcterms:created>
  <dcterms:modified xsi:type="dcterms:W3CDTF">2018-05-08T06:32:13Z</dcterms:modified>
</cp:coreProperties>
</file>