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  <p:sldMasterId id="2147483671" r:id="rId3"/>
  </p:sldMasterIdLst>
  <p:notesMasterIdLst>
    <p:notesMasterId r:id="rId15"/>
  </p:notesMasterIdLst>
  <p:sldIdLst>
    <p:sldId id="256" r:id="rId4"/>
    <p:sldId id="257" r:id="rId5"/>
    <p:sldId id="265" r:id="rId6"/>
    <p:sldId id="266" r:id="rId7"/>
    <p:sldId id="270" r:id="rId8"/>
    <p:sldId id="275" r:id="rId9"/>
    <p:sldId id="274" r:id="rId10"/>
    <p:sldId id="273" r:id="rId11"/>
    <p:sldId id="268" r:id="rId12"/>
    <p:sldId id="272" r:id="rId13"/>
    <p:sldId id="269" r:id="rId14"/>
  </p:sldIdLst>
  <p:sldSz cx="9144000" cy="6858000" type="screen4x3"/>
  <p:notesSz cx="7315200" cy="9601200"/>
  <p:embeddedFontLs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3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1787" y="0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19137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29eb40937_2_10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29eb40937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564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29eb40937_2_11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529eb40937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/>
        </p:nvSpPr>
        <p:spPr>
          <a:xfrm>
            <a:off x="4141787" y="9115425"/>
            <a:ext cx="3167062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9eb40937_2_97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29eb40937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9eb40937_2_102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529eb4093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29eb40937_2_10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29eb40937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78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29eb40937_2_10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29eb40937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11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29eb40937_2_10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29eb40937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03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29eb40937_2_106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29eb40937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76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29eb40937_2_111:notes"/>
          <p:cNvSpPr txBox="1">
            <a:spLocks noGrp="1"/>
          </p:cNvSpPr>
          <p:nvPr>
            <p:ph type="body" idx="1"/>
          </p:nvPr>
        </p:nvSpPr>
        <p:spPr>
          <a:xfrm>
            <a:off x="973137" y="4557712"/>
            <a:ext cx="5360987" cy="4316412"/>
          </a:xfrm>
          <a:prstGeom prst="rect">
            <a:avLst/>
          </a:prstGeom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529eb40937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795837" cy="3597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 rot="5400000">
            <a:off x="5222082" y="2399507"/>
            <a:ext cx="5514975" cy="195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 rot="5400000">
            <a:off x="1243806" y="524670"/>
            <a:ext cx="5514975" cy="570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 rot="5400000">
            <a:off x="3011487" y="188912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009062" cy="1052512"/>
            <a:chOff x="0" y="2438400"/>
            <a:chExt cx="9009062" cy="1052512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290512" y="2546350"/>
              <a:ext cx="711200" cy="474662"/>
              <a:chOff x="1143000" y="533400"/>
              <a:chExt cx="990600" cy="685800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1143000" y="533400"/>
                <a:ext cx="609600" cy="6858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676400" y="533400"/>
                <a:ext cx="457200" cy="685800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414337" y="2968625"/>
              <a:ext cx="738186" cy="474662"/>
              <a:chOff x="1447800" y="4191000"/>
              <a:chExt cx="1066799" cy="685800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1447800" y="4191000"/>
                <a:ext cx="609600" cy="685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982787" y="4191000"/>
                <a:ext cx="531812" cy="685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635000" y="2438400"/>
              <a:ext cx="31750" cy="10525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10800000" flipH="1">
              <a:off x="315912" y="3260725"/>
              <a:ext cx="8693150" cy="55562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ctrTitle"/>
          </p:nvPr>
        </p:nvSpPr>
        <p:spPr>
          <a:xfrm>
            <a:off x="990600" y="1828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Health Care Insurance Fraud Detection Using Blockchain</a:t>
            </a: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Advisor: Professor Gokay Saldamli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Team Members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           Krishna Sai Siva Bojja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Manjunatha Koni Gururaja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Vamshi Reddy Verama Reddy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 Yashaswi Doddaveerappa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 smtClean="0"/>
              <a:t>Progress</a:t>
            </a:r>
            <a:r>
              <a:rPr lang="en-US" sz="4400" b="0" i="0" u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Environment Setup.</a:t>
            </a:r>
            <a:endParaRPr lang="en-US" sz="3200" b="0" i="0" u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Level 1 HIPAA Validation.</a:t>
            </a:r>
          </a:p>
          <a:p>
            <a:pPr marL="342900" lvl="0" indent="-342900">
              <a:spcBef>
                <a:spcPts val="640"/>
              </a:spcBef>
              <a:buSzPts val="1920"/>
            </a:pPr>
            <a:r>
              <a:rPr lang="en-US" dirty="0" smtClean="0"/>
              <a:t>Setting </a:t>
            </a:r>
            <a:r>
              <a:rPr lang="en-US" dirty="0"/>
              <a:t>up python flask server in </a:t>
            </a:r>
            <a:r>
              <a:rPr lang="en-US" dirty="0" smtClean="0"/>
              <a:t>backend.</a:t>
            </a:r>
          </a:p>
          <a:p>
            <a:pPr marL="342900" lvl="0" indent="-342900">
              <a:spcBef>
                <a:spcPts val="640"/>
              </a:spcBef>
              <a:buSzPts val="1920"/>
            </a:pPr>
            <a:r>
              <a:rPr lang="en-US" dirty="0" smtClean="0"/>
              <a:t>Converting </a:t>
            </a:r>
            <a:r>
              <a:rPr lang="en-US" dirty="0"/>
              <a:t>the raw medical insurance records into structured </a:t>
            </a:r>
            <a:r>
              <a:rPr lang="en-US" dirty="0" smtClean="0"/>
              <a:t>Json.</a:t>
            </a:r>
            <a:r>
              <a:rPr lang="en-US" dirty="0"/>
              <a:t>	</a:t>
            </a:r>
            <a:endParaRPr lang="en-US" dirty="0" smtClean="0"/>
          </a:p>
          <a:p>
            <a:pPr marL="342900" indent="-342900">
              <a:spcBef>
                <a:spcPts val="640"/>
              </a:spcBef>
              <a:buSzPts val="1920"/>
            </a:pPr>
            <a:r>
              <a:rPr lang="en-US" dirty="0"/>
              <a:t>Storing initial processed data in MongoDB.</a:t>
            </a:r>
          </a:p>
          <a:p>
            <a:pPr marL="342900" lvl="0" indent="-342900">
              <a:spcBef>
                <a:spcPts val="640"/>
              </a:spcBef>
              <a:buSzPts val="1920"/>
            </a:pPr>
            <a:endParaRPr sz="3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7832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871012" y="3429012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 sz="4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905165" y="775855"/>
            <a:ext cx="8038810" cy="9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mtClean="0"/>
              <a:t>Introduction</a:t>
            </a:r>
            <a:endParaRPr dirty="0"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762000" y="2017712"/>
            <a:ext cx="819308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Frauds scenarios listed by NHCAA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-1219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Theft of Patients Finite Health Insurance Benefits</a:t>
            </a:r>
            <a:endParaRPr dirty="0"/>
          </a:p>
          <a:p>
            <a:pPr marL="0" lvl="0" indent="-1219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Usage of multiple insurance to have additional profit.</a:t>
            </a: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PROJECT ARCHITECTURE</a:t>
            </a:r>
            <a:endParaRPr/>
          </a:p>
        </p:txBody>
      </p:sp>
      <p:pic>
        <p:nvPicPr>
          <p:cNvPr id="246" name="Google Shape;246;p34" descr="https://lh4.googleusercontent.com/EdJJtwOSqJpqYSNPtmJNWrHuH3-38gEF267ciztlVA0aflJjW4bTFqfWBNW8JDoXHwZ3p6hGKtObMS8T_ZtSF8KRaab33Y1jKuOOx66soQryVAEeW_493ii7_nSJ8qlYrhwP5zC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6012" y="2017712"/>
            <a:ext cx="53657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 descr="https://lh6.googleusercontent.com/nudGVzqxr2F5AYf4bK799CD7KRUv_XWqToh-El08M2n3p5soOwzVO1Dt-9g-Hgcp5Dx4yvZBcYPw46vENHCyLRXyxNkGFNemqfT6o5N2cTBFM8c70eNvPyUAx8oLO9qINjTTTjLr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12862" y="2017712"/>
            <a:ext cx="7512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 smtClean="0"/>
              <a:t>System Design</a:t>
            </a:r>
            <a:r>
              <a:rPr lang="en-US" sz="4400" b="0" i="0" u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1920"/>
              <a:buNone/>
            </a:pPr>
            <a:r>
              <a:rPr lang="en-US" dirty="0" smtClean="0"/>
              <a:t>4 Stages</a:t>
            </a:r>
          </a:p>
          <a:p>
            <a:pPr indent="-457200">
              <a:spcBef>
                <a:spcPts val="0"/>
              </a:spcBef>
              <a:buSzPts val="1920"/>
            </a:pPr>
            <a:r>
              <a:rPr lang="en-US" sz="3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 services which will validate the 837 files.</a:t>
            </a:r>
          </a:p>
          <a:p>
            <a:pPr indent="-457200">
              <a:spcBef>
                <a:spcPts val="0"/>
              </a:spcBef>
              <a:buSzPts val="1920"/>
            </a:pPr>
            <a:r>
              <a:rPr lang="en-US" dirty="0"/>
              <a:t>N</a:t>
            </a:r>
            <a:r>
              <a:rPr lang="en-US" dirty="0" smtClean="0"/>
              <a:t>eo4j </a:t>
            </a:r>
            <a:r>
              <a:rPr lang="en-US" dirty="0"/>
              <a:t>is used to perform level 4 - level 7 HIPAA </a:t>
            </a:r>
            <a:r>
              <a:rPr lang="en-US" dirty="0" smtClean="0"/>
              <a:t>validation.</a:t>
            </a:r>
            <a:endParaRPr lang="en-US" sz="3200" b="0" i="0" u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>
              <a:spcBef>
                <a:spcPts val="640"/>
              </a:spcBef>
              <a:buSzPts val="1920"/>
            </a:pPr>
            <a:r>
              <a:rPr lang="en-US" dirty="0" smtClean="0"/>
              <a:t>Security measure and User Interface.</a:t>
            </a:r>
          </a:p>
          <a:p>
            <a:pPr indent="-457200">
              <a:spcBef>
                <a:spcPts val="640"/>
              </a:spcBef>
              <a:buSzPts val="1920"/>
            </a:pPr>
            <a:r>
              <a:rPr lang="en-US" dirty="0"/>
              <a:t>Addition of </a:t>
            </a:r>
            <a:r>
              <a:rPr lang="en-US" dirty="0"/>
              <a:t>Kafka, </a:t>
            </a:r>
            <a:r>
              <a:rPr lang="en-US" dirty="0" err="1"/>
              <a:t>Redis</a:t>
            </a:r>
            <a:r>
              <a:rPr lang="en-US" dirty="0"/>
              <a:t> and </a:t>
            </a:r>
            <a:r>
              <a:rPr lang="en-US" dirty="0"/>
              <a:t>deploying </a:t>
            </a:r>
            <a:r>
              <a:rPr lang="en-US" dirty="0"/>
              <a:t>the servers in the AWS.</a:t>
            </a:r>
          </a:p>
          <a:p>
            <a:endParaRPr sz="3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4793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 smtClean="0"/>
              <a:t>Evaluation</a:t>
            </a:r>
            <a:r>
              <a:rPr lang="en-US" sz="4400" b="0" i="0" u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1920"/>
            </a:pPr>
            <a:r>
              <a:rPr lang="en-US" dirty="0"/>
              <a:t>The raw Healthcare Records used in the initial evaluation are from Medicare </a:t>
            </a:r>
            <a:r>
              <a:rPr lang="en-US" dirty="0" smtClean="0"/>
              <a:t>– </a:t>
            </a:r>
            <a:r>
              <a:rPr lang="en-US" dirty="0" err="1" smtClean="0"/>
              <a:t>Lumeris</a:t>
            </a:r>
            <a:r>
              <a:rPr lang="en-US" dirty="0" smtClean="0"/>
              <a:t>.</a:t>
            </a:r>
            <a:endParaRPr lang="en-US" sz="3200" b="0" i="0" u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>
              <a:spcBef>
                <a:spcPts val="640"/>
              </a:spcBef>
              <a:buSzPts val="1920"/>
            </a:pPr>
            <a:r>
              <a:rPr lang="en-US" dirty="0" smtClean="0"/>
              <a:t>Json </a:t>
            </a:r>
            <a:r>
              <a:rPr lang="en-US" dirty="0"/>
              <a:t>records are loaded into neo4j database and retrieving those information proved to be 100% faster than relational </a:t>
            </a:r>
            <a:r>
              <a:rPr lang="en-US" dirty="0" smtClean="0"/>
              <a:t>databases.</a:t>
            </a: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3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4136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 smtClean="0"/>
              <a:t>Evaluation</a:t>
            </a:r>
            <a:r>
              <a:rPr lang="en-US" sz="4400" b="0" i="0" u="none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SzPts val="1920"/>
            </a:pPr>
            <a:r>
              <a:rPr lang="en-US" dirty="0"/>
              <a:t>We will be building the </a:t>
            </a:r>
            <a:r>
              <a:rPr lang="en-US" dirty="0" smtClean="0"/>
              <a:t>block chain </a:t>
            </a:r>
            <a:r>
              <a:rPr lang="en-US" dirty="0"/>
              <a:t>distributed system in AWS. It also includes flask backend </a:t>
            </a:r>
            <a:r>
              <a:rPr lang="en-US" dirty="0" smtClean="0"/>
              <a:t>server.</a:t>
            </a:r>
          </a:p>
          <a:p>
            <a:pPr marL="0" lvl="0" indent="0">
              <a:spcBef>
                <a:spcPts val="0"/>
              </a:spcBef>
              <a:buSzPts val="1920"/>
              <a:buNone/>
            </a:pPr>
            <a:endParaRPr lang="en-US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None/>
            </a:pPr>
            <a:endParaRPr sz="3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" name="Picture 3" descr="https://lh5.googleusercontent.com/vIgWfzE58w7peIVfGZKXlpve8cBgZM-fzkkZjb_TdR1T6W_Sav0q3MpzrA1h8QS9dS9Cu0VyID1tTJ9RXyQpYHr4JZmSCRgQBb2Kz5MdynmXeW9fq5-lSq9mGPjwWh1HBjPTin7B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80" y="3700665"/>
            <a:ext cx="2758440" cy="2774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169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1150937" y="617537"/>
            <a:ext cx="77930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Implementation plan 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Environment Setup.</a:t>
            </a:r>
            <a:endParaRPr lang="en-US" sz="3200" b="0" i="0" u="none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dirty="0" smtClean="0"/>
              <a:t>Designing the User Interface.</a:t>
            </a:r>
          </a:p>
          <a:p>
            <a:pPr marL="342900" indent="-342900">
              <a:spcBef>
                <a:spcPts val="640"/>
              </a:spcBef>
              <a:buSzPts val="1920"/>
            </a:pPr>
            <a:r>
              <a:rPr lang="en-US" dirty="0"/>
              <a:t>Writing HIPAA validations for Level 1 and Level 2</a:t>
            </a:r>
            <a:r>
              <a:rPr lang="en-US" dirty="0" smtClean="0"/>
              <a:t>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Backend Server using </a:t>
            </a:r>
            <a:r>
              <a:rPr lang="en-US" sz="3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Python and th</a:t>
            </a:r>
            <a:r>
              <a:rPr lang="en-US" dirty="0" smtClean="0"/>
              <a:t>e HIPPA Validator.</a:t>
            </a:r>
            <a:endParaRPr sz="3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0770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40"/>
              </a:spcBef>
              <a:buSzPts val="1920"/>
            </a:pPr>
            <a:r>
              <a:rPr lang="en-US" dirty="0" smtClean="0"/>
              <a:t>Integration of the validator and Web Application.</a:t>
            </a:r>
          </a:p>
          <a:p>
            <a:pPr marL="342900" indent="-342900">
              <a:spcBef>
                <a:spcPts val="640"/>
              </a:spcBef>
              <a:buSzPts val="1920"/>
            </a:pPr>
            <a:r>
              <a:rPr lang="en-US" dirty="0" smtClean="0"/>
              <a:t>Building of </a:t>
            </a:r>
            <a:r>
              <a:rPr lang="en-US" dirty="0"/>
              <a:t>block </a:t>
            </a:r>
            <a:r>
              <a:rPr lang="en-US" dirty="0" smtClean="0"/>
              <a:t>chain and access control for users.</a:t>
            </a:r>
          </a:p>
          <a:p>
            <a:pPr marL="342900" lvl="0" indent="-342900">
              <a:spcBef>
                <a:spcPts val="640"/>
              </a:spcBef>
              <a:buSzPts val="1920"/>
            </a:pPr>
            <a:r>
              <a:rPr lang="en-US" dirty="0" smtClean="0"/>
              <a:t> Integration and Testing.</a:t>
            </a:r>
          </a:p>
          <a:p>
            <a:pPr marL="342900" lvl="0" indent="-342900">
              <a:spcBef>
                <a:spcPts val="640"/>
              </a:spcBef>
              <a:buSzPts val="1920"/>
            </a:pPr>
            <a:endParaRPr dirty="0"/>
          </a:p>
          <a:p>
            <a:pPr marL="342900" marR="0" lvl="0" indent="-220980" algn="l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214</Words>
  <Application>Microsoft Office PowerPoint</Application>
  <PresentationFormat>On-screen Show (4:3)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Noto Sans Symbols</vt:lpstr>
      <vt:lpstr>Arial</vt:lpstr>
      <vt:lpstr>Times New Roman</vt:lpstr>
      <vt:lpstr>Tahoma</vt:lpstr>
      <vt:lpstr>1_Blends</vt:lpstr>
      <vt:lpstr>Blends</vt:lpstr>
      <vt:lpstr>Blends</vt:lpstr>
      <vt:lpstr>   Health Care Insurance Fraud Detection Using Blockchain </vt:lpstr>
      <vt:lpstr>Introduction</vt:lpstr>
      <vt:lpstr>PROJECT ARCHITECTURE</vt:lpstr>
      <vt:lpstr>PowerPoint Presentation</vt:lpstr>
      <vt:lpstr>System Design </vt:lpstr>
      <vt:lpstr>Evaluation </vt:lpstr>
      <vt:lpstr>Evaluation </vt:lpstr>
      <vt:lpstr>Implementation plan </vt:lpstr>
      <vt:lpstr>PowerPoint Presentation</vt:lpstr>
      <vt:lpstr>Progress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Insurance Fraud Detection Using Blockchain</dc:title>
  <dc:creator>yash</dc:creator>
  <cp:lastModifiedBy>yash</cp:lastModifiedBy>
  <cp:revision>10</cp:revision>
  <dcterms:modified xsi:type="dcterms:W3CDTF">2019-04-11T01:41:08Z</dcterms:modified>
</cp:coreProperties>
</file>