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5"/>
  </p:notesMasterIdLst>
  <p:sldIdLst>
    <p:sldId id="259" r:id="rId3"/>
    <p:sldId id="258" r:id="rId4"/>
    <p:sldId id="260" r:id="rId5"/>
    <p:sldId id="261" r:id="rId6"/>
    <p:sldId id="262" r:id="rId7"/>
    <p:sldId id="263" r:id="rId8"/>
    <p:sldId id="265" r:id="rId9"/>
    <p:sldId id="266" r:id="rId10"/>
    <p:sldId id="267" r:id="rId11"/>
    <p:sldId id="273" r:id="rId12"/>
    <p:sldId id="268" r:id="rId13"/>
    <p:sldId id="271" r:id="rId14"/>
    <p:sldId id="269" r:id="rId15"/>
    <p:sldId id="272" r:id="rId16"/>
    <p:sldId id="278" r:id="rId17"/>
    <p:sldId id="279" r:id="rId18"/>
    <p:sldId id="280" r:id="rId19"/>
    <p:sldId id="281" r:id="rId20"/>
    <p:sldId id="282" r:id="rId21"/>
    <p:sldId id="283" r:id="rId22"/>
    <p:sldId id="284" r:id="rId23"/>
    <p:sldId id="285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notesMaster" Target="notesMasters/notesMaster1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1196975"/>
            <a:ext cx="10943167" cy="108267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2422525"/>
            <a:ext cx="10949517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r>
              <a:rPr lang="en-US"/>
              <a:t>Prof. N. Maheswari , VIT Chennai, India</a:t>
            </a:r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Prof. N. Maheswari , VIT Chennai, India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Prof. N. Maheswari , VIT Chennai, India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Prof. N. Maheswari , VIT Chennai, India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Prof. N. Maheswari , VIT Chennai, India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Prof. N. Maheswari , VIT Chennai, India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Prof. N. Maheswari , VIT Chennai, India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Prof. N. Maheswari , VIT Chennai, India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Prof. N. Maheswari , VIT Chennai, India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Prof. N. Maheswari , VIT Chennai, India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Prof. N. Maheswari , VIT Chennai, India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r>
              <a:rPr lang="en-US"/>
              <a:t>Prof. N. Maheswari , VIT Chennai, India</a:t>
            </a:r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4351655"/>
          </a:xfrm>
        </p:spPr>
        <p:txBody>
          <a:bodyPr/>
          <a:p>
            <a:pPr algn="ctr"/>
            <a:r>
              <a:rPr lang="en-US" sz="5400" dirty="0">
                <a:solidFill>
                  <a:schemeClr val="accent1"/>
                </a:solidFill>
                <a:sym typeface="+mn-ea"/>
              </a:rPr>
              <a:t>Hadoop Overview</a:t>
            </a:r>
            <a:br>
              <a:rPr sz="5400" dirty="0">
                <a:solidFill>
                  <a:schemeClr val="accent1"/>
                </a:solidFill>
                <a:sym typeface="+mn-ea"/>
              </a:rPr>
            </a:br>
            <a:endParaRPr lang="en-US" sz="5400" dirty="0">
              <a:solidFill>
                <a:schemeClr val="accent1"/>
              </a:solidFill>
              <a:sym typeface="+mn-ea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Prof. N. Maheswari , VIT Chennai, India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algn="just"/>
            <a:endParaRPr lang="en-US" sz="2400" kern="0" noProof="0" dirty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sym typeface="+mn-ea"/>
            </a:endParaRPr>
          </a:p>
          <a:p>
            <a:pPr algn="just"/>
            <a:r>
              <a:rPr lang="en-US" altLang="en-US" sz="2800">
                <a:solidFill>
                  <a:schemeClr val="accent1"/>
                </a:solidFill>
                <a:sym typeface="+mn-ea"/>
              </a:rPr>
              <a:t>Partitioner -</a:t>
            </a:r>
            <a:r>
              <a:rPr lang="en-US" altLang="en-US" sz="2800">
                <a:sym typeface="+mn-ea"/>
              </a:rPr>
              <a:t> </a:t>
            </a:r>
            <a:r>
              <a:rPr lang="en-US" sz="2800">
                <a:sym typeface="+mn-ea"/>
              </a:rPr>
              <a:t>The partitioner decides which reducer will get a particular key value pair. </a:t>
            </a:r>
            <a:r>
              <a:rPr lang="en-US" altLang="en-US" sz="2800">
                <a:sym typeface="+mn-ea"/>
              </a:rPr>
              <a:t>Default is hash partitioner.</a:t>
            </a:r>
            <a:endParaRPr lang="en-US" sz="2800"/>
          </a:p>
          <a:p>
            <a:pPr algn="just"/>
            <a:endParaRPr lang="en-US" altLang="en-US" sz="2800"/>
          </a:p>
          <a:p>
            <a:pPr algn="just"/>
            <a:r>
              <a:rPr lang="en-US" altLang="en-US" sz="2800">
                <a:solidFill>
                  <a:schemeClr val="accent1"/>
                </a:solidFill>
                <a:sym typeface="+mn-ea"/>
              </a:rPr>
              <a:t>Reduce Task-</a:t>
            </a:r>
            <a:r>
              <a:rPr lang="en-US" sz="2800" kern="0" noProof="0" dirty="0" smtClean="0">
                <a:ln>
                  <a:noFill/>
                </a:ln>
                <a:effectLst/>
                <a:uLnTx/>
                <a:uFillTx/>
                <a:sym typeface="+mn-ea"/>
              </a:rPr>
              <a:t>All values with the same key are presented to a </a:t>
            </a:r>
            <a:r>
              <a:rPr lang="en-US" altLang="en-US" sz="2800" kern="0" noProof="0" dirty="0" smtClean="0">
                <a:ln>
                  <a:noFill/>
                </a:ln>
                <a:effectLst/>
                <a:uLnTx/>
                <a:uFillTx/>
                <a:sym typeface="+mn-ea"/>
              </a:rPr>
              <a:t>single re</a:t>
            </a:r>
            <a:r>
              <a:rPr lang="en-US" sz="2800" kern="0" noProof="0" dirty="0" smtClean="0">
                <a:ln>
                  <a:noFill/>
                </a:ln>
                <a:effectLst/>
                <a:uLnTx/>
                <a:uFillTx/>
                <a:sym typeface="+mn-ea"/>
              </a:rPr>
              <a:t>ducer together</a:t>
            </a:r>
            <a:r>
              <a:rPr lang="en-US" altLang="en-US" sz="2800" kern="0" noProof="0" dirty="0" smtClean="0">
                <a:ln>
                  <a:noFill/>
                </a:ln>
                <a:effectLst/>
                <a:uLnTx/>
                <a:uFillTx/>
                <a:sym typeface="+mn-ea"/>
              </a:rPr>
              <a:t>.</a:t>
            </a:r>
            <a:endParaRPr kumimoji="0" lang="en-US" sz="2800" b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cs typeface="+mn-cs"/>
            </a:endParaRPr>
          </a:p>
          <a:p>
            <a:pPr algn="just"/>
            <a:endParaRPr lang="en-US" sz="2800" kern="0" noProof="0" dirty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sym typeface="+mn-ea"/>
            </a:endParaRPr>
          </a:p>
          <a:p>
            <a:pPr algn="just"/>
            <a:r>
              <a:rPr lang="en-US" sz="2800" kern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sym typeface="+mn-ea"/>
              </a:rPr>
              <a:t> </a:t>
            </a:r>
            <a:r>
              <a:rPr lang="en-US" sz="2800" kern="0" noProof="0" dirty="0" err="1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sym typeface="+mn-ea"/>
              </a:rPr>
              <a:t>RecordReader </a:t>
            </a:r>
            <a:r>
              <a:rPr lang="en-US" altLang="en-US" sz="2800" kern="0" noProof="0" dirty="0" err="1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sym typeface="+mn-ea"/>
              </a:rPr>
              <a:t>-</a:t>
            </a:r>
            <a:r>
              <a:rPr lang="en-US" sz="2800" kern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sym typeface="+mn-ea"/>
              </a:rPr>
              <a:t> </a:t>
            </a:r>
            <a:r>
              <a:rPr lang="en-US" altLang="en-US" sz="2800" kern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sym typeface="+mn-ea"/>
              </a:rPr>
              <a:t>It </a:t>
            </a:r>
            <a:r>
              <a:rPr lang="en-US" sz="2800" kern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sym typeface="+mn-ea"/>
              </a:rPr>
              <a:t>actually loads data from its source and converts it into (K, V) pairs suitable for reading by Mappers</a:t>
            </a:r>
            <a:endParaRPr lang="en-US" sz="2800" kern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sym typeface="+mn-ea"/>
            </a:endParaRPr>
          </a:p>
          <a:p>
            <a:pPr algn="just"/>
            <a:endParaRPr kumimoji="0" lang="en-US" sz="2800" b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Prof. N. Maheswari , VIT Chennai, India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Map Reduce </a:t>
            </a:r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Prof. N. Maheswari , VIT Chennai, India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sp>
        <p:nvSpPr>
          <p:cNvPr id="7" name="Content Placeholder 6"/>
          <p:cNvSpPr/>
          <p:nvPr>
            <p:ph idx="1"/>
          </p:nvPr>
        </p:nvSpPr>
        <p:spPr>
          <a:xfrm>
            <a:off x="609600" y="772795"/>
            <a:ext cx="10972800" cy="5354955"/>
          </a:xfrm>
        </p:spPr>
        <p:txBody>
          <a:bodyPr/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 sz="1200"/>
          </a:p>
          <a:p>
            <a:endParaRPr lang="en-US" altLang="en-US" sz="1200"/>
          </a:p>
          <a:p>
            <a:endParaRPr lang="en-US" altLang="en-US" sz="1200"/>
          </a:p>
          <a:p>
            <a:endParaRPr lang="en-US" altLang="en-US" sz="1200"/>
          </a:p>
          <a:p>
            <a:endParaRPr lang="en-US" altLang="en-US" sz="1200"/>
          </a:p>
          <a:p>
            <a:r>
              <a:rPr lang="en-US" altLang="en-US" sz="1200"/>
              <a:t>(source: google images)</a:t>
            </a:r>
            <a:endParaRPr lang="en-US" altLang="en-US" sz="1200"/>
          </a:p>
        </p:txBody>
      </p:sp>
      <p:pic>
        <p:nvPicPr>
          <p:cNvPr id="8" name="Picture 3" descr="IMG_25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21510" y="1369695"/>
            <a:ext cx="7848600" cy="45624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Example</a:t>
            </a:r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Prof. N. Maheswari , VIT Chennai, India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sp>
        <p:nvSpPr>
          <p:cNvPr id="7" name="Content Placeholder 6"/>
          <p:cNvSpPr/>
          <p:nvPr>
            <p:ph idx="1"/>
          </p:nvPr>
        </p:nvSpPr>
        <p:spPr>
          <a:xfrm>
            <a:off x="609600" y="772795"/>
            <a:ext cx="10972800" cy="5594985"/>
          </a:xfrm>
        </p:spPr>
        <p:txBody>
          <a:bodyPr/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 sz="1200"/>
          </a:p>
          <a:p>
            <a:endParaRPr lang="en-US" altLang="en-US" sz="1200"/>
          </a:p>
          <a:p>
            <a:endParaRPr lang="en-US" altLang="en-US" sz="1200"/>
          </a:p>
          <a:p>
            <a:endParaRPr lang="en-US" altLang="en-US" sz="1200"/>
          </a:p>
          <a:p>
            <a:endParaRPr lang="en-US" altLang="en-US" sz="1200"/>
          </a:p>
          <a:p>
            <a:endParaRPr lang="en-US" altLang="en-US" sz="1200"/>
          </a:p>
          <a:p>
            <a:r>
              <a:rPr lang="en-US" altLang="en-US" sz="1200"/>
              <a:t>(source: google images)</a:t>
            </a:r>
            <a:endParaRPr lang="en-US" altLang="en-US" sz="1200"/>
          </a:p>
        </p:txBody>
      </p:sp>
      <p:pic>
        <p:nvPicPr>
          <p:cNvPr id="3" name="Picture 1" descr="IMG_25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3460" y="774065"/>
            <a:ext cx="10118725" cy="535432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Job Execution 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algn="just"/>
            <a:r>
              <a:rPr lang="en-US" altLang="en-US"/>
              <a:t>Job Tracker </a:t>
            </a:r>
            <a:endParaRPr lang="en-US" altLang="en-US"/>
          </a:p>
          <a:p>
            <a:pPr marL="0" indent="0" algn="just">
              <a:buNone/>
            </a:pPr>
            <a:r>
              <a:rPr lang="en-US" altLang="en-US"/>
              <a:t>	The jobtracker coordinates all the jobs run on the system by scheduling tasks to run on tasktrackers. </a:t>
            </a:r>
            <a:endParaRPr lang="en-US" altLang="en-US"/>
          </a:p>
          <a:p>
            <a:pPr marL="0" indent="0" algn="just">
              <a:buNone/>
            </a:pPr>
            <a:endParaRPr lang="en-US" altLang="en-US"/>
          </a:p>
          <a:p>
            <a:pPr algn="just"/>
            <a:r>
              <a:rPr lang="en-US" altLang="en-US"/>
              <a:t>Task Tracker</a:t>
            </a:r>
            <a:endParaRPr lang="en-US" altLang="en-US"/>
          </a:p>
          <a:p>
            <a:pPr marL="0" indent="0" algn="just">
              <a:buNone/>
            </a:pPr>
            <a:r>
              <a:rPr lang="en-US" altLang="en-US"/>
              <a:t>	Tasktrackers run tasks and send progress reports to the jobtracker, which keeps a record of the overall progress of each job. </a:t>
            </a:r>
            <a:endParaRPr lang="en-US" altLang="en-US"/>
          </a:p>
          <a:p>
            <a:pPr algn="just"/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Prof. N. Maheswari , VIT Chennai, India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340995"/>
          </a:xfrm>
        </p:spPr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532130"/>
            <a:ext cx="10972800" cy="6188710"/>
          </a:xfrm>
        </p:spPr>
        <p:txBody>
          <a:bodyPr/>
          <a:p>
            <a:pPr marL="342900" marR="0" lvl="1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altLang="zh-TW" sz="2400" dirty="0">
                <a:sym typeface="+mn-ea"/>
              </a:rPr>
              <a:t>An input split will normally be a contiguous group of records from a single input file</a:t>
            </a:r>
            <a:r>
              <a:rPr lang="en-US" altLang="en-US" sz="2400" dirty="0">
                <a:sym typeface="+mn-ea"/>
              </a:rPr>
              <a:t>. </a:t>
            </a:r>
            <a:r>
              <a:rPr lang="en-US" altLang="en-US" sz="2400" kern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sym typeface="+mn-ea"/>
              </a:rPr>
              <a:t>It </a:t>
            </a:r>
            <a:r>
              <a:rPr lang="en-US" sz="2400" kern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sym typeface="+mn-ea"/>
              </a:rPr>
              <a:t>describes a unit of work that comprises a single map task in a </a:t>
            </a:r>
            <a:r>
              <a:rPr lang="en-US" sz="2400" kern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sym typeface="+mn-ea"/>
              </a:rPr>
              <a:t>MapReduce</a:t>
            </a:r>
            <a:r>
              <a:rPr lang="en-US" sz="2400" kern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sym typeface="+mn-ea"/>
              </a:rPr>
              <a:t> program</a:t>
            </a:r>
            <a:endParaRPr kumimoji="0" lang="en-US" sz="2400" b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cs typeface="+mn-cs"/>
            </a:endParaRPr>
          </a:p>
          <a:p>
            <a:pPr marL="0" marR="0" lvl="1" indent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2400" b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cs typeface="+mn-cs"/>
            </a:endParaRPr>
          </a:p>
          <a:p>
            <a:pPr marL="342900" marR="0" lvl="1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sz="2400" kern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sym typeface="+mn-ea"/>
              </a:rPr>
              <a:t>By default, the </a:t>
            </a:r>
            <a:r>
              <a:rPr lang="en-US" sz="2400" kern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sym typeface="+mn-ea"/>
              </a:rPr>
              <a:t>InputFormat</a:t>
            </a:r>
            <a:r>
              <a:rPr lang="en-US" sz="2400" kern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sym typeface="+mn-ea"/>
              </a:rPr>
              <a:t> breaks a file into 64MB splits</a:t>
            </a:r>
            <a:r>
              <a:rPr lang="en-US" altLang="en-US" sz="2400" kern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sym typeface="+mn-ea"/>
              </a:rPr>
              <a:t>.(HDFS default block size 64 MB)</a:t>
            </a:r>
            <a:endParaRPr kumimoji="0" lang="en-US" sz="2400" b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cs typeface="+mn-cs"/>
            </a:endParaRPr>
          </a:p>
          <a:p>
            <a:pPr marL="342900" marR="0" lvl="1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en-US" sz="2400" b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cs typeface="+mn-cs"/>
            </a:endParaRPr>
          </a:p>
          <a:p>
            <a:pPr marL="342900" marR="0" lvl="1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sz="2400" kern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sym typeface="+mn-ea"/>
              </a:rPr>
              <a:t>By dividing the file into splits, several map tasks </a:t>
            </a:r>
            <a:r>
              <a:rPr lang="en-US" altLang="en-US" sz="2400" kern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sym typeface="+mn-ea"/>
              </a:rPr>
              <a:t>can </a:t>
            </a:r>
            <a:r>
              <a:rPr lang="en-US" sz="2400" kern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sym typeface="+mn-ea"/>
              </a:rPr>
              <a:t> operate on a single file in parallel</a:t>
            </a:r>
            <a:endParaRPr kumimoji="0" lang="en-US" sz="2400" b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cs typeface="+mn-cs"/>
            </a:endParaRPr>
          </a:p>
          <a:p>
            <a:pPr marL="342900" marR="0" lvl="1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en-US" sz="2400" b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cs typeface="+mn-cs"/>
            </a:endParaRPr>
          </a:p>
          <a:p>
            <a:pPr marL="342900" marR="0" lvl="1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sz="2400" kern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sym typeface="+mn-ea"/>
              </a:rPr>
              <a:t>If the file is very large, this can improve performance significantly through parallelism</a:t>
            </a:r>
            <a:endParaRPr kumimoji="0" lang="en-US" sz="2400" b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cs typeface="+mn-cs"/>
            </a:endParaRPr>
          </a:p>
          <a:p>
            <a:pPr marL="342900" marR="0" lvl="1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en-US" sz="2400" b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cs typeface="+mn-cs"/>
            </a:endParaRPr>
          </a:p>
          <a:p>
            <a:pPr marL="342900" marR="0" lvl="1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sz="2400" kern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sym typeface="+mn-ea"/>
              </a:rPr>
              <a:t>Each map task corresponds to a single input split</a:t>
            </a:r>
            <a:endParaRPr kumimoji="0" lang="en-US" sz="2400" b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cs typeface="+mn-cs"/>
            </a:endParaRPr>
          </a:p>
          <a:p>
            <a:pPr marR="0" rtl="0" eaLnBrk="1" latinLnBrk="0" hangingPunct="1">
              <a:lnSpc>
                <a:spcPct val="10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endParaRPr kumimoji="0" lang="en-US" sz="2400" b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Prof. N. Maheswari , VIT Chennai, India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Data Locality Optimization - map tasks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774065"/>
            <a:ext cx="10972800" cy="5353685"/>
          </a:xfrm>
        </p:spPr>
        <p:txBody>
          <a:bodyPr/>
          <a:p>
            <a:r>
              <a:rPr lang="en-US" altLang="en-US" sz="2800"/>
              <a:t>Data local</a:t>
            </a:r>
            <a:endParaRPr lang="en-US" altLang="en-US" sz="2800"/>
          </a:p>
          <a:p>
            <a:r>
              <a:rPr lang="en-US" altLang="en-US" sz="2800"/>
              <a:t>Rack local</a:t>
            </a:r>
            <a:endParaRPr lang="en-US" altLang="en-US" sz="2800"/>
          </a:p>
          <a:p>
            <a:r>
              <a:rPr lang="en-US" altLang="en-US" sz="2800"/>
              <a:t>Different racks(off racks)</a:t>
            </a:r>
            <a:endParaRPr lang="en-US" altLang="en-US" sz="2800"/>
          </a:p>
          <a:p>
            <a:endParaRPr lang="en-US" altLang="en-US" sz="2800"/>
          </a:p>
          <a:p>
            <a:r>
              <a:rPr lang="en-US" altLang="en-US" sz="2800"/>
              <a:t>Reduce tasks don’t have </a:t>
            </a:r>
            <a:endParaRPr lang="en-US" altLang="en-US" sz="2800"/>
          </a:p>
          <a:p>
            <a:pPr marL="0" indent="0">
              <a:buNone/>
            </a:pPr>
            <a:r>
              <a:rPr lang="en-US" altLang="en-US" sz="2800"/>
              <a:t>the advantage of data </a:t>
            </a:r>
            <a:endParaRPr lang="en-US" altLang="en-US" sz="2800"/>
          </a:p>
          <a:p>
            <a:pPr marL="0" indent="0">
              <a:buNone/>
            </a:pPr>
            <a:r>
              <a:rPr lang="en-US" altLang="en-US" sz="2800"/>
              <a:t>locality—the input to a single </a:t>
            </a:r>
            <a:endParaRPr lang="en-US" altLang="en-US" sz="2800"/>
          </a:p>
          <a:p>
            <a:pPr marL="0" indent="0">
              <a:buNone/>
            </a:pPr>
            <a:r>
              <a:rPr lang="en-US" altLang="en-US" sz="2800"/>
              <a:t>reduce task is normally </a:t>
            </a:r>
            <a:endParaRPr lang="en-US" altLang="en-US" sz="2800"/>
          </a:p>
          <a:p>
            <a:pPr marL="0" indent="0">
              <a:buNone/>
            </a:pPr>
            <a:r>
              <a:rPr lang="en-US" altLang="en-US" sz="2800"/>
              <a:t>the output from all mappers</a:t>
            </a:r>
            <a:endParaRPr lang="en-US" altLang="en-US" sz="2800"/>
          </a:p>
          <a:p>
            <a:pPr marL="0" indent="0">
              <a:buNone/>
            </a:pPr>
            <a:endParaRPr lang="en-US" altLang="en-US" sz="2800"/>
          </a:p>
          <a:p>
            <a:r>
              <a:rPr lang="en-US" altLang="en-US" sz="1400">
                <a:sym typeface="+mn-ea"/>
              </a:rPr>
              <a:t>(source: https://www.netjstech.com/2018/04/data-locality-in-hadoop.html)</a:t>
            </a:r>
            <a:endParaRPr lang="en-US" altLang="en-US" sz="1400"/>
          </a:p>
          <a:p>
            <a:endParaRPr lang="en-US" altLang="en-US" sz="2000"/>
          </a:p>
          <a:p>
            <a:endParaRPr lang="en-US" altLang="en-US" sz="900"/>
          </a:p>
          <a:p>
            <a:endParaRPr lang="en-US" altLang="en-US" sz="900"/>
          </a:p>
          <a:p>
            <a:endParaRPr lang="en-US" altLang="en-US" sz="900"/>
          </a:p>
          <a:p>
            <a:endParaRPr lang="en-US" altLang="en-US" sz="900"/>
          </a:p>
          <a:p>
            <a:endParaRPr lang="en-US" altLang="en-US" sz="900"/>
          </a:p>
          <a:p>
            <a:pPr marL="0" indent="0">
              <a:buNone/>
            </a:pPr>
            <a:endParaRPr lang="en-US" altLang="en-US" sz="100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Prof. N. Maheswari , VIT Chennai, India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44360" y="774065"/>
            <a:ext cx="5038725" cy="535368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Map reduce workflow with single reduce task</a:t>
            </a:r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Prof. N. Maheswari , VIT Chennai, India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sp>
        <p:nvSpPr>
          <p:cNvPr id="7" name="Content Placeholder 6"/>
          <p:cNvSpPr/>
          <p:nvPr>
            <p:ph idx="1"/>
          </p:nvPr>
        </p:nvSpPr>
        <p:spPr/>
        <p:txBody>
          <a:bodyPr/>
          <a:p>
            <a:endParaRPr lang="en-US" altLang="en-US"/>
          </a:p>
          <a:p>
            <a:endParaRPr lang="en-US" alt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86990" y="1762125"/>
            <a:ext cx="6800215" cy="374840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br>
              <a:rPr lang="en-US" altLang="en-US">
                <a:sym typeface="+mn-ea"/>
              </a:rPr>
            </a:br>
            <a:r>
              <a:rPr lang="en-US" altLang="en-US">
                <a:sym typeface="+mn-ea"/>
              </a:rPr>
              <a:t>Map reduce workflow with no reduce task</a:t>
            </a:r>
            <a:br>
              <a:rPr lang="en-US" altLang="en-US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 altLang="en-US"/>
          </a:p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Prof. N. Maheswari , VIT Chennai, India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86075" y="1785620"/>
            <a:ext cx="6780530" cy="3911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br>
              <a:rPr lang="en-US">
                <a:sym typeface="+mn-ea"/>
              </a:rPr>
            </a:br>
            <a:br>
              <a:rPr lang="en-US">
                <a:sym typeface="+mn-ea"/>
              </a:rPr>
            </a:br>
            <a:r>
              <a:rPr lang="en-US">
                <a:sym typeface="+mn-ea"/>
              </a:rPr>
              <a:t>Hadoop can be run in three different modes</a:t>
            </a:r>
            <a:br>
              <a:rPr lang="en-US"/>
            </a:br>
            <a:br>
              <a:rPr lang="en-US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sz="2800"/>
              <a:t>Local or Standalone Mode</a:t>
            </a:r>
            <a:endParaRPr lang="en-US" sz="2800"/>
          </a:p>
          <a:p>
            <a:endParaRPr lang="en-US" sz="2800"/>
          </a:p>
          <a:p>
            <a:r>
              <a:rPr lang="en-US" sz="2800"/>
              <a:t>Pseudo Distributed Mode (Single Node Cluster)</a:t>
            </a:r>
            <a:endParaRPr lang="en-US" sz="2800"/>
          </a:p>
          <a:p>
            <a:endParaRPr lang="en-US" sz="2800"/>
          </a:p>
          <a:p>
            <a:r>
              <a:rPr lang="en-US" sz="2800"/>
              <a:t>Fully Distributed Mode (Multi Node Cluster)</a:t>
            </a:r>
            <a:endParaRPr lang="en-US" sz="280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Prof. N. Maheswari , VIT Chennai, India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br>
              <a:rPr lang="en-US">
                <a:sym typeface="+mn-ea"/>
              </a:rPr>
            </a:br>
            <a:br>
              <a:rPr lang="en-US">
                <a:sym typeface="+mn-ea"/>
              </a:rPr>
            </a:br>
            <a:r>
              <a:rPr lang="en-US">
                <a:sym typeface="+mn-ea"/>
              </a:rPr>
              <a:t>Local or Standalone Mode</a:t>
            </a:r>
            <a:br>
              <a:rPr lang="en-US"/>
            </a:br>
            <a:br>
              <a:rPr lang="en-US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sz="2800"/>
              <a:t>By default, Hadoop is configured to run in a non-distributed mode, as a single Java process. This is useful for debugging.</a:t>
            </a:r>
            <a:endParaRPr lang="en-US" sz="2800"/>
          </a:p>
          <a:p>
            <a:endParaRPr lang="en-US" sz="2800"/>
          </a:p>
          <a:p>
            <a:r>
              <a:rPr lang="en-US" sz="2800"/>
              <a:t>HDFS is not utilized in this mode</a:t>
            </a:r>
            <a:endParaRPr lang="en-US" sz="2800"/>
          </a:p>
          <a:p>
            <a:r>
              <a:rPr lang="en-US" sz="2800"/>
              <a:t>Local file system is used Inputs and Outputs</a:t>
            </a:r>
            <a:endParaRPr lang="en-US" sz="2800"/>
          </a:p>
          <a:p>
            <a:r>
              <a:rPr lang="en-US" sz="2800"/>
              <a:t>Used for Debugging/Testing purpose</a:t>
            </a:r>
            <a:endParaRPr lang="en-US" sz="2800"/>
          </a:p>
          <a:p>
            <a:r>
              <a:rPr lang="en-US" sz="2800"/>
              <a:t>No custom configuration is required such as (core-site.xml, hdfs-site.xml, mapred-site.xml, masters &amp; slaves)</a:t>
            </a:r>
            <a:endParaRPr lang="en-US" sz="2800"/>
          </a:p>
          <a:p>
            <a:r>
              <a:rPr lang="en-US" sz="2800"/>
              <a:t>Standalone mode is much faster than Pseudo-distributed mode.</a:t>
            </a:r>
            <a:endParaRPr lang="en-US" sz="280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Prof. N. Maheswari , VIT Chennai, India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br>
              <a:rPr lang="en-US" dirty="0">
                <a:sym typeface="+mn-ea"/>
              </a:rPr>
            </a:br>
            <a:r>
              <a:rPr lang="en-US" dirty="0">
                <a:solidFill>
                  <a:schemeClr val="accent1"/>
                </a:solidFill>
                <a:sym typeface="+mn-ea"/>
              </a:rPr>
              <a:t>Data!!!!!!!!!!</a:t>
            </a:r>
            <a:br>
              <a:rPr dirty="0">
                <a:solidFill>
                  <a:schemeClr val="accent1"/>
                </a:solidFill>
                <a:sym typeface="+mn-ea"/>
              </a:rPr>
            </a:br>
            <a:endParaRPr lang="en-US" dirty="0">
              <a:solidFill>
                <a:schemeClr val="accent1"/>
              </a:solidFill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890905"/>
            <a:ext cx="10972800" cy="5236845"/>
          </a:xfrm>
        </p:spPr>
        <p:txBody>
          <a:bodyPr/>
          <a:p>
            <a:r>
              <a:rPr lang="en-US" altLang="en-US" sz="2800"/>
              <a:t>Data everywhere??? -  Bigdata</a:t>
            </a:r>
            <a:endParaRPr lang="en-US" altLang="en-US" sz="2800"/>
          </a:p>
          <a:p>
            <a:pPr marL="0" indent="0">
              <a:buNone/>
            </a:pPr>
            <a:endParaRPr lang="en-US" altLang="en-US" sz="2800"/>
          </a:p>
          <a:p>
            <a:pPr marL="0" indent="0">
              <a:buNone/>
            </a:pPr>
            <a:r>
              <a:rPr lang="en-US" altLang="en-US" sz="2800"/>
              <a:t>Data storage and analysis -Issues</a:t>
            </a:r>
            <a:endParaRPr lang="en-US" altLang="en-US" sz="2800"/>
          </a:p>
          <a:p>
            <a:r>
              <a:rPr lang="en-US" altLang="en-US" sz="2400"/>
              <a:t>Hardware Failure -  Hadoop Distributed File System(HDFS)</a:t>
            </a:r>
            <a:endParaRPr lang="en-US" altLang="en-US" sz="2400"/>
          </a:p>
          <a:p>
            <a:r>
              <a:rPr lang="en-US" altLang="en-US" sz="2400"/>
              <a:t>Combine the data - Map reduce</a:t>
            </a:r>
            <a:endParaRPr lang="en-US" altLang="en-US" sz="2400"/>
          </a:p>
          <a:p>
            <a:endParaRPr lang="en-US" altLang="en-US" sz="2800"/>
          </a:p>
          <a:p>
            <a:pPr>
              <a:buNone/>
            </a:pPr>
            <a:r>
              <a:rPr lang="en-US" altLang="en-US" sz="2800"/>
              <a:t>Hadoop - Why?</a:t>
            </a:r>
            <a:endParaRPr lang="en-US" altLang="en-US" sz="2800"/>
          </a:p>
          <a:p>
            <a:pPr eaLnBrk="1" hangingPunct="1"/>
            <a:r>
              <a:rPr sz="2400" dirty="0">
                <a:sym typeface="+mn-ea"/>
              </a:rPr>
              <a:t>Need to process huge datasets on large clusters of computers</a:t>
            </a:r>
            <a:endParaRPr sz="2400" dirty="0"/>
          </a:p>
          <a:p>
            <a:pPr eaLnBrk="1" hangingPunct="1"/>
            <a:r>
              <a:rPr lang="en-US" sz="2400" dirty="0">
                <a:sym typeface="+mn-ea"/>
              </a:rPr>
              <a:t>E</a:t>
            </a:r>
            <a:r>
              <a:rPr sz="2400" dirty="0">
                <a:sym typeface="+mn-ea"/>
              </a:rPr>
              <a:t>xpensive to build reliability into each application</a:t>
            </a:r>
            <a:endParaRPr sz="2400" dirty="0"/>
          </a:p>
          <a:p>
            <a:pPr eaLnBrk="1" hangingPunct="1"/>
            <a:r>
              <a:rPr lang="en-US" sz="2400" dirty="0">
                <a:sym typeface="+mn-ea"/>
              </a:rPr>
              <a:t>Handling Failures</a:t>
            </a:r>
            <a:endParaRPr sz="2400" dirty="0"/>
          </a:p>
          <a:p>
            <a:pPr>
              <a:buNone/>
            </a:pPr>
            <a:endParaRPr lang="en-US" altLang="en-US" sz="2800"/>
          </a:p>
          <a:p>
            <a:pPr>
              <a:buNone/>
            </a:pPr>
            <a:endParaRPr lang="en-US" altLang="en-US" sz="280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Prof. N. Maheswari , VIT Chennai, India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Pseudo Distributed Mode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774065"/>
            <a:ext cx="10972800" cy="5353685"/>
          </a:xfrm>
        </p:spPr>
        <p:txBody>
          <a:bodyPr/>
          <a:p>
            <a:r>
              <a:rPr lang="en-US" sz="2800"/>
              <a:t>Hadoop configured to run on a single-node in a pseudo-distributed mode where each Hadoop daemon runs in a separate Java process.</a:t>
            </a:r>
            <a:endParaRPr lang="en-US" sz="2800"/>
          </a:p>
          <a:p>
            <a:endParaRPr lang="en-US" sz="2800"/>
          </a:p>
          <a:p>
            <a:r>
              <a:rPr lang="en-US" sz="2800"/>
              <a:t>Custom configuration is required.</a:t>
            </a:r>
            <a:endParaRPr lang="en-US" sz="2800"/>
          </a:p>
          <a:p>
            <a:r>
              <a:rPr lang="en-US" sz="2800"/>
              <a:t>Replication factor is set to one for HDFS.</a:t>
            </a:r>
            <a:endParaRPr lang="en-US" sz="2800"/>
          </a:p>
          <a:p>
            <a:r>
              <a:rPr lang="en-US" sz="2800"/>
              <a:t>Used for real code to test in HDFS.</a:t>
            </a:r>
            <a:endParaRPr lang="en-US" sz="2800"/>
          </a:p>
          <a:p>
            <a:r>
              <a:rPr lang="en-US" sz="2800"/>
              <a:t>HDFS is used for Inputs and outputs.</a:t>
            </a:r>
            <a:endParaRPr lang="en-US" sz="2800"/>
          </a:p>
          <a:p>
            <a:r>
              <a:rPr lang="en-US" sz="2800"/>
              <a:t>All the demons should run in background such as (NameNode, JobTracker, DataNode, TaskTracker &amp; Secondary NameNode)</a:t>
            </a:r>
            <a:endParaRPr lang="en-US" sz="2800"/>
          </a:p>
          <a:p>
            <a:r>
              <a:rPr lang="en-US" sz="2800"/>
              <a:t>Good for testing, debugging and prototyping.</a:t>
            </a:r>
            <a:endParaRPr lang="en-US" sz="280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Prof. N. Maheswari , VIT Chennai, India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br>
              <a:rPr lang="en-US">
                <a:sym typeface="+mn-ea"/>
              </a:rPr>
            </a:br>
            <a:r>
              <a:rPr lang="en-US">
                <a:sym typeface="+mn-ea"/>
              </a:rPr>
              <a:t>Fully Distributed Mode</a:t>
            </a:r>
            <a:br>
              <a:rPr lang="en-US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772795"/>
            <a:ext cx="10972800" cy="5354955"/>
          </a:xfrm>
        </p:spPr>
        <p:txBody>
          <a:bodyPr/>
          <a:p>
            <a:endParaRPr lang="en-US" sz="2800"/>
          </a:p>
          <a:p>
            <a:r>
              <a:rPr lang="en-US" sz="2800"/>
              <a:t>This mode involves the code running on an actual Hadoop cluster. </a:t>
            </a:r>
            <a:endParaRPr lang="en-US" sz="2800"/>
          </a:p>
          <a:p>
            <a:r>
              <a:rPr lang="en-US" sz="2800"/>
              <a:t>Replication factor is three.</a:t>
            </a:r>
            <a:endParaRPr lang="en-US" sz="2800"/>
          </a:p>
          <a:p>
            <a:r>
              <a:rPr lang="en-US" sz="2800"/>
              <a:t>Data are used and distributed across many nodes.</a:t>
            </a:r>
            <a:endParaRPr lang="en-US" sz="2800"/>
          </a:p>
          <a:p>
            <a:r>
              <a:rPr lang="en-US" sz="2800"/>
              <a:t>Different Nodes will be used as NameNode, JobTracker, DataNode &amp; Secondary NameNode.</a:t>
            </a:r>
            <a:endParaRPr lang="en-US" sz="2800"/>
          </a:p>
          <a:p>
            <a:r>
              <a:rPr lang="en-US" sz="2800"/>
              <a:t>NameNode, JobTracker, Secondary NameNode demons are run on master nodes.</a:t>
            </a:r>
            <a:endParaRPr lang="en-US" sz="2800"/>
          </a:p>
          <a:p>
            <a:r>
              <a:rPr lang="en-US" sz="2800"/>
              <a:t>DataNode &amp; TaskTracker demons runs on the slave nodes.</a:t>
            </a:r>
            <a:endParaRPr lang="en-US" sz="2800"/>
          </a:p>
          <a:p>
            <a:r>
              <a:rPr lang="en-US" sz="2800"/>
              <a:t>Data is stored and processed across multiple nodes.</a:t>
            </a:r>
            <a:endParaRPr lang="en-US" sz="280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Prof. N. Maheswari , VIT Chennai, India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US"/>
              <a:t>Reference</a:t>
            </a:r>
            <a:endParaRPr lang="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IN" altLang="en-US">
                <a:sym typeface="+mn-ea"/>
              </a:rPr>
              <a:t>Hadoop: The Definitive Guide;Tom White; O'Reilly Media, 3rd Edition, 2012 </a:t>
            </a:r>
            <a:r>
              <a:rPr lang="" altLang="en-IN">
                <a:sym typeface="+mn-ea"/>
              </a:rPr>
              <a:t>.</a:t>
            </a:r>
            <a:endParaRPr lang="" altLang="en-IN">
              <a:sym typeface="+mn-ea"/>
            </a:endParaRPr>
          </a:p>
          <a:p>
            <a:r>
              <a:rPr lang="" altLang="en-IN">
                <a:sym typeface="+mn-ea"/>
              </a:rPr>
              <a:t>Wordpress.com</a:t>
            </a:r>
            <a:r>
              <a:rPr lang="en-IN" altLang="en-US">
                <a:sym typeface="+mn-ea"/>
              </a:rPr>
              <a:t> 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Prof. N. Maheswari , VIT Chennai, India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>
                <a:solidFill>
                  <a:schemeClr val="accent1"/>
                </a:solidFill>
              </a:rPr>
              <a:t>Hadoop</a:t>
            </a:r>
            <a:endParaRPr lang="en-US" altLang="en-US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772795"/>
            <a:ext cx="10972800" cy="5472430"/>
          </a:xfrm>
        </p:spPr>
        <p:txBody>
          <a:bodyPr/>
          <a:p>
            <a:r>
              <a:rPr lang="en-US" altLang="en-US" sz="2800"/>
              <a:t>Shared nothing</a:t>
            </a:r>
            <a:endParaRPr lang="en-US" altLang="en-US" sz="2800"/>
          </a:p>
          <a:p>
            <a:endParaRPr lang="en-US" altLang="en-US" sz="2800"/>
          </a:p>
          <a:p>
            <a:r>
              <a:rPr lang="en-US" altLang="en-US" sz="2800"/>
              <a:t>Efficient</a:t>
            </a:r>
            <a:endParaRPr lang="en-US" altLang="en-US" sz="2800"/>
          </a:p>
          <a:p>
            <a:endParaRPr lang="en-US" altLang="en-US" sz="2800"/>
          </a:p>
          <a:p>
            <a:r>
              <a:rPr lang="en-US" altLang="en-US" sz="2800"/>
              <a:t>Reliable</a:t>
            </a:r>
            <a:endParaRPr lang="en-US" altLang="en-US" sz="2800"/>
          </a:p>
          <a:p>
            <a:endParaRPr lang="en-US" altLang="en-US" sz="2800"/>
          </a:p>
          <a:p>
            <a:r>
              <a:rPr lang="en-US" altLang="en-US" sz="2800"/>
              <a:t>Scalable</a:t>
            </a:r>
            <a:endParaRPr lang="en-US" altLang="en-US" sz="2800"/>
          </a:p>
          <a:p>
            <a:endParaRPr lang="en-US" altLang="en-US" sz="2800"/>
          </a:p>
          <a:p>
            <a:r>
              <a:rPr lang="en-US" altLang="en-US" sz="2800"/>
              <a:t>Commodity hardware  and opensource</a:t>
            </a:r>
            <a:endParaRPr lang="en-US" altLang="en-US" sz="2800"/>
          </a:p>
          <a:p>
            <a:endParaRPr lang="en-US" altLang="en-US" sz="2800"/>
          </a:p>
          <a:p>
            <a:pPr marL="0" indent="0">
              <a:buNone/>
            </a:pPr>
            <a:endParaRPr lang="en-US" altLang="en-US" sz="2800"/>
          </a:p>
          <a:p>
            <a:endParaRPr lang="en-US" altLang="en-US" sz="2800"/>
          </a:p>
          <a:p>
            <a:endParaRPr lang="en-US" altLang="en-US" sz="280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Prof. N. Maheswari , VIT Chennai, India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>
                <a:solidFill>
                  <a:schemeClr val="accent1"/>
                </a:solidFill>
              </a:rPr>
              <a:t>RDBMS vs Mapreduce </a:t>
            </a:r>
            <a:endParaRPr lang="en-US" altLang="en-US">
              <a:solidFill>
                <a:schemeClr val="accent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Prof. N. Maheswari , VIT Chennai, India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6" name="Content Placeholder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54075" y="1341120"/>
            <a:ext cx="10207625" cy="44983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>
                <a:solidFill>
                  <a:schemeClr val="accent1"/>
                </a:solidFill>
              </a:rPr>
              <a:t>Hadoop History</a:t>
            </a:r>
            <a:endParaRPr lang="en-US" altLang="en-US">
              <a:solidFill>
                <a:schemeClr val="accent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Prof. N. Maheswari , VIT Chennai, India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sp>
        <p:nvSpPr>
          <p:cNvPr id="8" name="Content Placeholder 7"/>
          <p:cNvSpPr/>
          <p:nvPr>
            <p:ph idx="1"/>
          </p:nvPr>
        </p:nvSpPr>
        <p:spPr/>
        <p:txBody>
          <a:bodyPr/>
          <a:p>
            <a:r>
              <a:rPr lang="en-US" altLang="en-US" sz="2800"/>
              <a:t>Introduced by Dough Cutting </a:t>
            </a:r>
            <a:endParaRPr lang="en-US" altLang="en-US" sz="2800"/>
          </a:p>
          <a:p>
            <a:r>
              <a:rPr lang="en-US" altLang="en-US" sz="2800"/>
              <a:t>Open source in 2008</a:t>
            </a:r>
            <a:endParaRPr lang="en-US" altLang="en-US" sz="2800"/>
          </a:p>
          <a:p>
            <a:pPr marL="0" indent="0">
              <a:buNone/>
            </a:pPr>
            <a:endParaRPr lang="en-US" altLang="en-US" sz="1400"/>
          </a:p>
          <a:p>
            <a:pPr marL="0" indent="0">
              <a:buNone/>
            </a:pPr>
            <a:endParaRPr lang="en-US" altLang="en-US" sz="1400"/>
          </a:p>
          <a:p>
            <a:pPr marL="0" indent="0">
              <a:buNone/>
            </a:pPr>
            <a:endParaRPr lang="en-US" altLang="en-US" sz="1400"/>
          </a:p>
          <a:p>
            <a:pPr marL="0" indent="0">
              <a:buNone/>
            </a:pPr>
            <a:endParaRPr lang="en-US" altLang="en-US" sz="1400"/>
          </a:p>
          <a:p>
            <a:pPr marL="0" indent="0">
              <a:buNone/>
            </a:pPr>
            <a:endParaRPr lang="en-US" altLang="en-US" sz="1400"/>
          </a:p>
          <a:p>
            <a:pPr marL="0" indent="0">
              <a:buNone/>
            </a:pPr>
            <a:endParaRPr lang="en-US" altLang="en-US" sz="1400"/>
          </a:p>
          <a:p>
            <a:pPr marL="0" indent="0">
              <a:buNone/>
            </a:pPr>
            <a:endParaRPr lang="en-US" altLang="en-US" sz="1400"/>
          </a:p>
          <a:p>
            <a:pPr marL="0" indent="0">
              <a:buNone/>
            </a:pPr>
            <a:endParaRPr lang="en-US" altLang="en-US" sz="1400"/>
          </a:p>
          <a:p>
            <a:pPr marL="0" indent="0">
              <a:buNone/>
            </a:pPr>
            <a:endParaRPr lang="en-US" altLang="en-US" sz="1400"/>
          </a:p>
          <a:p>
            <a:pPr marL="0" indent="0">
              <a:buNone/>
            </a:pPr>
            <a:endParaRPr lang="en-US" altLang="en-US" sz="1400"/>
          </a:p>
          <a:p>
            <a:pPr marL="0" indent="0">
              <a:buNone/>
            </a:pPr>
            <a:endParaRPr lang="en-US" altLang="en-US" sz="1400"/>
          </a:p>
          <a:p>
            <a:pPr marL="0" indent="0">
              <a:buNone/>
            </a:pPr>
            <a:endParaRPr lang="en-US" altLang="en-US" sz="1400"/>
          </a:p>
          <a:p>
            <a:pPr marL="0" indent="0">
              <a:buNone/>
            </a:pPr>
            <a:endParaRPr lang="en-US" altLang="en-US" sz="1400"/>
          </a:p>
          <a:p>
            <a:pPr marL="0" indent="0">
              <a:buNone/>
            </a:pPr>
            <a:endParaRPr lang="en-US" altLang="en-US" sz="1400"/>
          </a:p>
          <a:p>
            <a:pPr marL="0" indent="0">
              <a:buNone/>
            </a:pPr>
            <a:endParaRPr lang="en-US" altLang="en-US" sz="1400"/>
          </a:p>
          <a:p>
            <a:pPr marL="0" indent="0">
              <a:buNone/>
            </a:pPr>
            <a:r>
              <a:rPr lang="en-US" altLang="en-US" sz="1400">
                <a:sym typeface="+mn-ea"/>
              </a:rPr>
              <a:t>(source: sas.com)</a:t>
            </a:r>
            <a:endParaRPr lang="en-US" altLang="en-US" sz="1400"/>
          </a:p>
          <a:p>
            <a:pPr marL="0" indent="0">
              <a:buNone/>
            </a:pPr>
            <a:endParaRPr lang="en-US" altLang="en-US" sz="1400"/>
          </a:p>
        </p:txBody>
      </p:sp>
      <p:pic>
        <p:nvPicPr>
          <p:cNvPr id="9" name="Picture 1" descr="hadoop-timeline-infographic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" y="2192655"/>
            <a:ext cx="10973435" cy="3645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>
                <a:solidFill>
                  <a:schemeClr val="accent1"/>
                </a:solidFill>
              </a:rPr>
              <a:t>Hadoop Ecosystem tools</a:t>
            </a:r>
            <a:endParaRPr lang="en-US" altLang="en-US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 sz="2800"/>
              <a:t>Apache Flume - streaming</a:t>
            </a:r>
            <a:endParaRPr lang="en-US" altLang="en-US" sz="2800"/>
          </a:p>
          <a:p>
            <a:r>
              <a:rPr lang="en-US" altLang="en-US" sz="2800"/>
              <a:t>Apache Pig - data flow language</a:t>
            </a:r>
            <a:endParaRPr lang="en-US" altLang="en-US" sz="2800"/>
          </a:p>
          <a:p>
            <a:r>
              <a:rPr lang="en-US" altLang="en-US" sz="2800"/>
              <a:t>Apache Hive - distributed datawarehouse</a:t>
            </a:r>
            <a:endParaRPr lang="en-US" altLang="en-US" sz="2800"/>
          </a:p>
          <a:p>
            <a:r>
              <a:rPr lang="en-US" altLang="en-US" sz="2800"/>
              <a:t>HBase - no sql</a:t>
            </a:r>
            <a:endParaRPr lang="en-US" altLang="en-US" sz="2800"/>
          </a:p>
          <a:p>
            <a:r>
              <a:rPr lang="en-US" altLang="en-US" sz="2800"/>
              <a:t>Apache Sqoop - data transfer between hadoop and RDBMS </a:t>
            </a:r>
            <a:endParaRPr lang="en-US" altLang="en-US" sz="2800"/>
          </a:p>
          <a:p>
            <a:r>
              <a:rPr lang="en-US" altLang="en-US" sz="2800"/>
              <a:t>Zookeeper</a:t>
            </a:r>
            <a:endParaRPr lang="en-US" altLang="en-US" sz="2800"/>
          </a:p>
          <a:p>
            <a:r>
              <a:rPr lang="en-US" altLang="en-US" sz="2800"/>
              <a:t>etc.</a:t>
            </a:r>
            <a:endParaRPr lang="en-US" altLang="en-US" sz="280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Prof. N. Maheswari , VIT Chennai, India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>
                <a:solidFill>
                  <a:schemeClr val="accent1"/>
                </a:solidFill>
              </a:rPr>
              <a:t>MapReduce</a:t>
            </a:r>
            <a:endParaRPr lang="en-US" altLang="en-US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774065"/>
            <a:ext cx="10972800" cy="5353685"/>
          </a:xfrm>
        </p:spPr>
        <p:txBody>
          <a:bodyPr/>
          <a:p>
            <a:r>
              <a:rPr lang="en-US" sz="2800"/>
              <a:t>MapReduce is a linearly scalable programming model. </a:t>
            </a:r>
            <a:endParaRPr lang="en-US" sz="2800"/>
          </a:p>
          <a:p>
            <a:r>
              <a:rPr lang="en-US" altLang="en-US" sz="2800"/>
              <a:t>Works large volumes of data using cluster of computers in parallel</a:t>
            </a:r>
            <a:endParaRPr lang="en-US" altLang="en-US" sz="2800"/>
          </a:p>
          <a:p>
            <a:r>
              <a:rPr lang="en-US" altLang="en-US" sz="2800" kern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sym typeface="+mn-ea"/>
              </a:rPr>
              <a:t>D</a:t>
            </a:r>
            <a:r>
              <a:rPr lang="en-US" sz="2800" kern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sym typeface="+mn-ea"/>
              </a:rPr>
              <a:t>ivides </a:t>
            </a:r>
            <a:r>
              <a:rPr lang="en-US" sz="2800" kern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sym typeface="+mn-ea"/>
              </a:rPr>
              <a:t>the workload into multiple </a:t>
            </a:r>
            <a:r>
              <a:rPr lang="en-US" sz="2800" i="1" kern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sym typeface="+mn-ea"/>
              </a:rPr>
              <a:t>independent</a:t>
            </a:r>
            <a:r>
              <a:rPr lang="en-US" sz="2800" kern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sym typeface="+mn-ea"/>
              </a:rPr>
              <a:t> </a:t>
            </a:r>
            <a:r>
              <a:rPr lang="en-US" sz="2800" i="1" kern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sym typeface="+mn-ea"/>
              </a:rPr>
              <a:t>tasks</a:t>
            </a:r>
            <a:r>
              <a:rPr lang="en-US" sz="2800" kern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sym typeface="+mn-ea"/>
              </a:rPr>
              <a:t> and </a:t>
            </a:r>
            <a:r>
              <a:rPr lang="en-US" sz="2800" kern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sym typeface="+mn-ea"/>
              </a:rPr>
              <a:t>schedule </a:t>
            </a:r>
            <a:r>
              <a:rPr lang="en-US" sz="2800" kern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sym typeface="+mn-ea"/>
              </a:rPr>
              <a:t>them across </a:t>
            </a:r>
            <a:r>
              <a:rPr lang="en-US" sz="2800" kern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sym typeface="+mn-ea"/>
              </a:rPr>
              <a:t>cluster nodes</a:t>
            </a:r>
            <a:endParaRPr lang="en-US" sz="2800" kern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sym typeface="+mn-ea"/>
            </a:endParaRPr>
          </a:p>
          <a:p>
            <a:r>
              <a:rPr lang="en-US" altLang="en-US" sz="2800" kern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sym typeface="+mn-ea"/>
              </a:rPr>
              <a:t>Data distributed in all nodes of cluster</a:t>
            </a:r>
            <a:endParaRPr lang="en-US" altLang="en-US" sz="2800" kern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sym typeface="+mn-ea"/>
            </a:endParaRPr>
          </a:p>
          <a:p>
            <a:endParaRPr lang="en-US" sz="2800" kern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sym typeface="+mn-ea"/>
            </a:endParaRPr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n-US" altLang="en-US" sz="2800"/>
              <a:t>MapReduce functions</a:t>
            </a:r>
            <a:endParaRPr lang="en-US" sz="2800"/>
          </a:p>
          <a:p>
            <a:pPr marL="0" indent="0">
              <a:buNone/>
            </a:pPr>
            <a:r>
              <a:rPr lang="en-US" altLang="en-US" sz="2800"/>
              <a:t>	</a:t>
            </a:r>
            <a:r>
              <a:rPr lang="en-US" sz="2800"/>
              <a:t>map function  </a:t>
            </a:r>
            <a:endParaRPr lang="en-US" sz="2800"/>
          </a:p>
          <a:p>
            <a:pPr marL="0" indent="0">
              <a:buNone/>
            </a:pPr>
            <a:r>
              <a:rPr lang="en-US" altLang="en-US" sz="2800"/>
              <a:t>	</a:t>
            </a:r>
            <a:r>
              <a:rPr lang="en-US" sz="2800"/>
              <a:t>reduce function</a:t>
            </a:r>
            <a:endParaRPr lang="en-US" sz="2800"/>
          </a:p>
          <a:p>
            <a:pPr marL="0" indent="0">
              <a:buNone/>
            </a:pPr>
            <a:r>
              <a:rPr lang="en-US" altLang="en-US" sz="2800">
                <a:solidFill>
                  <a:schemeClr val="accent1"/>
                </a:solidFill>
              </a:rPr>
              <a:t>(map phase, reduce phase, driver phase)</a:t>
            </a:r>
            <a:endParaRPr lang="en-US" altLang="en-US" sz="2800">
              <a:solidFill>
                <a:schemeClr val="accent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Prof. N. Maheswari , VIT Chennai, India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>
                <a:solidFill>
                  <a:schemeClr val="accent1"/>
                </a:solidFill>
              </a:rPr>
              <a:t>Key and Value</a:t>
            </a:r>
            <a:endParaRPr lang="en-US" altLang="en-US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457200" marR="0" lvl="1" indent="-4572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sz="2800" kern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sym typeface="+mn-ea"/>
              </a:rPr>
              <a:t>In </a:t>
            </a:r>
            <a:r>
              <a:rPr lang="en-US" sz="2800" kern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sym typeface="+mn-ea"/>
              </a:rPr>
              <a:t>MapReduce</a:t>
            </a:r>
            <a:r>
              <a:rPr lang="en-US" sz="2800" kern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sym typeface="+mn-ea"/>
              </a:rPr>
              <a:t> data elements are always structured as </a:t>
            </a:r>
            <a:br>
              <a:rPr lang="en-US" sz="2800" kern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sym typeface="+mn-ea"/>
              </a:rPr>
            </a:br>
            <a:r>
              <a:rPr lang="en-US" sz="2800" kern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sym typeface="+mn-ea"/>
              </a:rPr>
              <a:t>key-value </a:t>
            </a:r>
            <a:r>
              <a:rPr lang="en-US" sz="2800" kern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sym typeface="+mn-ea"/>
              </a:rPr>
              <a:t>(i.e., (K, V</a:t>
            </a:r>
            <a:r>
              <a:rPr lang="en-US" sz="2800" kern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sym typeface="+mn-ea"/>
              </a:rPr>
              <a:t>)) pairs</a:t>
            </a:r>
            <a:endParaRPr kumimoji="0" lang="en-US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cs typeface="+mn-cs"/>
            </a:endParaRPr>
          </a:p>
          <a:p>
            <a:pPr marL="857250" marR="0" lvl="2" indent="-4572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cs typeface="+mn-cs"/>
            </a:endParaRPr>
          </a:p>
          <a:p>
            <a:pPr marL="457200" marR="0" lvl="1" indent="-4572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sz="2800" kern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sym typeface="+mn-ea"/>
              </a:rPr>
              <a:t>The map and reduce functions receive and </a:t>
            </a:r>
            <a:r>
              <a:rPr lang="en-US" sz="2800" i="1" kern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sym typeface="+mn-ea"/>
              </a:rPr>
              <a:t>emit</a:t>
            </a:r>
            <a:r>
              <a:rPr lang="en-US" sz="2800" kern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sym typeface="+mn-ea"/>
              </a:rPr>
              <a:t> (K, V) pairs</a:t>
            </a:r>
            <a:endParaRPr lang="en-US" sz="2800" kern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sym typeface="+mn-ea"/>
            </a:endParaRPr>
          </a:p>
          <a:p>
            <a:pPr marR="0" rtl="0" eaLnBrk="1" latinLnBrk="0" hangingPunct="1">
              <a:lnSpc>
                <a:spcPct val="10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Prof. N. Maheswari , VIT Chennai, India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>
                <a:solidFill>
                  <a:schemeClr val="accent1"/>
                </a:solidFill>
              </a:rPr>
              <a:t>Map and Reduce Function</a:t>
            </a:r>
            <a:endParaRPr lang="en-US" altLang="en-US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772795"/>
            <a:ext cx="10972800" cy="5354955"/>
          </a:xfrm>
        </p:spPr>
        <p:txBody>
          <a:bodyPr/>
          <a:p>
            <a:pPr algn="just"/>
            <a:endParaRPr lang="en-US" altLang="en-US" sz="2400">
              <a:solidFill>
                <a:schemeClr val="accent1"/>
              </a:solidFill>
            </a:endParaRPr>
          </a:p>
          <a:p>
            <a:pPr algn="just"/>
            <a:r>
              <a:rPr lang="en-US" altLang="en-US" sz="2800">
                <a:solidFill>
                  <a:schemeClr val="accent1"/>
                </a:solidFill>
              </a:rPr>
              <a:t>Map Task- </a:t>
            </a:r>
            <a:r>
              <a:rPr lang="en-US" altLang="en-US" sz="2800">
                <a:solidFill>
                  <a:schemeClr val="tx1"/>
                </a:solidFill>
              </a:rPr>
              <a:t>S</a:t>
            </a:r>
            <a:r>
              <a:rPr lang="en-US" sz="2800">
                <a:solidFill>
                  <a:schemeClr val="tx1"/>
                </a:solidFill>
              </a:rPr>
              <a:t>plits the input data-set into independent chunks</a:t>
            </a:r>
            <a:r>
              <a:rPr lang="en-US" altLang="en-US" sz="2800">
                <a:solidFill>
                  <a:schemeClr val="tx1"/>
                </a:solidFill>
              </a:rPr>
              <a:t>(parts of data)</a:t>
            </a:r>
            <a:r>
              <a:rPr lang="en-US" sz="2800">
                <a:solidFill>
                  <a:schemeClr val="tx1"/>
                </a:solidFill>
              </a:rPr>
              <a:t> which are processed by the map tasks in a completely parallel manner.  </a:t>
            </a:r>
            <a:r>
              <a:rPr lang="en-US" altLang="en-US" sz="2800">
                <a:solidFill>
                  <a:schemeClr val="tx1"/>
                </a:solidFill>
              </a:rPr>
              <a:t>The mapper output is the intermediate output.</a:t>
            </a:r>
            <a:endParaRPr lang="en-US" altLang="en-US" sz="2800">
              <a:solidFill>
                <a:schemeClr val="tx1"/>
              </a:solidFill>
            </a:endParaRPr>
          </a:p>
          <a:p>
            <a:pPr algn="just"/>
            <a:r>
              <a:rPr lang="en-US" sz="2800" kern="0" noProof="0" dirty="0" smtClean="0">
                <a:ln>
                  <a:noFill/>
                </a:ln>
                <a:effectLst/>
                <a:uLnTx/>
                <a:uFillTx/>
                <a:sym typeface="+mn-ea"/>
              </a:rPr>
              <a:t>The map() method also provides an instance of Context to write the output to.</a:t>
            </a:r>
            <a:endParaRPr kumimoji="0" lang="en-US" sz="2800" b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algn="just"/>
            <a:endParaRPr lang="en-US" sz="2800">
              <a:solidFill>
                <a:schemeClr val="tx1"/>
              </a:solidFill>
            </a:endParaRPr>
          </a:p>
          <a:p>
            <a:pPr algn="just"/>
            <a:r>
              <a:rPr lang="en-US" altLang="en-US" sz="2800">
                <a:solidFill>
                  <a:schemeClr val="accent1"/>
                </a:solidFill>
              </a:rPr>
              <a:t>Shuffle and Sort- </a:t>
            </a:r>
            <a:r>
              <a:rPr lang="en-US" sz="2800">
                <a:solidFill>
                  <a:schemeClr val="tx1"/>
                </a:solidFill>
              </a:rPr>
              <a:t>The framework </a:t>
            </a:r>
            <a:r>
              <a:rPr lang="en-US" altLang="en-US" sz="2800">
                <a:solidFill>
                  <a:schemeClr val="tx1"/>
                </a:solidFill>
              </a:rPr>
              <a:t>shuffles and </a:t>
            </a:r>
            <a:r>
              <a:rPr lang="en-US" sz="2800">
                <a:solidFill>
                  <a:schemeClr val="tx1"/>
                </a:solidFill>
              </a:rPr>
              <a:t>sorts the outputs of the maps, which are then input to the reduce tasks. </a:t>
            </a:r>
            <a:r>
              <a:rPr lang="en-US" sz="2800">
                <a:sym typeface="+mn-ea"/>
              </a:rPr>
              <a:t>The programmer may supply custom compare functions for sorting and a partitioner for data split.</a:t>
            </a:r>
            <a:endParaRPr lang="en-US" sz="2800">
              <a:sym typeface="+mn-ea"/>
            </a:endParaRPr>
          </a:p>
          <a:p>
            <a:pPr algn="just"/>
            <a:endParaRPr lang="en-US" sz="2800">
              <a:sym typeface="+mn-ea"/>
            </a:endParaRPr>
          </a:p>
          <a:p>
            <a:pPr algn="just"/>
            <a:endParaRPr kumimoji="0" lang="en-US" sz="2800" b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cs typeface="+mn-cs"/>
              <a:sym typeface="+mn-ea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Prof. N. Maheswari , VIT Chennai, India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ue Waves">
  <a:themeElements>
    <a:clrScheme name="Blu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Blu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itchFamily="2" charset="-122"/>
          </a:defRPr>
        </a:defPPr>
      </a:lstStyle>
    </a:lnDef>
  </a:objectDefaults>
  <a:extraClrSchemeLst>
    <a:extraClrScheme>
      <a:clrScheme name="Blu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5668</Words>
  <Application>WPS Presentation</Application>
  <PresentationFormat>Widescreen</PresentationFormat>
  <Paragraphs>314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2" baseType="lpstr">
      <vt:lpstr>Arial</vt:lpstr>
      <vt:lpstr>SimSun</vt:lpstr>
      <vt:lpstr>Wingdings</vt:lpstr>
      <vt:lpstr>Droid Sans Fallback</vt:lpstr>
      <vt:lpstr>微软雅黑</vt:lpstr>
      <vt:lpstr>Arial Unicode MS</vt:lpstr>
      <vt:lpstr>Calibri</vt:lpstr>
      <vt:lpstr>Webdings</vt:lpstr>
      <vt:lpstr>Times New Roman</vt:lpstr>
      <vt:lpstr>Blue Waves</vt:lpstr>
      <vt:lpstr>Hadoop Overview </vt:lpstr>
      <vt:lpstr> Data!!!!!!!!!! </vt:lpstr>
      <vt:lpstr>Hadoop</vt:lpstr>
      <vt:lpstr>RDBMS vs Mapreduce </vt:lpstr>
      <vt:lpstr>Hadoop History</vt:lpstr>
      <vt:lpstr>Hadoop Ecosystem tools</vt:lpstr>
      <vt:lpstr>MapReduce</vt:lpstr>
      <vt:lpstr>Key and Value</vt:lpstr>
      <vt:lpstr>Map and Reduce Function</vt:lpstr>
      <vt:lpstr>PowerPoint 演示文稿</vt:lpstr>
      <vt:lpstr>Map Reduce </vt:lpstr>
      <vt:lpstr>Example</vt:lpstr>
      <vt:lpstr>Job Execution </vt:lpstr>
      <vt:lpstr>PowerPoint 演示文稿</vt:lpstr>
      <vt:lpstr>Data Locality Optimization - map tasks</vt:lpstr>
      <vt:lpstr>Map reduce workflow with single reduce task</vt:lpstr>
      <vt:lpstr> Map reduce workflow with no reduce task 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Hadoop Overview </dc:title>
  <dc:creator>mahi</dc:creator>
  <cp:lastModifiedBy>mahi</cp:lastModifiedBy>
  <cp:revision>61</cp:revision>
  <dcterms:created xsi:type="dcterms:W3CDTF">2021-02-26T05:58:34Z</dcterms:created>
  <dcterms:modified xsi:type="dcterms:W3CDTF">2021-02-26T05:58:34Z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1033-11.1.0.8722</vt:lpwstr>
  </property>
</Properties>
</file>