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70"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3213" y="567267"/>
            <a:ext cx="8915399" cy="2262781"/>
          </a:xfrm>
        </p:spPr>
        <p:txBody>
          <a:bodyPr>
            <a:normAutofit/>
          </a:bodyPr>
          <a:lstStyle/>
          <a:p>
            <a:r>
              <a:rPr lang="en-IN" sz="4000" b="1" dirty="0" smtClean="0">
                <a:latin typeface="Sitka Subheading" panose="02000505000000020004" pitchFamily="2" charset="0"/>
              </a:rPr>
              <a:t>SEA BORDER ALERT SYSTEM</a:t>
            </a:r>
            <a:endParaRPr lang="en-IN" sz="4000" dirty="0">
              <a:latin typeface="Sitka Subheading" panose="02000505000000020004" pitchFamily="2" charset="0"/>
            </a:endParaRPr>
          </a:p>
        </p:txBody>
      </p:sp>
      <p:sp>
        <p:nvSpPr>
          <p:cNvPr id="3" name="Subtitle 2"/>
          <p:cNvSpPr>
            <a:spLocks noGrp="1"/>
          </p:cNvSpPr>
          <p:nvPr>
            <p:ph type="subTitle" idx="1"/>
          </p:nvPr>
        </p:nvSpPr>
        <p:spPr>
          <a:xfrm>
            <a:off x="5947710" y="3213499"/>
            <a:ext cx="8281038" cy="2546366"/>
          </a:xfrm>
        </p:spPr>
        <p:txBody>
          <a:bodyPr>
            <a:noAutofit/>
          </a:bodyPr>
          <a:lstStyle/>
          <a:p>
            <a:r>
              <a:rPr lang="en-US" sz="3200" b="1" dirty="0" smtClean="0">
                <a:latin typeface="Sitka Subheading" panose="02000505000000020004" pitchFamily="2" charset="0"/>
              </a:rPr>
              <a:t>Team Members :</a:t>
            </a:r>
          </a:p>
          <a:p>
            <a:pPr marL="342900" indent="-342900">
              <a:buFont typeface="Wingdings" panose="05000000000000000000" pitchFamily="2" charset="2"/>
              <a:buChar char="v"/>
            </a:pPr>
            <a:r>
              <a:rPr lang="en-IN" sz="2400" dirty="0" err="1">
                <a:latin typeface="Sitka Subheading" panose="02000505000000020004" pitchFamily="2" charset="0"/>
              </a:rPr>
              <a:t>Unni</a:t>
            </a:r>
            <a:r>
              <a:rPr lang="en-IN" sz="2400" dirty="0">
                <a:latin typeface="Sitka Subheading" panose="02000505000000020004" pitchFamily="2" charset="0"/>
              </a:rPr>
              <a:t> Krishnan Rajesh(18MIS1004</a:t>
            </a:r>
            <a:r>
              <a:rPr lang="en-IN" sz="2400" dirty="0" smtClean="0">
                <a:latin typeface="Sitka Subheading" panose="02000505000000020004" pitchFamily="2" charset="0"/>
              </a:rPr>
              <a:t>)</a:t>
            </a:r>
          </a:p>
          <a:p>
            <a:pPr marL="342900" indent="-342900">
              <a:buFont typeface="Wingdings" panose="05000000000000000000" pitchFamily="2" charset="2"/>
              <a:buChar char="v"/>
            </a:pPr>
            <a:r>
              <a:rPr lang="en-IN" sz="2400" dirty="0" err="1" smtClean="0">
                <a:latin typeface="Sitka Subheading" panose="02000505000000020004" pitchFamily="2" charset="0"/>
              </a:rPr>
              <a:t>Indra</a:t>
            </a:r>
            <a:r>
              <a:rPr lang="en-IN" sz="2400" dirty="0" smtClean="0">
                <a:latin typeface="Sitka Subheading" panose="02000505000000020004" pitchFamily="2" charset="0"/>
              </a:rPr>
              <a:t> </a:t>
            </a:r>
            <a:r>
              <a:rPr lang="en-IN" sz="2400" dirty="0">
                <a:latin typeface="Sitka Subheading" panose="02000505000000020004" pitchFamily="2" charset="0"/>
              </a:rPr>
              <a:t>D(18MIS1008</a:t>
            </a:r>
            <a:r>
              <a:rPr lang="en-IN" sz="2400" dirty="0" smtClean="0">
                <a:latin typeface="Sitka Subheading" panose="02000505000000020004" pitchFamily="2" charset="0"/>
              </a:rPr>
              <a:t>)</a:t>
            </a:r>
          </a:p>
          <a:p>
            <a:pPr marL="342900" indent="-342900">
              <a:buFont typeface="Wingdings" panose="05000000000000000000" pitchFamily="2" charset="2"/>
              <a:buChar char="v"/>
            </a:pPr>
            <a:r>
              <a:rPr lang="en-IN" sz="2400" dirty="0" err="1" smtClean="0">
                <a:latin typeface="Sitka Subheading" panose="02000505000000020004" pitchFamily="2" charset="0"/>
              </a:rPr>
              <a:t>Swathi</a:t>
            </a:r>
            <a:r>
              <a:rPr lang="en-IN" sz="2400" dirty="0" smtClean="0">
                <a:latin typeface="Sitka Subheading" panose="02000505000000020004" pitchFamily="2" charset="0"/>
              </a:rPr>
              <a:t> </a:t>
            </a:r>
            <a:r>
              <a:rPr lang="en-IN" sz="2400" dirty="0">
                <a:latin typeface="Sitka Subheading" panose="02000505000000020004" pitchFamily="2" charset="0"/>
              </a:rPr>
              <a:t>J(18MIS1033</a:t>
            </a:r>
            <a:r>
              <a:rPr lang="en-IN" sz="2400" dirty="0" smtClean="0">
                <a:latin typeface="Sitka Subheading" panose="02000505000000020004" pitchFamily="2" charset="0"/>
              </a:rPr>
              <a:t>)</a:t>
            </a:r>
          </a:p>
          <a:p>
            <a:pPr marL="342900" indent="-342900">
              <a:buFont typeface="Wingdings" panose="05000000000000000000" pitchFamily="2" charset="2"/>
              <a:buChar char="v"/>
            </a:pPr>
            <a:r>
              <a:rPr lang="en-IN" sz="2400" dirty="0" smtClean="0">
                <a:latin typeface="Sitka Subheading" panose="02000505000000020004" pitchFamily="2" charset="0"/>
              </a:rPr>
              <a:t>Dutta </a:t>
            </a:r>
            <a:r>
              <a:rPr lang="en-IN" sz="2400" dirty="0" err="1">
                <a:latin typeface="Sitka Subheading" panose="02000505000000020004" pitchFamily="2" charset="0"/>
              </a:rPr>
              <a:t>Yasaswi</a:t>
            </a:r>
            <a:r>
              <a:rPr lang="en-IN" sz="2400" dirty="0">
                <a:latin typeface="Sitka Subheading" panose="02000505000000020004" pitchFamily="2" charset="0"/>
              </a:rPr>
              <a:t>(18MIS1105)</a:t>
            </a:r>
            <a:endParaRPr lang="en-IN" sz="2400" dirty="0">
              <a:latin typeface="Sitka Subheading" panose="02000505000000020004" pitchFamily="2" charset="0"/>
            </a:endParaRPr>
          </a:p>
        </p:txBody>
      </p:sp>
    </p:spTree>
    <p:extLst>
      <p:ext uri="{BB962C8B-B14F-4D97-AF65-F5344CB8AC3E}">
        <p14:creationId xmlns:p14="http://schemas.microsoft.com/office/powerpoint/2010/main" val="1884091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334" y="145546"/>
            <a:ext cx="8911687" cy="1280890"/>
          </a:xfrm>
        </p:spPr>
        <p:txBody>
          <a:bodyPr>
            <a:normAutofit/>
          </a:bodyPr>
          <a:lstStyle/>
          <a:p>
            <a:r>
              <a:rPr lang="en-IN" sz="2800" b="1" dirty="0"/>
              <a:t> </a:t>
            </a:r>
            <a:r>
              <a:rPr lang="en-IN" sz="2800" b="1" u="sng" dirty="0">
                <a:latin typeface="Sitka Subheading" panose="02000505000000020004" pitchFamily="2" charset="0"/>
              </a:rPr>
              <a:t>Software Components</a:t>
            </a:r>
            <a:endParaRPr lang="en-IN" sz="2800" dirty="0"/>
          </a:p>
        </p:txBody>
      </p:sp>
      <p:sp>
        <p:nvSpPr>
          <p:cNvPr id="3" name="Content Placeholder 2"/>
          <p:cNvSpPr>
            <a:spLocks noGrp="1"/>
          </p:cNvSpPr>
          <p:nvPr>
            <p:ph idx="1"/>
          </p:nvPr>
        </p:nvSpPr>
        <p:spPr>
          <a:xfrm>
            <a:off x="1905548" y="1672127"/>
            <a:ext cx="8915400" cy="3777622"/>
          </a:xfrm>
        </p:spPr>
        <p:txBody>
          <a:bodyPr/>
          <a:lstStyle/>
          <a:p>
            <a:r>
              <a:rPr lang="en-IN" sz="2400" b="1" dirty="0" smtClean="0">
                <a:latin typeface="Sitka Subheading" panose="02000505000000020004" pitchFamily="2" charset="0"/>
              </a:rPr>
              <a:t>Software </a:t>
            </a:r>
            <a:r>
              <a:rPr lang="en-IN" sz="2400" b="1" dirty="0">
                <a:latin typeface="Sitka Subheading" panose="02000505000000020004" pitchFamily="2" charset="0"/>
              </a:rPr>
              <a:t>Components in GPS </a:t>
            </a:r>
            <a:r>
              <a:rPr lang="en-IN" sz="2400" b="1" dirty="0" smtClean="0">
                <a:latin typeface="Sitka Subheading" panose="02000505000000020004" pitchFamily="2" charset="0"/>
              </a:rPr>
              <a:t>module</a:t>
            </a:r>
          </a:p>
          <a:p>
            <a:r>
              <a:rPr lang="en-IN" sz="2400" dirty="0" smtClean="0">
                <a:latin typeface="Sitka Subheading" panose="02000505000000020004" pitchFamily="2" charset="0"/>
              </a:rPr>
              <a:t>Arduino ide</a:t>
            </a:r>
          </a:p>
          <a:p>
            <a:r>
              <a:rPr lang="en-IN" sz="2400" dirty="0" smtClean="0">
                <a:latin typeface="Sitka Subheading" panose="02000505000000020004" pitchFamily="2" charset="0"/>
              </a:rPr>
              <a:t> </a:t>
            </a:r>
            <a:r>
              <a:rPr lang="en-IN" sz="2400" b="1" dirty="0">
                <a:latin typeface="Sitka Subheading" panose="02000505000000020004" pitchFamily="2" charset="0"/>
              </a:rPr>
              <a:t>Software Components in RSSI </a:t>
            </a:r>
            <a:r>
              <a:rPr lang="en-IN" sz="2400" b="1" dirty="0" smtClean="0">
                <a:latin typeface="Sitka Subheading" panose="02000505000000020004" pitchFamily="2" charset="0"/>
              </a:rPr>
              <a:t>module</a:t>
            </a:r>
          </a:p>
          <a:p>
            <a:r>
              <a:rPr lang="en-IN" sz="2400" dirty="0" smtClean="0">
                <a:latin typeface="Sitka Subheading" panose="02000505000000020004" pitchFamily="2" charset="0"/>
              </a:rPr>
              <a:t>Embedded c</a:t>
            </a:r>
          </a:p>
          <a:p>
            <a:r>
              <a:rPr lang="en-IN" sz="2400" dirty="0" smtClean="0">
                <a:latin typeface="Sitka Subheading" panose="02000505000000020004" pitchFamily="2" charset="0"/>
              </a:rPr>
              <a:t>Arduino </a:t>
            </a:r>
            <a:r>
              <a:rPr lang="en-IN" sz="2400" dirty="0">
                <a:latin typeface="Sitka Subheading" panose="02000505000000020004" pitchFamily="2" charset="0"/>
              </a:rPr>
              <a:t>ide</a:t>
            </a:r>
          </a:p>
          <a:p>
            <a:endParaRPr lang="en-IN" dirty="0"/>
          </a:p>
        </p:txBody>
      </p:sp>
    </p:spTree>
    <p:extLst>
      <p:ext uri="{BB962C8B-B14F-4D97-AF65-F5344CB8AC3E}">
        <p14:creationId xmlns:p14="http://schemas.microsoft.com/office/powerpoint/2010/main" val="328461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510" y="154091"/>
            <a:ext cx="8911687" cy="1280890"/>
          </a:xfrm>
        </p:spPr>
        <p:txBody>
          <a:bodyPr>
            <a:normAutofit/>
          </a:bodyPr>
          <a:lstStyle/>
          <a:p>
            <a:pPr lvl="0"/>
            <a:r>
              <a:rPr lang="en-IN" sz="2400" b="1" u="sng" dirty="0">
                <a:latin typeface="Sitka Subheading" panose="02000505000000020004" pitchFamily="2" charset="0"/>
              </a:rPr>
              <a:t> System Design</a:t>
            </a:r>
            <a:br>
              <a:rPr lang="en-IN" sz="2400" b="1" u="sng" dirty="0">
                <a:latin typeface="Sitka Subheading" panose="02000505000000020004" pitchFamily="2" charset="0"/>
              </a:rPr>
            </a:br>
            <a:endParaRPr lang="en-IN" sz="2400" b="1" u="sng" dirty="0">
              <a:latin typeface="Sitka Subheading" panose="02000505000000020004" pitchFamily="2" charset="0"/>
            </a:endParaRPr>
          </a:p>
        </p:txBody>
      </p:sp>
      <p:sp>
        <p:nvSpPr>
          <p:cNvPr id="3" name="Content Placeholder 2"/>
          <p:cNvSpPr>
            <a:spLocks noGrp="1"/>
          </p:cNvSpPr>
          <p:nvPr>
            <p:ph idx="1"/>
          </p:nvPr>
        </p:nvSpPr>
        <p:spPr>
          <a:xfrm>
            <a:off x="1691905" y="860275"/>
            <a:ext cx="10186750" cy="5745623"/>
          </a:xfrm>
        </p:spPr>
        <p:txBody>
          <a:bodyPr>
            <a:noAutofit/>
          </a:bodyPr>
          <a:lstStyle/>
          <a:p>
            <a:r>
              <a:rPr lang="en-IN" dirty="0">
                <a:latin typeface="Sitka Subheading" panose="02000505000000020004" pitchFamily="2" charset="0"/>
              </a:rPr>
              <a:t>So, as mentioned earlier we are using the microcontroller Arduino </a:t>
            </a:r>
            <a:r>
              <a:rPr lang="en-IN" dirty="0" err="1">
                <a:latin typeface="Sitka Subheading" panose="02000505000000020004" pitchFamily="2" charset="0"/>
              </a:rPr>
              <a:t>uno</a:t>
            </a:r>
            <a:r>
              <a:rPr lang="en-IN" dirty="0">
                <a:latin typeface="Sitka Subheading" panose="02000505000000020004" pitchFamily="2" charset="0"/>
              </a:rPr>
              <a:t> which acts as a sandwich between the hardware and software part.  Some of the hardware components we used for making the border alert system were, Arduino </a:t>
            </a:r>
            <a:r>
              <a:rPr lang="en-IN" dirty="0" err="1">
                <a:latin typeface="Sitka Subheading" panose="02000505000000020004" pitchFamily="2" charset="0"/>
              </a:rPr>
              <a:t>uno</a:t>
            </a:r>
            <a:r>
              <a:rPr lang="en-IN" dirty="0">
                <a:latin typeface="Sitka Subheading" panose="02000505000000020004" pitchFamily="2" charset="0"/>
              </a:rPr>
              <a:t>, buzzer, </a:t>
            </a:r>
            <a:r>
              <a:rPr lang="en-IN" dirty="0" err="1">
                <a:latin typeface="Sitka Subheading" panose="02000505000000020004" pitchFamily="2" charset="0"/>
              </a:rPr>
              <a:t>gps</a:t>
            </a:r>
            <a:r>
              <a:rPr lang="en-IN" dirty="0">
                <a:latin typeface="Sitka Subheading" panose="02000505000000020004" pitchFamily="2" charset="0"/>
              </a:rPr>
              <a:t> Module, Motor and </a:t>
            </a:r>
            <a:r>
              <a:rPr lang="en-IN" dirty="0" err="1">
                <a:latin typeface="Sitka Subheading" panose="02000505000000020004" pitchFamily="2" charset="0"/>
              </a:rPr>
              <a:t>Lcd</a:t>
            </a:r>
            <a:r>
              <a:rPr lang="en-IN" dirty="0">
                <a:latin typeface="Sitka Subheading" panose="02000505000000020004" pitchFamily="2" charset="0"/>
              </a:rPr>
              <a:t> Display. </a:t>
            </a:r>
          </a:p>
          <a:p>
            <a:r>
              <a:rPr lang="en-IN" dirty="0">
                <a:latin typeface="Sitka Subheading" panose="02000505000000020004" pitchFamily="2" charset="0"/>
              </a:rPr>
              <a:t>All the black lines indicates that it gets connected to the ground, the orange lines signifies the power supply, and the blue line indicates the connection happening to the pin modes in the </a:t>
            </a:r>
            <a:r>
              <a:rPr lang="en-IN" dirty="0" err="1">
                <a:latin typeface="Sitka Subheading" panose="02000505000000020004" pitchFamily="2" charset="0"/>
              </a:rPr>
              <a:t>arduino</a:t>
            </a:r>
            <a:r>
              <a:rPr lang="en-IN" dirty="0">
                <a:latin typeface="Sitka Subheading" panose="02000505000000020004" pitchFamily="2" charset="0"/>
              </a:rPr>
              <a:t> </a:t>
            </a:r>
            <a:r>
              <a:rPr lang="en-IN" dirty="0" err="1">
                <a:latin typeface="Sitka Subheading" panose="02000505000000020004" pitchFamily="2" charset="0"/>
              </a:rPr>
              <a:t>uno</a:t>
            </a:r>
            <a:r>
              <a:rPr lang="en-IN" dirty="0" smtClean="0">
                <a:latin typeface="Sitka Subheading" panose="02000505000000020004" pitchFamily="2" charset="0"/>
              </a:rPr>
              <a:t>.</a:t>
            </a:r>
            <a:endParaRPr lang="en-IN" dirty="0">
              <a:latin typeface="Sitka Subheading" panose="02000505000000020004" pitchFamily="2" charset="0"/>
            </a:endParaRPr>
          </a:p>
          <a:p>
            <a:r>
              <a:rPr lang="en-IN" dirty="0">
                <a:latin typeface="Sitka Subheading" panose="02000505000000020004" pitchFamily="2" charset="0"/>
              </a:rPr>
              <a:t>As we have got multiple ground and power supply, we are connecting a jumper from Arduino </a:t>
            </a:r>
            <a:r>
              <a:rPr lang="en-IN" dirty="0" err="1">
                <a:latin typeface="Sitka Subheading" panose="02000505000000020004" pitchFamily="2" charset="0"/>
              </a:rPr>
              <a:t>uno</a:t>
            </a:r>
            <a:r>
              <a:rPr lang="en-IN" dirty="0">
                <a:latin typeface="Sitka Subheading" panose="02000505000000020004" pitchFamily="2" charset="0"/>
              </a:rPr>
              <a:t> ground terminal to the bread board, and we are also connecting taking a jumper </a:t>
            </a:r>
            <a:r>
              <a:rPr lang="en-IN" dirty="0" err="1">
                <a:latin typeface="Sitka Subheading" panose="02000505000000020004" pitchFamily="2" charset="0"/>
              </a:rPr>
              <a:t>nad</a:t>
            </a:r>
            <a:r>
              <a:rPr lang="en-IN" dirty="0">
                <a:latin typeface="Sitka Subheading" panose="02000505000000020004" pitchFamily="2" charset="0"/>
              </a:rPr>
              <a:t> connecting from 5v of Arduino </a:t>
            </a:r>
            <a:r>
              <a:rPr lang="en-IN" dirty="0" err="1">
                <a:latin typeface="Sitka Subheading" panose="02000505000000020004" pitchFamily="2" charset="0"/>
              </a:rPr>
              <a:t>uno</a:t>
            </a:r>
            <a:r>
              <a:rPr lang="en-IN" dirty="0">
                <a:latin typeface="Sitka Subheading" panose="02000505000000020004" pitchFamily="2" charset="0"/>
              </a:rPr>
              <a:t> to the breadboard. </a:t>
            </a:r>
          </a:p>
          <a:p>
            <a:r>
              <a:rPr lang="en-IN" dirty="0" err="1">
                <a:latin typeface="Sitka Subheading" panose="02000505000000020004" pitchFamily="2" charset="0"/>
              </a:rPr>
              <a:t>Gps</a:t>
            </a:r>
            <a:r>
              <a:rPr lang="en-IN" dirty="0">
                <a:latin typeface="Sitka Subheading" panose="02000505000000020004" pitchFamily="2" charset="0"/>
              </a:rPr>
              <a:t> connection with Arduino- 1</a:t>
            </a:r>
            <a:r>
              <a:rPr lang="en-IN" baseline="30000" dirty="0">
                <a:latin typeface="Sitka Subheading" panose="02000505000000020004" pitchFamily="2" charset="0"/>
              </a:rPr>
              <a:t>st</a:t>
            </a:r>
            <a:r>
              <a:rPr lang="en-IN" dirty="0">
                <a:latin typeface="Sitka Subheading" panose="02000505000000020004" pitchFamily="2" charset="0"/>
              </a:rPr>
              <a:t> for connecting the </a:t>
            </a:r>
            <a:r>
              <a:rPr lang="en-IN" dirty="0" err="1">
                <a:latin typeface="Sitka Subheading" panose="02000505000000020004" pitchFamily="2" charset="0"/>
              </a:rPr>
              <a:t>gps</a:t>
            </a:r>
            <a:r>
              <a:rPr lang="en-IN" dirty="0">
                <a:latin typeface="Sitka Subheading" panose="02000505000000020004" pitchFamily="2" charset="0"/>
              </a:rPr>
              <a:t> module, we have something called </a:t>
            </a:r>
            <a:r>
              <a:rPr lang="en-IN" dirty="0" err="1">
                <a:latin typeface="Sitka Subheading" panose="02000505000000020004" pitchFamily="2" charset="0"/>
              </a:rPr>
              <a:t>rtx</a:t>
            </a:r>
            <a:r>
              <a:rPr lang="en-IN" dirty="0">
                <a:latin typeface="Sitka Subheading" panose="02000505000000020004" pitchFamily="2" charset="0"/>
              </a:rPr>
              <a:t>, </a:t>
            </a:r>
            <a:r>
              <a:rPr lang="en-IN" dirty="0" err="1">
                <a:latin typeface="Sitka Subheading" panose="02000505000000020004" pitchFamily="2" charset="0"/>
              </a:rPr>
              <a:t>tx</a:t>
            </a:r>
            <a:r>
              <a:rPr lang="en-IN" dirty="0">
                <a:latin typeface="Sitka Subheading" panose="02000505000000020004" pitchFamily="2" charset="0"/>
              </a:rPr>
              <a:t> pin in a </a:t>
            </a:r>
            <a:r>
              <a:rPr lang="en-IN" dirty="0" err="1">
                <a:latin typeface="Sitka Subheading" panose="02000505000000020004" pitchFamily="2" charset="0"/>
              </a:rPr>
              <a:t>grp</a:t>
            </a:r>
            <a:r>
              <a:rPr lang="en-IN" dirty="0">
                <a:latin typeface="Sitka Subheading" panose="02000505000000020004" pitchFamily="2" charset="0"/>
              </a:rPr>
              <a:t>, we are connecting </a:t>
            </a:r>
            <a:r>
              <a:rPr lang="en-IN" dirty="0" err="1">
                <a:latin typeface="Sitka Subheading" panose="02000505000000020004" pitchFamily="2" charset="0"/>
              </a:rPr>
              <a:t>rx</a:t>
            </a:r>
            <a:r>
              <a:rPr lang="en-IN" dirty="0">
                <a:latin typeface="Sitka Subheading" panose="02000505000000020004" pitchFamily="2" charset="0"/>
              </a:rPr>
              <a:t> to 8</a:t>
            </a:r>
            <a:r>
              <a:rPr lang="en-IN" baseline="30000" dirty="0">
                <a:latin typeface="Sitka Subheading" panose="02000505000000020004" pitchFamily="2" charset="0"/>
              </a:rPr>
              <a:t>th</a:t>
            </a:r>
            <a:r>
              <a:rPr lang="en-IN" dirty="0">
                <a:latin typeface="Sitka Subheading" panose="02000505000000020004" pitchFamily="2" charset="0"/>
              </a:rPr>
              <a:t> pin and </a:t>
            </a:r>
            <a:r>
              <a:rPr lang="en-IN" dirty="0" err="1">
                <a:latin typeface="Sitka Subheading" panose="02000505000000020004" pitchFamily="2" charset="0"/>
              </a:rPr>
              <a:t>tx</a:t>
            </a:r>
            <a:r>
              <a:rPr lang="en-IN" dirty="0">
                <a:latin typeface="Sitka Subheading" panose="02000505000000020004" pitchFamily="2" charset="0"/>
              </a:rPr>
              <a:t> to the 9</a:t>
            </a:r>
            <a:r>
              <a:rPr lang="en-IN" baseline="30000" dirty="0">
                <a:latin typeface="Sitka Subheading" panose="02000505000000020004" pitchFamily="2" charset="0"/>
              </a:rPr>
              <a:t>th</a:t>
            </a:r>
            <a:r>
              <a:rPr lang="en-IN" dirty="0">
                <a:latin typeface="Sitka Subheading" panose="02000505000000020004" pitchFamily="2" charset="0"/>
              </a:rPr>
              <a:t> pin in the Arduino </a:t>
            </a:r>
            <a:r>
              <a:rPr lang="en-IN" dirty="0" err="1">
                <a:latin typeface="Sitka Subheading" panose="02000505000000020004" pitchFamily="2" charset="0"/>
              </a:rPr>
              <a:t>uno</a:t>
            </a:r>
            <a:r>
              <a:rPr lang="en-IN" dirty="0">
                <a:latin typeface="Sitka Subheading" panose="02000505000000020004" pitchFamily="2" charset="0"/>
              </a:rPr>
              <a:t>. The “tiny </a:t>
            </a:r>
            <a:r>
              <a:rPr lang="en-IN" dirty="0" err="1">
                <a:latin typeface="Sitka Subheading" panose="02000505000000020004" pitchFamily="2" charset="0"/>
              </a:rPr>
              <a:t>gps</a:t>
            </a:r>
            <a:r>
              <a:rPr lang="en-IN" dirty="0">
                <a:latin typeface="Sitka Subheading" panose="02000505000000020004" pitchFamily="2" charset="0"/>
              </a:rPr>
              <a:t> module” which used to work on the power supply of 3.3 V, so we are connecting the </a:t>
            </a:r>
            <a:r>
              <a:rPr lang="en-IN" dirty="0" err="1">
                <a:latin typeface="Sitka Subheading" panose="02000505000000020004" pitchFamily="2" charset="0"/>
              </a:rPr>
              <a:t>vcc</a:t>
            </a:r>
            <a:r>
              <a:rPr lang="en-IN" dirty="0">
                <a:latin typeface="Sitka Subheading" panose="02000505000000020004" pitchFamily="2" charset="0"/>
              </a:rPr>
              <a:t> input of the </a:t>
            </a:r>
            <a:r>
              <a:rPr lang="en-IN" dirty="0" err="1">
                <a:latin typeface="Sitka Subheading" panose="02000505000000020004" pitchFamily="2" charset="0"/>
              </a:rPr>
              <a:t>gps</a:t>
            </a:r>
            <a:r>
              <a:rPr lang="en-IN" dirty="0">
                <a:latin typeface="Sitka Subheading" panose="02000505000000020004" pitchFamily="2" charset="0"/>
              </a:rPr>
              <a:t> module to 3.3 </a:t>
            </a:r>
            <a:endParaRPr lang="en-IN" dirty="0" smtClean="0">
              <a:latin typeface="Sitka Subheading" panose="02000505000000020004" pitchFamily="2" charset="0"/>
            </a:endParaRPr>
          </a:p>
          <a:p>
            <a:r>
              <a:rPr lang="en-IN" dirty="0" smtClean="0">
                <a:latin typeface="Sitka Subheading" panose="02000505000000020004" pitchFamily="2" charset="0"/>
              </a:rPr>
              <a:t> </a:t>
            </a:r>
            <a:r>
              <a:rPr lang="en-IN" dirty="0">
                <a:latin typeface="Sitka Subheading" panose="02000505000000020004" pitchFamily="2" charset="0"/>
              </a:rPr>
              <a:t>Border alert system for fishermen is used to detect the boundary location and warn the fishermen in danger situations. It not only finds the GPS value, but also compares with the stored value in the microcontroller, and makes a decision as to whether the fishermen is in the warning range or </a:t>
            </a:r>
            <a:r>
              <a:rPr lang="en-IN" dirty="0" err="1">
                <a:latin typeface="Sitka Subheading" panose="02000505000000020004" pitchFamily="2" charset="0"/>
              </a:rPr>
              <a:t>not.After</a:t>
            </a:r>
            <a:r>
              <a:rPr lang="en-IN" dirty="0">
                <a:latin typeface="Sitka Subheading" panose="02000505000000020004" pitchFamily="2" charset="0"/>
              </a:rPr>
              <a:t> the initialization the GPS values of current position will be displayed in the LCD. </a:t>
            </a:r>
          </a:p>
          <a:p>
            <a:endParaRPr lang="en-IN" dirty="0" smtClean="0">
              <a:latin typeface="Sitka Subheading" panose="02000505000000020004" pitchFamily="2" charset="0"/>
            </a:endParaRPr>
          </a:p>
          <a:p>
            <a:pPr marL="0" indent="0">
              <a:buNone/>
            </a:pPr>
            <a:endParaRPr lang="en-IN" dirty="0" smtClean="0">
              <a:latin typeface="Sitka Subheading" panose="02000505000000020004" pitchFamily="2" charset="0"/>
            </a:endParaRPr>
          </a:p>
        </p:txBody>
      </p:sp>
    </p:spTree>
    <p:extLst>
      <p:ext uri="{BB962C8B-B14F-4D97-AF65-F5344CB8AC3E}">
        <p14:creationId xmlns:p14="http://schemas.microsoft.com/office/powerpoint/2010/main" val="383606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5873" y="974220"/>
            <a:ext cx="10511327" cy="6182883"/>
          </a:xfrm>
        </p:spPr>
        <p:txBody>
          <a:bodyPr>
            <a:noAutofit/>
          </a:bodyPr>
          <a:lstStyle/>
          <a:p>
            <a:r>
              <a:rPr lang="en-IN" sz="1600" dirty="0">
                <a:latin typeface="Sitka Subheading" panose="02000505000000020004" pitchFamily="2" charset="0"/>
              </a:rPr>
              <a:t>power supply of Arduino </a:t>
            </a:r>
            <a:r>
              <a:rPr lang="en-IN" sz="1600" dirty="0" err="1">
                <a:latin typeface="Sitka Subheading" panose="02000505000000020004" pitchFamily="2" charset="0"/>
              </a:rPr>
              <a:t>uno</a:t>
            </a:r>
            <a:r>
              <a:rPr lang="en-IN" sz="1600" dirty="0">
                <a:latin typeface="Sitka Subheading" panose="02000505000000020004" pitchFamily="2" charset="0"/>
              </a:rPr>
              <a:t>, and the ground is connected in the bread board where we had multiple pins to connect ground and 5v power supply. buzzer Connection with Arduino- for connecting buzzer we have allocated the buzzer pin as pin number 7 in Arduino </a:t>
            </a:r>
            <a:r>
              <a:rPr lang="en-IN" sz="1600" dirty="0" err="1">
                <a:latin typeface="Sitka Subheading" panose="02000505000000020004" pitchFamily="2" charset="0"/>
              </a:rPr>
              <a:t>uno</a:t>
            </a:r>
            <a:r>
              <a:rPr lang="en-IN" sz="1600" dirty="0">
                <a:latin typeface="Sitka Subheading" panose="02000505000000020004" pitchFamily="2" charset="0"/>
              </a:rPr>
              <a:t>. So the I/P pin from buzzer is connected to the pin number 7 in Arduino </a:t>
            </a:r>
            <a:r>
              <a:rPr lang="en-IN" sz="1600" dirty="0" err="1">
                <a:latin typeface="Sitka Subheading" panose="02000505000000020004" pitchFamily="2" charset="0"/>
              </a:rPr>
              <a:t>uno</a:t>
            </a:r>
            <a:r>
              <a:rPr lang="en-IN" sz="1600" dirty="0">
                <a:latin typeface="Sitka Subheading" panose="02000505000000020004" pitchFamily="2" charset="0"/>
              </a:rPr>
              <a:t> and the </a:t>
            </a:r>
            <a:r>
              <a:rPr lang="en-IN" sz="1600" dirty="0" err="1">
                <a:latin typeface="Sitka Subheading" panose="02000505000000020004" pitchFamily="2" charset="0"/>
              </a:rPr>
              <a:t>vcc</a:t>
            </a:r>
            <a:r>
              <a:rPr lang="en-IN" sz="1600" dirty="0">
                <a:latin typeface="Sitka Subheading" panose="02000505000000020004" pitchFamily="2" charset="0"/>
              </a:rPr>
              <a:t> and ground is taken from the bread board’s common connection.</a:t>
            </a:r>
          </a:p>
          <a:p>
            <a:r>
              <a:rPr lang="en-IN" sz="1600" dirty="0">
                <a:latin typeface="Sitka Subheading" panose="02000505000000020004" pitchFamily="2" charset="0"/>
              </a:rPr>
              <a:t>Motor Pin- the motor has got only the positive ad negative terminals </a:t>
            </a:r>
            <a:r>
              <a:rPr lang="en-IN" sz="1600" dirty="0" err="1">
                <a:latin typeface="Sitka Subheading" panose="02000505000000020004" pitchFamily="2" charset="0"/>
              </a:rPr>
              <a:t>presnet</a:t>
            </a:r>
            <a:r>
              <a:rPr lang="en-IN" sz="1600" dirty="0">
                <a:latin typeface="Sitka Subheading" panose="02000505000000020004" pitchFamily="2" charset="0"/>
              </a:rPr>
              <a:t> in it, so I have connected the negative terminal of the motor pin to bread board, and the positive terminal to the pin mode number 13 in the Arduino </a:t>
            </a:r>
            <a:r>
              <a:rPr lang="en-IN" sz="1600" dirty="0" err="1">
                <a:latin typeface="Sitka Subheading" panose="02000505000000020004" pitchFamily="2" charset="0"/>
              </a:rPr>
              <a:t>uno</a:t>
            </a:r>
            <a:r>
              <a:rPr lang="en-IN" sz="1600" dirty="0">
                <a:latin typeface="Sitka Subheading" panose="02000505000000020004" pitchFamily="2" charset="0"/>
              </a:rPr>
              <a:t>. So, this pin number 13 controls the working and halting of the motor.</a:t>
            </a:r>
          </a:p>
          <a:p>
            <a:r>
              <a:rPr lang="en-IN" sz="1600" dirty="0" err="1">
                <a:latin typeface="Sitka Subheading" panose="02000505000000020004" pitchFamily="2" charset="0"/>
              </a:rPr>
              <a:t>Lcd</a:t>
            </a:r>
            <a:r>
              <a:rPr lang="en-IN" sz="1600" dirty="0">
                <a:latin typeface="Sitka Subheading" panose="02000505000000020004" pitchFamily="2" charset="0"/>
              </a:rPr>
              <a:t> with Arduino </a:t>
            </a:r>
            <a:r>
              <a:rPr lang="en-IN" sz="1600" dirty="0" err="1">
                <a:latin typeface="Sitka Subheading" panose="02000505000000020004" pitchFamily="2" charset="0"/>
              </a:rPr>
              <a:t>uno</a:t>
            </a:r>
            <a:r>
              <a:rPr lang="en-IN" sz="1600" dirty="0">
                <a:latin typeface="Sitka Subheading" panose="02000505000000020004" pitchFamily="2" charset="0"/>
              </a:rPr>
              <a:t>- so there are totally 16 pins present in the </a:t>
            </a:r>
            <a:r>
              <a:rPr lang="en-IN" sz="1600" dirty="0" err="1">
                <a:latin typeface="Sitka Subheading" panose="02000505000000020004" pitchFamily="2" charset="0"/>
              </a:rPr>
              <a:t>lcd</a:t>
            </a:r>
            <a:r>
              <a:rPr lang="en-IN" sz="1600" dirty="0">
                <a:latin typeface="Sitka Subheading" panose="02000505000000020004" pitchFamily="2" charset="0"/>
              </a:rPr>
              <a:t>, but we are using only 1</a:t>
            </a:r>
            <a:r>
              <a:rPr lang="en-IN" sz="1600" baseline="30000" dirty="0">
                <a:latin typeface="Sitka Subheading" panose="02000505000000020004" pitchFamily="2" charset="0"/>
              </a:rPr>
              <a:t>st</a:t>
            </a:r>
            <a:r>
              <a:rPr lang="en-IN" sz="1600" dirty="0">
                <a:latin typeface="Sitka Subheading" panose="02000505000000020004" pitchFamily="2" charset="0"/>
              </a:rPr>
              <a:t> 6 and the last 6 pins to connect the </a:t>
            </a:r>
            <a:r>
              <a:rPr lang="en-IN" sz="1600" dirty="0" err="1">
                <a:latin typeface="Sitka Subheading" panose="02000505000000020004" pitchFamily="2" charset="0"/>
              </a:rPr>
              <a:t>lcd</a:t>
            </a:r>
            <a:r>
              <a:rPr lang="en-IN" sz="1600" dirty="0">
                <a:latin typeface="Sitka Subheading" panose="02000505000000020004" pitchFamily="2" charset="0"/>
              </a:rPr>
              <a:t> and Arduino </a:t>
            </a:r>
            <a:r>
              <a:rPr lang="en-IN" sz="1600" dirty="0" err="1">
                <a:latin typeface="Sitka Subheading" panose="02000505000000020004" pitchFamily="2" charset="0"/>
              </a:rPr>
              <a:t>uno</a:t>
            </a:r>
            <a:r>
              <a:rPr lang="en-IN" sz="1600" dirty="0" smtClean="0">
                <a:latin typeface="Sitka Subheading" panose="02000505000000020004" pitchFamily="2" charset="0"/>
              </a:rPr>
              <a:t>.</a:t>
            </a:r>
          </a:p>
          <a:p>
            <a:r>
              <a:rPr lang="en-IN" sz="1600" dirty="0">
                <a:latin typeface="Sitka Subheading" panose="02000505000000020004" pitchFamily="2" charset="0"/>
              </a:rPr>
              <a:t>So, the 1</a:t>
            </a:r>
            <a:r>
              <a:rPr lang="en-IN" sz="1600" baseline="30000" dirty="0">
                <a:latin typeface="Sitka Subheading" panose="02000505000000020004" pitchFamily="2" charset="0"/>
              </a:rPr>
              <a:t>st</a:t>
            </a:r>
            <a:r>
              <a:rPr lang="en-IN" sz="1600" dirty="0">
                <a:latin typeface="Sitka Subheading" panose="02000505000000020004" pitchFamily="2" charset="0"/>
              </a:rPr>
              <a:t> pin from the </a:t>
            </a:r>
            <a:r>
              <a:rPr lang="en-IN" sz="1600" dirty="0" err="1">
                <a:latin typeface="Sitka Subheading" panose="02000505000000020004" pitchFamily="2" charset="0"/>
              </a:rPr>
              <a:t>lcd</a:t>
            </a:r>
            <a:r>
              <a:rPr lang="en-IN" sz="1600" dirty="0">
                <a:latin typeface="Sitka Subheading" panose="02000505000000020004" pitchFamily="2" charset="0"/>
              </a:rPr>
              <a:t> is signifies the ground. So, the 1</a:t>
            </a:r>
            <a:r>
              <a:rPr lang="en-IN" sz="1600" baseline="30000" dirty="0">
                <a:latin typeface="Sitka Subheading" panose="02000505000000020004" pitchFamily="2" charset="0"/>
              </a:rPr>
              <a:t>st</a:t>
            </a:r>
            <a:r>
              <a:rPr lang="en-IN" sz="1600" dirty="0">
                <a:latin typeface="Sitka Subheading" panose="02000505000000020004" pitchFamily="2" charset="0"/>
              </a:rPr>
              <a:t> pin from </a:t>
            </a:r>
            <a:r>
              <a:rPr lang="en-IN" sz="1600" dirty="0" err="1">
                <a:latin typeface="Sitka Subheading" panose="02000505000000020004" pitchFamily="2" charset="0"/>
              </a:rPr>
              <a:t>lcd</a:t>
            </a:r>
            <a:r>
              <a:rPr lang="en-IN" sz="1600" dirty="0">
                <a:latin typeface="Sitka Subheading" panose="02000505000000020004" pitchFamily="2" charset="0"/>
              </a:rPr>
              <a:t> is connected to the breadboard [ground, here the Arduino </a:t>
            </a:r>
            <a:r>
              <a:rPr lang="en-IN" sz="1600" dirty="0" err="1">
                <a:latin typeface="Sitka Subheading" panose="02000505000000020004" pitchFamily="2" charset="0"/>
              </a:rPr>
              <a:t>uno</a:t>
            </a:r>
            <a:r>
              <a:rPr lang="en-IN" sz="1600" dirty="0">
                <a:latin typeface="Sitka Subheading" panose="02000505000000020004" pitchFamily="2" charset="0"/>
              </a:rPr>
              <a:t> ground is connected]. 2</a:t>
            </a:r>
            <a:r>
              <a:rPr lang="en-IN" sz="1600" baseline="30000" dirty="0">
                <a:latin typeface="Sitka Subheading" panose="02000505000000020004" pitchFamily="2" charset="0"/>
              </a:rPr>
              <a:t>nd</a:t>
            </a:r>
            <a:r>
              <a:rPr lang="en-IN" sz="1600" dirty="0">
                <a:latin typeface="Sitka Subheading" panose="02000505000000020004" pitchFamily="2" charset="0"/>
              </a:rPr>
              <a:t> pin in </a:t>
            </a:r>
            <a:r>
              <a:rPr lang="en-IN" sz="1600" dirty="0" err="1">
                <a:latin typeface="Sitka Subheading" panose="02000505000000020004" pitchFamily="2" charset="0"/>
              </a:rPr>
              <a:t>lcd</a:t>
            </a:r>
            <a:r>
              <a:rPr lang="en-IN" sz="1600" dirty="0">
                <a:latin typeface="Sitka Subheading" panose="02000505000000020004" pitchFamily="2" charset="0"/>
              </a:rPr>
              <a:t> signifies the power supply, so the liquid crystal </a:t>
            </a:r>
            <a:r>
              <a:rPr lang="en-IN" sz="1600" dirty="0" err="1">
                <a:latin typeface="Sitka Subheading" panose="02000505000000020004" pitchFamily="2" charset="0"/>
              </a:rPr>
              <a:t>lcd</a:t>
            </a:r>
            <a:r>
              <a:rPr lang="en-IN" sz="1600" dirty="0">
                <a:latin typeface="Sitka Subheading" panose="02000505000000020004" pitchFamily="2" charset="0"/>
              </a:rPr>
              <a:t> requires 5 voltage of power supply, we are connecting the 2</a:t>
            </a:r>
            <a:r>
              <a:rPr lang="en-IN" sz="1600" baseline="30000" dirty="0">
                <a:latin typeface="Sitka Subheading" panose="02000505000000020004" pitchFamily="2" charset="0"/>
              </a:rPr>
              <a:t>nd</a:t>
            </a:r>
            <a:r>
              <a:rPr lang="en-IN" sz="1600" dirty="0">
                <a:latin typeface="Sitka Subheading" panose="02000505000000020004" pitchFamily="2" charset="0"/>
              </a:rPr>
              <a:t> pin of </a:t>
            </a:r>
            <a:r>
              <a:rPr lang="en-IN" sz="1600" dirty="0" err="1">
                <a:latin typeface="Sitka Subheading" panose="02000505000000020004" pitchFamily="2" charset="0"/>
              </a:rPr>
              <a:t>lcd</a:t>
            </a:r>
            <a:r>
              <a:rPr lang="en-IN" sz="1600" dirty="0">
                <a:latin typeface="Sitka Subheading" panose="02000505000000020004" pitchFamily="2" charset="0"/>
              </a:rPr>
              <a:t> to the 5v power supply present in breadboard. We are enabling 4 data pins in the </a:t>
            </a:r>
            <a:r>
              <a:rPr lang="en-IN" sz="1600" dirty="0" err="1">
                <a:latin typeface="Sitka Subheading" panose="02000505000000020004" pitchFamily="2" charset="0"/>
              </a:rPr>
              <a:t>lcd</a:t>
            </a:r>
            <a:r>
              <a:rPr lang="en-IN" sz="1600" dirty="0">
                <a:latin typeface="Sitka Subheading" panose="02000505000000020004" pitchFamily="2" charset="0"/>
              </a:rPr>
              <a:t>. The next 4 pins after </a:t>
            </a:r>
            <a:r>
              <a:rPr lang="en-IN" sz="1600" dirty="0" err="1">
                <a:latin typeface="Sitka Subheading" panose="02000505000000020004" pitchFamily="2" charset="0"/>
              </a:rPr>
              <a:t>gnd</a:t>
            </a:r>
            <a:r>
              <a:rPr lang="en-IN" sz="1600" dirty="0">
                <a:latin typeface="Sitka Subheading" panose="02000505000000020004" pitchFamily="2" charset="0"/>
              </a:rPr>
              <a:t> and </a:t>
            </a:r>
            <a:r>
              <a:rPr lang="en-IN" sz="1600" dirty="0" err="1">
                <a:latin typeface="Sitka Subheading" panose="02000505000000020004" pitchFamily="2" charset="0"/>
              </a:rPr>
              <a:t>vcc</a:t>
            </a:r>
            <a:r>
              <a:rPr lang="en-IN" sz="1600" dirty="0">
                <a:latin typeface="Sitka Subheading" panose="02000505000000020004" pitchFamily="2" charset="0"/>
              </a:rPr>
              <a:t> is the data pins, the 1</a:t>
            </a:r>
            <a:r>
              <a:rPr lang="en-IN" sz="1600" baseline="30000" dirty="0">
                <a:latin typeface="Sitka Subheading" panose="02000505000000020004" pitchFamily="2" charset="0"/>
              </a:rPr>
              <a:t>st</a:t>
            </a:r>
            <a:r>
              <a:rPr lang="en-IN" sz="1600" dirty="0">
                <a:latin typeface="Sitka Subheading" panose="02000505000000020004" pitchFamily="2" charset="0"/>
              </a:rPr>
              <a:t>, 2</a:t>
            </a:r>
            <a:r>
              <a:rPr lang="en-IN" sz="1600" baseline="30000" dirty="0">
                <a:latin typeface="Sitka Subheading" panose="02000505000000020004" pitchFamily="2" charset="0"/>
              </a:rPr>
              <a:t>nd</a:t>
            </a:r>
            <a:r>
              <a:rPr lang="en-IN" sz="1600" dirty="0">
                <a:latin typeface="Sitka Subheading" panose="02000505000000020004" pitchFamily="2" charset="0"/>
              </a:rPr>
              <a:t>, 3</a:t>
            </a:r>
            <a:r>
              <a:rPr lang="en-IN" sz="1600" baseline="30000" dirty="0">
                <a:latin typeface="Sitka Subheading" panose="02000505000000020004" pitchFamily="2" charset="0"/>
              </a:rPr>
              <a:t>rd</a:t>
            </a:r>
            <a:r>
              <a:rPr lang="en-IN" sz="1600" dirty="0">
                <a:latin typeface="Sitka Subheading" panose="02000505000000020004" pitchFamily="2" charset="0"/>
              </a:rPr>
              <a:t> and 4</a:t>
            </a:r>
            <a:r>
              <a:rPr lang="en-IN" sz="1600" baseline="30000" dirty="0">
                <a:latin typeface="Sitka Subheading" panose="02000505000000020004" pitchFamily="2" charset="0"/>
              </a:rPr>
              <a:t>th</a:t>
            </a:r>
            <a:r>
              <a:rPr lang="en-IN" sz="1600" dirty="0">
                <a:latin typeface="Sitka Subheading" panose="02000505000000020004" pitchFamily="2" charset="0"/>
              </a:rPr>
              <a:t> data pin from the </a:t>
            </a:r>
            <a:r>
              <a:rPr lang="en-IN" sz="1600" dirty="0" err="1">
                <a:latin typeface="Sitka Subheading" panose="02000505000000020004" pitchFamily="2" charset="0"/>
              </a:rPr>
              <a:t>lcd</a:t>
            </a:r>
            <a:r>
              <a:rPr lang="en-IN" sz="1600" dirty="0">
                <a:latin typeface="Sitka Subheading" panose="02000505000000020004" pitchFamily="2" charset="0"/>
              </a:rPr>
              <a:t> is connected to the pin number 2,3,4 and 5 in the Arduino.</a:t>
            </a:r>
          </a:p>
          <a:p>
            <a:r>
              <a:rPr lang="en-IN" sz="1600" dirty="0">
                <a:latin typeface="Sitka Subheading" panose="02000505000000020004" pitchFamily="2" charset="0"/>
              </a:rPr>
              <a:t>No now the first 6 pins of connected to the Arduino </a:t>
            </a:r>
            <a:r>
              <a:rPr lang="en-IN" sz="1600" dirty="0" err="1">
                <a:latin typeface="Sitka Subheading" panose="02000505000000020004" pitchFamily="2" charset="0"/>
              </a:rPr>
              <a:t>uno</a:t>
            </a:r>
            <a:r>
              <a:rPr lang="en-IN" sz="1600" dirty="0">
                <a:latin typeface="Sitka Subheading" panose="02000505000000020004" pitchFamily="2" charset="0"/>
              </a:rPr>
              <a:t>. Now we come from the last</a:t>
            </a:r>
            <a:r>
              <a:rPr lang="en-IN" sz="1600" dirty="0" smtClean="0">
                <a:latin typeface="Sitka Subheading" panose="02000505000000020004" pitchFamily="2" charset="0"/>
              </a:rPr>
              <a:t>.</a:t>
            </a:r>
            <a:endParaRPr lang="en-IN" sz="1600" dirty="0">
              <a:latin typeface="Sitka Subheading" panose="02000505000000020004" pitchFamily="2" charset="0"/>
            </a:endParaRPr>
          </a:p>
          <a:p>
            <a:r>
              <a:rPr lang="en-IN" sz="1600" dirty="0">
                <a:latin typeface="Sitka Subheading" panose="02000505000000020004" pitchFamily="2" charset="0"/>
              </a:rPr>
              <a:t>The last pin of Arduino is again grounded, and the pin before it is connected to the </a:t>
            </a:r>
            <a:r>
              <a:rPr lang="en-IN" sz="1600" dirty="0" err="1">
                <a:latin typeface="Sitka Subheading" panose="02000505000000020004" pitchFamily="2" charset="0"/>
              </a:rPr>
              <a:t>vcc</a:t>
            </a:r>
            <a:r>
              <a:rPr lang="en-IN" sz="1600" dirty="0">
                <a:latin typeface="Sitka Subheading" panose="02000505000000020004" pitchFamily="2" charset="0"/>
              </a:rPr>
              <a:t>, the 3</a:t>
            </a:r>
            <a:r>
              <a:rPr lang="en-IN" sz="1600" baseline="30000" dirty="0">
                <a:latin typeface="Sitka Subheading" panose="02000505000000020004" pitchFamily="2" charset="0"/>
              </a:rPr>
              <a:t>rd</a:t>
            </a:r>
            <a:r>
              <a:rPr lang="en-IN" sz="1600" dirty="0">
                <a:latin typeface="Sitka Subheading" panose="02000505000000020004" pitchFamily="2" charset="0"/>
              </a:rPr>
              <a:t> pin from the last signifies the contract control of the </a:t>
            </a:r>
            <a:r>
              <a:rPr lang="en-IN" sz="1600" dirty="0" err="1">
                <a:latin typeface="Sitka Subheading" panose="02000505000000020004" pitchFamily="2" charset="0"/>
              </a:rPr>
              <a:t>lcd</a:t>
            </a:r>
            <a:r>
              <a:rPr lang="en-IN" sz="1600" dirty="0">
                <a:latin typeface="Sitka Subheading" panose="02000505000000020004" pitchFamily="2" charset="0"/>
              </a:rPr>
              <a:t>, which is connected to pin number 6, the 4</a:t>
            </a:r>
            <a:r>
              <a:rPr lang="en-IN" sz="1600" baseline="30000" dirty="0">
                <a:latin typeface="Sitka Subheading" panose="02000505000000020004" pitchFamily="2" charset="0"/>
              </a:rPr>
              <a:t>th</a:t>
            </a:r>
            <a:r>
              <a:rPr lang="en-IN" sz="1600" dirty="0">
                <a:latin typeface="Sitka Subheading" panose="02000505000000020004" pitchFamily="2" charset="0"/>
              </a:rPr>
              <a:t> pin from last signifies “register select” which is connected to the pin number 12, the 5</a:t>
            </a:r>
            <a:r>
              <a:rPr lang="en-IN" sz="1600" baseline="30000" dirty="0">
                <a:latin typeface="Sitka Subheading" panose="02000505000000020004" pitchFamily="2" charset="0"/>
              </a:rPr>
              <a:t>th</a:t>
            </a:r>
            <a:r>
              <a:rPr lang="en-IN" sz="1600" dirty="0">
                <a:latin typeface="Sitka Subheading" panose="02000505000000020004" pitchFamily="2" charset="0"/>
              </a:rPr>
              <a:t> pin from last signifies “read/write” which is connected gnd. The 6</a:t>
            </a:r>
            <a:r>
              <a:rPr lang="en-IN" sz="1600" baseline="30000" dirty="0">
                <a:latin typeface="Sitka Subheading" panose="02000505000000020004" pitchFamily="2" charset="0"/>
              </a:rPr>
              <a:t>th</a:t>
            </a:r>
            <a:r>
              <a:rPr lang="en-IN" sz="1600" dirty="0">
                <a:latin typeface="Sitka Subheading" panose="02000505000000020004" pitchFamily="2" charset="0"/>
              </a:rPr>
              <a:t> pin from last means to enable which is connected to the pin number 11 in Arduino </a:t>
            </a:r>
            <a:r>
              <a:rPr lang="en-IN" sz="1600" dirty="0" err="1">
                <a:latin typeface="Sitka Subheading" panose="02000505000000020004" pitchFamily="2" charset="0"/>
              </a:rPr>
              <a:t>uno</a:t>
            </a:r>
            <a:r>
              <a:rPr lang="en-IN" sz="1600" dirty="0">
                <a:latin typeface="Sitka Subheading" panose="02000505000000020004" pitchFamily="2" charset="0"/>
              </a:rPr>
              <a:t>.</a:t>
            </a:r>
          </a:p>
          <a:p>
            <a:endParaRPr lang="en-IN" sz="1600" dirty="0">
              <a:latin typeface="Sitka Subheading" panose="02000505000000020004" pitchFamily="2" charset="0"/>
            </a:endParaRPr>
          </a:p>
          <a:p>
            <a:endParaRPr lang="en-IN" sz="1600" dirty="0">
              <a:latin typeface="Sitka Subheading" panose="02000505000000020004" pitchFamily="2" charset="0"/>
            </a:endParaRPr>
          </a:p>
          <a:p>
            <a:endParaRPr lang="en-IN" sz="1600" dirty="0">
              <a:latin typeface="Sitka Subheading" panose="02000505000000020004" pitchFamily="2" charset="0"/>
            </a:endParaRPr>
          </a:p>
        </p:txBody>
      </p:sp>
    </p:spTree>
    <p:extLst>
      <p:ext uri="{BB962C8B-B14F-4D97-AF65-F5344CB8AC3E}">
        <p14:creationId xmlns:p14="http://schemas.microsoft.com/office/powerpoint/2010/main" val="150012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64" y="85725"/>
            <a:ext cx="8911687" cy="1280890"/>
          </a:xfrm>
        </p:spPr>
        <p:txBody>
          <a:bodyPr/>
          <a:lstStyle/>
          <a:p>
            <a:pPr lvl="0"/>
            <a:r>
              <a:rPr lang="en-IN" sz="3200" b="1" u="sng" dirty="0">
                <a:latin typeface="Sitka Subheading" panose="02000505000000020004" pitchFamily="2" charset="0"/>
              </a:rPr>
              <a:t>Results and Discussion</a:t>
            </a:r>
            <a:r>
              <a:rPr lang="en-IN" dirty="0"/>
              <a:t/>
            </a:r>
            <a:br>
              <a:rPr lang="en-IN" dirty="0"/>
            </a:br>
            <a:endParaRPr lang="en-IN" dirty="0"/>
          </a:p>
        </p:txBody>
      </p:sp>
      <p:sp>
        <p:nvSpPr>
          <p:cNvPr id="3" name="Content Placeholder 2"/>
          <p:cNvSpPr>
            <a:spLocks noGrp="1"/>
          </p:cNvSpPr>
          <p:nvPr>
            <p:ph idx="1"/>
          </p:nvPr>
        </p:nvSpPr>
        <p:spPr>
          <a:xfrm>
            <a:off x="1580807" y="1279019"/>
            <a:ext cx="9776553" cy="5061959"/>
          </a:xfrm>
        </p:spPr>
        <p:txBody>
          <a:bodyPr>
            <a:normAutofit/>
          </a:bodyPr>
          <a:lstStyle/>
          <a:p>
            <a:r>
              <a:rPr lang="en-IN" sz="2000" dirty="0" smtClean="0">
                <a:latin typeface="Sitka Subheading" panose="02000505000000020004" pitchFamily="2" charset="0"/>
              </a:rPr>
              <a:t>The </a:t>
            </a:r>
            <a:r>
              <a:rPr lang="en-IN" sz="2000" dirty="0">
                <a:latin typeface="Sitka Subheading" panose="02000505000000020004" pitchFamily="2" charset="0"/>
              </a:rPr>
              <a:t>calibration of GPS module takes some delay to display the actual boundary values. Until then a default value will be displayed in LCD. After the calibration the actual latitude and longitude values are displayed in the </a:t>
            </a:r>
            <a:r>
              <a:rPr lang="en-IN" sz="2000" dirty="0" err="1">
                <a:latin typeface="Sitka Subheading" panose="02000505000000020004" pitchFamily="2" charset="0"/>
              </a:rPr>
              <a:t>LCD.if</a:t>
            </a:r>
            <a:r>
              <a:rPr lang="en-IN" sz="2000" dirty="0">
                <a:latin typeface="Sitka Subheading" panose="02000505000000020004" pitchFamily="2" charset="0"/>
              </a:rPr>
              <a:t> the current location value is found to be greater than the stored value in the microcontroller, the fishermen are warned with the help of series of events. The first event is an alert message that will be displayed in the LCD, followed by buzzer sound. Finally an SOS message will be sent to the present number showing warning as </a:t>
            </a:r>
            <a:r>
              <a:rPr lang="en-IN" sz="2000" dirty="0" smtClean="0">
                <a:latin typeface="Sitka Subheading" panose="02000505000000020004" pitchFamily="2" charset="0"/>
              </a:rPr>
              <a:t>shown.</a:t>
            </a:r>
            <a:endParaRPr lang="en-IN" sz="2000" dirty="0">
              <a:latin typeface="Sitka Subheading" panose="02000505000000020004" pitchFamily="2" charset="0"/>
            </a:endParaRPr>
          </a:p>
          <a:p>
            <a:endParaRPr lang="en-IN" sz="2000" dirty="0">
              <a:latin typeface="Sitka Subheading" panose="02000505000000020004" pitchFamily="2" charset="0"/>
            </a:endParaRPr>
          </a:p>
        </p:txBody>
      </p:sp>
    </p:spTree>
    <p:extLst>
      <p:ext uri="{BB962C8B-B14F-4D97-AF65-F5344CB8AC3E}">
        <p14:creationId xmlns:p14="http://schemas.microsoft.com/office/powerpoint/2010/main" val="282955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513" y="222457"/>
            <a:ext cx="8911687" cy="1280890"/>
          </a:xfrm>
        </p:spPr>
        <p:txBody>
          <a:bodyPr>
            <a:normAutofit/>
          </a:bodyPr>
          <a:lstStyle/>
          <a:p>
            <a:pPr lvl="0"/>
            <a:r>
              <a:rPr lang="en-IN" sz="2400" b="1" u="sng" dirty="0">
                <a:latin typeface="Sitka Subheading" panose="02000505000000020004" pitchFamily="2" charset="0"/>
              </a:rPr>
              <a:t>Conclusion and Future Work</a:t>
            </a:r>
            <a:br>
              <a:rPr lang="en-IN" sz="2400" b="1" u="sng" dirty="0">
                <a:latin typeface="Sitka Subheading" panose="02000505000000020004" pitchFamily="2" charset="0"/>
              </a:rPr>
            </a:br>
            <a:endParaRPr lang="en-IN" sz="2400" b="1" u="sng" dirty="0">
              <a:latin typeface="Sitka Subheading" panose="02000505000000020004" pitchFamily="2" charset="0"/>
            </a:endParaRPr>
          </a:p>
        </p:txBody>
      </p:sp>
      <p:sp>
        <p:nvSpPr>
          <p:cNvPr id="3" name="Content Placeholder 2"/>
          <p:cNvSpPr>
            <a:spLocks noGrp="1"/>
          </p:cNvSpPr>
          <p:nvPr>
            <p:ph idx="1"/>
          </p:nvPr>
        </p:nvSpPr>
        <p:spPr>
          <a:xfrm>
            <a:off x="1671963" y="928642"/>
            <a:ext cx="10520037" cy="5643073"/>
          </a:xfrm>
        </p:spPr>
        <p:txBody>
          <a:bodyPr>
            <a:noAutofit/>
          </a:bodyPr>
          <a:lstStyle/>
          <a:p>
            <a:r>
              <a:rPr lang="en-IN" sz="2000" dirty="0" smtClean="0">
                <a:latin typeface="Sitka Subheading" panose="02000505000000020004" pitchFamily="2" charset="0"/>
              </a:rPr>
              <a:t>We </a:t>
            </a:r>
            <a:r>
              <a:rPr lang="en-IN" sz="2000" dirty="0">
                <a:latin typeface="Sitka Subheading" panose="02000505000000020004" pitchFamily="2" charset="0"/>
              </a:rPr>
              <a:t>conclude that the fishermen can safely navigate through the sea and get notified when fishermen getting closer to border. As, we have discussed the study on this paper is made on two different methodologies which are using Global Positioning System and Received Signal Strength Indicator. The system functions in such way that there won’t be losing lives of fishermen anymore in at sea border. Both system works with high accuracy and high precision based current location (latitude and longitude). The paper also provides a study on comparative analysis of working of both the systems. Global positioning system tracks restricts the boat based on current location values. Whereas the Received Signal Strength Indicator halts the fishermen’s boat on detecting how far the signal strength have been registered. On using, these two systems, certainly, the difference in the lives of fishermen effects positively. </a:t>
            </a:r>
          </a:p>
          <a:p>
            <a:r>
              <a:rPr lang="en-IN" sz="2000" dirty="0">
                <a:latin typeface="Sitka Subheading" panose="02000505000000020004" pitchFamily="2" charset="0"/>
              </a:rPr>
              <a:t>The information comes which shows the current latitude and longitude. Between India and Sri Lanka, this Navigation System will help them know their current latitude and longitude position and it allows the poor fishermen to reach by avoiding consequences of crossing the border by reaching to a safest place. The project is low budget which help the poor fishermen to move to a great extent. This navigation </a:t>
            </a:r>
            <a:r>
              <a:rPr lang="en-IN" sz="2000" dirty="0" smtClean="0">
                <a:latin typeface="Sitka Subheading" panose="02000505000000020004" pitchFamily="2" charset="0"/>
              </a:rPr>
              <a:t>system provides </a:t>
            </a:r>
            <a:r>
              <a:rPr lang="en-IN" sz="2000" dirty="0">
                <a:latin typeface="Sitka Subheading" panose="02000505000000020004" pitchFamily="2" charset="0"/>
              </a:rPr>
              <a:t>proper and sufficient information for both the coastal guards and to the fishermen in which it currently shares the latitude and longitude value through GPS data received by Arduino</a:t>
            </a:r>
            <a:r>
              <a:rPr lang="en-IN" sz="2000" dirty="0" smtClean="0">
                <a:latin typeface="Sitka Subheading" panose="02000505000000020004" pitchFamily="2" charset="0"/>
              </a:rPr>
              <a:t>.</a:t>
            </a:r>
            <a:r>
              <a:rPr lang="en-IN" sz="2000" dirty="0">
                <a:latin typeface="Sitka Subheading" panose="02000505000000020004" pitchFamily="2" charset="0"/>
              </a:rPr>
              <a:t> </a:t>
            </a:r>
          </a:p>
        </p:txBody>
      </p:sp>
    </p:spTree>
    <p:extLst>
      <p:ext uri="{BB962C8B-B14F-4D97-AF65-F5344CB8AC3E}">
        <p14:creationId xmlns:p14="http://schemas.microsoft.com/office/powerpoint/2010/main" val="112640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058" y="237413"/>
            <a:ext cx="8911687" cy="1280890"/>
          </a:xfrm>
        </p:spPr>
        <p:txBody>
          <a:bodyPr>
            <a:normAutofit/>
          </a:bodyPr>
          <a:lstStyle/>
          <a:p>
            <a:r>
              <a:rPr lang="en-IN" sz="2800" b="1" u="sng" dirty="0">
                <a:latin typeface="Sitka Subheading" panose="02000505000000020004" pitchFamily="2" charset="0"/>
              </a:rPr>
              <a:t>ABSTRACT</a:t>
            </a:r>
            <a:endParaRPr lang="en-IN" sz="2800" dirty="0">
              <a:latin typeface="Sitka Subheading" panose="02000505000000020004" pitchFamily="2" charset="0"/>
            </a:endParaRPr>
          </a:p>
        </p:txBody>
      </p:sp>
      <p:sp>
        <p:nvSpPr>
          <p:cNvPr id="3" name="Content Placeholder 2"/>
          <p:cNvSpPr>
            <a:spLocks noGrp="1"/>
          </p:cNvSpPr>
          <p:nvPr>
            <p:ph idx="1"/>
          </p:nvPr>
        </p:nvSpPr>
        <p:spPr>
          <a:xfrm>
            <a:off x="1512441" y="1321750"/>
            <a:ext cx="10349121" cy="5181600"/>
          </a:xfrm>
        </p:spPr>
        <p:txBody>
          <a:bodyPr>
            <a:normAutofit/>
          </a:bodyPr>
          <a:lstStyle/>
          <a:p>
            <a:r>
              <a:rPr lang="en-US" sz="2000" dirty="0">
                <a:latin typeface="Sitka Subheading" panose="02000505000000020004" pitchFamily="2" charset="0"/>
              </a:rPr>
              <a:t>We have been hearing about fishermen being seized by custody from other end and even killed. This is purely because of unawareness and unable to identify sea border between countries. So, we have initiated a systems using Global Positioning System (GPS) and </a:t>
            </a:r>
            <a:r>
              <a:rPr lang="en-IN" sz="2000" dirty="0">
                <a:latin typeface="Sitka Subheading" panose="02000505000000020004" pitchFamily="2" charset="0"/>
              </a:rPr>
              <a:t>Received Signal Strength Indicator (RSSI) to notify and resist the fishermen crossing the border. We use Global Positioning System to get the current location (latitude and longitude) of fishermen’s boat and Received Signal Strength Indicator to know the strength of the signal, followed further measures. </a:t>
            </a:r>
          </a:p>
          <a:p>
            <a:r>
              <a:rPr lang="en-IN" sz="2000" dirty="0">
                <a:latin typeface="Sitka Subheading" panose="02000505000000020004" pitchFamily="2" charset="0"/>
              </a:rPr>
              <a:t>This paper in brief states about various methods of tracking and resisting the fishermen on crossing the border. Navigation in the seawater areas is considered to be important aspect worn by any fishermen who goes for hunting. Basically, the tracking system is designed to make use of electronic device and a software installed in a system to track the current latitude and longitude measures and also detecting signal strength using Wi-Fi ports in the marine borders.</a:t>
            </a:r>
          </a:p>
          <a:p>
            <a:endParaRPr lang="en-IN" sz="2000" dirty="0">
              <a:latin typeface="Sitka Subheading" panose="02000505000000020004" pitchFamily="2" charset="0"/>
            </a:endParaRPr>
          </a:p>
        </p:txBody>
      </p:sp>
    </p:spTree>
    <p:extLst>
      <p:ext uri="{BB962C8B-B14F-4D97-AF65-F5344CB8AC3E}">
        <p14:creationId xmlns:p14="http://schemas.microsoft.com/office/powerpoint/2010/main" val="380028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239" y="179729"/>
            <a:ext cx="8911687" cy="1280890"/>
          </a:xfrm>
        </p:spPr>
        <p:txBody>
          <a:bodyPr>
            <a:normAutofit/>
          </a:bodyPr>
          <a:lstStyle/>
          <a:p>
            <a:pPr lvl="0"/>
            <a:r>
              <a:rPr lang="en-IN" sz="2800" b="1" u="sng" dirty="0" smtClean="0">
                <a:latin typeface="Sitka Subheading" panose="02000505000000020004" pitchFamily="2" charset="0"/>
              </a:rPr>
              <a:t> INTRODUCTION </a:t>
            </a:r>
            <a:r>
              <a:rPr lang="en-IN" sz="2800" u="sng" dirty="0" smtClean="0">
                <a:latin typeface="Sitka Subheading" panose="02000505000000020004" pitchFamily="2" charset="0"/>
              </a:rPr>
              <a:t/>
            </a:r>
            <a:br>
              <a:rPr lang="en-IN" sz="2800" u="sng" dirty="0" smtClean="0">
                <a:latin typeface="Sitka Subheading" panose="02000505000000020004" pitchFamily="2" charset="0"/>
              </a:rPr>
            </a:br>
            <a:endParaRPr lang="en-IN" sz="2800" u="sng" dirty="0">
              <a:latin typeface="Sitka Subheading" panose="02000505000000020004" pitchFamily="2" charset="0"/>
            </a:endParaRPr>
          </a:p>
        </p:txBody>
      </p:sp>
      <p:sp>
        <p:nvSpPr>
          <p:cNvPr id="3" name="Content Placeholder 2"/>
          <p:cNvSpPr>
            <a:spLocks noGrp="1"/>
          </p:cNvSpPr>
          <p:nvPr>
            <p:ph idx="1"/>
          </p:nvPr>
        </p:nvSpPr>
        <p:spPr>
          <a:xfrm>
            <a:off x="1734632" y="820174"/>
            <a:ext cx="8915400" cy="3777622"/>
          </a:xfrm>
        </p:spPr>
        <p:txBody>
          <a:bodyPr>
            <a:noAutofit/>
          </a:bodyPr>
          <a:lstStyle/>
          <a:p>
            <a:pPr marL="0" indent="0">
              <a:buNone/>
            </a:pPr>
            <a:endParaRPr lang="en-IN" sz="2000" dirty="0" smtClean="0">
              <a:latin typeface="Sitka Subheading" panose="02000505000000020004" pitchFamily="2" charset="0"/>
            </a:endParaRPr>
          </a:p>
          <a:p>
            <a:r>
              <a:rPr lang="en-IN" sz="2000" dirty="0" smtClean="0">
                <a:latin typeface="Sitka Subheading" panose="02000505000000020004" pitchFamily="2" charset="0"/>
              </a:rPr>
              <a:t>The </a:t>
            </a:r>
            <a:r>
              <a:rPr lang="en-IN" sz="2000" dirty="0">
                <a:latin typeface="Sitka Subheading" panose="02000505000000020004" pitchFamily="2" charset="0"/>
              </a:rPr>
              <a:t>marine navigation is not as easy as road navigation to identify the paths. The fishermen border alert system would resist the fishermen crossing over the border. </a:t>
            </a:r>
            <a:endParaRPr lang="en-IN" sz="2000" dirty="0" smtClean="0">
              <a:latin typeface="Sitka Subheading" panose="02000505000000020004" pitchFamily="2" charset="0"/>
            </a:endParaRPr>
          </a:p>
          <a:p>
            <a:r>
              <a:rPr lang="en-IN" sz="2000" dirty="0" smtClean="0">
                <a:latin typeface="Sitka Subheading" panose="02000505000000020004" pitchFamily="2" charset="0"/>
              </a:rPr>
              <a:t>The </a:t>
            </a:r>
            <a:r>
              <a:rPr lang="en-IN" sz="2000" dirty="0">
                <a:latin typeface="Sitka Subheading" panose="02000505000000020004" pitchFamily="2" charset="0"/>
              </a:rPr>
              <a:t>designed systems would in fact start buzzing once they reach the crossing border much prior. </a:t>
            </a:r>
            <a:endParaRPr lang="en-IN" sz="2000" dirty="0" smtClean="0">
              <a:latin typeface="Sitka Subheading" panose="02000505000000020004" pitchFamily="2" charset="0"/>
            </a:endParaRPr>
          </a:p>
          <a:p>
            <a:r>
              <a:rPr lang="en-IN" sz="2000" dirty="0" smtClean="0">
                <a:latin typeface="Sitka Subheading" panose="02000505000000020004" pitchFamily="2" charset="0"/>
              </a:rPr>
              <a:t>So</a:t>
            </a:r>
            <a:r>
              <a:rPr lang="en-IN" sz="2000" dirty="0">
                <a:latin typeface="Sitka Subheading" panose="02000505000000020004" pitchFamily="2" charset="0"/>
              </a:rPr>
              <a:t>, the Global Positioning System and Received Signal Strength help in achieving the on location point in much efficient way in turn leads to less deaths or brutality from other end of the border</a:t>
            </a:r>
            <a:r>
              <a:rPr lang="en-IN" sz="2000" dirty="0" smtClean="0">
                <a:latin typeface="Sitka Subheading" panose="02000505000000020004" pitchFamily="2" charset="0"/>
              </a:rPr>
              <a:t>.</a:t>
            </a:r>
          </a:p>
          <a:p>
            <a:r>
              <a:rPr lang="en-IN" sz="2000" dirty="0" smtClean="0">
                <a:latin typeface="Sitka Subheading" panose="02000505000000020004" pitchFamily="2" charset="0"/>
              </a:rPr>
              <a:t> </a:t>
            </a:r>
            <a:r>
              <a:rPr lang="en-IN" sz="2000" dirty="0">
                <a:latin typeface="Sitka Subheading" panose="02000505000000020004" pitchFamily="2" charset="0"/>
              </a:rPr>
              <a:t>In both of the systems we use LCD to exhibit the current location and in the RSSI model, we use it to display three different zones when you reach to respective on point Let it be, danger, and Moderate and Safe zone. </a:t>
            </a:r>
            <a:endParaRPr lang="en-IN" sz="2000" dirty="0" smtClean="0">
              <a:latin typeface="Sitka Subheading" panose="02000505000000020004" pitchFamily="2" charset="0"/>
            </a:endParaRPr>
          </a:p>
          <a:p>
            <a:r>
              <a:rPr lang="en-IN" sz="2000" dirty="0" smtClean="0">
                <a:latin typeface="Sitka Subheading" panose="02000505000000020004" pitchFamily="2" charset="0"/>
              </a:rPr>
              <a:t>The </a:t>
            </a:r>
            <a:r>
              <a:rPr lang="en-IN" sz="2000" dirty="0">
                <a:latin typeface="Sitka Subheading" panose="02000505000000020004" pitchFamily="2" charset="0"/>
              </a:rPr>
              <a:t>borders values can be locked on to code from sources from net and adds current location. The system halts you to get on to border.</a:t>
            </a:r>
          </a:p>
          <a:p>
            <a:endParaRPr lang="en-IN" sz="2000" dirty="0">
              <a:latin typeface="Sitka Subheading" panose="02000505000000020004" pitchFamily="2" charset="0"/>
            </a:endParaRPr>
          </a:p>
        </p:txBody>
      </p:sp>
    </p:spTree>
    <p:extLst>
      <p:ext uri="{BB962C8B-B14F-4D97-AF65-F5344CB8AC3E}">
        <p14:creationId xmlns:p14="http://schemas.microsoft.com/office/powerpoint/2010/main" val="55059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147" y="188274"/>
            <a:ext cx="8911687" cy="1280890"/>
          </a:xfrm>
        </p:spPr>
        <p:txBody>
          <a:bodyPr>
            <a:normAutofit/>
          </a:bodyPr>
          <a:lstStyle/>
          <a:p>
            <a:r>
              <a:rPr lang="en-IN" sz="2400" b="1" u="sng" dirty="0" smtClean="0">
                <a:latin typeface="Sitka Subheading" panose="02000505000000020004" pitchFamily="2" charset="0"/>
              </a:rPr>
              <a:t>Objective And Goal Of The Project </a:t>
            </a:r>
            <a:endParaRPr lang="en-IN" sz="2400" u="sng" dirty="0">
              <a:latin typeface="Sitka Subheading" panose="02000505000000020004" pitchFamily="2" charset="0"/>
            </a:endParaRPr>
          </a:p>
        </p:txBody>
      </p:sp>
      <p:sp>
        <p:nvSpPr>
          <p:cNvPr id="3" name="Content Placeholder 2"/>
          <p:cNvSpPr>
            <a:spLocks noGrp="1"/>
          </p:cNvSpPr>
          <p:nvPr>
            <p:ph idx="1"/>
          </p:nvPr>
        </p:nvSpPr>
        <p:spPr>
          <a:xfrm>
            <a:off x="1495349" y="1330295"/>
            <a:ext cx="10272209" cy="5010684"/>
          </a:xfrm>
        </p:spPr>
        <p:txBody>
          <a:bodyPr>
            <a:noAutofit/>
          </a:bodyPr>
          <a:lstStyle/>
          <a:p>
            <a:r>
              <a:rPr lang="en-IN" sz="2400" dirty="0">
                <a:latin typeface="Sitka Subheading" panose="02000505000000020004" pitchFamily="2" charset="0"/>
              </a:rPr>
              <a:t>The objective and goal of the project is to give solution for the hardships faced by fishermen at the border of their respective countries</a:t>
            </a:r>
            <a:r>
              <a:rPr lang="en-IN" sz="2400" dirty="0" smtClean="0">
                <a:latin typeface="Sitka Subheading" panose="02000505000000020004" pitchFamily="2" charset="0"/>
              </a:rPr>
              <a:t>.</a:t>
            </a:r>
          </a:p>
          <a:p>
            <a:r>
              <a:rPr lang="en-IN" sz="2400" dirty="0" smtClean="0">
                <a:latin typeface="Sitka Subheading" panose="02000505000000020004" pitchFamily="2" charset="0"/>
              </a:rPr>
              <a:t> </a:t>
            </a:r>
            <a:r>
              <a:rPr lang="en-IN" sz="2400" dirty="0">
                <a:latin typeface="Sitka Subheading" panose="02000505000000020004" pitchFamily="2" charset="0"/>
              </a:rPr>
              <a:t>Our project provides a signal and location traced at the place, it also navigates the path to fishermen. </a:t>
            </a:r>
            <a:endParaRPr lang="en-IN" sz="2400" dirty="0" smtClean="0">
              <a:latin typeface="Sitka Subheading" panose="02000505000000020004" pitchFamily="2" charset="0"/>
            </a:endParaRPr>
          </a:p>
          <a:p>
            <a:r>
              <a:rPr lang="en-IN" sz="2400" dirty="0" smtClean="0">
                <a:latin typeface="Sitka Subheading" panose="02000505000000020004" pitchFamily="2" charset="0"/>
              </a:rPr>
              <a:t>We </a:t>
            </a:r>
            <a:r>
              <a:rPr lang="en-IN" sz="2400" dirty="0">
                <a:latin typeface="Sitka Subheading" panose="02000505000000020004" pitchFamily="2" charset="0"/>
              </a:rPr>
              <a:t>make sure that the fishermen is also aware of any of climatic conditions such as cyclone, taking in wrong path and storm. </a:t>
            </a:r>
            <a:endParaRPr lang="en-IN" sz="2400" dirty="0" smtClean="0">
              <a:latin typeface="Sitka Subheading" panose="02000505000000020004" pitchFamily="2" charset="0"/>
            </a:endParaRPr>
          </a:p>
          <a:p>
            <a:r>
              <a:rPr lang="en-IN" sz="2400" dirty="0" smtClean="0">
                <a:latin typeface="Sitka Subheading" panose="02000505000000020004" pitchFamily="2" charset="0"/>
              </a:rPr>
              <a:t>The </a:t>
            </a:r>
            <a:r>
              <a:rPr lang="en-IN" sz="2400" dirty="0">
                <a:latin typeface="Sitka Subheading" panose="02000505000000020004" pitchFamily="2" charset="0"/>
              </a:rPr>
              <a:t>commination to fishermen and aware of current location and restricting the fishermen to not to cross the border. </a:t>
            </a:r>
            <a:endParaRPr lang="en-IN" sz="2400" dirty="0">
              <a:latin typeface="Sitka Subheading" panose="02000505000000020004" pitchFamily="2" charset="0"/>
            </a:endParaRPr>
          </a:p>
        </p:txBody>
      </p:sp>
    </p:spTree>
    <p:extLst>
      <p:ext uri="{BB962C8B-B14F-4D97-AF65-F5344CB8AC3E}">
        <p14:creationId xmlns:p14="http://schemas.microsoft.com/office/powerpoint/2010/main" val="102926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606" y="111362"/>
            <a:ext cx="8911687" cy="1280890"/>
          </a:xfrm>
        </p:spPr>
        <p:txBody>
          <a:bodyPr>
            <a:normAutofit/>
          </a:bodyPr>
          <a:lstStyle/>
          <a:p>
            <a:r>
              <a:rPr lang="en-IN" sz="2800" b="1" u="sng" dirty="0" smtClean="0">
                <a:latin typeface="Sitka Subheading" panose="02000505000000020004" pitchFamily="2" charset="0"/>
              </a:rPr>
              <a:t>PROBLEM STATEMENT </a:t>
            </a:r>
            <a:endParaRPr lang="en-IN" sz="2800" u="sng" dirty="0">
              <a:latin typeface="Sitka Subheading" panose="02000505000000020004" pitchFamily="2" charset="0"/>
            </a:endParaRPr>
          </a:p>
        </p:txBody>
      </p:sp>
      <p:sp>
        <p:nvSpPr>
          <p:cNvPr id="3" name="Content Placeholder 2"/>
          <p:cNvSpPr>
            <a:spLocks noGrp="1"/>
          </p:cNvSpPr>
          <p:nvPr>
            <p:ph idx="1"/>
          </p:nvPr>
        </p:nvSpPr>
        <p:spPr>
          <a:xfrm>
            <a:off x="1597899" y="1374448"/>
            <a:ext cx="9921831" cy="4623988"/>
          </a:xfrm>
        </p:spPr>
        <p:txBody>
          <a:bodyPr>
            <a:noAutofit/>
          </a:bodyPr>
          <a:lstStyle/>
          <a:p>
            <a:r>
              <a:rPr lang="en-IN" sz="2000" dirty="0">
                <a:latin typeface="Sitka Subheading" panose="02000505000000020004" pitchFamily="2" charset="0"/>
              </a:rPr>
              <a:t>The borders across the sea are arising new issues in different countries. Fishermen are losing lives of not knowing the navigation, current location, inexistence of danger symbols and certain restrictions conditions in order to avoid the crossing of border. </a:t>
            </a:r>
            <a:endParaRPr lang="en-IN" sz="2000" dirty="0" smtClean="0">
              <a:latin typeface="Sitka Subheading" panose="02000505000000020004" pitchFamily="2" charset="0"/>
            </a:endParaRPr>
          </a:p>
          <a:p>
            <a:r>
              <a:rPr lang="en-IN" sz="2000" dirty="0" smtClean="0">
                <a:latin typeface="Sitka Subheading" panose="02000505000000020004" pitchFamily="2" charset="0"/>
              </a:rPr>
              <a:t>This </a:t>
            </a:r>
            <a:r>
              <a:rPr lang="en-IN" sz="2000" dirty="0">
                <a:latin typeface="Sitka Subheading" panose="02000505000000020004" pitchFamily="2" charset="0"/>
              </a:rPr>
              <a:t>paper briefs about the halting the fishermen and alarming them before they get closer to end point using two different mechanisms. </a:t>
            </a:r>
            <a:endParaRPr lang="en-IN" sz="2000" dirty="0" smtClean="0">
              <a:latin typeface="Sitka Subheading" panose="02000505000000020004" pitchFamily="2" charset="0"/>
            </a:endParaRPr>
          </a:p>
          <a:p>
            <a:r>
              <a:rPr lang="en-IN" sz="2000" dirty="0" smtClean="0">
                <a:latin typeface="Sitka Subheading" panose="02000505000000020004" pitchFamily="2" charset="0"/>
              </a:rPr>
              <a:t>In </a:t>
            </a:r>
            <a:r>
              <a:rPr lang="en-IN" sz="2000" dirty="0">
                <a:latin typeface="Sitka Subheading" panose="02000505000000020004" pitchFamily="2" charset="0"/>
              </a:rPr>
              <a:t>which one is using received signal strength indicator and Global Positioning system</a:t>
            </a:r>
            <a:r>
              <a:rPr lang="en-IN" sz="2000" dirty="0" smtClean="0">
                <a:latin typeface="Sitka Subheading" panose="02000505000000020004" pitchFamily="2" charset="0"/>
              </a:rPr>
              <a:t>.</a:t>
            </a:r>
          </a:p>
          <a:p>
            <a:r>
              <a:rPr lang="en-IN" sz="2000" dirty="0" smtClean="0">
                <a:latin typeface="Sitka Subheading" panose="02000505000000020004" pitchFamily="2" charset="0"/>
              </a:rPr>
              <a:t> </a:t>
            </a:r>
            <a:r>
              <a:rPr lang="en-IN" sz="2000" dirty="0">
                <a:latin typeface="Sitka Subheading" panose="02000505000000020004" pitchFamily="2" charset="0"/>
              </a:rPr>
              <a:t>A surveillance source says that around 30 percent of fishermen family has lost their existence. Based on this problem, we possess a solution to </a:t>
            </a:r>
            <a:r>
              <a:rPr lang="en-IN" sz="2000" dirty="0" smtClean="0">
                <a:latin typeface="Sitka Subheading" panose="02000505000000020004" pitchFamily="2" charset="0"/>
              </a:rPr>
              <a:t>eradicate </a:t>
            </a:r>
            <a:r>
              <a:rPr lang="en-IN" sz="2000" dirty="0">
                <a:latin typeface="Sitka Subheading" panose="02000505000000020004" pitchFamily="2" charset="0"/>
              </a:rPr>
              <a:t>any of such sort of damaging of people’s lives</a:t>
            </a:r>
            <a:r>
              <a:rPr lang="en-IN" sz="2000" dirty="0" smtClean="0">
                <a:latin typeface="Sitka Subheading" panose="02000505000000020004" pitchFamily="2" charset="0"/>
              </a:rPr>
              <a:t>.</a:t>
            </a:r>
          </a:p>
          <a:p>
            <a:r>
              <a:rPr lang="en-IN" sz="2000" dirty="0" smtClean="0">
                <a:latin typeface="Sitka Subheading" panose="02000505000000020004" pitchFamily="2" charset="0"/>
              </a:rPr>
              <a:t> </a:t>
            </a:r>
            <a:r>
              <a:rPr lang="en-IN" sz="2000" dirty="0">
                <a:latin typeface="Sitka Subheading" panose="02000505000000020004" pitchFamily="2" charset="0"/>
              </a:rPr>
              <a:t>As, identifying the sea border is tough task. Ironically, this situation has been solved yet by the government authorities as well. </a:t>
            </a:r>
          </a:p>
          <a:p>
            <a:endParaRPr lang="en-IN" sz="2000" dirty="0">
              <a:latin typeface="Sitka Subheading" panose="02000505000000020004" pitchFamily="2" charset="0"/>
            </a:endParaRPr>
          </a:p>
        </p:txBody>
      </p:sp>
    </p:spTree>
    <p:extLst>
      <p:ext uri="{BB962C8B-B14F-4D97-AF65-F5344CB8AC3E}">
        <p14:creationId xmlns:p14="http://schemas.microsoft.com/office/powerpoint/2010/main" val="321594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85" y="197533"/>
            <a:ext cx="8911687" cy="1280890"/>
          </a:xfrm>
        </p:spPr>
        <p:txBody>
          <a:bodyPr>
            <a:normAutofit/>
          </a:bodyPr>
          <a:lstStyle/>
          <a:p>
            <a:r>
              <a:rPr lang="en-IN" sz="2800" b="1" u="sng" dirty="0" smtClean="0">
                <a:latin typeface="Sitka Subheading" panose="02000505000000020004" pitchFamily="2" charset="0"/>
              </a:rPr>
              <a:t>HARDWARE REQUIREMENTS</a:t>
            </a:r>
            <a:r>
              <a:rPr lang="en-IN" sz="2800" u="sng" dirty="0" smtClean="0">
                <a:latin typeface="Sitka Subheading" panose="02000505000000020004" pitchFamily="2" charset="0"/>
              </a:rPr>
              <a:t> </a:t>
            </a:r>
            <a:br>
              <a:rPr lang="en-IN" sz="2800" u="sng" dirty="0" smtClean="0">
                <a:latin typeface="Sitka Subheading" panose="02000505000000020004" pitchFamily="2" charset="0"/>
              </a:rPr>
            </a:br>
            <a:endParaRPr lang="en-IN" sz="2800" u="sng" dirty="0">
              <a:latin typeface="Sitka Subheading" panose="02000505000000020004" pitchFamily="2" charset="0"/>
            </a:endParaRPr>
          </a:p>
        </p:txBody>
      </p:sp>
      <p:sp>
        <p:nvSpPr>
          <p:cNvPr id="3" name="Content Placeholder 2"/>
          <p:cNvSpPr>
            <a:spLocks noGrp="1"/>
          </p:cNvSpPr>
          <p:nvPr>
            <p:ph idx="1"/>
          </p:nvPr>
        </p:nvSpPr>
        <p:spPr>
          <a:xfrm>
            <a:off x="1516155" y="991313"/>
            <a:ext cx="10353954" cy="5024927"/>
          </a:xfrm>
        </p:spPr>
        <p:txBody>
          <a:bodyPr>
            <a:noAutofit/>
          </a:bodyPr>
          <a:lstStyle/>
          <a:p>
            <a:pPr lvl="0"/>
            <a:r>
              <a:rPr lang="en-IN" b="1" dirty="0">
                <a:latin typeface="Sitka Subheading" panose="02000505000000020004" pitchFamily="2" charset="0"/>
              </a:rPr>
              <a:t>Arduino </a:t>
            </a:r>
            <a:r>
              <a:rPr lang="en-IN" b="1" dirty="0" err="1">
                <a:latin typeface="Sitka Subheading" panose="02000505000000020004" pitchFamily="2" charset="0"/>
              </a:rPr>
              <a:t>uno</a:t>
            </a:r>
            <a:r>
              <a:rPr lang="en-IN" b="1" dirty="0">
                <a:latin typeface="Sitka Subheading" panose="02000505000000020004" pitchFamily="2" charset="0"/>
              </a:rPr>
              <a:t> </a:t>
            </a:r>
          </a:p>
          <a:p>
            <a:pPr marL="0" indent="0">
              <a:buNone/>
            </a:pPr>
            <a:r>
              <a:rPr lang="en-IN" dirty="0" smtClean="0">
                <a:latin typeface="Sitka Subheading" panose="02000505000000020004" pitchFamily="2" charset="0"/>
              </a:rPr>
              <a:t>      Arduino </a:t>
            </a:r>
            <a:r>
              <a:rPr lang="en-IN" dirty="0">
                <a:latin typeface="Sitka Subheading" panose="02000505000000020004" pitchFamily="2" charset="0"/>
              </a:rPr>
              <a:t>is used for integrating variety of electronic objects. It is flexible, feasible to open-source microcontrollers and low in cost. This </a:t>
            </a:r>
            <a:r>
              <a:rPr lang="en-IN" dirty="0" err="1">
                <a:latin typeface="Sitka Subheading" panose="02000505000000020004" pitchFamily="2" charset="0"/>
              </a:rPr>
              <a:t>ardunio</a:t>
            </a:r>
            <a:r>
              <a:rPr lang="en-IN" dirty="0">
                <a:latin typeface="Sitka Subheading" panose="02000505000000020004" pitchFamily="2" charset="0"/>
              </a:rPr>
              <a:t> in GPS module helps in integrating the motor, LCD, power supply and Buzzer.</a:t>
            </a:r>
          </a:p>
          <a:p>
            <a:pPr lvl="0"/>
            <a:r>
              <a:rPr lang="en-IN" b="1" dirty="0">
                <a:latin typeface="Sitka Subheading" panose="02000505000000020004" pitchFamily="2" charset="0"/>
              </a:rPr>
              <a:t>Buzzer</a:t>
            </a:r>
          </a:p>
          <a:p>
            <a:pPr marL="0" indent="0">
              <a:buNone/>
            </a:pPr>
            <a:r>
              <a:rPr lang="en-IN" dirty="0" smtClean="0">
                <a:latin typeface="Sitka Subheading" panose="02000505000000020004" pitchFamily="2" charset="0"/>
              </a:rPr>
              <a:t>      The </a:t>
            </a:r>
            <a:r>
              <a:rPr lang="en-IN" dirty="0">
                <a:latin typeface="Sitka Subheading" panose="02000505000000020004" pitchFamily="2" charset="0"/>
              </a:rPr>
              <a:t>buzzer is used for an audio signalling device. Buzzer in border alert system helps in buzzing out when you are about to reach on point. It acts as an alarm to resist fishermen to cross the </a:t>
            </a:r>
            <a:r>
              <a:rPr lang="en-IN" dirty="0" smtClean="0">
                <a:latin typeface="Sitka Subheading" panose="02000505000000020004" pitchFamily="2" charset="0"/>
              </a:rPr>
              <a:t>border</a:t>
            </a:r>
          </a:p>
          <a:p>
            <a:pPr lvl="0"/>
            <a:r>
              <a:rPr lang="en-IN" b="1" dirty="0">
                <a:latin typeface="Sitka Subheading" panose="02000505000000020004" pitchFamily="2" charset="0"/>
              </a:rPr>
              <a:t>12V Motor </a:t>
            </a:r>
            <a:endParaRPr lang="en-IN" b="1" dirty="0" smtClean="0">
              <a:latin typeface="Sitka Subheading" panose="02000505000000020004" pitchFamily="2" charset="0"/>
            </a:endParaRPr>
          </a:p>
          <a:p>
            <a:pPr marL="0" indent="0">
              <a:buNone/>
            </a:pPr>
            <a:r>
              <a:rPr lang="en-IN" dirty="0" smtClean="0">
                <a:latin typeface="Sitka Subheading" panose="02000505000000020004" pitchFamily="2" charset="0"/>
              </a:rPr>
              <a:t>      The motor device converts electrical energy into mechanical energy which means, it’s a unit of electric power happening in the device gets converted to mechanical energy. In the border alert system</a:t>
            </a:r>
          </a:p>
          <a:p>
            <a:pPr lvl="0"/>
            <a:r>
              <a:rPr lang="en-IN" b="1" dirty="0">
                <a:latin typeface="Sitka Subheading" panose="02000505000000020004" pitchFamily="2" charset="0"/>
              </a:rPr>
              <a:t>LCD display 16x2</a:t>
            </a:r>
          </a:p>
          <a:p>
            <a:pPr marL="0" indent="0">
              <a:buNone/>
            </a:pPr>
            <a:r>
              <a:rPr lang="en-IN" dirty="0" smtClean="0">
                <a:latin typeface="Sitka Subheading" panose="02000505000000020004" pitchFamily="2" charset="0"/>
              </a:rPr>
              <a:t>      The </a:t>
            </a:r>
            <a:r>
              <a:rPr lang="en-IN" dirty="0">
                <a:latin typeface="Sitka Subheading" panose="02000505000000020004" pitchFamily="2" charset="0"/>
              </a:rPr>
              <a:t>LCD is basically used to display visual image. It has a capacity of producing 16 characters per line and 2 of such lines. The detected current longitude and latitude values gets displayed in LCD. The LCD has a liquid crystals integrated with polarizes works for visual displaying</a:t>
            </a:r>
            <a:endParaRPr lang="en-IN" dirty="0" smtClean="0">
              <a:latin typeface="Sitka Subheading" panose="02000505000000020004" pitchFamily="2" charset="0"/>
            </a:endParaRPr>
          </a:p>
          <a:p>
            <a:pPr marL="0" indent="0">
              <a:buNone/>
            </a:pPr>
            <a:endParaRPr lang="en-IN" dirty="0" smtClean="0">
              <a:latin typeface="Sitka Subheading" panose="02000505000000020004" pitchFamily="2" charset="0"/>
            </a:endParaRPr>
          </a:p>
          <a:p>
            <a:endParaRPr lang="en-IN" dirty="0">
              <a:latin typeface="Sitka Subheading" panose="02000505000000020004" pitchFamily="2" charset="0"/>
            </a:endParaRPr>
          </a:p>
        </p:txBody>
      </p:sp>
    </p:spTree>
    <p:extLst>
      <p:ext uri="{BB962C8B-B14F-4D97-AF65-F5344CB8AC3E}">
        <p14:creationId xmlns:p14="http://schemas.microsoft.com/office/powerpoint/2010/main" val="302043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5368" y="615297"/>
            <a:ext cx="10226631" cy="6161518"/>
          </a:xfrm>
        </p:spPr>
        <p:txBody>
          <a:bodyPr>
            <a:normAutofit/>
          </a:bodyPr>
          <a:lstStyle/>
          <a:p>
            <a:pPr lvl="0"/>
            <a:r>
              <a:rPr lang="en-IN" sz="2000" b="1" dirty="0" smtClean="0">
                <a:latin typeface="Sitka Subheading" panose="02000505000000020004" pitchFamily="2" charset="0"/>
              </a:rPr>
              <a:t>Bread Board </a:t>
            </a:r>
          </a:p>
          <a:p>
            <a:pPr marL="0" indent="0">
              <a:buNone/>
            </a:pPr>
            <a:r>
              <a:rPr lang="en-IN" sz="2000" dirty="0" smtClean="0">
                <a:latin typeface="Sitka Subheading" panose="02000505000000020004" pitchFamily="2" charset="0"/>
              </a:rPr>
              <a:t>      The </a:t>
            </a:r>
            <a:r>
              <a:rPr lang="en-IN" sz="2000" dirty="0">
                <a:latin typeface="Sitka Subheading" panose="02000505000000020004" pitchFamily="2" charset="0"/>
              </a:rPr>
              <a:t>function of bread board to construct and check circuits. It has many holes which the circuit components get fit in and supply power into it. Bread board in GPS modules is used for setting up circuit connection.</a:t>
            </a:r>
          </a:p>
          <a:p>
            <a:pPr lvl="0"/>
            <a:r>
              <a:rPr lang="en-IN" sz="2000" b="1" dirty="0" smtClean="0">
                <a:latin typeface="Sitka Subheading" panose="02000505000000020004" pitchFamily="2" charset="0"/>
              </a:rPr>
              <a:t>Jumper Wires </a:t>
            </a:r>
          </a:p>
          <a:p>
            <a:pPr marL="0" indent="0">
              <a:buNone/>
            </a:pPr>
            <a:r>
              <a:rPr lang="en-IN" sz="2000" dirty="0" smtClean="0">
                <a:latin typeface="Sitka Subheading" panose="02000505000000020004" pitchFamily="2" charset="0"/>
              </a:rPr>
              <a:t>      The </a:t>
            </a:r>
            <a:r>
              <a:rPr lang="en-IN" sz="2000" dirty="0">
                <a:latin typeface="Sitka Subheading" panose="02000505000000020004" pitchFamily="2" charset="0"/>
              </a:rPr>
              <a:t>primary use of jumper wires is for connection. These are basically bunch of electrical wires or group of cable gets connected on to one pin to another pin of other end. Mostly, these are displayed while using bread board for connections</a:t>
            </a:r>
            <a:r>
              <a:rPr lang="en-IN" sz="2000" dirty="0" smtClean="0">
                <a:latin typeface="Sitka Subheading" panose="02000505000000020004" pitchFamily="2" charset="0"/>
              </a:rPr>
              <a:t>.</a:t>
            </a:r>
          </a:p>
          <a:p>
            <a:endParaRPr lang="en-IN" sz="2000" dirty="0">
              <a:latin typeface="Sitka Subheading" panose="02000505000000020004" pitchFamily="2" charset="0"/>
            </a:endParaRPr>
          </a:p>
          <a:p>
            <a:pPr lvl="0"/>
            <a:r>
              <a:rPr lang="en-IN" sz="2000" b="1" dirty="0" smtClean="0">
                <a:latin typeface="Sitka Subheading" panose="02000505000000020004" pitchFamily="2" charset="0"/>
              </a:rPr>
              <a:t>Power Supply</a:t>
            </a:r>
          </a:p>
          <a:p>
            <a:pPr marL="0" indent="0">
              <a:buNone/>
            </a:pPr>
            <a:r>
              <a:rPr lang="en-IN" sz="2000" dirty="0" smtClean="0">
                <a:latin typeface="Sitka Subheading" panose="02000505000000020004" pitchFamily="2" charset="0"/>
              </a:rPr>
              <a:t>      It’s </a:t>
            </a:r>
            <a:r>
              <a:rPr lang="en-IN" sz="2000" dirty="0">
                <a:latin typeface="Sitka Subheading" panose="02000505000000020004" pitchFamily="2" charset="0"/>
              </a:rPr>
              <a:t>a device which produces power to electronic objects and sometimes arranged in order for proper flow of power in the devices. To all the devices that are connected, it supplies electric load, correct voltage and frequency to its load</a:t>
            </a:r>
            <a:r>
              <a:rPr lang="en-IN" sz="2000" dirty="0" smtClean="0">
                <a:latin typeface="Sitka Subheading" panose="02000505000000020004" pitchFamily="2" charset="0"/>
              </a:rPr>
              <a:t>.</a:t>
            </a:r>
            <a:r>
              <a:rPr lang="en-IN" sz="2000" dirty="0">
                <a:latin typeface="Sitka Subheading" panose="02000505000000020004" pitchFamily="2" charset="0"/>
              </a:rPr>
              <a:t> </a:t>
            </a:r>
          </a:p>
          <a:p>
            <a:pPr lvl="0"/>
            <a:r>
              <a:rPr lang="en-IN" sz="2000" dirty="0">
                <a:latin typeface="Sitka Subheading" panose="02000505000000020004" pitchFamily="2" charset="0"/>
              </a:rPr>
              <a:t> </a:t>
            </a:r>
            <a:r>
              <a:rPr lang="en-IN" sz="2000" b="1" dirty="0">
                <a:latin typeface="Sitka Subheading" panose="02000505000000020004" pitchFamily="2" charset="0"/>
              </a:rPr>
              <a:t>USB Cable</a:t>
            </a:r>
          </a:p>
          <a:p>
            <a:pPr marL="0" indent="0">
              <a:buNone/>
            </a:pPr>
            <a:r>
              <a:rPr lang="en-IN" sz="2000" dirty="0" smtClean="0">
                <a:latin typeface="Sitka Subheading" panose="02000505000000020004" pitchFamily="2" charset="0"/>
              </a:rPr>
              <a:t>      This </a:t>
            </a:r>
            <a:r>
              <a:rPr lang="en-IN" sz="2000" dirty="0">
                <a:latin typeface="Sitka Subheading" panose="02000505000000020004" pitchFamily="2" charset="0"/>
              </a:rPr>
              <a:t>USB cable in border alert system is used </a:t>
            </a:r>
            <a:r>
              <a:rPr lang="en-IN" sz="2000" dirty="0" smtClean="0">
                <a:latin typeface="Sitka Subheading" panose="02000505000000020004" pitchFamily="2" charset="0"/>
              </a:rPr>
              <a:t>to connect </a:t>
            </a:r>
            <a:r>
              <a:rPr lang="en-IN" sz="2000" dirty="0">
                <a:latin typeface="Sitka Subheading" panose="02000505000000020004" pitchFamily="2" charset="0"/>
              </a:rPr>
              <a:t>software </a:t>
            </a:r>
            <a:r>
              <a:rPr lang="en-IN" sz="2000" dirty="0" err="1">
                <a:latin typeface="Sitka Subheading" panose="02000505000000020004" pitchFamily="2" charset="0"/>
              </a:rPr>
              <a:t>ardunio</a:t>
            </a:r>
            <a:r>
              <a:rPr lang="en-IN" sz="2000" dirty="0">
                <a:latin typeface="Sitka Subheading" panose="02000505000000020004" pitchFamily="2" charset="0"/>
              </a:rPr>
              <a:t> ide and hardware </a:t>
            </a:r>
            <a:r>
              <a:rPr lang="en-IN" sz="2000" dirty="0" err="1">
                <a:latin typeface="Sitka Subheading" panose="02000505000000020004" pitchFamily="2" charset="0"/>
              </a:rPr>
              <a:t>ardunio</a:t>
            </a:r>
            <a:r>
              <a:rPr lang="en-IN" sz="2000" dirty="0" smtClean="0">
                <a:latin typeface="Sitka Subheading" panose="02000505000000020004" pitchFamily="2" charset="0"/>
              </a:rPr>
              <a:t>.</a:t>
            </a:r>
          </a:p>
          <a:p>
            <a:pPr marL="0" indent="0">
              <a:buNone/>
            </a:pPr>
            <a:endParaRPr lang="en-IN" sz="2000" dirty="0">
              <a:latin typeface="Sitka Subheading" panose="02000505000000020004" pitchFamily="2" charset="0"/>
            </a:endParaRPr>
          </a:p>
          <a:p>
            <a:endParaRPr lang="en-IN" sz="2000" dirty="0">
              <a:latin typeface="Sitka Subheading" panose="02000505000000020004" pitchFamily="2" charset="0"/>
            </a:endParaRPr>
          </a:p>
        </p:txBody>
      </p:sp>
    </p:spTree>
    <p:extLst>
      <p:ext uri="{BB962C8B-B14F-4D97-AF65-F5344CB8AC3E}">
        <p14:creationId xmlns:p14="http://schemas.microsoft.com/office/powerpoint/2010/main" val="54175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247" y="393106"/>
            <a:ext cx="10935767" cy="6657173"/>
          </a:xfrm>
        </p:spPr>
        <p:txBody>
          <a:bodyPr>
            <a:noAutofit/>
          </a:bodyPr>
          <a:lstStyle/>
          <a:p>
            <a:pPr marL="0" indent="0">
              <a:buNone/>
            </a:pPr>
            <a:endParaRPr lang="en-IN" sz="2000" dirty="0" smtClean="0">
              <a:latin typeface="Sitka Subheading" panose="02000505000000020004" pitchFamily="2" charset="0"/>
            </a:endParaRPr>
          </a:p>
          <a:p>
            <a:r>
              <a:rPr lang="en-US" sz="2000" b="1" dirty="0" smtClean="0">
                <a:latin typeface="Sitka Subheading" panose="02000505000000020004" pitchFamily="2" charset="0"/>
              </a:rPr>
              <a:t>GPS </a:t>
            </a:r>
          </a:p>
          <a:p>
            <a:pPr marL="0" indent="0">
              <a:buNone/>
            </a:pPr>
            <a:r>
              <a:rPr lang="en-IN" sz="2000" dirty="0" smtClean="0">
                <a:latin typeface="Sitka Subheading" panose="02000505000000020004" pitchFamily="2" charset="0"/>
              </a:rPr>
              <a:t>      The </a:t>
            </a:r>
            <a:r>
              <a:rPr lang="en-IN" sz="2000" dirty="0">
                <a:latin typeface="Sitka Subheading" panose="02000505000000020004" pitchFamily="2" charset="0"/>
              </a:rPr>
              <a:t>Global Positioning System is a navigation system which gives us location in any kind weather conditions. The GPS tracks the current location and sends it to microcontroller. This basically keeps track on longitudes and latitudes and makes us know whether the boat has crossed the border or </a:t>
            </a:r>
            <a:r>
              <a:rPr lang="en-IN" sz="2000" dirty="0" smtClean="0">
                <a:latin typeface="Sitka Subheading" panose="02000505000000020004" pitchFamily="2" charset="0"/>
              </a:rPr>
              <a:t>not.</a:t>
            </a:r>
          </a:p>
          <a:p>
            <a:pPr lvl="0"/>
            <a:r>
              <a:rPr lang="en-IN" sz="2000" b="1" dirty="0">
                <a:latin typeface="Sitka Subheading" panose="02000505000000020004" pitchFamily="2" charset="0"/>
              </a:rPr>
              <a:t>IOT</a:t>
            </a:r>
          </a:p>
          <a:p>
            <a:pPr marL="0" indent="0">
              <a:buNone/>
            </a:pPr>
            <a:r>
              <a:rPr lang="en-IN" sz="2000" dirty="0">
                <a:latin typeface="Sitka Subheading" panose="02000505000000020004" pitchFamily="2" charset="0"/>
              </a:rPr>
              <a:t>     </a:t>
            </a:r>
            <a:r>
              <a:rPr lang="en-IN" sz="2000" dirty="0" err="1">
                <a:latin typeface="Sitka Subheading" panose="02000505000000020004" pitchFamily="2" charset="0"/>
              </a:rPr>
              <a:t>Ardunio</a:t>
            </a:r>
            <a:r>
              <a:rPr lang="en-IN" sz="2000" dirty="0">
                <a:latin typeface="Sitka Subheading" panose="02000505000000020004" pitchFamily="2" charset="0"/>
              </a:rPr>
              <a:t> </a:t>
            </a:r>
            <a:r>
              <a:rPr lang="en-IN" sz="2000" dirty="0" err="1">
                <a:latin typeface="Sitka Subheading" panose="02000505000000020004" pitchFamily="2" charset="0"/>
              </a:rPr>
              <a:t>iot</a:t>
            </a:r>
            <a:r>
              <a:rPr lang="en-IN" sz="2000" dirty="0">
                <a:latin typeface="Sitka Subheading" panose="02000505000000020004" pitchFamily="2" charset="0"/>
              </a:rPr>
              <a:t> cloud builds up connections and connect to multiple devices to each other</a:t>
            </a:r>
            <a:r>
              <a:rPr lang="en-IN" sz="2000" dirty="0" smtClean="0">
                <a:latin typeface="Sitka Subheading" panose="02000505000000020004" pitchFamily="2" charset="0"/>
              </a:rPr>
              <a:t>.</a:t>
            </a:r>
          </a:p>
          <a:p>
            <a:pPr lvl="0"/>
            <a:r>
              <a:rPr lang="en-IN" sz="2000" b="1" dirty="0" smtClean="0">
                <a:latin typeface="Sitka Subheading" panose="02000505000000020004" pitchFamily="2" charset="0"/>
              </a:rPr>
              <a:t>Power Supply </a:t>
            </a:r>
          </a:p>
          <a:p>
            <a:pPr marL="0" lvl="0" indent="0">
              <a:buNone/>
            </a:pPr>
            <a:r>
              <a:rPr lang="en-IN" sz="2000" dirty="0" smtClean="0">
                <a:latin typeface="Sitka Subheading" panose="02000505000000020004" pitchFamily="2" charset="0"/>
              </a:rPr>
              <a:t>      It’s </a:t>
            </a:r>
            <a:r>
              <a:rPr lang="en-IN" sz="2000" dirty="0">
                <a:latin typeface="Sitka Subheading" panose="02000505000000020004" pitchFamily="2" charset="0"/>
              </a:rPr>
              <a:t>a device which produces power to electronic objects and sometimes arranged in order for proper flow of power in the devices. To all the devices that are connected, it supplies electric load, correct voltage and frequency to its load.</a:t>
            </a:r>
          </a:p>
          <a:p>
            <a:pPr lvl="0"/>
            <a:r>
              <a:rPr lang="en-IN" sz="2000" b="1" dirty="0">
                <a:latin typeface="Sitka Subheading" panose="02000505000000020004" pitchFamily="2" charset="0"/>
              </a:rPr>
              <a:t>RSSI </a:t>
            </a:r>
          </a:p>
          <a:p>
            <a:pPr marL="0" indent="0">
              <a:buNone/>
            </a:pPr>
            <a:r>
              <a:rPr lang="en-IN" sz="2000" dirty="0" smtClean="0">
                <a:latin typeface="Sitka Subheading" panose="02000505000000020004" pitchFamily="2" charset="0"/>
              </a:rPr>
              <a:t>     Received </a:t>
            </a:r>
            <a:r>
              <a:rPr lang="en-IN" sz="2000" dirty="0">
                <a:latin typeface="Sitka Subheading" panose="02000505000000020004" pitchFamily="2" charset="0"/>
              </a:rPr>
              <a:t>Signal Strength Indicator functions on signal strength. How far a device can reach out to signal of access point. It is well equipped for possessing good signal strength when you working on wireless network.</a:t>
            </a:r>
          </a:p>
          <a:p>
            <a:endParaRPr lang="en-IN" sz="2000" dirty="0">
              <a:latin typeface="Sitka Subheading" panose="02000505000000020004" pitchFamily="2" charset="0"/>
            </a:endParaRPr>
          </a:p>
          <a:p>
            <a:pPr marL="0" indent="0">
              <a:buNone/>
            </a:pPr>
            <a:endParaRPr lang="en-IN" sz="2000" dirty="0" smtClean="0">
              <a:latin typeface="Sitka Subheading" panose="02000505000000020004" pitchFamily="2" charset="0"/>
            </a:endParaRPr>
          </a:p>
          <a:p>
            <a:pPr marL="0" indent="0">
              <a:buNone/>
            </a:pPr>
            <a:endParaRPr lang="en-IN" sz="2000" dirty="0" smtClean="0">
              <a:latin typeface="Sitka Subheading" panose="02000505000000020004" pitchFamily="2" charset="0"/>
            </a:endParaRPr>
          </a:p>
          <a:p>
            <a:pPr marL="0" indent="0">
              <a:buNone/>
            </a:pPr>
            <a:endParaRPr lang="en-IN" sz="2000" dirty="0">
              <a:latin typeface="Sitka Subheading" panose="02000505000000020004" pitchFamily="2" charset="0"/>
            </a:endParaRPr>
          </a:p>
          <a:p>
            <a:endParaRPr lang="en-IN" sz="2000" dirty="0">
              <a:latin typeface="Sitka Subheading" panose="02000505000000020004" pitchFamily="2" charset="0"/>
            </a:endParaRPr>
          </a:p>
        </p:txBody>
      </p:sp>
    </p:spTree>
    <p:extLst>
      <p:ext uri="{BB962C8B-B14F-4D97-AF65-F5344CB8AC3E}">
        <p14:creationId xmlns:p14="http://schemas.microsoft.com/office/powerpoint/2010/main" val="381384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274" y="655177"/>
            <a:ext cx="10032926" cy="6036180"/>
          </a:xfrm>
        </p:spPr>
        <p:txBody>
          <a:bodyPr>
            <a:normAutofit/>
          </a:bodyPr>
          <a:lstStyle/>
          <a:p>
            <a:pPr lvl="0"/>
            <a:r>
              <a:rPr lang="en-IN" sz="2000" b="1" dirty="0">
                <a:latin typeface="Sitka Subheading" panose="02000505000000020004" pitchFamily="2" charset="0"/>
              </a:rPr>
              <a:t>Switch</a:t>
            </a:r>
          </a:p>
          <a:p>
            <a:pPr marL="0" indent="0">
              <a:buNone/>
            </a:pPr>
            <a:r>
              <a:rPr lang="en-IN" sz="2000" dirty="0" smtClean="0">
                <a:latin typeface="Sitka Subheading" panose="02000505000000020004" pitchFamily="2" charset="0"/>
              </a:rPr>
              <a:t>      The </a:t>
            </a:r>
            <a:r>
              <a:rPr lang="en-IN" sz="2000" dirty="0">
                <a:latin typeface="Sitka Subheading" panose="02000505000000020004" pitchFamily="2" charset="0"/>
              </a:rPr>
              <a:t>functioning of switch in RSSI model is to make and break the electric current in a circuit. Where it also forwards the network packets from one to one networking device. The switch is connected to Arduino </a:t>
            </a:r>
            <a:r>
              <a:rPr lang="en-IN" sz="2000" dirty="0" err="1">
                <a:latin typeface="Sitka Subheading" panose="02000505000000020004" pitchFamily="2" charset="0"/>
              </a:rPr>
              <a:t>uno</a:t>
            </a:r>
            <a:r>
              <a:rPr lang="en-IN" sz="2000" dirty="0">
                <a:latin typeface="Sitka Subheading" panose="02000505000000020004" pitchFamily="2" charset="0"/>
              </a:rPr>
              <a:t> for performing its actions on border alert system for fishermen using RSSI</a:t>
            </a:r>
            <a:r>
              <a:rPr lang="en-IN" sz="2000" dirty="0" smtClean="0">
                <a:latin typeface="Sitka Subheading" panose="02000505000000020004" pitchFamily="2" charset="0"/>
              </a:rPr>
              <a:t>.</a:t>
            </a:r>
          </a:p>
          <a:p>
            <a:pPr lvl="0"/>
            <a:r>
              <a:rPr lang="en-IN" sz="2000" b="1" dirty="0" smtClean="0">
                <a:latin typeface="Sitka Subheading" panose="02000505000000020004" pitchFamily="2" charset="0"/>
              </a:rPr>
              <a:t>Apr Voice</a:t>
            </a:r>
          </a:p>
          <a:p>
            <a:pPr marL="0" indent="0">
              <a:buNone/>
            </a:pPr>
            <a:r>
              <a:rPr lang="en-IN" sz="2000" dirty="0" smtClean="0">
                <a:latin typeface="Sitka Subheading" panose="02000505000000020004" pitchFamily="2" charset="0"/>
              </a:rPr>
              <a:t>      The </a:t>
            </a:r>
            <a:r>
              <a:rPr lang="en-IN" sz="2000" dirty="0">
                <a:latin typeface="Sitka Subheading" panose="02000505000000020004" pitchFamily="2" charset="0"/>
              </a:rPr>
              <a:t>APR 9301 is used to record voice and shortly a voice recorder. In border alert system, this has a huge role to play. As, it records the voice and playbacks whenever it is needed. In our case, when the boat reaches to safe, moderate or danger zone. The </a:t>
            </a:r>
            <a:r>
              <a:rPr lang="en-IN" sz="2000" dirty="0" err="1">
                <a:latin typeface="Sitka Subheading" panose="02000505000000020004" pitchFamily="2" charset="0"/>
              </a:rPr>
              <a:t>apr</a:t>
            </a:r>
            <a:r>
              <a:rPr lang="en-IN" sz="2000" dirty="0">
                <a:latin typeface="Sitka Subheading" panose="02000505000000020004" pitchFamily="2" charset="0"/>
              </a:rPr>
              <a:t> voice recorder helps in alarming the sound.</a:t>
            </a:r>
          </a:p>
          <a:p>
            <a:pPr lvl="0"/>
            <a:r>
              <a:rPr lang="en-IN" sz="2000" b="1" dirty="0" smtClean="0">
                <a:latin typeface="Sitka Subheading" panose="02000505000000020004" pitchFamily="2" charset="0"/>
              </a:rPr>
              <a:t>Speaker</a:t>
            </a:r>
          </a:p>
          <a:p>
            <a:pPr marL="0" lvl="0" indent="0">
              <a:buNone/>
            </a:pPr>
            <a:r>
              <a:rPr lang="en-IN" sz="2000" dirty="0" smtClean="0">
                <a:latin typeface="Sitka Subheading" panose="02000505000000020004" pitchFamily="2" charset="0"/>
              </a:rPr>
              <a:t>      This </a:t>
            </a:r>
            <a:r>
              <a:rPr lang="en-IN" sz="2000" dirty="0">
                <a:latin typeface="Sitka Subheading" panose="02000505000000020004" pitchFamily="2" charset="0"/>
              </a:rPr>
              <a:t>is used to voice out the alarming sound whenever boat reaches to particular zone whether it may   be a safe, moderate or a danger. This speaks out loud and let the fishermen know about current location and sea border information. </a:t>
            </a:r>
          </a:p>
          <a:p>
            <a:endParaRPr lang="en-IN" sz="2000" dirty="0">
              <a:latin typeface="Sitka Subheading" panose="02000505000000020004" pitchFamily="2" charset="0"/>
            </a:endParaRPr>
          </a:p>
        </p:txBody>
      </p:sp>
    </p:spTree>
    <p:extLst>
      <p:ext uri="{BB962C8B-B14F-4D97-AF65-F5344CB8AC3E}">
        <p14:creationId xmlns:p14="http://schemas.microsoft.com/office/powerpoint/2010/main" val="18523594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45</TotalTime>
  <Words>2261</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Sitka Subheading</vt:lpstr>
      <vt:lpstr>Wingdings</vt:lpstr>
      <vt:lpstr>Wingdings 3</vt:lpstr>
      <vt:lpstr>Wisp</vt:lpstr>
      <vt:lpstr>SEA BORDER ALERT SYSTEM</vt:lpstr>
      <vt:lpstr>ABSTRACT</vt:lpstr>
      <vt:lpstr> INTRODUCTION  </vt:lpstr>
      <vt:lpstr>Objective And Goal Of The Project </vt:lpstr>
      <vt:lpstr>PROBLEM STATEMENT </vt:lpstr>
      <vt:lpstr>HARDWARE REQUIREMENTS  </vt:lpstr>
      <vt:lpstr>PowerPoint Presentation</vt:lpstr>
      <vt:lpstr>PowerPoint Presentation</vt:lpstr>
      <vt:lpstr>PowerPoint Presentation</vt:lpstr>
      <vt:lpstr> Software Components</vt:lpstr>
      <vt:lpstr> System Design </vt:lpstr>
      <vt:lpstr>PowerPoint Presentation</vt:lpstr>
      <vt:lpstr>Results and Discussion </vt:lpstr>
      <vt:lpstr>Conclusion and Future Work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 Border Alert System</dc:title>
  <dc:creator>Microsoft account</dc:creator>
  <cp:lastModifiedBy>Microsoft account</cp:lastModifiedBy>
  <cp:revision>7</cp:revision>
  <dcterms:created xsi:type="dcterms:W3CDTF">2021-12-25T15:39:00Z</dcterms:created>
  <dcterms:modified xsi:type="dcterms:W3CDTF">2021-12-25T16:24:46Z</dcterms:modified>
</cp:coreProperties>
</file>