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6/21/20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6-21 at 12.18.23 A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70" y="636485"/>
            <a:ext cx="5529461" cy="51658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1912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-Lord Kelvin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1454819"/>
            <a:ext cx="6400800" cy="2800735"/>
          </a:xfrm>
        </p:spPr>
        <p:txBody>
          <a:bodyPr/>
          <a:lstStyle/>
          <a:p>
            <a:pPr marL="45720" indent="0" algn="ctr">
              <a:buNone/>
            </a:pPr>
            <a:r>
              <a:rPr lang="en-US" dirty="0" smtClean="0"/>
              <a:t>“When you can measure what you are speaking about, and express it in numbers, you know something about it; but when you cannot express it in numbers, your knowledge is of a </a:t>
            </a:r>
            <a:r>
              <a:rPr lang="en-US" dirty="0" err="1" smtClean="0"/>
              <a:t>meagre</a:t>
            </a:r>
            <a:r>
              <a:rPr lang="en-US" dirty="0" smtClean="0"/>
              <a:t> and unsatisfactory kind.”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6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69890" y="541277"/>
            <a:ext cx="4488003" cy="5980758"/>
          </a:xfrm>
        </p:spPr>
        <p:txBody>
          <a:bodyPr>
            <a:normAutofit/>
          </a:bodyPr>
          <a:lstStyle/>
          <a:p>
            <a:r>
              <a:rPr lang="en-US" dirty="0" smtClean="0"/>
              <a:t>Book: </a:t>
            </a:r>
          </a:p>
          <a:p>
            <a:pPr lvl="1"/>
            <a:r>
              <a:rPr lang="en-US" dirty="0" smtClean="0"/>
              <a:t>The Second Machine </a:t>
            </a:r>
            <a:r>
              <a:rPr lang="en-US" dirty="0"/>
              <a:t>A</a:t>
            </a:r>
            <a:r>
              <a:rPr lang="en-US" dirty="0" smtClean="0"/>
              <a:t>ge</a:t>
            </a:r>
          </a:p>
          <a:p>
            <a:r>
              <a:rPr lang="en-US" dirty="0" smtClean="0"/>
              <a:t>Authors:</a:t>
            </a:r>
          </a:p>
          <a:p>
            <a:pPr lvl="1"/>
            <a:r>
              <a:rPr lang="en-US" dirty="0" smtClean="0"/>
              <a:t>Erik </a:t>
            </a:r>
            <a:r>
              <a:rPr lang="en-US" dirty="0" err="1" smtClean="0"/>
              <a:t>Brynjolfsson</a:t>
            </a:r>
            <a:endParaRPr lang="en-US" dirty="0" smtClean="0"/>
          </a:p>
          <a:p>
            <a:pPr lvl="1"/>
            <a:r>
              <a:rPr lang="en-US" dirty="0" smtClean="0"/>
              <a:t>Andrew McAfee</a:t>
            </a:r>
          </a:p>
          <a:p>
            <a:r>
              <a:rPr lang="en-US" dirty="0" smtClean="0"/>
              <a:t>Revelation of </a:t>
            </a:r>
            <a:r>
              <a:rPr lang="en-US" dirty="0"/>
              <a:t>the technological forces driving </a:t>
            </a:r>
            <a:r>
              <a:rPr lang="en-US" dirty="0" smtClean="0"/>
              <a:t>the reinvention </a:t>
            </a:r>
            <a:r>
              <a:rPr lang="en-US" dirty="0"/>
              <a:t>of </a:t>
            </a:r>
            <a:r>
              <a:rPr lang="en-US" dirty="0" smtClean="0"/>
              <a:t>today’s economy </a:t>
            </a:r>
          </a:p>
          <a:p>
            <a:r>
              <a:rPr lang="en-US" dirty="0" smtClean="0"/>
              <a:t>Discovering a </a:t>
            </a:r>
            <a:r>
              <a:rPr lang="en-US" dirty="0"/>
              <a:t>path towards future </a:t>
            </a:r>
            <a:r>
              <a:rPr lang="en-US" dirty="0" smtClean="0"/>
              <a:t>prosperity</a:t>
            </a:r>
          </a:p>
          <a:p>
            <a:r>
              <a:rPr lang="en-US" dirty="0" smtClean="0"/>
              <a:t>Bringing change in how </a:t>
            </a:r>
            <a:r>
              <a:rPr lang="en-US" dirty="0"/>
              <a:t>we think about issues of technological, societal and economic progress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451" y="541277"/>
            <a:ext cx="3687010" cy="2454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4774" y="3661710"/>
            <a:ext cx="3168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Main Forces: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Exponential technological progress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Digitization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Style of Innovation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3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2999" y="1541124"/>
            <a:ext cx="7265843" cy="395760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EXPONENTIAL IMPROVEMENT IN COMPUTER GEAR:</a:t>
            </a:r>
          </a:p>
          <a:p>
            <a:pPr lvl="1"/>
            <a:r>
              <a:rPr lang="en-US" dirty="0" smtClean="0"/>
              <a:t>Powerful and cheap devices like smartphones</a:t>
            </a:r>
          </a:p>
          <a:p>
            <a:pPr lvl="2"/>
            <a:r>
              <a:rPr lang="en-US" dirty="0" smtClean="0"/>
              <a:t>Array of processors, sensors and transmitters</a:t>
            </a:r>
          </a:p>
          <a:p>
            <a:r>
              <a:rPr lang="en-US" dirty="0" smtClean="0"/>
              <a:t>DIGITIZATION: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work of turning all kinds of information and media, text, sound, photos, video, data from instruments and sensors — into the ones and zeros, the native language of computers. </a:t>
            </a:r>
            <a:endParaRPr lang="en-US" dirty="0" smtClean="0"/>
          </a:p>
          <a:p>
            <a:pPr lvl="1"/>
            <a:r>
              <a:rPr lang="en-US" dirty="0" smtClean="0"/>
              <a:t>Allows exploitation of </a:t>
            </a:r>
            <a:r>
              <a:rPr lang="en-US" dirty="0"/>
              <a:t>economic properties of digital information like </a:t>
            </a:r>
            <a:endParaRPr lang="en-US" dirty="0" smtClean="0"/>
          </a:p>
          <a:p>
            <a:pPr lvl="2"/>
            <a:r>
              <a:rPr lang="en-US" dirty="0" smtClean="0"/>
              <a:t>non</a:t>
            </a:r>
            <a:r>
              <a:rPr lang="en-US" dirty="0"/>
              <a:t>-</a:t>
            </a:r>
            <a:r>
              <a:rPr lang="en-US" dirty="0" smtClean="0"/>
              <a:t>rivalry </a:t>
            </a:r>
            <a:r>
              <a:rPr lang="en-US" dirty="0"/>
              <a:t>and </a:t>
            </a:r>
            <a:endParaRPr lang="en-US" dirty="0" smtClean="0"/>
          </a:p>
          <a:p>
            <a:pPr lvl="2"/>
            <a:r>
              <a:rPr lang="en-US" dirty="0" smtClean="0"/>
              <a:t>close </a:t>
            </a:r>
            <a:r>
              <a:rPr lang="en-US" dirty="0"/>
              <a:t>to zero marginal cost of reproduction.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15745" y="27894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0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745" y="171579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QUESTIONS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67166" y="1294544"/>
            <a:ext cx="8260886" cy="51288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do you think are the benefits /disadvantages of apps that depend on </a:t>
            </a:r>
            <a:r>
              <a:rPr lang="en-US" i="1" dirty="0" smtClean="0"/>
              <a:t>network effec</a:t>
            </a:r>
            <a:r>
              <a:rPr lang="en-US" dirty="0" smtClean="0"/>
              <a:t>t </a:t>
            </a:r>
            <a:r>
              <a:rPr lang="mr-IN" dirty="0" smtClean="0"/>
              <a:t>–</a:t>
            </a:r>
            <a:r>
              <a:rPr lang="en-US" dirty="0" smtClean="0"/>
              <a:t> like </a:t>
            </a:r>
            <a:r>
              <a:rPr lang="en-US" dirty="0" err="1" smtClean="0"/>
              <a:t>Waze</a:t>
            </a:r>
            <a:r>
              <a:rPr lang="en-US" dirty="0" smtClean="0"/>
              <a:t> mentioned in the chapter?</a:t>
            </a:r>
            <a:endParaRPr lang="en-US" i="1" dirty="0" smtClean="0"/>
          </a:p>
          <a:p>
            <a:r>
              <a:rPr lang="en-US" dirty="0"/>
              <a:t> </a:t>
            </a:r>
            <a:r>
              <a:rPr lang="en-US" dirty="0" smtClean="0"/>
              <a:t>Digitization has introduced us to the concept of “costly to produce - cheap to reproduce.”</a:t>
            </a:r>
          </a:p>
          <a:p>
            <a:pPr marL="45720" indent="0">
              <a:buNone/>
            </a:pPr>
            <a:r>
              <a:rPr lang="en-US" dirty="0" smtClean="0"/>
              <a:t> How do you think this concept has aided into the shift to the second machine age? Do you think it might have any adverse consequences? Why?</a:t>
            </a:r>
          </a:p>
          <a:p>
            <a:r>
              <a:rPr lang="en-US" dirty="0"/>
              <a:t>What would happen to the digital world if information were no longer costly to produce</a:t>
            </a:r>
            <a:r>
              <a:rPr lang="en-US" dirty="0" smtClean="0"/>
              <a:t>?</a:t>
            </a:r>
          </a:p>
          <a:p>
            <a:r>
              <a:rPr lang="en-US" dirty="0"/>
              <a:t>What are your opinions on the growth and popularity of user generated content on the Internet</a:t>
            </a:r>
            <a:r>
              <a:rPr lang="en-US" dirty="0" smtClean="0"/>
              <a:t>? How do you  think it might affect the credibility of information sources?</a:t>
            </a:r>
          </a:p>
          <a:p>
            <a:r>
              <a:rPr lang="en-US" dirty="0" smtClean="0"/>
              <a:t>As the authors mention at the end of the chapter, “style of innovation” is one of the three main forces shaping the second machine age. What is your opinion on this?</a:t>
            </a:r>
          </a:p>
        </p:txBody>
      </p:sp>
    </p:spTree>
    <p:extLst>
      <p:ext uri="{BB962C8B-B14F-4D97-AF65-F5344CB8AC3E}">
        <p14:creationId xmlns:p14="http://schemas.microsoft.com/office/powerpoint/2010/main" val="290320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155" y="4943668"/>
            <a:ext cx="6949535" cy="11430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THANK YOU FOR PARTICIPATING!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67232" y="1269886"/>
            <a:ext cx="6076568" cy="2936354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Lastly,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Any interesting point you’d like to discuss from the reading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81295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847</TotalTime>
  <Words>359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Slipstream</vt:lpstr>
      <vt:lpstr>PowerPoint Presentation</vt:lpstr>
      <vt:lpstr>-Lord Kelvin</vt:lpstr>
      <vt:lpstr>PowerPoint Presentation</vt:lpstr>
      <vt:lpstr>THE CHAPTER</vt:lpstr>
      <vt:lpstr>QUESTIONS…</vt:lpstr>
      <vt:lpstr>THANK YOU FOR PARTICIPATING!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Yashaswi</dc:creator>
  <cp:lastModifiedBy>Yashaswi</cp:lastModifiedBy>
  <cp:revision>9</cp:revision>
  <dcterms:created xsi:type="dcterms:W3CDTF">2020-06-20T20:18:36Z</dcterms:created>
  <dcterms:modified xsi:type="dcterms:W3CDTF">2020-06-21T10:26:01Z</dcterms:modified>
</cp:coreProperties>
</file>