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78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e5d1e3f0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e5d1e3f0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e5d1e3f03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e5d1e3f0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e5d1e3f03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e5d1e3f0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e5d1e3f03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e5d1e3f03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e5d1e3f03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e5d1e3f03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e5d1e3f0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e5d1e3f0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27850" y="391350"/>
            <a:ext cx="8520600" cy="17193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IN" dirty="0"/>
            </a:br>
            <a:r>
              <a:rPr lang="en-IN" dirty="0"/>
              <a:t>COVID-19 PREDICTION MODEL</a:t>
            </a:r>
            <a:endParaRPr dirty="0"/>
          </a:p>
        </p:txBody>
      </p:sp>
      <p:sp>
        <p:nvSpPr>
          <p:cNvPr id="55" name="Google Shape;55;p13"/>
          <p:cNvSpPr txBox="1">
            <a:spLocks noGrp="1"/>
          </p:cNvSpPr>
          <p:nvPr>
            <p:ph type="subTitle" idx="1"/>
          </p:nvPr>
        </p:nvSpPr>
        <p:spPr>
          <a:xfrm>
            <a:off x="311700" y="2834125"/>
            <a:ext cx="8520600" cy="20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MODEL USED:</a:t>
            </a:r>
            <a:endParaRPr/>
          </a:p>
          <a:p>
            <a:pPr marL="0" lvl="0" indent="0" algn="ctr" rtl="0">
              <a:spcBef>
                <a:spcPts val="0"/>
              </a:spcBef>
              <a:spcAft>
                <a:spcPts val="0"/>
              </a:spcAft>
              <a:buNone/>
            </a:pPr>
            <a:r>
              <a:rPr lang="en"/>
              <a:t>LINEAR REGRESSION</a:t>
            </a:r>
            <a:endParaRPr/>
          </a:p>
          <a:p>
            <a:pPr marL="0" lvl="0" indent="0" algn="ctr" rtl="0">
              <a:spcBef>
                <a:spcPts val="0"/>
              </a:spcBef>
              <a:spcAft>
                <a:spcPts val="0"/>
              </a:spcAft>
              <a:buNone/>
            </a:pPr>
            <a:r>
              <a:rPr lang="en"/>
              <a:t>BY: YASHASWINI NAGARAJAN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65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t>RESULTS CONCLUDED BY DOING UNIVARIATE ANALYSIS</a:t>
            </a:r>
            <a:endParaRPr sz="2300"/>
          </a:p>
        </p:txBody>
      </p:sp>
      <p:sp>
        <p:nvSpPr>
          <p:cNvPr id="61" name="Google Shape;61;p14"/>
          <p:cNvSpPr txBox="1">
            <a:spLocks noGrp="1"/>
          </p:cNvSpPr>
          <p:nvPr>
            <p:ph type="body" idx="1"/>
          </p:nvPr>
        </p:nvSpPr>
        <p:spPr>
          <a:xfrm>
            <a:off x="111825" y="656925"/>
            <a:ext cx="8917200" cy="441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700">
                <a:solidFill>
                  <a:srgbClr val="000000"/>
                </a:solidFill>
              </a:rPr>
              <a:t>On observing the histograms I could make out some features have constant values so they will not have any relation with other quantities. Those features are listed below:</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population</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population density</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median_age</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aged_65_older</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aged_70_older</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gdp_per_capita</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extreme_poverty</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cvd_death_rate</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diabetes_prevalence</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female_smokers</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male_smokers</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handwashing_facilities</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hospital_beds_per_thousand</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life_expectancy</a:t>
            </a:r>
            <a:endParaRPr sz="1700">
              <a:solidFill>
                <a:srgbClr val="000000"/>
              </a:solidFill>
            </a:endParaRPr>
          </a:p>
          <a:p>
            <a:pPr marL="457200" lvl="0" indent="0" algn="l" rtl="0">
              <a:lnSpc>
                <a:spcPct val="100000"/>
              </a:lnSpc>
              <a:spcBef>
                <a:spcPts val="1600"/>
              </a:spcBef>
              <a:spcAft>
                <a:spcPts val="0"/>
              </a:spcAft>
              <a:buNone/>
            </a:pPr>
            <a:endParaRPr sz="1700">
              <a:solidFill>
                <a:schemeClr val="dk1"/>
              </a:solidFill>
            </a:endParaRPr>
          </a:p>
          <a:p>
            <a:pPr marL="457200" lvl="0" indent="0" algn="l" rtl="0">
              <a:lnSpc>
                <a:spcPct val="100000"/>
              </a:lnSpc>
              <a:spcBef>
                <a:spcPts val="1600"/>
              </a:spcBef>
              <a:spcAft>
                <a:spcPts val="0"/>
              </a:spcAft>
              <a:buNone/>
            </a:pPr>
            <a:endParaRPr sz="1700">
              <a:solidFill>
                <a:schemeClr val="dk1"/>
              </a:solidFill>
            </a:endParaRPr>
          </a:p>
          <a:p>
            <a:pPr marL="0" lvl="0" indent="0" algn="l" rtl="0">
              <a:lnSpc>
                <a:spcPct val="100000"/>
              </a:lnSpc>
              <a:spcBef>
                <a:spcPts val="1600"/>
              </a:spcBef>
              <a:spcAft>
                <a:spcPts val="0"/>
              </a:spcAft>
              <a:buNone/>
            </a:pPr>
            <a:endParaRPr>
              <a:solidFill>
                <a:schemeClr val="dk1"/>
              </a:solidFill>
            </a:endParaRPr>
          </a:p>
          <a:p>
            <a:pPr marL="0" lvl="0" indent="0" algn="l" rtl="0">
              <a:lnSpc>
                <a:spcPct val="100000"/>
              </a:lnSpc>
              <a:spcBef>
                <a:spcPts val="300"/>
              </a:spcBef>
              <a:spcAft>
                <a:spcPts val="0"/>
              </a:spcAft>
              <a:buNone/>
            </a:pPr>
            <a:endParaRPr>
              <a:solidFill>
                <a:schemeClr val="dk1"/>
              </a:solidFill>
            </a:endParaRPr>
          </a:p>
          <a:p>
            <a:pPr marL="0" lvl="0" indent="0" algn="l" rtl="0">
              <a:lnSpc>
                <a:spcPct val="6000"/>
              </a:lnSpc>
              <a:spcBef>
                <a:spcPts val="100"/>
              </a:spcBef>
              <a:spcAft>
                <a:spcPts val="0"/>
              </a:spcAft>
              <a:buNone/>
            </a:pPr>
            <a:endParaRPr>
              <a:solidFill>
                <a:schemeClr val="dk1"/>
              </a:solidFill>
            </a:endParaRPr>
          </a:p>
          <a:p>
            <a:pPr marL="0" lvl="0" indent="0" algn="l" rtl="0">
              <a:lnSpc>
                <a:spcPct val="6000"/>
              </a:lnSpc>
              <a:spcBef>
                <a:spcPts val="100"/>
              </a:spcBef>
              <a:spcAft>
                <a:spcPts val="0"/>
              </a:spcAft>
              <a:buNone/>
            </a:pPr>
            <a:endParaRPr>
              <a:solidFill>
                <a:schemeClr val="dk1"/>
              </a:solidFill>
            </a:endParaRPr>
          </a:p>
          <a:p>
            <a:pPr marL="0" lvl="0" indent="0" algn="l" rtl="0">
              <a:lnSpc>
                <a:spcPct val="6000"/>
              </a:lnSpc>
              <a:spcBef>
                <a:spcPts val="100"/>
              </a:spcBef>
              <a:spcAft>
                <a:spcPts val="100"/>
              </a:spcAft>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83850" y="69875"/>
            <a:ext cx="9001200" cy="507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The graphs of some of those features are given below:</a:t>
            </a:r>
            <a:endParaRPr>
              <a:solidFill>
                <a:srgbClr val="000000"/>
              </a:solidFill>
            </a:endParaRPr>
          </a:p>
          <a:p>
            <a:pPr marL="0" lvl="0" indent="0" algn="l" rtl="0">
              <a:spcBef>
                <a:spcPts val="1600"/>
              </a:spcBef>
              <a:spcAft>
                <a:spcPts val="1600"/>
              </a:spcAft>
              <a:buNone/>
            </a:pPr>
            <a:endParaRPr>
              <a:solidFill>
                <a:srgbClr val="000000"/>
              </a:solidFill>
            </a:endParaRPr>
          </a:p>
        </p:txBody>
      </p:sp>
      <p:pic>
        <p:nvPicPr>
          <p:cNvPr id="67" name="Google Shape;67;p15"/>
          <p:cNvPicPr preferRelativeResize="0"/>
          <p:nvPr/>
        </p:nvPicPr>
        <p:blipFill>
          <a:blip r:embed="rId3">
            <a:alphaModFix/>
          </a:blip>
          <a:stretch>
            <a:fillRect/>
          </a:stretch>
        </p:blipFill>
        <p:spPr>
          <a:xfrm>
            <a:off x="83850" y="569225"/>
            <a:ext cx="3245025" cy="2221148"/>
          </a:xfrm>
          <a:prstGeom prst="rect">
            <a:avLst/>
          </a:prstGeom>
          <a:noFill/>
          <a:ln>
            <a:noFill/>
          </a:ln>
        </p:spPr>
      </p:pic>
      <p:pic>
        <p:nvPicPr>
          <p:cNvPr id="68" name="Google Shape;68;p15"/>
          <p:cNvPicPr preferRelativeResize="0"/>
          <p:nvPr/>
        </p:nvPicPr>
        <p:blipFill>
          <a:blip r:embed="rId4">
            <a:alphaModFix/>
          </a:blip>
          <a:stretch>
            <a:fillRect/>
          </a:stretch>
        </p:blipFill>
        <p:spPr>
          <a:xfrm>
            <a:off x="4004050" y="569225"/>
            <a:ext cx="3375675" cy="2365356"/>
          </a:xfrm>
          <a:prstGeom prst="rect">
            <a:avLst/>
          </a:prstGeom>
          <a:noFill/>
          <a:ln>
            <a:noFill/>
          </a:ln>
        </p:spPr>
      </p:pic>
      <p:pic>
        <p:nvPicPr>
          <p:cNvPr id="69" name="Google Shape;69;p15"/>
          <p:cNvPicPr preferRelativeResize="0"/>
          <p:nvPr/>
        </p:nvPicPr>
        <p:blipFill>
          <a:blip r:embed="rId5">
            <a:alphaModFix/>
          </a:blip>
          <a:stretch>
            <a:fillRect/>
          </a:stretch>
        </p:blipFill>
        <p:spPr>
          <a:xfrm>
            <a:off x="214500" y="2845434"/>
            <a:ext cx="3375675" cy="2303191"/>
          </a:xfrm>
          <a:prstGeom prst="rect">
            <a:avLst/>
          </a:prstGeom>
          <a:noFill/>
          <a:ln>
            <a:noFill/>
          </a:ln>
        </p:spPr>
      </p:pic>
      <p:pic>
        <p:nvPicPr>
          <p:cNvPr id="70" name="Google Shape;70;p15"/>
          <p:cNvPicPr preferRelativeResize="0"/>
          <p:nvPr/>
        </p:nvPicPr>
        <p:blipFill>
          <a:blip r:embed="rId6">
            <a:alphaModFix/>
          </a:blip>
          <a:stretch>
            <a:fillRect/>
          </a:stretch>
        </p:blipFill>
        <p:spPr>
          <a:xfrm>
            <a:off x="4134700" y="2913375"/>
            <a:ext cx="3375675" cy="2221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97850"/>
            <a:ext cx="8520600" cy="53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300"/>
              <a:t>RESULTS CONCLUDED BY DOING BIVARIATE ANALYSIS</a:t>
            </a:r>
            <a:endParaRPr/>
          </a:p>
        </p:txBody>
      </p:sp>
      <p:sp>
        <p:nvSpPr>
          <p:cNvPr id="76" name="Google Shape;76;p16"/>
          <p:cNvSpPr txBox="1">
            <a:spLocks noGrp="1"/>
          </p:cNvSpPr>
          <p:nvPr>
            <p:ph type="body" idx="1"/>
          </p:nvPr>
        </p:nvSpPr>
        <p:spPr>
          <a:xfrm>
            <a:off x="0" y="684875"/>
            <a:ext cx="9144000" cy="44586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AutoNum type="arabicPeriod"/>
            </a:pPr>
            <a:r>
              <a:rPr lang="en" sz="1700" b="1">
                <a:solidFill>
                  <a:srgbClr val="000000"/>
                </a:solidFill>
              </a:rPr>
              <a:t>SCATTER PLOTS</a:t>
            </a:r>
            <a:endParaRPr sz="1700">
              <a:solidFill>
                <a:srgbClr val="000000"/>
              </a:solidFill>
            </a:endParaRPr>
          </a:p>
          <a:p>
            <a:pPr marL="457200" lvl="0" indent="-336550" algn="l" rtl="0">
              <a:spcBef>
                <a:spcPts val="0"/>
              </a:spcBef>
              <a:spcAft>
                <a:spcPts val="0"/>
              </a:spcAft>
              <a:buClr>
                <a:srgbClr val="000000"/>
              </a:buClr>
              <a:buSzPts val="1700"/>
              <a:buChar char="●"/>
            </a:pPr>
            <a:r>
              <a:rPr lang="en" sz="1700">
                <a:solidFill>
                  <a:srgbClr val="000000"/>
                </a:solidFill>
              </a:rPr>
              <a:t>Many features showed linear relation with the target column.</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Some of the features were perfectly linear while others showed a best fit linear line can be drawn through the data points.</a:t>
            </a:r>
            <a:endParaRPr sz="1700">
              <a:solidFill>
                <a:srgbClr val="000000"/>
              </a:solidFill>
            </a:endParaRPr>
          </a:p>
          <a:p>
            <a:pPr marL="457200" lvl="0" indent="-336550" algn="l" rtl="0">
              <a:lnSpc>
                <a:spcPct val="100000"/>
              </a:lnSpc>
              <a:spcBef>
                <a:spcPts val="100"/>
              </a:spcBef>
              <a:spcAft>
                <a:spcPts val="0"/>
              </a:spcAft>
              <a:buClr>
                <a:srgbClr val="000000"/>
              </a:buClr>
              <a:buSzPts val="1700"/>
              <a:buChar char="●"/>
            </a:pPr>
            <a:r>
              <a:rPr lang="en" sz="1700">
                <a:solidFill>
                  <a:srgbClr val="000000"/>
                </a:solidFill>
              </a:rPr>
              <a:t>Some features like total tests per thousand and total tests, total tests and total deaths showed very similar relation in the scatter plots with the target column indicating they are directly proportional quantities</a:t>
            </a:r>
            <a:endParaRPr sz="1700">
              <a:solidFill>
                <a:srgbClr val="000000"/>
              </a:solidFill>
            </a:endParaRPr>
          </a:p>
          <a:p>
            <a:pPr marL="0" lvl="0" indent="0" algn="l" rtl="0">
              <a:lnSpc>
                <a:spcPct val="100000"/>
              </a:lnSpc>
              <a:spcBef>
                <a:spcPts val="100"/>
              </a:spcBef>
              <a:spcAft>
                <a:spcPts val="0"/>
              </a:spcAft>
              <a:buNone/>
            </a:pPr>
            <a:endParaRPr>
              <a:solidFill>
                <a:srgbClr val="000000"/>
              </a:solidFill>
            </a:endParaRPr>
          </a:p>
          <a:p>
            <a:pPr marL="0" lvl="0" indent="0" algn="l" rtl="0">
              <a:spcBef>
                <a:spcPts val="100"/>
              </a:spcBef>
              <a:spcAft>
                <a:spcPts val="1600"/>
              </a:spcAft>
              <a:buNone/>
            </a:pPr>
            <a:endParaRPr>
              <a:solidFill>
                <a:srgbClr val="000000"/>
              </a:solidFill>
            </a:endParaRPr>
          </a:p>
        </p:txBody>
      </p:sp>
      <p:pic>
        <p:nvPicPr>
          <p:cNvPr id="77" name="Google Shape;77;p16"/>
          <p:cNvPicPr preferRelativeResize="0"/>
          <p:nvPr/>
        </p:nvPicPr>
        <p:blipFill>
          <a:blip r:embed="rId3">
            <a:alphaModFix/>
          </a:blip>
          <a:stretch>
            <a:fillRect/>
          </a:stretch>
        </p:blipFill>
        <p:spPr>
          <a:xfrm>
            <a:off x="0" y="2987225"/>
            <a:ext cx="2935150" cy="2047275"/>
          </a:xfrm>
          <a:prstGeom prst="rect">
            <a:avLst/>
          </a:prstGeom>
          <a:noFill/>
          <a:ln>
            <a:noFill/>
          </a:ln>
        </p:spPr>
      </p:pic>
      <p:pic>
        <p:nvPicPr>
          <p:cNvPr id="78" name="Google Shape;78;p16"/>
          <p:cNvPicPr preferRelativeResize="0"/>
          <p:nvPr/>
        </p:nvPicPr>
        <p:blipFill>
          <a:blip r:embed="rId4">
            <a:alphaModFix/>
          </a:blip>
          <a:stretch>
            <a:fillRect/>
          </a:stretch>
        </p:blipFill>
        <p:spPr>
          <a:xfrm>
            <a:off x="2865300" y="2875400"/>
            <a:ext cx="3191400" cy="2159100"/>
          </a:xfrm>
          <a:prstGeom prst="rect">
            <a:avLst/>
          </a:prstGeom>
          <a:noFill/>
          <a:ln>
            <a:noFill/>
          </a:ln>
        </p:spPr>
      </p:pic>
      <p:pic>
        <p:nvPicPr>
          <p:cNvPr id="79" name="Google Shape;79;p16"/>
          <p:cNvPicPr preferRelativeResize="0"/>
          <p:nvPr/>
        </p:nvPicPr>
        <p:blipFill>
          <a:blip r:embed="rId5">
            <a:alphaModFix/>
          </a:blip>
          <a:stretch>
            <a:fillRect/>
          </a:stretch>
        </p:blipFill>
        <p:spPr>
          <a:xfrm>
            <a:off x="6127575" y="2875400"/>
            <a:ext cx="3112625" cy="215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body" idx="1"/>
          </p:nvPr>
        </p:nvSpPr>
        <p:spPr>
          <a:xfrm>
            <a:off x="83850" y="125800"/>
            <a:ext cx="8987100" cy="50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000000"/>
                </a:solidFill>
              </a:rPr>
              <a:t>2. </a:t>
            </a:r>
            <a:r>
              <a:rPr lang="en" sz="1700" b="1">
                <a:solidFill>
                  <a:srgbClr val="000000"/>
                </a:solidFill>
              </a:rPr>
              <a:t>LINE PLOTS</a:t>
            </a:r>
            <a:endParaRPr sz="1700" b="1">
              <a:solidFill>
                <a:srgbClr val="000000"/>
              </a:solidFill>
            </a:endParaRPr>
          </a:p>
          <a:p>
            <a:pPr marL="0" lvl="0" indent="0" algn="l" rtl="0">
              <a:spcBef>
                <a:spcPts val="0"/>
              </a:spcBef>
              <a:spcAft>
                <a:spcPts val="0"/>
              </a:spcAft>
              <a:buNone/>
            </a:pPr>
            <a:r>
              <a:rPr lang="en" sz="1700">
                <a:solidFill>
                  <a:srgbClr val="000000"/>
                </a:solidFill>
              </a:rPr>
              <a:t>Features like total tests and total deaths showed perfect correlation when represented as line plot which indicated any 1 of them could be dropped while constructing . But, other features like new tests and total tests didn’t show much correlation.</a:t>
            </a:r>
            <a:endParaRPr sz="1700">
              <a:solidFill>
                <a:srgbClr val="000000"/>
              </a:solidFill>
            </a:endParaRPr>
          </a:p>
          <a:p>
            <a:pPr marL="0" lvl="0" indent="0" algn="l" rtl="0">
              <a:spcBef>
                <a:spcPts val="0"/>
              </a:spcBef>
              <a:spcAft>
                <a:spcPts val="0"/>
              </a:spcAft>
              <a:buNone/>
            </a:pPr>
            <a:endParaRPr sz="1700">
              <a:solidFill>
                <a:srgbClr val="000000"/>
              </a:solidFill>
            </a:endParaRPr>
          </a:p>
          <a:p>
            <a:pPr marL="0" lvl="0" indent="0" algn="l" rtl="0">
              <a:spcBef>
                <a:spcPts val="0"/>
              </a:spcBef>
              <a:spcAft>
                <a:spcPts val="0"/>
              </a:spcAft>
              <a:buNone/>
            </a:pPr>
            <a:endParaRPr sz="1700" b="1">
              <a:solidFill>
                <a:srgbClr val="000000"/>
              </a:solidFill>
            </a:endParaRPr>
          </a:p>
        </p:txBody>
      </p:sp>
      <p:pic>
        <p:nvPicPr>
          <p:cNvPr id="85" name="Google Shape;85;p17"/>
          <p:cNvPicPr preferRelativeResize="0"/>
          <p:nvPr/>
        </p:nvPicPr>
        <p:blipFill>
          <a:blip r:embed="rId3">
            <a:alphaModFix/>
          </a:blip>
          <a:stretch>
            <a:fillRect/>
          </a:stretch>
        </p:blipFill>
        <p:spPr>
          <a:xfrm>
            <a:off x="83850" y="1661575"/>
            <a:ext cx="4461549" cy="2972950"/>
          </a:xfrm>
          <a:prstGeom prst="rect">
            <a:avLst/>
          </a:prstGeom>
          <a:noFill/>
          <a:ln>
            <a:noFill/>
          </a:ln>
        </p:spPr>
      </p:pic>
      <p:pic>
        <p:nvPicPr>
          <p:cNvPr id="86" name="Google Shape;86;p17"/>
          <p:cNvPicPr preferRelativeResize="0"/>
          <p:nvPr/>
        </p:nvPicPr>
        <p:blipFill>
          <a:blip r:embed="rId4">
            <a:alphaModFix/>
          </a:blip>
          <a:stretch>
            <a:fillRect/>
          </a:stretch>
        </p:blipFill>
        <p:spPr>
          <a:xfrm>
            <a:off x="4357250" y="1724538"/>
            <a:ext cx="4461549" cy="28470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227850" y="137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t>LINEAR REGRESSION CODE SNIPPET </a:t>
            </a:r>
            <a:endParaRPr sz="2300"/>
          </a:p>
        </p:txBody>
      </p:sp>
      <p:sp>
        <p:nvSpPr>
          <p:cNvPr id="92" name="Google Shape;92;p18"/>
          <p:cNvSpPr txBox="1">
            <a:spLocks noGrp="1"/>
          </p:cNvSpPr>
          <p:nvPr>
            <p:ph type="body" idx="1"/>
          </p:nvPr>
        </p:nvSpPr>
        <p:spPr>
          <a:xfrm>
            <a:off x="62850" y="601000"/>
            <a:ext cx="9018300" cy="45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p:txBody>
      </p:sp>
      <p:pic>
        <p:nvPicPr>
          <p:cNvPr id="93" name="Google Shape;93;p18"/>
          <p:cNvPicPr preferRelativeResize="0"/>
          <p:nvPr/>
        </p:nvPicPr>
        <p:blipFill>
          <a:blip r:embed="rId3">
            <a:alphaModFix/>
          </a:blip>
          <a:stretch>
            <a:fillRect/>
          </a:stretch>
        </p:blipFill>
        <p:spPr>
          <a:xfrm>
            <a:off x="0" y="792725"/>
            <a:ext cx="9143998" cy="4088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body" idx="1"/>
          </p:nvPr>
        </p:nvSpPr>
        <p:spPr>
          <a:xfrm>
            <a:off x="0" y="69875"/>
            <a:ext cx="9057000" cy="494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The features dropped for linear regression model are total_cases,total_deaths,population,population_density,median_age,aged_65_older, aged_70_older,gdp_per_capita,extreme_poverty,cvd_death_rate,diabetes_prevalence, female_smokers,male_smokers,handwashing_facilities,hospital_beds_per_thousand, life_expectancy.</a:t>
            </a:r>
            <a:endParaRPr>
              <a:solidFill>
                <a:srgbClr val="000000"/>
              </a:solidFill>
            </a:endParaRPr>
          </a:p>
          <a:p>
            <a:pPr marL="0" lvl="0" indent="0" algn="l" rtl="0">
              <a:spcBef>
                <a:spcPts val="0"/>
              </a:spcBef>
              <a:spcAft>
                <a:spcPts val="0"/>
              </a:spcAft>
              <a:buNone/>
            </a:pPr>
            <a:r>
              <a:rPr lang="en">
                <a:solidFill>
                  <a:srgbClr val="000000"/>
                </a:solidFill>
              </a:rPr>
              <a:t>The prediction done by the model for a particular date and entered features is given below:</a:t>
            </a:r>
            <a:endParaRPr>
              <a:solidFill>
                <a:srgbClr val="000000"/>
              </a:solidFill>
            </a:endParaRPr>
          </a:p>
          <a:p>
            <a:pPr marL="0" lvl="0" indent="0" algn="l" rtl="0">
              <a:spcBef>
                <a:spcPts val="0"/>
              </a:spcBef>
              <a:spcAft>
                <a:spcPts val="1600"/>
              </a:spcAft>
              <a:buNone/>
            </a:pPr>
            <a:endParaRPr/>
          </a:p>
        </p:txBody>
      </p:sp>
      <p:pic>
        <p:nvPicPr>
          <p:cNvPr id="99" name="Google Shape;99;p19"/>
          <p:cNvPicPr preferRelativeResize="0"/>
          <p:nvPr/>
        </p:nvPicPr>
        <p:blipFill>
          <a:blip r:embed="rId3">
            <a:alphaModFix/>
          </a:blip>
          <a:stretch>
            <a:fillRect/>
          </a:stretch>
        </p:blipFill>
        <p:spPr>
          <a:xfrm>
            <a:off x="0" y="2376074"/>
            <a:ext cx="9144001" cy="27674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335</Words>
  <Application>Microsoft Office PowerPoint</Application>
  <PresentationFormat>On-screen Show (16:9)</PresentationFormat>
  <Paragraphs>36</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 COVID-19 PREDICTION MODEL</vt:lpstr>
      <vt:lpstr>RESULTS CONCLUDED BY DOING UNIVARIATE ANALYSIS</vt:lpstr>
      <vt:lpstr>PowerPoint Presentation</vt:lpstr>
      <vt:lpstr>RESULTS CONCLUDED BY DOING BIVARIATE ANALYSIS</vt:lpstr>
      <vt:lpstr>PowerPoint Presentation</vt:lpstr>
      <vt:lpstr>LINEAR REGRESSION CODE SNIPPET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COVID-19 PREDICTION MODEL</dc:title>
  <cp:lastModifiedBy>yashaswini nagarajan</cp:lastModifiedBy>
  <cp:revision>1</cp:revision>
  <dcterms:modified xsi:type="dcterms:W3CDTF">2020-11-25T12:26:52Z</dcterms:modified>
</cp:coreProperties>
</file>