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6"/>
  </p:notesMasterIdLst>
  <p:sldIdLst>
    <p:sldId id="257" r:id="rId5"/>
    <p:sldId id="258" r:id="rId6"/>
    <p:sldId id="274" r:id="rId7"/>
    <p:sldId id="275" r:id="rId8"/>
    <p:sldId id="259" r:id="rId9"/>
    <p:sldId id="281" r:id="rId10"/>
    <p:sldId id="270" r:id="rId11"/>
    <p:sldId id="262" r:id="rId12"/>
    <p:sldId id="260" r:id="rId13"/>
    <p:sldId id="282" r:id="rId14"/>
    <p:sldId id="264" r:id="rId15"/>
    <p:sldId id="266" r:id="rId16"/>
    <p:sldId id="267" r:id="rId17"/>
    <p:sldId id="268" r:id="rId18"/>
    <p:sldId id="271" r:id="rId19"/>
    <p:sldId id="272" r:id="rId20"/>
    <p:sldId id="273"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y V" initials="VV" lastIdx="1" clrIdx="0">
    <p:extLst>
      <p:ext uri="{19B8F6BF-5375-455C-9EA6-DF929625EA0E}">
        <p15:presenceInfo xmlns:p15="http://schemas.microsoft.com/office/powerpoint/2012/main" userId="f2b302bd08777c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1T22:17:39.453" idx="1">
    <p:pos x="7168" y="549"/>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3C28B-DB90-47F6-BEF0-EF9D8055C460}" type="datetimeFigureOut">
              <a:rPr lang="en-IN" smtClean="0"/>
              <a:t>25-11-2020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A8220-19AD-4DC5-8579-E5C994BADEFC}" type="slidenum">
              <a:rPr lang="en-IN" smtClean="0"/>
              <a:t>‹#›</a:t>
            </a:fld>
            <a:endParaRPr lang="en-IN"/>
          </a:p>
        </p:txBody>
      </p:sp>
    </p:spTree>
    <p:extLst>
      <p:ext uri="{BB962C8B-B14F-4D97-AF65-F5344CB8AC3E}">
        <p14:creationId xmlns:p14="http://schemas.microsoft.com/office/powerpoint/2010/main" val="470325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894417" y="2711195"/>
            <a:ext cx="4775075" cy="2171701"/>
          </a:xfrm>
        </p:spPr>
        <p:txBody>
          <a:bodyPr>
            <a:normAutofit/>
          </a:bodyPr>
          <a:lstStyle/>
          <a:p>
            <a:pPr>
              <a:spcAft>
                <a:spcPts val="600"/>
              </a:spcAft>
            </a:pPr>
            <a:r>
              <a:rPr lang="en-US" sz="3200" dirty="0">
                <a:solidFill>
                  <a:schemeClr val="tx1"/>
                </a:solidFill>
              </a:rPr>
              <a:t>Housing Dataset</a:t>
            </a:r>
          </a:p>
          <a:p>
            <a:pPr>
              <a:spcAft>
                <a:spcPts val="600"/>
              </a:spcAft>
            </a:pPr>
            <a:endParaRPr lang="en-US" sz="240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7FFA-04C7-4D47-9BEE-3ACD594D0894}"/>
              </a:ext>
            </a:extLst>
          </p:cNvPr>
          <p:cNvSpPr>
            <a:spLocks noGrp="1"/>
          </p:cNvSpPr>
          <p:nvPr>
            <p:ph type="title"/>
          </p:nvPr>
        </p:nvSpPr>
        <p:spPr>
          <a:xfrm>
            <a:off x="1066800" y="376263"/>
            <a:ext cx="10058400" cy="1371600"/>
          </a:xfrm>
        </p:spPr>
        <p:txBody>
          <a:bodyPr anchor="ctr">
            <a:normAutofit/>
          </a:bodyPr>
          <a:lstStyle/>
          <a:p>
            <a:pPr algn="ctr"/>
            <a:r>
              <a:rPr lang="en-IN" sz="5400" dirty="0"/>
              <a:t>Bar Chart</a:t>
            </a:r>
          </a:p>
        </p:txBody>
      </p:sp>
      <p:pic>
        <p:nvPicPr>
          <p:cNvPr id="5" name="Picture 4" descr="Graphical user interface, text, application, email&#10;&#10;Description automatically generated">
            <a:extLst>
              <a:ext uri="{FF2B5EF4-FFF2-40B4-BE49-F238E27FC236}">
                <a16:creationId xmlns:a16="http://schemas.microsoft.com/office/drawing/2014/main" id="{463471FA-73E3-47F5-93F5-1BAA9F9393B1}"/>
              </a:ext>
            </a:extLst>
          </p:cNvPr>
          <p:cNvPicPr>
            <a:picLocks noChangeAspect="1"/>
          </p:cNvPicPr>
          <p:nvPr/>
        </p:nvPicPr>
        <p:blipFill>
          <a:blip r:embed="rId2"/>
          <a:stretch>
            <a:fillRect/>
          </a:stretch>
        </p:blipFill>
        <p:spPr>
          <a:xfrm>
            <a:off x="816744" y="3251173"/>
            <a:ext cx="10606957" cy="2943431"/>
          </a:xfrm>
          <a:prstGeom prst="rect">
            <a:avLst/>
          </a:prstGeom>
          <a:noFill/>
        </p:spPr>
      </p:pic>
      <p:sp>
        <p:nvSpPr>
          <p:cNvPr id="6" name="TextBox 5">
            <a:extLst>
              <a:ext uri="{FF2B5EF4-FFF2-40B4-BE49-F238E27FC236}">
                <a16:creationId xmlns:a16="http://schemas.microsoft.com/office/drawing/2014/main" id="{4B0F797F-93EA-4828-99F8-302D6B0127D2}"/>
              </a:ext>
            </a:extLst>
          </p:cNvPr>
          <p:cNvSpPr txBox="1"/>
          <p:nvPr/>
        </p:nvSpPr>
        <p:spPr>
          <a:xfrm>
            <a:off x="935116" y="1681513"/>
            <a:ext cx="10440140" cy="1569660"/>
          </a:xfrm>
          <a:prstGeom prst="rect">
            <a:avLst/>
          </a:prstGeom>
          <a:noFill/>
        </p:spPr>
        <p:txBody>
          <a:bodyPr wrap="square" rtlCol="0">
            <a:spAutoFit/>
          </a:bodyPr>
          <a:lstStyle/>
          <a:p>
            <a:r>
              <a:rPr lang="en-IN" sz="2400" dirty="0"/>
              <a:t>Below is the way we have graphed the categorical data using bar chart. First we have listed all the data columns that are categorical data. After this we have plotted the bar graph to better visualize the data.</a:t>
            </a:r>
          </a:p>
        </p:txBody>
      </p:sp>
    </p:spTree>
    <p:extLst>
      <p:ext uri="{BB962C8B-B14F-4D97-AF65-F5344CB8AC3E}">
        <p14:creationId xmlns:p14="http://schemas.microsoft.com/office/powerpoint/2010/main" val="327693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F22F2-600C-4F60-A3EF-01D08A2CAEEB}"/>
              </a:ext>
            </a:extLst>
          </p:cNvPr>
          <p:cNvSpPr>
            <a:spLocks noGrp="1"/>
          </p:cNvSpPr>
          <p:nvPr>
            <p:ph type="title"/>
          </p:nvPr>
        </p:nvSpPr>
        <p:spPr>
          <a:xfrm>
            <a:off x="1365865" y="491178"/>
            <a:ext cx="9460269" cy="540997"/>
          </a:xfrm>
        </p:spPr>
        <p:txBody>
          <a:bodyPr>
            <a:normAutofit/>
          </a:bodyPr>
          <a:lstStyle/>
          <a:p>
            <a:r>
              <a:rPr lang="en-IN" sz="2800" dirty="0"/>
              <a:t>	BAR GRAPH FOR CATEGORICAL DATA</a:t>
            </a:r>
          </a:p>
        </p:txBody>
      </p:sp>
      <p:pic>
        <p:nvPicPr>
          <p:cNvPr id="4" name="Content Placeholder 3">
            <a:extLst>
              <a:ext uri="{FF2B5EF4-FFF2-40B4-BE49-F238E27FC236}">
                <a16:creationId xmlns:a16="http://schemas.microsoft.com/office/drawing/2014/main" id="{D82D8E99-7D45-4EDD-9F69-B3DC99D6F560}"/>
              </a:ext>
            </a:extLst>
          </p:cNvPr>
          <p:cNvPicPr>
            <a:picLocks noGrp="1" noChangeAspect="1"/>
          </p:cNvPicPr>
          <p:nvPr>
            <p:ph idx="1"/>
          </p:nvPr>
        </p:nvPicPr>
        <p:blipFill>
          <a:blip r:embed="rId2"/>
          <a:stretch>
            <a:fillRect/>
          </a:stretch>
        </p:blipFill>
        <p:spPr>
          <a:xfrm>
            <a:off x="1276405" y="1085203"/>
            <a:ext cx="9271851" cy="2458394"/>
          </a:xfrm>
          <a:prstGeom prst="rect">
            <a:avLst/>
          </a:prstGeom>
        </p:spPr>
      </p:pic>
      <p:pic>
        <p:nvPicPr>
          <p:cNvPr id="5" name="Picture 4">
            <a:extLst>
              <a:ext uri="{FF2B5EF4-FFF2-40B4-BE49-F238E27FC236}">
                <a16:creationId xmlns:a16="http://schemas.microsoft.com/office/drawing/2014/main" id="{504FACC6-6ED8-4E25-B4EB-B70EDB221D80}"/>
              </a:ext>
            </a:extLst>
          </p:cNvPr>
          <p:cNvPicPr>
            <a:picLocks noChangeAspect="1"/>
          </p:cNvPicPr>
          <p:nvPr/>
        </p:nvPicPr>
        <p:blipFill>
          <a:blip r:embed="rId3"/>
          <a:stretch>
            <a:fillRect/>
          </a:stretch>
        </p:blipFill>
        <p:spPr>
          <a:xfrm>
            <a:off x="1257300" y="3649653"/>
            <a:ext cx="9290956" cy="2593285"/>
          </a:xfrm>
          <a:prstGeom prst="rect">
            <a:avLst/>
          </a:prstGeom>
        </p:spPr>
      </p:pic>
    </p:spTree>
    <p:extLst>
      <p:ext uri="{BB962C8B-B14F-4D97-AF65-F5344CB8AC3E}">
        <p14:creationId xmlns:p14="http://schemas.microsoft.com/office/powerpoint/2010/main" val="105284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FBE926-98B2-44C2-BB80-55E23B01D52D}"/>
              </a:ext>
            </a:extLst>
          </p:cNvPr>
          <p:cNvPicPr>
            <a:picLocks noGrp="1" noChangeAspect="1"/>
          </p:cNvPicPr>
          <p:nvPr>
            <p:ph idx="1"/>
          </p:nvPr>
        </p:nvPicPr>
        <p:blipFill>
          <a:blip r:embed="rId2"/>
          <a:stretch>
            <a:fillRect/>
          </a:stretch>
        </p:blipFill>
        <p:spPr>
          <a:xfrm>
            <a:off x="1295398" y="871022"/>
            <a:ext cx="10083917" cy="2743731"/>
          </a:xfrm>
          <a:prstGeom prst="rect">
            <a:avLst/>
          </a:prstGeom>
        </p:spPr>
      </p:pic>
      <p:pic>
        <p:nvPicPr>
          <p:cNvPr id="5" name="Picture 4">
            <a:extLst>
              <a:ext uri="{FF2B5EF4-FFF2-40B4-BE49-F238E27FC236}">
                <a16:creationId xmlns:a16="http://schemas.microsoft.com/office/drawing/2014/main" id="{12ACBA80-AE6C-403E-8D59-A9EDC9FA61DA}"/>
              </a:ext>
            </a:extLst>
          </p:cNvPr>
          <p:cNvPicPr>
            <a:picLocks noChangeAspect="1"/>
          </p:cNvPicPr>
          <p:nvPr/>
        </p:nvPicPr>
        <p:blipFill>
          <a:blip r:embed="rId3"/>
          <a:stretch>
            <a:fillRect/>
          </a:stretch>
        </p:blipFill>
        <p:spPr>
          <a:xfrm>
            <a:off x="1295398" y="3727580"/>
            <a:ext cx="10083917" cy="2673444"/>
          </a:xfrm>
          <a:prstGeom prst="rect">
            <a:avLst/>
          </a:prstGeom>
        </p:spPr>
      </p:pic>
      <p:sp>
        <p:nvSpPr>
          <p:cNvPr id="3" name="TextBox 2">
            <a:extLst>
              <a:ext uri="{FF2B5EF4-FFF2-40B4-BE49-F238E27FC236}">
                <a16:creationId xmlns:a16="http://schemas.microsoft.com/office/drawing/2014/main" id="{F676134E-615B-4F3B-AB87-F7B52EB4C857}"/>
              </a:ext>
            </a:extLst>
          </p:cNvPr>
          <p:cNvSpPr txBox="1"/>
          <p:nvPr/>
        </p:nvSpPr>
        <p:spPr>
          <a:xfrm>
            <a:off x="1295398" y="445277"/>
            <a:ext cx="9806474" cy="400110"/>
          </a:xfrm>
          <a:prstGeom prst="rect">
            <a:avLst/>
          </a:prstGeom>
          <a:noFill/>
        </p:spPr>
        <p:txBody>
          <a:bodyPr wrap="square" rtlCol="0">
            <a:spAutoFit/>
          </a:bodyPr>
          <a:lstStyle/>
          <a:p>
            <a:r>
              <a:rPr lang="en-IN" sz="2000" dirty="0"/>
              <a:t>Examples of Bad Categorical Data in our Dataset</a:t>
            </a:r>
          </a:p>
        </p:txBody>
      </p:sp>
    </p:spTree>
    <p:extLst>
      <p:ext uri="{BB962C8B-B14F-4D97-AF65-F5344CB8AC3E}">
        <p14:creationId xmlns:p14="http://schemas.microsoft.com/office/powerpoint/2010/main" val="306394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1EACB9-0A5B-4D99-898B-58AA403FA93F}"/>
              </a:ext>
            </a:extLst>
          </p:cNvPr>
          <p:cNvSpPr>
            <a:spLocks noGrp="1"/>
          </p:cNvSpPr>
          <p:nvPr>
            <p:ph idx="1"/>
          </p:nvPr>
        </p:nvSpPr>
        <p:spPr>
          <a:xfrm>
            <a:off x="478874" y="607267"/>
            <a:ext cx="11234252" cy="811374"/>
          </a:xfrm>
        </p:spPr>
        <p:txBody>
          <a:bodyPr>
            <a:normAutofit fontScale="92500" lnSpcReduction="10000"/>
          </a:bodyPr>
          <a:lstStyle/>
          <a:p>
            <a:r>
              <a:rPr lang="en-IN" sz="2400" dirty="0"/>
              <a:t>The list of categorical columns dropped because of their most of the values belonged to a single category and was not uniformly distributed :</a:t>
            </a:r>
          </a:p>
          <a:p>
            <a:pPr marL="274320" lvl="1" indent="0">
              <a:buNone/>
            </a:pPr>
            <a:endParaRPr lang="en-IN" dirty="0"/>
          </a:p>
        </p:txBody>
      </p:sp>
      <p:sp>
        <p:nvSpPr>
          <p:cNvPr id="2" name="TextBox 1">
            <a:extLst>
              <a:ext uri="{FF2B5EF4-FFF2-40B4-BE49-F238E27FC236}">
                <a16:creationId xmlns:a16="http://schemas.microsoft.com/office/drawing/2014/main" id="{ADE0CC3F-9BCF-4469-8BFE-61B120D3B658}"/>
              </a:ext>
            </a:extLst>
          </p:cNvPr>
          <p:cNvSpPr txBox="1"/>
          <p:nvPr/>
        </p:nvSpPr>
        <p:spPr>
          <a:xfrm>
            <a:off x="1222311" y="1708723"/>
            <a:ext cx="8033657" cy="4154984"/>
          </a:xfrm>
          <a:prstGeom prst="rect">
            <a:avLst/>
          </a:prstGeom>
          <a:noFill/>
        </p:spPr>
        <p:txBody>
          <a:bodyPr wrap="square" rtlCol="0">
            <a:spAutoFit/>
          </a:bodyPr>
          <a:lstStyle/>
          <a:p>
            <a:pPr marL="800100" lvl="1" indent="-342900">
              <a:buFont typeface="+mj-lt"/>
              <a:buAutoNum type="arabicPeriod"/>
            </a:pPr>
            <a:r>
              <a:rPr lang="en-IN" sz="2400" dirty="0"/>
              <a:t>'Street’,</a:t>
            </a:r>
          </a:p>
          <a:p>
            <a:pPr marL="800100" lvl="1" indent="-342900">
              <a:buFont typeface="+mj-lt"/>
              <a:buAutoNum type="arabicPeriod"/>
            </a:pPr>
            <a:r>
              <a:rPr lang="en-IN" sz="2400" dirty="0"/>
              <a:t>'</a:t>
            </a:r>
            <a:r>
              <a:rPr lang="en-IN" sz="2400" dirty="0" err="1"/>
              <a:t>LandContour</a:t>
            </a:r>
            <a:r>
              <a:rPr lang="en-IN" sz="2400" dirty="0"/>
              <a:t>’</a:t>
            </a:r>
          </a:p>
          <a:p>
            <a:pPr marL="800100" lvl="1" indent="-342900">
              <a:buFont typeface="+mj-lt"/>
              <a:buAutoNum type="arabicPeriod"/>
            </a:pPr>
            <a:r>
              <a:rPr lang="en-IN" sz="2400" dirty="0"/>
              <a:t>'Utilities’</a:t>
            </a:r>
          </a:p>
          <a:p>
            <a:pPr marL="800100" lvl="1" indent="-342900">
              <a:buFont typeface="+mj-lt"/>
              <a:buAutoNum type="arabicPeriod"/>
            </a:pPr>
            <a:r>
              <a:rPr lang="en-IN" sz="2400" dirty="0"/>
              <a:t>'</a:t>
            </a:r>
            <a:r>
              <a:rPr lang="en-IN" sz="2400" dirty="0" err="1"/>
              <a:t>LandSlope</a:t>
            </a:r>
            <a:r>
              <a:rPr lang="en-IN" sz="2400" dirty="0"/>
              <a:t>’</a:t>
            </a:r>
          </a:p>
          <a:p>
            <a:pPr marL="800100" lvl="1" indent="-342900">
              <a:buFont typeface="+mj-lt"/>
              <a:buAutoNum type="arabicPeriod"/>
            </a:pPr>
            <a:r>
              <a:rPr lang="en-IN" sz="2400" dirty="0"/>
              <a:t>'Condition1’</a:t>
            </a:r>
          </a:p>
          <a:p>
            <a:pPr marL="800100" lvl="1" indent="-342900">
              <a:buFont typeface="+mj-lt"/>
              <a:buAutoNum type="arabicPeriod"/>
            </a:pPr>
            <a:r>
              <a:rPr lang="en-IN" sz="2400" dirty="0"/>
              <a:t>'Condition2’</a:t>
            </a:r>
          </a:p>
          <a:p>
            <a:pPr marL="800100" lvl="1" indent="-342900">
              <a:buFont typeface="+mj-lt"/>
              <a:buAutoNum type="arabicPeriod"/>
            </a:pPr>
            <a:r>
              <a:rPr lang="en-IN" sz="2400" dirty="0"/>
              <a:t>'</a:t>
            </a:r>
            <a:r>
              <a:rPr lang="en-IN" sz="2400" dirty="0" err="1"/>
              <a:t>RoofMatl</a:t>
            </a:r>
            <a:r>
              <a:rPr lang="en-IN" sz="2400" dirty="0"/>
              <a:t>’</a:t>
            </a:r>
          </a:p>
          <a:p>
            <a:pPr marL="800100" lvl="1" indent="-342900">
              <a:buFont typeface="+mj-lt"/>
              <a:buAutoNum type="arabicPeriod"/>
            </a:pPr>
            <a:r>
              <a:rPr lang="en-IN" sz="2400" dirty="0"/>
              <a:t>'</a:t>
            </a:r>
            <a:r>
              <a:rPr lang="en-IN" sz="2400" dirty="0" err="1"/>
              <a:t>ExterCond</a:t>
            </a:r>
            <a:r>
              <a:rPr lang="en-IN" sz="2400" dirty="0"/>
              <a:t>’</a:t>
            </a:r>
          </a:p>
          <a:p>
            <a:pPr marL="800100" lvl="1" indent="-342900">
              <a:buFont typeface="+mj-lt"/>
              <a:buAutoNum type="arabicPeriod"/>
            </a:pPr>
            <a:r>
              <a:rPr lang="en-IN" sz="2400" dirty="0"/>
              <a:t>'Heating’</a:t>
            </a:r>
          </a:p>
          <a:p>
            <a:pPr marL="800100" lvl="1" indent="-342900">
              <a:buFont typeface="+mj-lt"/>
              <a:buAutoNum type="arabicPeriod"/>
            </a:pPr>
            <a:r>
              <a:rPr lang="en-IN" sz="2400" dirty="0"/>
              <a:t>'Functional’</a:t>
            </a:r>
          </a:p>
          <a:p>
            <a:pPr marL="800100" lvl="1" indent="-342900">
              <a:buFont typeface="+mj-lt"/>
              <a:buAutoNum type="arabicPeriod"/>
            </a:pPr>
            <a:r>
              <a:rPr lang="en-IN" sz="2400" dirty="0"/>
              <a:t>'</a:t>
            </a:r>
            <a:r>
              <a:rPr lang="en-IN" sz="2400" dirty="0" err="1"/>
              <a:t>PavedDrive</a:t>
            </a:r>
            <a:r>
              <a:rPr lang="en-IN" sz="2400" dirty="0"/>
              <a:t>’</a:t>
            </a:r>
          </a:p>
        </p:txBody>
      </p:sp>
    </p:spTree>
    <p:extLst>
      <p:ext uri="{BB962C8B-B14F-4D97-AF65-F5344CB8AC3E}">
        <p14:creationId xmlns:p14="http://schemas.microsoft.com/office/powerpoint/2010/main" val="107000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AB52F1-E783-49DC-BA6E-4EF73F8D8BB2}"/>
              </a:ext>
            </a:extLst>
          </p:cNvPr>
          <p:cNvSpPr>
            <a:spLocks noGrp="1"/>
          </p:cNvSpPr>
          <p:nvPr>
            <p:ph idx="1"/>
          </p:nvPr>
        </p:nvSpPr>
        <p:spPr>
          <a:xfrm>
            <a:off x="540786" y="646603"/>
            <a:ext cx="11029173" cy="1779356"/>
          </a:xfrm>
        </p:spPr>
        <p:txBody>
          <a:bodyPr>
            <a:normAutofit/>
          </a:bodyPr>
          <a:lstStyle/>
          <a:p>
            <a:pPr marL="0" indent="0">
              <a:buNone/>
            </a:pPr>
            <a:r>
              <a:rPr lang="en-IN" sz="1800" dirty="0"/>
              <a:t>The columns that had multiple categories where only 2 or 3 categories had the most concentration of data we shifted the values from the other categories into the lesser of the 2 or 3 main categories. For example in the given data below, </a:t>
            </a:r>
            <a:r>
              <a:rPr lang="en-IN" sz="1800" dirty="0" err="1"/>
              <a:t>HouseStyle</a:t>
            </a:r>
            <a:r>
              <a:rPr lang="en-IN" sz="1800" dirty="0"/>
              <a:t>, only 2Story, 1Story, 1.5Fin categories have the most values as compared to the rest. So the remaining categories values were changed into 1.5Fin to make this data more cleaner and efficient.</a:t>
            </a:r>
          </a:p>
        </p:txBody>
      </p:sp>
      <p:pic>
        <p:nvPicPr>
          <p:cNvPr id="4" name="Picture 3">
            <a:extLst>
              <a:ext uri="{FF2B5EF4-FFF2-40B4-BE49-F238E27FC236}">
                <a16:creationId xmlns:a16="http://schemas.microsoft.com/office/drawing/2014/main" id="{8787BAE8-CD32-424D-94FA-7FE71694E199}"/>
              </a:ext>
            </a:extLst>
          </p:cNvPr>
          <p:cNvPicPr>
            <a:picLocks noChangeAspect="1"/>
          </p:cNvPicPr>
          <p:nvPr/>
        </p:nvPicPr>
        <p:blipFill>
          <a:blip r:embed="rId2"/>
          <a:stretch>
            <a:fillRect/>
          </a:stretch>
        </p:blipFill>
        <p:spPr>
          <a:xfrm>
            <a:off x="798422" y="2425959"/>
            <a:ext cx="5204270" cy="2962789"/>
          </a:xfrm>
          <a:prstGeom prst="rect">
            <a:avLst/>
          </a:prstGeom>
        </p:spPr>
      </p:pic>
      <p:pic>
        <p:nvPicPr>
          <p:cNvPr id="5" name="Picture 4">
            <a:extLst>
              <a:ext uri="{FF2B5EF4-FFF2-40B4-BE49-F238E27FC236}">
                <a16:creationId xmlns:a16="http://schemas.microsoft.com/office/drawing/2014/main" id="{F8819691-E8F6-4173-BC98-92A1B629D489}"/>
              </a:ext>
            </a:extLst>
          </p:cNvPr>
          <p:cNvPicPr>
            <a:picLocks noChangeAspect="1"/>
          </p:cNvPicPr>
          <p:nvPr/>
        </p:nvPicPr>
        <p:blipFill>
          <a:blip r:embed="rId3"/>
          <a:stretch>
            <a:fillRect/>
          </a:stretch>
        </p:blipFill>
        <p:spPr>
          <a:xfrm>
            <a:off x="7268550" y="2388668"/>
            <a:ext cx="3968233" cy="3000080"/>
          </a:xfrm>
          <a:prstGeom prst="rect">
            <a:avLst/>
          </a:prstGeom>
        </p:spPr>
      </p:pic>
      <p:sp>
        <p:nvSpPr>
          <p:cNvPr id="2" name="TextBox 1">
            <a:extLst>
              <a:ext uri="{FF2B5EF4-FFF2-40B4-BE49-F238E27FC236}">
                <a16:creationId xmlns:a16="http://schemas.microsoft.com/office/drawing/2014/main" id="{F5EEFA97-B637-48A4-B163-F0531145288F}"/>
              </a:ext>
            </a:extLst>
          </p:cNvPr>
          <p:cNvSpPr txBox="1"/>
          <p:nvPr/>
        </p:nvSpPr>
        <p:spPr>
          <a:xfrm>
            <a:off x="2816668" y="5434732"/>
            <a:ext cx="1167779" cy="461665"/>
          </a:xfrm>
          <a:prstGeom prst="rect">
            <a:avLst/>
          </a:prstGeom>
          <a:noFill/>
        </p:spPr>
        <p:txBody>
          <a:bodyPr wrap="square" rtlCol="0">
            <a:spAutoFit/>
          </a:bodyPr>
          <a:lstStyle/>
          <a:p>
            <a:r>
              <a:rPr lang="en-IN" sz="2400" dirty="0"/>
              <a:t>Before</a:t>
            </a:r>
          </a:p>
        </p:txBody>
      </p:sp>
      <p:sp>
        <p:nvSpPr>
          <p:cNvPr id="6" name="TextBox 5">
            <a:extLst>
              <a:ext uri="{FF2B5EF4-FFF2-40B4-BE49-F238E27FC236}">
                <a16:creationId xmlns:a16="http://schemas.microsoft.com/office/drawing/2014/main" id="{80C86951-1A90-44F0-AEE2-11A3BBEC2288}"/>
              </a:ext>
            </a:extLst>
          </p:cNvPr>
          <p:cNvSpPr txBox="1"/>
          <p:nvPr/>
        </p:nvSpPr>
        <p:spPr>
          <a:xfrm>
            <a:off x="8707792" y="5562928"/>
            <a:ext cx="1089748" cy="461665"/>
          </a:xfrm>
          <a:prstGeom prst="rect">
            <a:avLst/>
          </a:prstGeom>
          <a:noFill/>
        </p:spPr>
        <p:txBody>
          <a:bodyPr wrap="square" rtlCol="0">
            <a:spAutoFit/>
          </a:bodyPr>
          <a:lstStyle/>
          <a:p>
            <a:r>
              <a:rPr lang="en-IN" sz="2400" dirty="0"/>
              <a:t>After</a:t>
            </a:r>
          </a:p>
        </p:txBody>
      </p:sp>
    </p:spTree>
    <p:extLst>
      <p:ext uri="{BB962C8B-B14F-4D97-AF65-F5344CB8AC3E}">
        <p14:creationId xmlns:p14="http://schemas.microsoft.com/office/powerpoint/2010/main" val="1857514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D8B7E-B714-4D50-8FA4-4506E5F069A5}"/>
              </a:ext>
            </a:extLst>
          </p:cNvPr>
          <p:cNvSpPr>
            <a:spLocks noGrp="1"/>
          </p:cNvSpPr>
          <p:nvPr>
            <p:ph type="title"/>
          </p:nvPr>
        </p:nvSpPr>
        <p:spPr>
          <a:xfrm>
            <a:off x="2031204" y="444184"/>
            <a:ext cx="7359326" cy="682301"/>
          </a:xfrm>
        </p:spPr>
        <p:txBody>
          <a:bodyPr/>
          <a:lstStyle/>
          <a:p>
            <a:r>
              <a:rPr lang="en-IN" dirty="0"/>
              <a:t>		NORMALIZATION</a:t>
            </a:r>
          </a:p>
        </p:txBody>
      </p:sp>
      <p:pic>
        <p:nvPicPr>
          <p:cNvPr id="4" name="Content Placeholder 3">
            <a:extLst>
              <a:ext uri="{FF2B5EF4-FFF2-40B4-BE49-F238E27FC236}">
                <a16:creationId xmlns:a16="http://schemas.microsoft.com/office/drawing/2014/main" id="{AA679BD7-6083-452B-A3FC-CE05B74225F1}"/>
              </a:ext>
            </a:extLst>
          </p:cNvPr>
          <p:cNvPicPr>
            <a:picLocks noGrp="1" noChangeAspect="1"/>
          </p:cNvPicPr>
          <p:nvPr>
            <p:ph idx="1"/>
          </p:nvPr>
        </p:nvPicPr>
        <p:blipFill>
          <a:blip r:embed="rId2"/>
          <a:stretch>
            <a:fillRect/>
          </a:stretch>
        </p:blipFill>
        <p:spPr>
          <a:xfrm>
            <a:off x="1611206" y="1752112"/>
            <a:ext cx="8969588" cy="4563360"/>
          </a:xfrm>
          <a:prstGeom prst="rect">
            <a:avLst/>
          </a:prstGeom>
        </p:spPr>
      </p:pic>
      <p:sp>
        <p:nvSpPr>
          <p:cNvPr id="3" name="TextBox 2">
            <a:extLst>
              <a:ext uri="{FF2B5EF4-FFF2-40B4-BE49-F238E27FC236}">
                <a16:creationId xmlns:a16="http://schemas.microsoft.com/office/drawing/2014/main" id="{B6E95789-641D-46DA-962B-1EFA10417CF8}"/>
              </a:ext>
            </a:extLst>
          </p:cNvPr>
          <p:cNvSpPr txBox="1"/>
          <p:nvPr/>
        </p:nvSpPr>
        <p:spPr>
          <a:xfrm>
            <a:off x="814873" y="1023158"/>
            <a:ext cx="10562253" cy="646331"/>
          </a:xfrm>
          <a:prstGeom prst="rect">
            <a:avLst/>
          </a:prstGeom>
          <a:noFill/>
        </p:spPr>
        <p:txBody>
          <a:bodyPr wrap="square" rtlCol="0">
            <a:spAutoFit/>
          </a:bodyPr>
          <a:lstStyle/>
          <a:p>
            <a:pPr algn="ctr"/>
            <a:r>
              <a:rPr lang="en-IN" dirty="0"/>
              <a:t>Using the Z-Score Method, we normalized the Numerical Data to have a mean of 0 and Standard Deviation of 1.</a:t>
            </a:r>
          </a:p>
        </p:txBody>
      </p:sp>
    </p:spTree>
    <p:extLst>
      <p:ext uri="{BB962C8B-B14F-4D97-AF65-F5344CB8AC3E}">
        <p14:creationId xmlns:p14="http://schemas.microsoft.com/office/powerpoint/2010/main" val="2727794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C52FB97-B73D-4878-B5AA-579087BED268}"/>
              </a:ext>
            </a:extLst>
          </p:cNvPr>
          <p:cNvPicPr>
            <a:picLocks noGrp="1" noChangeAspect="1"/>
          </p:cNvPicPr>
          <p:nvPr>
            <p:ph idx="1"/>
          </p:nvPr>
        </p:nvPicPr>
        <p:blipFill>
          <a:blip r:embed="rId2"/>
          <a:stretch>
            <a:fillRect/>
          </a:stretch>
        </p:blipFill>
        <p:spPr>
          <a:xfrm>
            <a:off x="857250" y="1123951"/>
            <a:ext cx="10594128" cy="4572000"/>
          </a:xfrm>
          <a:prstGeom prst="rect">
            <a:avLst/>
          </a:prstGeom>
        </p:spPr>
      </p:pic>
      <p:sp>
        <p:nvSpPr>
          <p:cNvPr id="2" name="TextBox 1">
            <a:extLst>
              <a:ext uri="{FF2B5EF4-FFF2-40B4-BE49-F238E27FC236}">
                <a16:creationId xmlns:a16="http://schemas.microsoft.com/office/drawing/2014/main" id="{CB628CE7-2D4A-4E71-83FE-C3B5A8530327}"/>
              </a:ext>
            </a:extLst>
          </p:cNvPr>
          <p:cNvSpPr txBox="1"/>
          <p:nvPr/>
        </p:nvSpPr>
        <p:spPr>
          <a:xfrm>
            <a:off x="3439106" y="382555"/>
            <a:ext cx="5430416" cy="523220"/>
          </a:xfrm>
          <a:prstGeom prst="rect">
            <a:avLst/>
          </a:prstGeom>
          <a:noFill/>
        </p:spPr>
        <p:txBody>
          <a:bodyPr wrap="square" rtlCol="0">
            <a:spAutoFit/>
          </a:bodyPr>
          <a:lstStyle/>
          <a:p>
            <a:r>
              <a:rPr lang="en-IN" sz="2800" dirty="0"/>
              <a:t>Graphs of Normalized Data</a:t>
            </a:r>
          </a:p>
        </p:txBody>
      </p:sp>
    </p:spTree>
    <p:extLst>
      <p:ext uri="{BB962C8B-B14F-4D97-AF65-F5344CB8AC3E}">
        <p14:creationId xmlns:p14="http://schemas.microsoft.com/office/powerpoint/2010/main" val="1082060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78E4-3F4C-4E90-91DB-920D28BB4167}"/>
              </a:ext>
            </a:extLst>
          </p:cNvPr>
          <p:cNvSpPr>
            <a:spLocks noGrp="1"/>
          </p:cNvSpPr>
          <p:nvPr>
            <p:ph type="title"/>
          </p:nvPr>
        </p:nvSpPr>
        <p:spPr>
          <a:xfrm>
            <a:off x="1800225" y="352425"/>
            <a:ext cx="8782050" cy="847725"/>
          </a:xfrm>
        </p:spPr>
        <p:txBody>
          <a:bodyPr/>
          <a:lstStyle/>
          <a:p>
            <a:r>
              <a:rPr lang="en-IN" dirty="0"/>
              <a:t>		HYPOTHESIS  TESTING</a:t>
            </a:r>
          </a:p>
        </p:txBody>
      </p:sp>
      <p:sp>
        <p:nvSpPr>
          <p:cNvPr id="7" name="Content Placeholder 6">
            <a:extLst>
              <a:ext uri="{FF2B5EF4-FFF2-40B4-BE49-F238E27FC236}">
                <a16:creationId xmlns:a16="http://schemas.microsoft.com/office/drawing/2014/main" id="{6005A052-FE20-43E2-8D9A-6386132D742A}"/>
              </a:ext>
            </a:extLst>
          </p:cNvPr>
          <p:cNvSpPr>
            <a:spLocks noGrp="1"/>
          </p:cNvSpPr>
          <p:nvPr>
            <p:ph idx="1"/>
          </p:nvPr>
        </p:nvSpPr>
        <p:spPr>
          <a:xfrm>
            <a:off x="471487" y="1200150"/>
            <a:ext cx="11249025" cy="5343525"/>
          </a:xfrm>
        </p:spPr>
        <p:txBody>
          <a:bodyPr>
            <a:normAutofit/>
          </a:bodyPr>
          <a:lstStyle/>
          <a:p>
            <a:pPr marL="0" indent="0">
              <a:buNone/>
            </a:pPr>
            <a:r>
              <a:rPr lang="en-US" sz="2400" b="0" i="0" dirty="0">
                <a:effectLst/>
                <a:latin typeface="Segoe UI" panose="020B0502040204020203" pitchFamily="34" charset="0"/>
              </a:rPr>
              <a:t>Question Framed:</a:t>
            </a:r>
          </a:p>
          <a:p>
            <a:pPr marL="0" indent="0">
              <a:buNone/>
            </a:pPr>
            <a:r>
              <a:rPr lang="en-US" sz="2400" b="0" i="0" dirty="0">
                <a:effectLst/>
                <a:latin typeface="Segoe UI" panose="020B0502040204020203" pitchFamily="34" charset="0"/>
              </a:rPr>
              <a:t>In the given dataset ,for properties which had a sales price greater than 2,00,000 dollars, the mean value of the approximately normally distributed data, Ground Living Area (</a:t>
            </a:r>
            <a:r>
              <a:rPr lang="en-US" sz="2400" b="0" i="0" dirty="0" err="1">
                <a:effectLst/>
                <a:latin typeface="Segoe UI" panose="020B0502040204020203" pitchFamily="34" charset="0"/>
              </a:rPr>
              <a:t>GvLivAr</a:t>
            </a:r>
            <a:r>
              <a:rPr lang="en-US" sz="2400" b="0" i="0" dirty="0">
                <a:effectLst/>
                <a:latin typeface="Segoe UI" panose="020B0502040204020203" pitchFamily="34" charset="0"/>
              </a:rPr>
              <a:t>) was found to be 1965.33 sq meters. A sample of 50 properties were selected from this population whose mean was found to be 1930.14 and standard deviation equal to 388.12. The </a:t>
            </a:r>
            <a:r>
              <a:rPr lang="en-US" sz="2400" b="0" i="0">
                <a:effectLst/>
                <a:latin typeface="Segoe UI" panose="020B0502040204020203" pitchFamily="34" charset="0"/>
              </a:rPr>
              <a:t>significance level(alpha) </a:t>
            </a:r>
            <a:r>
              <a:rPr lang="en-US" sz="2400" b="0" i="0" dirty="0">
                <a:effectLst/>
                <a:latin typeface="Segoe UI" panose="020B0502040204020203" pitchFamily="34" charset="0"/>
              </a:rPr>
              <a:t>was assumed to be 0.05.</a:t>
            </a:r>
          </a:p>
          <a:p>
            <a:pPr marL="0" indent="0">
              <a:buNone/>
            </a:pPr>
            <a:r>
              <a:rPr lang="en-US" sz="2000" b="1" dirty="0">
                <a:latin typeface="Segoe UI" panose="020B0502040204020203" pitchFamily="34" charset="0"/>
              </a:rPr>
              <a:t>Null hypothesis:</a:t>
            </a:r>
            <a:r>
              <a:rPr lang="en-IN" sz="2000" b="1" dirty="0">
                <a:latin typeface="Segoe UI" panose="020B0502040204020203" pitchFamily="34" charset="0"/>
              </a:rPr>
              <a:t> H0: Population Mean= 1965.33</a:t>
            </a:r>
          </a:p>
          <a:p>
            <a:pPr marL="0" indent="0">
              <a:buNone/>
            </a:pPr>
            <a:r>
              <a:rPr lang="en-IN" sz="2000" b="1" dirty="0">
                <a:latin typeface="Segoe UI" panose="020B0502040204020203" pitchFamily="34" charset="0"/>
              </a:rPr>
              <a:t>Alternate Hypothesis: H’: Population Mean!= 1965.33</a:t>
            </a:r>
          </a:p>
          <a:p>
            <a:pPr marL="0" indent="0">
              <a:buNone/>
            </a:pPr>
            <a:endParaRPr lang="en-IN" sz="2000" b="1" dirty="0">
              <a:latin typeface="Segoe UI" panose="020B0502040204020203" pitchFamily="34" charset="0"/>
            </a:endParaRPr>
          </a:p>
          <a:p>
            <a:pPr marL="0" indent="0">
              <a:buNone/>
            </a:pPr>
            <a:r>
              <a:rPr lang="en-IN" sz="2000" dirty="0">
                <a:latin typeface="Segoe UI" panose="020B0502040204020203" pitchFamily="34" charset="0"/>
              </a:rPr>
              <a:t>After performing the necessary tests, the value of p was found to be 0.99. This value was greater than the significance level we assumed earlier. Hence we failed to reject the Null Hypothesis.</a:t>
            </a:r>
          </a:p>
          <a:p>
            <a:pPr marL="0" indent="0">
              <a:buNone/>
            </a:pPr>
            <a:endParaRPr lang="en-US" sz="2000" dirty="0">
              <a:latin typeface="Segoe UI" panose="020B0502040204020203" pitchFamily="34" charset="0"/>
            </a:endParaRPr>
          </a:p>
        </p:txBody>
      </p:sp>
    </p:spTree>
    <p:extLst>
      <p:ext uri="{BB962C8B-B14F-4D97-AF65-F5344CB8AC3E}">
        <p14:creationId xmlns:p14="http://schemas.microsoft.com/office/powerpoint/2010/main" val="3295864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00CBC63-5DB6-4274-8EB2-381F22EB803B}"/>
              </a:ext>
            </a:extLst>
          </p:cNvPr>
          <p:cNvPicPr>
            <a:picLocks noGrp="1" noChangeAspect="1"/>
          </p:cNvPicPr>
          <p:nvPr>
            <p:ph idx="1"/>
          </p:nvPr>
        </p:nvPicPr>
        <p:blipFill>
          <a:blip r:embed="rId2"/>
          <a:stretch>
            <a:fillRect/>
          </a:stretch>
        </p:blipFill>
        <p:spPr>
          <a:xfrm>
            <a:off x="536511" y="485775"/>
            <a:ext cx="6666721" cy="5886450"/>
          </a:xfrm>
          <a:prstGeom prst="rect">
            <a:avLst/>
          </a:prstGeom>
        </p:spPr>
      </p:pic>
      <p:sp>
        <p:nvSpPr>
          <p:cNvPr id="2" name="TextBox 1">
            <a:extLst>
              <a:ext uri="{FF2B5EF4-FFF2-40B4-BE49-F238E27FC236}">
                <a16:creationId xmlns:a16="http://schemas.microsoft.com/office/drawing/2014/main" id="{CB353A5F-EFD1-41CA-B8A1-46AE159B15E7}"/>
              </a:ext>
            </a:extLst>
          </p:cNvPr>
          <p:cNvSpPr txBox="1"/>
          <p:nvPr/>
        </p:nvSpPr>
        <p:spPr>
          <a:xfrm>
            <a:off x="7483150" y="2613392"/>
            <a:ext cx="3806890" cy="1631216"/>
          </a:xfrm>
          <a:prstGeom prst="rect">
            <a:avLst/>
          </a:prstGeom>
          <a:noFill/>
        </p:spPr>
        <p:txBody>
          <a:bodyPr wrap="square" rtlCol="0">
            <a:spAutoFit/>
          </a:bodyPr>
          <a:lstStyle/>
          <a:p>
            <a:pPr algn="ctr"/>
            <a:r>
              <a:rPr lang="en-IN" sz="2000" dirty="0"/>
              <a:t>Using the techniques of Z testing and thereby finding the P values, we came to a conclusion that P=0.992 </a:t>
            </a:r>
          </a:p>
          <a:p>
            <a:pPr algn="ctr"/>
            <a:r>
              <a:rPr lang="en-IN" sz="2000" dirty="0"/>
              <a:t>This P&gt;0.05.</a:t>
            </a:r>
          </a:p>
        </p:txBody>
      </p:sp>
    </p:spTree>
    <p:extLst>
      <p:ext uri="{BB962C8B-B14F-4D97-AF65-F5344CB8AC3E}">
        <p14:creationId xmlns:p14="http://schemas.microsoft.com/office/powerpoint/2010/main" val="1623355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666B-2B9C-43DC-8531-65268DE33800}"/>
              </a:ext>
            </a:extLst>
          </p:cNvPr>
          <p:cNvSpPr>
            <a:spLocks noGrp="1"/>
          </p:cNvSpPr>
          <p:nvPr>
            <p:ph type="title"/>
          </p:nvPr>
        </p:nvSpPr>
        <p:spPr>
          <a:xfrm>
            <a:off x="167951" y="437769"/>
            <a:ext cx="11504645" cy="467106"/>
          </a:xfrm>
        </p:spPr>
        <p:txBody>
          <a:bodyPr>
            <a:normAutofit fontScale="90000"/>
          </a:bodyPr>
          <a:lstStyle/>
          <a:p>
            <a:r>
              <a:rPr lang="en-IN" dirty="0"/>
              <a:t>	         CO-RELATION USING HEAT MAP</a:t>
            </a:r>
          </a:p>
        </p:txBody>
      </p:sp>
      <p:pic>
        <p:nvPicPr>
          <p:cNvPr id="4" name="Content Placeholder 4">
            <a:extLst>
              <a:ext uri="{FF2B5EF4-FFF2-40B4-BE49-F238E27FC236}">
                <a16:creationId xmlns:a16="http://schemas.microsoft.com/office/drawing/2014/main" id="{2FBFB986-6A39-48C0-BF6A-B3DCD911B2D7}"/>
              </a:ext>
            </a:extLst>
          </p:cNvPr>
          <p:cNvPicPr>
            <a:picLocks noGrp="1" noChangeAspect="1"/>
          </p:cNvPicPr>
          <p:nvPr>
            <p:ph idx="1"/>
          </p:nvPr>
        </p:nvPicPr>
        <p:blipFill>
          <a:blip r:embed="rId2"/>
          <a:stretch>
            <a:fillRect/>
          </a:stretch>
        </p:blipFill>
        <p:spPr>
          <a:xfrm>
            <a:off x="1704197" y="904874"/>
            <a:ext cx="8432152" cy="5617223"/>
          </a:xfrm>
        </p:spPr>
      </p:pic>
    </p:spTree>
    <p:extLst>
      <p:ext uri="{BB962C8B-B14F-4D97-AF65-F5344CB8AC3E}">
        <p14:creationId xmlns:p14="http://schemas.microsoft.com/office/powerpoint/2010/main" val="54289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11B6-9A13-4E8F-91FA-04E03AF4E702}"/>
              </a:ext>
            </a:extLst>
          </p:cNvPr>
          <p:cNvSpPr>
            <a:spLocks noGrp="1"/>
          </p:cNvSpPr>
          <p:nvPr>
            <p:ph type="title"/>
          </p:nvPr>
        </p:nvSpPr>
        <p:spPr>
          <a:xfrm>
            <a:off x="457199" y="476250"/>
            <a:ext cx="11287125" cy="809625"/>
          </a:xfrm>
        </p:spPr>
        <p:txBody>
          <a:bodyPr/>
          <a:lstStyle/>
          <a:p>
            <a:r>
              <a:rPr lang="en-IN" dirty="0"/>
              <a:t>				DESCRIPTION</a:t>
            </a:r>
          </a:p>
        </p:txBody>
      </p:sp>
      <p:sp>
        <p:nvSpPr>
          <p:cNvPr id="3" name="Content Placeholder 2">
            <a:extLst>
              <a:ext uri="{FF2B5EF4-FFF2-40B4-BE49-F238E27FC236}">
                <a16:creationId xmlns:a16="http://schemas.microsoft.com/office/drawing/2014/main" id="{61A11B06-6A03-4182-A46B-929DAD4E2D24}"/>
              </a:ext>
            </a:extLst>
          </p:cNvPr>
          <p:cNvSpPr>
            <a:spLocks noGrp="1"/>
          </p:cNvSpPr>
          <p:nvPr>
            <p:ph idx="1"/>
          </p:nvPr>
        </p:nvSpPr>
        <p:spPr>
          <a:xfrm>
            <a:off x="457199" y="1285875"/>
            <a:ext cx="11287125" cy="5200649"/>
          </a:xfrm>
        </p:spPr>
        <p:txBody>
          <a:bodyPr>
            <a:normAutofit/>
          </a:bodyPr>
          <a:lstStyle/>
          <a:p>
            <a:r>
              <a:rPr lang="en-IN" sz="2000" dirty="0"/>
              <a:t>This dataset is the compilation of data about features of the houses and their selling price. In our dataset the target column is Sale Price.</a:t>
            </a:r>
          </a:p>
          <a:p>
            <a:r>
              <a:rPr lang="en-IN" sz="2000" dirty="0"/>
              <a:t>The other feature columns include House Style(No of floors in a house), Central Air(if the house if air conditioned or not), Fire places etc. These are features that affect </a:t>
            </a:r>
            <a:r>
              <a:rPr lang="en-IN" sz="2000" dirty="0" err="1"/>
              <a:t>SalePrice</a:t>
            </a:r>
            <a:r>
              <a:rPr lang="en-IN" sz="2000" dirty="0"/>
              <a:t>.</a:t>
            </a:r>
          </a:p>
          <a:p>
            <a:r>
              <a:rPr lang="en-IN" sz="2000" dirty="0"/>
              <a:t>Number of Columns in the dataset:</a:t>
            </a:r>
          </a:p>
          <a:p>
            <a:r>
              <a:rPr lang="en-IN" sz="2000" dirty="0"/>
              <a:t>Before Data Cleaning:</a:t>
            </a:r>
          </a:p>
          <a:p>
            <a:pPr lvl="1">
              <a:buFont typeface="Wingdings" panose="05000000000000000000" pitchFamily="2" charset="2"/>
              <a:buChar char="§"/>
            </a:pPr>
            <a:r>
              <a:rPr lang="en-IN" sz="2000" dirty="0"/>
              <a:t>Categorical- 43</a:t>
            </a:r>
          </a:p>
          <a:p>
            <a:pPr lvl="1">
              <a:buFont typeface="Wingdings" panose="05000000000000000000" pitchFamily="2" charset="2"/>
              <a:buChar char="§"/>
            </a:pPr>
            <a:r>
              <a:rPr lang="en-IN" sz="2000" dirty="0"/>
              <a:t>Numerical- 38</a:t>
            </a:r>
          </a:p>
          <a:p>
            <a:pPr marL="274320" lvl="1" indent="0">
              <a:buNone/>
            </a:pPr>
            <a:r>
              <a:rPr lang="en-IN" sz="2000" dirty="0"/>
              <a:t>After Data Cleaning:</a:t>
            </a:r>
          </a:p>
          <a:p>
            <a:pPr lvl="1">
              <a:buFont typeface="Wingdings" panose="05000000000000000000" pitchFamily="2" charset="2"/>
              <a:buChar char="§"/>
            </a:pPr>
            <a:r>
              <a:rPr lang="en-IN" sz="2000" dirty="0"/>
              <a:t>Catergorical-18</a:t>
            </a:r>
          </a:p>
          <a:p>
            <a:pPr lvl="1">
              <a:buFont typeface="Wingdings" panose="05000000000000000000" pitchFamily="2" charset="2"/>
              <a:buChar char="§"/>
            </a:pPr>
            <a:r>
              <a:rPr lang="en-IN" sz="2000" dirty="0"/>
              <a:t>Numerical-28</a:t>
            </a:r>
          </a:p>
          <a:p>
            <a:pPr lvl="1">
              <a:buFont typeface="Wingdings" panose="05000000000000000000" pitchFamily="2" charset="2"/>
              <a:buChar char="§"/>
            </a:pPr>
            <a:endParaRPr lang="en-IN" sz="2000" dirty="0"/>
          </a:p>
        </p:txBody>
      </p:sp>
    </p:spTree>
    <p:extLst>
      <p:ext uri="{BB962C8B-B14F-4D97-AF65-F5344CB8AC3E}">
        <p14:creationId xmlns:p14="http://schemas.microsoft.com/office/powerpoint/2010/main" val="3767967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03E1C-4E07-431A-BB2B-F2747B108F45}"/>
              </a:ext>
            </a:extLst>
          </p:cNvPr>
          <p:cNvSpPr txBox="1"/>
          <p:nvPr/>
        </p:nvSpPr>
        <p:spPr>
          <a:xfrm>
            <a:off x="714675" y="595184"/>
            <a:ext cx="10468947" cy="3816429"/>
          </a:xfrm>
          <a:prstGeom prst="rect">
            <a:avLst/>
          </a:prstGeom>
          <a:noFill/>
        </p:spPr>
        <p:txBody>
          <a:bodyPr wrap="square" rtlCol="0">
            <a:spAutoFit/>
          </a:bodyPr>
          <a:lstStyle/>
          <a:p>
            <a:pPr marL="0" indent="0">
              <a:buNone/>
            </a:pPr>
            <a:r>
              <a:rPr lang="en-IN" sz="2200" dirty="0"/>
              <a:t>Using the above heat map we were able to infer the co- relation between the variables in the dataset. </a:t>
            </a:r>
          </a:p>
          <a:p>
            <a:r>
              <a:rPr lang="en-IN" sz="2200" dirty="0"/>
              <a:t>The boxes that were lighter in shade had a positive co- relation.</a:t>
            </a:r>
          </a:p>
          <a:p>
            <a:r>
              <a:rPr lang="en-IN" sz="2200" dirty="0"/>
              <a:t>The boxes that were darker in shade had a negative co- relation.</a:t>
            </a:r>
          </a:p>
          <a:p>
            <a:r>
              <a:rPr lang="en-IN" sz="2200" dirty="0"/>
              <a:t>For example, </a:t>
            </a:r>
            <a:r>
              <a:rPr lang="en-IN" sz="2200" dirty="0" err="1"/>
              <a:t>GarageYrBelt</a:t>
            </a:r>
            <a:r>
              <a:rPr lang="en-IN" sz="2200" dirty="0"/>
              <a:t> and </a:t>
            </a:r>
            <a:r>
              <a:rPr lang="en-IN" sz="2200" dirty="0" err="1"/>
              <a:t>OverallCondn</a:t>
            </a:r>
            <a:r>
              <a:rPr lang="en-IN" sz="2200" dirty="0"/>
              <a:t> was dark in shade and hence had a negative correlation.</a:t>
            </a:r>
          </a:p>
          <a:p>
            <a:r>
              <a:rPr lang="en-IN" sz="2200" dirty="0"/>
              <a:t>Similarly, </a:t>
            </a:r>
            <a:r>
              <a:rPr lang="en-IN" sz="2200" dirty="0" err="1"/>
              <a:t>YearBuilt</a:t>
            </a:r>
            <a:r>
              <a:rPr lang="en-IN" sz="2200" dirty="0"/>
              <a:t> and </a:t>
            </a:r>
            <a:r>
              <a:rPr lang="en-IN" sz="2200" dirty="0" err="1"/>
              <a:t>GarageYrBuilt</a:t>
            </a:r>
            <a:r>
              <a:rPr lang="en-IN" sz="2200" dirty="0"/>
              <a:t> was light in shade and hence had a positive correlation.</a:t>
            </a:r>
          </a:p>
          <a:p>
            <a:r>
              <a:rPr lang="en-IN" sz="2200" dirty="0"/>
              <a:t>Many such inferences can be made using this heatmap.</a:t>
            </a:r>
          </a:p>
          <a:p>
            <a:endParaRPr lang="en-IN" sz="2200" dirty="0"/>
          </a:p>
          <a:p>
            <a:r>
              <a:rPr lang="en-IN" sz="2200" dirty="0"/>
              <a:t>The code for this function is as follows:</a:t>
            </a:r>
          </a:p>
        </p:txBody>
      </p:sp>
      <p:pic>
        <p:nvPicPr>
          <p:cNvPr id="4" name="Picture 3" descr="Graphical user interface, text, application&#10;&#10;Description automatically generated">
            <a:extLst>
              <a:ext uri="{FF2B5EF4-FFF2-40B4-BE49-F238E27FC236}">
                <a16:creationId xmlns:a16="http://schemas.microsoft.com/office/drawing/2014/main" id="{3AA70BD2-C935-448F-8EF2-3584D213B06B}"/>
              </a:ext>
            </a:extLst>
          </p:cNvPr>
          <p:cNvPicPr>
            <a:picLocks noChangeAspect="1"/>
          </p:cNvPicPr>
          <p:nvPr/>
        </p:nvPicPr>
        <p:blipFill>
          <a:blip r:embed="rId2"/>
          <a:stretch>
            <a:fillRect/>
          </a:stretch>
        </p:blipFill>
        <p:spPr>
          <a:xfrm>
            <a:off x="970048" y="4697627"/>
            <a:ext cx="3562847" cy="933580"/>
          </a:xfrm>
          <a:prstGeom prst="rect">
            <a:avLst/>
          </a:prstGeom>
        </p:spPr>
      </p:pic>
    </p:spTree>
    <p:extLst>
      <p:ext uri="{BB962C8B-B14F-4D97-AF65-F5344CB8AC3E}">
        <p14:creationId xmlns:p14="http://schemas.microsoft.com/office/powerpoint/2010/main" val="177441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etter&#10;&#10;Description automatically generated">
            <a:extLst>
              <a:ext uri="{FF2B5EF4-FFF2-40B4-BE49-F238E27FC236}">
                <a16:creationId xmlns:a16="http://schemas.microsoft.com/office/drawing/2014/main" id="{18CA4B94-3B2B-4771-AC56-5B2C190FF2C0}"/>
              </a:ext>
            </a:extLst>
          </p:cNvPr>
          <p:cNvPicPr>
            <a:picLocks noChangeAspect="1"/>
          </p:cNvPicPr>
          <p:nvPr/>
        </p:nvPicPr>
        <p:blipFill rotWithShape="1">
          <a:blip r:embed="rId2"/>
          <a:srcRect l="1459" t="3160"/>
          <a:stretch/>
        </p:blipFill>
        <p:spPr>
          <a:xfrm>
            <a:off x="398701" y="3543499"/>
            <a:ext cx="11394598" cy="2305247"/>
          </a:xfrm>
          <a:prstGeom prst="rect">
            <a:avLst/>
          </a:prstGeom>
        </p:spPr>
      </p:pic>
      <p:sp>
        <p:nvSpPr>
          <p:cNvPr id="6" name="TextBox 5">
            <a:extLst>
              <a:ext uri="{FF2B5EF4-FFF2-40B4-BE49-F238E27FC236}">
                <a16:creationId xmlns:a16="http://schemas.microsoft.com/office/drawing/2014/main" id="{336A1724-6BC7-44D8-9246-05884ACC8B83}"/>
              </a:ext>
            </a:extLst>
          </p:cNvPr>
          <p:cNvSpPr txBox="1"/>
          <p:nvPr/>
        </p:nvSpPr>
        <p:spPr>
          <a:xfrm>
            <a:off x="867747" y="681177"/>
            <a:ext cx="9853126" cy="2862322"/>
          </a:xfrm>
          <a:prstGeom prst="rect">
            <a:avLst/>
          </a:prstGeom>
          <a:noFill/>
        </p:spPr>
        <p:txBody>
          <a:bodyPr wrap="square" rtlCol="0">
            <a:spAutoFit/>
          </a:bodyPr>
          <a:lstStyle/>
          <a:p>
            <a:pPr marL="0" indent="0">
              <a:buNone/>
            </a:pPr>
            <a:r>
              <a:rPr lang="en-IN" sz="1800" dirty="0"/>
              <a:t>In the excel sheet here, we have highlighted those columns which are closely related to each other as well as the target column Sale Price.</a:t>
            </a:r>
          </a:p>
          <a:p>
            <a:pPr marL="0" indent="0">
              <a:buNone/>
            </a:pPr>
            <a:r>
              <a:rPr lang="en-IN" sz="1800" dirty="0"/>
              <a:t>The columns which are closely related to each other is highlighted in red and the columns which are closely related to the target column are highlighted in green.</a:t>
            </a:r>
          </a:p>
          <a:p>
            <a:pPr marL="0" indent="0">
              <a:buNone/>
            </a:pPr>
            <a:endParaRPr lang="en-IN" sz="1800" dirty="0"/>
          </a:p>
          <a:p>
            <a:pPr marL="0" indent="0">
              <a:buNone/>
            </a:pPr>
            <a:r>
              <a:rPr lang="en-IN" sz="1800" dirty="0"/>
              <a:t>For example the columns </a:t>
            </a:r>
            <a:r>
              <a:rPr lang="en-IN" dirty="0" err="1"/>
              <a:t>T</a:t>
            </a:r>
            <a:r>
              <a:rPr lang="en-IN" sz="1800" dirty="0" err="1"/>
              <a:t>otalBsmtSF</a:t>
            </a:r>
            <a:r>
              <a:rPr lang="en-IN" dirty="0"/>
              <a:t> and</a:t>
            </a:r>
            <a:r>
              <a:rPr lang="en-IN" sz="1800" dirty="0"/>
              <a:t> </a:t>
            </a:r>
            <a:r>
              <a:rPr lang="en-IN" dirty="0" err="1"/>
              <a:t>O</a:t>
            </a:r>
            <a:r>
              <a:rPr lang="en-IN" sz="1800" dirty="0" err="1"/>
              <a:t>verallQual</a:t>
            </a:r>
            <a:r>
              <a:rPr lang="en-IN" sz="1800" dirty="0"/>
              <a:t> were closely related to each other with the value of 0.541 and the Target </a:t>
            </a:r>
            <a:r>
              <a:rPr lang="en-IN" dirty="0"/>
              <a:t>C</a:t>
            </a:r>
            <a:r>
              <a:rPr lang="en-IN" sz="1800" dirty="0"/>
              <a:t>olumn </a:t>
            </a:r>
            <a:r>
              <a:rPr lang="en-IN" dirty="0" err="1"/>
              <a:t>S</a:t>
            </a:r>
            <a:r>
              <a:rPr lang="en-IN" sz="1800" dirty="0" err="1"/>
              <a:t>alePrice</a:t>
            </a:r>
            <a:r>
              <a:rPr lang="en-IN" sz="1800" dirty="0"/>
              <a:t> is closely related to </a:t>
            </a:r>
            <a:r>
              <a:rPr lang="en-IN" sz="1800" dirty="0" err="1"/>
              <a:t>OverallQual</a:t>
            </a:r>
            <a:r>
              <a:rPr lang="en-IN" dirty="0"/>
              <a:t>(0.803), </a:t>
            </a:r>
            <a:r>
              <a:rPr lang="en-IN" dirty="0" err="1"/>
              <a:t>YearBuilt</a:t>
            </a:r>
            <a:r>
              <a:rPr lang="en-IN" dirty="0"/>
              <a:t>(0.544), </a:t>
            </a:r>
            <a:r>
              <a:rPr lang="en-IN" dirty="0" err="1"/>
              <a:t>YearRemodAc</a:t>
            </a:r>
            <a:r>
              <a:rPr lang="en-IN" dirty="0"/>
              <a:t>(0.522) , etc.</a:t>
            </a:r>
            <a:endParaRPr lang="en-IN" sz="1800" dirty="0"/>
          </a:p>
          <a:p>
            <a:endParaRPr lang="en-IN" sz="1800" dirty="0"/>
          </a:p>
          <a:p>
            <a:endParaRPr lang="en-IN" sz="1800" dirty="0"/>
          </a:p>
        </p:txBody>
      </p:sp>
    </p:spTree>
    <p:extLst>
      <p:ext uri="{BB962C8B-B14F-4D97-AF65-F5344CB8AC3E}">
        <p14:creationId xmlns:p14="http://schemas.microsoft.com/office/powerpoint/2010/main" val="136107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95C6E50-B9C7-4AB2-934C-E7CCF3466C85}"/>
              </a:ext>
            </a:extLst>
          </p:cNvPr>
          <p:cNvPicPr>
            <a:picLocks noGrp="1" noChangeAspect="1"/>
          </p:cNvPicPr>
          <p:nvPr>
            <p:ph idx="1"/>
          </p:nvPr>
        </p:nvPicPr>
        <p:blipFill>
          <a:blip r:embed="rId2"/>
          <a:stretch>
            <a:fillRect/>
          </a:stretch>
        </p:blipFill>
        <p:spPr>
          <a:xfrm>
            <a:off x="385665" y="1922106"/>
            <a:ext cx="11420670" cy="3788228"/>
          </a:xfrm>
        </p:spPr>
      </p:pic>
      <p:sp>
        <p:nvSpPr>
          <p:cNvPr id="2" name="TextBox 1">
            <a:extLst>
              <a:ext uri="{FF2B5EF4-FFF2-40B4-BE49-F238E27FC236}">
                <a16:creationId xmlns:a16="http://schemas.microsoft.com/office/drawing/2014/main" id="{221697F9-4AF5-4E68-A8C2-FA0816F635E0}"/>
              </a:ext>
            </a:extLst>
          </p:cNvPr>
          <p:cNvSpPr txBox="1"/>
          <p:nvPr/>
        </p:nvSpPr>
        <p:spPr>
          <a:xfrm>
            <a:off x="634482" y="821094"/>
            <a:ext cx="10758196" cy="646331"/>
          </a:xfrm>
          <a:prstGeom prst="rect">
            <a:avLst/>
          </a:prstGeom>
          <a:noFill/>
        </p:spPr>
        <p:txBody>
          <a:bodyPr wrap="square" rtlCol="0">
            <a:spAutoFit/>
          </a:bodyPr>
          <a:lstStyle/>
          <a:p>
            <a:pPr algn="ctr"/>
            <a:r>
              <a:rPr lang="en-IN" sz="3600" dirty="0"/>
              <a:t>Data Description </a:t>
            </a:r>
          </a:p>
        </p:txBody>
      </p:sp>
    </p:spTree>
    <p:extLst>
      <p:ext uri="{BB962C8B-B14F-4D97-AF65-F5344CB8AC3E}">
        <p14:creationId xmlns:p14="http://schemas.microsoft.com/office/powerpoint/2010/main" val="3538040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7F34-E94C-43B1-B401-0096C0C426FB}"/>
              </a:ext>
            </a:extLst>
          </p:cNvPr>
          <p:cNvSpPr>
            <a:spLocks noGrp="1"/>
          </p:cNvSpPr>
          <p:nvPr>
            <p:ph type="title"/>
          </p:nvPr>
        </p:nvSpPr>
        <p:spPr>
          <a:xfrm>
            <a:off x="1123950" y="520080"/>
            <a:ext cx="9810750" cy="576606"/>
          </a:xfrm>
        </p:spPr>
        <p:txBody>
          <a:bodyPr>
            <a:normAutofit fontScale="90000"/>
          </a:bodyPr>
          <a:lstStyle/>
          <a:p>
            <a:r>
              <a:rPr lang="en-IN" dirty="0"/>
              <a:t>		NULL VALUES TREATMENT</a:t>
            </a:r>
          </a:p>
        </p:txBody>
      </p:sp>
      <p:sp>
        <p:nvSpPr>
          <p:cNvPr id="3" name="Content Placeholder 2">
            <a:extLst>
              <a:ext uri="{FF2B5EF4-FFF2-40B4-BE49-F238E27FC236}">
                <a16:creationId xmlns:a16="http://schemas.microsoft.com/office/drawing/2014/main" id="{E96A77BF-5D8A-4D0A-8CCF-DDBBD0DD99CA}"/>
              </a:ext>
            </a:extLst>
          </p:cNvPr>
          <p:cNvSpPr>
            <a:spLocks noGrp="1"/>
          </p:cNvSpPr>
          <p:nvPr>
            <p:ph idx="1"/>
          </p:nvPr>
        </p:nvSpPr>
        <p:spPr>
          <a:xfrm>
            <a:off x="485775" y="1219200"/>
            <a:ext cx="11087100" cy="4996206"/>
          </a:xfrm>
        </p:spPr>
        <p:txBody>
          <a:bodyPr/>
          <a:lstStyle/>
          <a:p>
            <a:r>
              <a:rPr lang="en-IN" dirty="0"/>
              <a:t>For those columns whose null value percentage was greater than 35%, we treated them by dropping the entire column. These columns were:</a:t>
            </a:r>
          </a:p>
          <a:p>
            <a:endParaRPr lang="en-IN" dirty="0"/>
          </a:p>
          <a:p>
            <a:endParaRPr lang="en-IN" dirty="0"/>
          </a:p>
          <a:p>
            <a:r>
              <a:rPr lang="en-IN" dirty="0"/>
              <a:t>To the data columns that remained, we performed these steps to treat the missing and null values.</a:t>
            </a:r>
          </a:p>
          <a:p>
            <a:r>
              <a:rPr lang="en-IN" dirty="0"/>
              <a:t>For the categorical columns we found the mode of the data and replaced the missing values and similarly replaced the null values of the numerical data with the median of the data.</a:t>
            </a:r>
          </a:p>
        </p:txBody>
      </p:sp>
      <p:pic>
        <p:nvPicPr>
          <p:cNvPr id="8" name="Picture 7">
            <a:extLst>
              <a:ext uri="{FF2B5EF4-FFF2-40B4-BE49-F238E27FC236}">
                <a16:creationId xmlns:a16="http://schemas.microsoft.com/office/drawing/2014/main" id="{EA16B695-C46F-44AC-8B10-C7D9CAAD1B55}"/>
              </a:ext>
            </a:extLst>
          </p:cNvPr>
          <p:cNvPicPr>
            <a:picLocks noChangeAspect="1"/>
          </p:cNvPicPr>
          <p:nvPr/>
        </p:nvPicPr>
        <p:blipFill>
          <a:blip r:embed="rId2"/>
          <a:stretch>
            <a:fillRect/>
          </a:stretch>
        </p:blipFill>
        <p:spPr>
          <a:xfrm>
            <a:off x="758890" y="1962493"/>
            <a:ext cx="6505575" cy="333375"/>
          </a:xfrm>
          <a:prstGeom prst="rect">
            <a:avLst/>
          </a:prstGeom>
        </p:spPr>
      </p:pic>
      <p:pic>
        <p:nvPicPr>
          <p:cNvPr id="9" name="Picture 8">
            <a:extLst>
              <a:ext uri="{FF2B5EF4-FFF2-40B4-BE49-F238E27FC236}">
                <a16:creationId xmlns:a16="http://schemas.microsoft.com/office/drawing/2014/main" id="{F0F43339-B360-4438-9FB7-43A0AD2F5D4C}"/>
              </a:ext>
            </a:extLst>
          </p:cNvPr>
          <p:cNvPicPr>
            <a:picLocks noChangeAspect="1"/>
          </p:cNvPicPr>
          <p:nvPr/>
        </p:nvPicPr>
        <p:blipFill>
          <a:blip r:embed="rId3"/>
          <a:stretch>
            <a:fillRect/>
          </a:stretch>
        </p:blipFill>
        <p:spPr>
          <a:xfrm>
            <a:off x="758890" y="3669539"/>
            <a:ext cx="6605005" cy="2668381"/>
          </a:xfrm>
          <a:prstGeom prst="rect">
            <a:avLst/>
          </a:prstGeom>
        </p:spPr>
      </p:pic>
    </p:spTree>
    <p:extLst>
      <p:ext uri="{BB962C8B-B14F-4D97-AF65-F5344CB8AC3E}">
        <p14:creationId xmlns:p14="http://schemas.microsoft.com/office/powerpoint/2010/main" val="153554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B173-0A45-49A9-B781-8CFC679F23A1}"/>
              </a:ext>
            </a:extLst>
          </p:cNvPr>
          <p:cNvSpPr>
            <a:spLocks noGrp="1"/>
          </p:cNvSpPr>
          <p:nvPr>
            <p:ph type="title"/>
          </p:nvPr>
        </p:nvSpPr>
        <p:spPr>
          <a:xfrm>
            <a:off x="438150" y="381001"/>
            <a:ext cx="11239500" cy="685800"/>
          </a:xfrm>
        </p:spPr>
        <p:txBody>
          <a:bodyPr>
            <a:normAutofit/>
          </a:bodyPr>
          <a:lstStyle/>
          <a:p>
            <a:r>
              <a:rPr lang="en-IN" sz="3600" dirty="0"/>
              <a:t>		BOX PLOTS FOR NUMERICAL DATA	</a:t>
            </a:r>
          </a:p>
        </p:txBody>
      </p:sp>
      <p:sp>
        <p:nvSpPr>
          <p:cNvPr id="3" name="Content Placeholder 2">
            <a:extLst>
              <a:ext uri="{FF2B5EF4-FFF2-40B4-BE49-F238E27FC236}">
                <a16:creationId xmlns:a16="http://schemas.microsoft.com/office/drawing/2014/main" id="{10A979A0-ACC4-438C-B5AD-E70CAF5AB78C}"/>
              </a:ext>
            </a:extLst>
          </p:cNvPr>
          <p:cNvSpPr>
            <a:spLocks noGrp="1"/>
          </p:cNvSpPr>
          <p:nvPr>
            <p:ph idx="1"/>
          </p:nvPr>
        </p:nvSpPr>
        <p:spPr>
          <a:xfrm>
            <a:off x="438150" y="1216091"/>
            <a:ext cx="11141140" cy="1928325"/>
          </a:xfrm>
        </p:spPr>
        <p:txBody>
          <a:bodyPr>
            <a:normAutofit lnSpcReduction="10000"/>
          </a:bodyPr>
          <a:lstStyle/>
          <a:p>
            <a:r>
              <a:rPr lang="en-IN" sz="2400" dirty="0"/>
              <a:t>The numerical columns which had too many outliers have been dropped. The dropped columns are as follows. In the following slides are a few Box Plots of this data.</a:t>
            </a:r>
          </a:p>
          <a:p>
            <a:pPr marL="274320" lvl="1" indent="0">
              <a:buNone/>
            </a:pPr>
            <a:r>
              <a:rPr lang="en-IN" sz="2000" dirty="0"/>
              <a:t>			</a:t>
            </a:r>
          </a:p>
          <a:p>
            <a:pPr marL="274320" lvl="1" indent="0">
              <a:buNone/>
            </a:pPr>
            <a:r>
              <a:rPr lang="en-IN" sz="2400" dirty="0"/>
              <a:t>	</a:t>
            </a:r>
          </a:p>
          <a:p>
            <a:pPr marL="274320" lvl="1" indent="0">
              <a:buNone/>
            </a:pPr>
            <a:endParaRPr lang="en-IN" sz="2400" dirty="0"/>
          </a:p>
        </p:txBody>
      </p:sp>
      <p:sp>
        <p:nvSpPr>
          <p:cNvPr id="4" name="TextBox 3">
            <a:extLst>
              <a:ext uri="{FF2B5EF4-FFF2-40B4-BE49-F238E27FC236}">
                <a16:creationId xmlns:a16="http://schemas.microsoft.com/office/drawing/2014/main" id="{D6C52C1A-3E44-4153-8239-9ACA589FD4F6}"/>
              </a:ext>
            </a:extLst>
          </p:cNvPr>
          <p:cNvSpPr txBox="1"/>
          <p:nvPr/>
        </p:nvSpPr>
        <p:spPr>
          <a:xfrm>
            <a:off x="1305169" y="2553419"/>
            <a:ext cx="6251600" cy="4154984"/>
          </a:xfrm>
          <a:prstGeom prst="rect">
            <a:avLst/>
          </a:prstGeom>
          <a:noFill/>
        </p:spPr>
        <p:txBody>
          <a:bodyPr wrap="square" rtlCol="0">
            <a:spAutoFit/>
          </a:bodyPr>
          <a:lstStyle/>
          <a:p>
            <a:pPr marL="617220" lvl="1" indent="-342900">
              <a:buFont typeface="+mj-lt"/>
              <a:buAutoNum type="arabicPeriod"/>
            </a:pPr>
            <a:r>
              <a:rPr lang="en-IN" sz="2400" dirty="0" err="1"/>
              <a:t>LotArea</a:t>
            </a:r>
            <a:endParaRPr lang="en-IN" sz="2400" dirty="0"/>
          </a:p>
          <a:p>
            <a:pPr marL="617220" lvl="1" indent="-342900">
              <a:buFont typeface="+mj-lt"/>
              <a:buAutoNum type="arabicPeriod"/>
            </a:pPr>
            <a:r>
              <a:rPr lang="en-IN" sz="2400" dirty="0"/>
              <a:t>BsmtFinSF2</a:t>
            </a:r>
          </a:p>
          <a:p>
            <a:pPr marL="617220" lvl="1" indent="-342900">
              <a:buFont typeface="+mj-lt"/>
              <a:buAutoNum type="arabicPeriod"/>
            </a:pPr>
            <a:r>
              <a:rPr lang="en-IN" sz="2400" dirty="0" err="1"/>
              <a:t>LowQualFinSF</a:t>
            </a:r>
            <a:endParaRPr lang="en-IN" sz="2400" dirty="0"/>
          </a:p>
          <a:p>
            <a:pPr marL="617220" lvl="1" indent="-342900">
              <a:buFont typeface="+mj-lt"/>
              <a:buAutoNum type="arabicPeriod"/>
            </a:pPr>
            <a:r>
              <a:rPr lang="en-IN" sz="2400" dirty="0" err="1"/>
              <a:t>BsmtHalfBath</a:t>
            </a:r>
            <a:endParaRPr lang="en-IN" sz="2400" dirty="0"/>
          </a:p>
          <a:p>
            <a:pPr marL="617220" lvl="1" indent="-342900">
              <a:buFont typeface="+mj-lt"/>
              <a:buAutoNum type="arabicPeriod"/>
            </a:pPr>
            <a:r>
              <a:rPr lang="en-IN" sz="2400" dirty="0" err="1"/>
              <a:t>KitchenAbvGr</a:t>
            </a:r>
            <a:endParaRPr lang="en-IN" sz="2400" dirty="0"/>
          </a:p>
          <a:p>
            <a:pPr marL="617220" lvl="1" indent="-342900">
              <a:buFont typeface="+mj-lt"/>
              <a:buAutoNum type="arabicPeriod"/>
            </a:pPr>
            <a:r>
              <a:rPr lang="en-IN" sz="2400" dirty="0" err="1"/>
              <a:t>EnclosedPorch</a:t>
            </a:r>
            <a:endParaRPr lang="en-IN" sz="2400" dirty="0"/>
          </a:p>
          <a:p>
            <a:pPr marL="617220" lvl="1" indent="-342900">
              <a:buFont typeface="+mj-lt"/>
              <a:buAutoNum type="arabicPeriod"/>
            </a:pPr>
            <a:r>
              <a:rPr lang="en-IN" sz="2400" dirty="0"/>
              <a:t>3SsnPorch</a:t>
            </a:r>
          </a:p>
          <a:p>
            <a:pPr marL="617220" lvl="1" indent="-342900">
              <a:buFont typeface="+mj-lt"/>
              <a:buAutoNum type="arabicPeriod"/>
            </a:pPr>
            <a:r>
              <a:rPr lang="en-IN" sz="2400" dirty="0" err="1"/>
              <a:t>ScreenPorch</a:t>
            </a:r>
            <a:endParaRPr lang="en-IN" sz="2400" dirty="0"/>
          </a:p>
          <a:p>
            <a:pPr marL="617220" lvl="1" indent="-342900">
              <a:buFont typeface="+mj-lt"/>
              <a:buAutoNum type="arabicPeriod"/>
            </a:pPr>
            <a:r>
              <a:rPr lang="en-IN" sz="2400" dirty="0" err="1"/>
              <a:t>PoolArea</a:t>
            </a:r>
            <a:endParaRPr lang="en-IN" sz="2400" dirty="0"/>
          </a:p>
          <a:p>
            <a:pPr marL="617220" lvl="1" indent="-342900">
              <a:buFont typeface="+mj-lt"/>
              <a:buAutoNum type="arabicPeriod"/>
            </a:pPr>
            <a:r>
              <a:rPr lang="en-IN" sz="2400" dirty="0" err="1"/>
              <a:t>MiscVal</a:t>
            </a:r>
            <a:endParaRPr lang="en-IN" sz="2400" dirty="0"/>
          </a:p>
          <a:p>
            <a:endParaRPr lang="en-IN" sz="2400" dirty="0"/>
          </a:p>
        </p:txBody>
      </p:sp>
    </p:spTree>
    <p:extLst>
      <p:ext uri="{BB962C8B-B14F-4D97-AF65-F5344CB8AC3E}">
        <p14:creationId xmlns:p14="http://schemas.microsoft.com/office/powerpoint/2010/main" val="85604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045F37BD-1437-49BD-AF82-741B0F33D058}"/>
              </a:ext>
            </a:extLst>
          </p:cNvPr>
          <p:cNvPicPr>
            <a:picLocks noChangeAspect="1"/>
          </p:cNvPicPr>
          <p:nvPr/>
        </p:nvPicPr>
        <p:blipFill>
          <a:blip r:embed="rId2"/>
          <a:stretch>
            <a:fillRect/>
          </a:stretch>
        </p:blipFill>
        <p:spPr>
          <a:xfrm>
            <a:off x="266331" y="133165"/>
            <a:ext cx="7416308" cy="6487091"/>
          </a:xfrm>
          <a:prstGeom prst="rect">
            <a:avLst/>
          </a:prstGeom>
          <a:noFill/>
          <a:ln>
            <a:noFill/>
          </a:ln>
        </p:spPr>
      </p:pic>
      <p:sp>
        <p:nvSpPr>
          <p:cNvPr id="10" name="Title 2">
            <a:extLst>
              <a:ext uri="{FF2B5EF4-FFF2-40B4-BE49-F238E27FC236}">
                <a16:creationId xmlns:a16="http://schemas.microsoft.com/office/drawing/2014/main" id="{88231704-4EF3-4293-850E-AE2B0BAA6E68}"/>
              </a:ext>
            </a:extLst>
          </p:cNvPr>
          <p:cNvSpPr>
            <a:spLocks noGrp="1"/>
          </p:cNvSpPr>
          <p:nvPr>
            <p:ph type="title"/>
          </p:nvPr>
        </p:nvSpPr>
        <p:spPr>
          <a:xfrm>
            <a:off x="8539394" y="1162974"/>
            <a:ext cx="2717492" cy="882263"/>
          </a:xfrm>
        </p:spPr>
        <p:txBody>
          <a:bodyPr/>
          <a:lstStyle/>
          <a:p>
            <a:r>
              <a:rPr lang="en-US" sz="4800" dirty="0"/>
              <a:t>Box Plot</a:t>
            </a:r>
          </a:p>
        </p:txBody>
      </p:sp>
      <p:sp>
        <p:nvSpPr>
          <p:cNvPr id="12" name="Text Placeholder 3">
            <a:extLst>
              <a:ext uri="{FF2B5EF4-FFF2-40B4-BE49-F238E27FC236}">
                <a16:creationId xmlns:a16="http://schemas.microsoft.com/office/drawing/2014/main" id="{E4F54EE6-A03E-442A-8EA2-B5323072E7B1}"/>
              </a:ext>
            </a:extLst>
          </p:cNvPr>
          <p:cNvSpPr>
            <a:spLocks noGrp="1"/>
          </p:cNvSpPr>
          <p:nvPr>
            <p:ph type="body" sz="half" idx="2"/>
          </p:nvPr>
        </p:nvSpPr>
        <p:spPr>
          <a:xfrm>
            <a:off x="8539394" y="2740716"/>
            <a:ext cx="3144774" cy="1645920"/>
          </a:xfrm>
        </p:spPr>
        <p:txBody>
          <a:bodyPr>
            <a:normAutofit fontScale="92500" lnSpcReduction="20000"/>
          </a:bodyPr>
          <a:lstStyle/>
          <a:p>
            <a:r>
              <a:rPr lang="en-US" sz="2400" dirty="0"/>
              <a:t>Here is a code snippet showing how we have plotted the graphs and dealt with the outliers.</a:t>
            </a:r>
          </a:p>
        </p:txBody>
      </p:sp>
    </p:spTree>
    <p:extLst>
      <p:ext uri="{BB962C8B-B14F-4D97-AF65-F5344CB8AC3E}">
        <p14:creationId xmlns:p14="http://schemas.microsoft.com/office/powerpoint/2010/main" val="390213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BB1870C-5E24-4845-9B15-3443E26F9A8A}"/>
              </a:ext>
            </a:extLst>
          </p:cNvPr>
          <p:cNvPicPr>
            <a:picLocks noChangeAspect="1"/>
          </p:cNvPicPr>
          <p:nvPr/>
        </p:nvPicPr>
        <p:blipFill>
          <a:blip r:embed="rId2"/>
          <a:stretch>
            <a:fillRect/>
          </a:stretch>
        </p:blipFill>
        <p:spPr>
          <a:xfrm>
            <a:off x="428625" y="1996564"/>
            <a:ext cx="6011784" cy="3489835"/>
          </a:xfrm>
          <a:prstGeom prst="rect">
            <a:avLst/>
          </a:prstGeom>
        </p:spPr>
      </p:pic>
      <p:pic>
        <p:nvPicPr>
          <p:cNvPr id="6" name="Picture 5">
            <a:extLst>
              <a:ext uri="{FF2B5EF4-FFF2-40B4-BE49-F238E27FC236}">
                <a16:creationId xmlns:a16="http://schemas.microsoft.com/office/drawing/2014/main" id="{F52C6EFF-65D5-449F-835B-E041C7347B6F}"/>
              </a:ext>
            </a:extLst>
          </p:cNvPr>
          <p:cNvPicPr>
            <a:picLocks noChangeAspect="1"/>
          </p:cNvPicPr>
          <p:nvPr/>
        </p:nvPicPr>
        <p:blipFill>
          <a:blip r:embed="rId3"/>
          <a:stretch>
            <a:fillRect/>
          </a:stretch>
        </p:blipFill>
        <p:spPr>
          <a:xfrm>
            <a:off x="6522098" y="1996564"/>
            <a:ext cx="5241277" cy="3579801"/>
          </a:xfrm>
          <a:prstGeom prst="rect">
            <a:avLst/>
          </a:prstGeom>
        </p:spPr>
      </p:pic>
      <p:sp>
        <p:nvSpPr>
          <p:cNvPr id="2" name="TextBox 1">
            <a:extLst>
              <a:ext uri="{FF2B5EF4-FFF2-40B4-BE49-F238E27FC236}">
                <a16:creationId xmlns:a16="http://schemas.microsoft.com/office/drawing/2014/main" id="{2D286A36-6B40-4EF3-BD6A-665644716405}"/>
              </a:ext>
            </a:extLst>
          </p:cNvPr>
          <p:cNvSpPr txBox="1"/>
          <p:nvPr/>
        </p:nvSpPr>
        <p:spPr>
          <a:xfrm>
            <a:off x="615820" y="671804"/>
            <a:ext cx="11033842" cy="707886"/>
          </a:xfrm>
          <a:prstGeom prst="rect">
            <a:avLst/>
          </a:prstGeom>
          <a:noFill/>
        </p:spPr>
        <p:txBody>
          <a:bodyPr wrap="square" rtlCol="0">
            <a:spAutoFit/>
          </a:bodyPr>
          <a:lstStyle/>
          <a:p>
            <a:r>
              <a:rPr lang="en-IN" sz="2000" dirty="0"/>
              <a:t>In the example below we have treated the outliers and the graphs show the drastic improvement in the data.</a:t>
            </a:r>
          </a:p>
        </p:txBody>
      </p:sp>
      <p:sp>
        <p:nvSpPr>
          <p:cNvPr id="3" name="TextBox 2">
            <a:extLst>
              <a:ext uri="{FF2B5EF4-FFF2-40B4-BE49-F238E27FC236}">
                <a16:creationId xmlns:a16="http://schemas.microsoft.com/office/drawing/2014/main" id="{E272C42A-D1F2-4A40-A13F-4D3550220D72}"/>
              </a:ext>
            </a:extLst>
          </p:cNvPr>
          <p:cNvSpPr txBox="1"/>
          <p:nvPr/>
        </p:nvSpPr>
        <p:spPr>
          <a:xfrm>
            <a:off x="615820" y="1301996"/>
            <a:ext cx="10820400" cy="707886"/>
          </a:xfrm>
          <a:prstGeom prst="rect">
            <a:avLst/>
          </a:prstGeom>
          <a:noFill/>
        </p:spPr>
        <p:txBody>
          <a:bodyPr wrap="square" rtlCol="0">
            <a:spAutoFit/>
          </a:bodyPr>
          <a:lstStyle/>
          <a:p>
            <a:r>
              <a:rPr lang="en-IN" sz="2000" dirty="0"/>
              <a:t>We have replaced the outliers here with the 98.5 and 1.5 percentile and hence the data is corrected.</a:t>
            </a:r>
          </a:p>
        </p:txBody>
      </p:sp>
    </p:spTree>
    <p:extLst>
      <p:ext uri="{BB962C8B-B14F-4D97-AF65-F5344CB8AC3E}">
        <p14:creationId xmlns:p14="http://schemas.microsoft.com/office/powerpoint/2010/main" val="219692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4887A0-5B63-4AE7-8ABE-37181D25F9CB}"/>
              </a:ext>
            </a:extLst>
          </p:cNvPr>
          <p:cNvPicPr>
            <a:picLocks noGrp="1" noChangeAspect="1"/>
          </p:cNvPicPr>
          <p:nvPr>
            <p:ph idx="1"/>
          </p:nvPr>
        </p:nvPicPr>
        <p:blipFill>
          <a:blip r:embed="rId2"/>
          <a:stretch>
            <a:fillRect/>
          </a:stretch>
        </p:blipFill>
        <p:spPr>
          <a:xfrm>
            <a:off x="503324" y="1122340"/>
            <a:ext cx="5048390" cy="2590111"/>
          </a:xfrm>
          <a:prstGeom prst="rect">
            <a:avLst/>
          </a:prstGeom>
        </p:spPr>
      </p:pic>
      <p:pic>
        <p:nvPicPr>
          <p:cNvPr id="6" name="Picture 5">
            <a:extLst>
              <a:ext uri="{FF2B5EF4-FFF2-40B4-BE49-F238E27FC236}">
                <a16:creationId xmlns:a16="http://schemas.microsoft.com/office/drawing/2014/main" id="{C25F4874-A5A9-48E0-9C16-192FA16C5BB9}"/>
              </a:ext>
            </a:extLst>
          </p:cNvPr>
          <p:cNvPicPr>
            <a:picLocks noChangeAspect="1"/>
          </p:cNvPicPr>
          <p:nvPr/>
        </p:nvPicPr>
        <p:blipFill>
          <a:blip r:embed="rId3"/>
          <a:stretch>
            <a:fillRect/>
          </a:stretch>
        </p:blipFill>
        <p:spPr>
          <a:xfrm>
            <a:off x="6096000" y="1128670"/>
            <a:ext cx="5215882" cy="2592449"/>
          </a:xfrm>
          <a:prstGeom prst="rect">
            <a:avLst/>
          </a:prstGeom>
        </p:spPr>
      </p:pic>
      <p:pic>
        <p:nvPicPr>
          <p:cNvPr id="7" name="Picture 6">
            <a:extLst>
              <a:ext uri="{FF2B5EF4-FFF2-40B4-BE49-F238E27FC236}">
                <a16:creationId xmlns:a16="http://schemas.microsoft.com/office/drawing/2014/main" id="{BCF3A27E-1006-4A64-827D-FE5AA88DA454}"/>
              </a:ext>
            </a:extLst>
          </p:cNvPr>
          <p:cNvPicPr>
            <a:picLocks noChangeAspect="1"/>
          </p:cNvPicPr>
          <p:nvPr/>
        </p:nvPicPr>
        <p:blipFill>
          <a:blip r:embed="rId4"/>
          <a:stretch>
            <a:fillRect/>
          </a:stretch>
        </p:blipFill>
        <p:spPr>
          <a:xfrm>
            <a:off x="503324" y="3712451"/>
            <a:ext cx="5048389" cy="2678109"/>
          </a:xfrm>
          <a:prstGeom prst="rect">
            <a:avLst/>
          </a:prstGeom>
        </p:spPr>
      </p:pic>
      <p:pic>
        <p:nvPicPr>
          <p:cNvPr id="8" name="Picture 7">
            <a:extLst>
              <a:ext uri="{FF2B5EF4-FFF2-40B4-BE49-F238E27FC236}">
                <a16:creationId xmlns:a16="http://schemas.microsoft.com/office/drawing/2014/main" id="{151DB0D8-5B94-4660-9DC8-EE5A66A30042}"/>
              </a:ext>
            </a:extLst>
          </p:cNvPr>
          <p:cNvPicPr>
            <a:picLocks noChangeAspect="1"/>
          </p:cNvPicPr>
          <p:nvPr/>
        </p:nvPicPr>
        <p:blipFill>
          <a:blip r:embed="rId5"/>
          <a:stretch>
            <a:fillRect/>
          </a:stretch>
        </p:blipFill>
        <p:spPr>
          <a:xfrm>
            <a:off x="6096000" y="3721119"/>
            <a:ext cx="5334000" cy="2678995"/>
          </a:xfrm>
          <a:prstGeom prst="rect">
            <a:avLst/>
          </a:prstGeom>
        </p:spPr>
      </p:pic>
      <p:sp>
        <p:nvSpPr>
          <p:cNvPr id="2" name="TextBox 1">
            <a:extLst>
              <a:ext uri="{FF2B5EF4-FFF2-40B4-BE49-F238E27FC236}">
                <a16:creationId xmlns:a16="http://schemas.microsoft.com/office/drawing/2014/main" id="{14BFB621-AA83-455D-A417-ED0801A3DD55}"/>
              </a:ext>
            </a:extLst>
          </p:cNvPr>
          <p:cNvSpPr txBox="1"/>
          <p:nvPr/>
        </p:nvSpPr>
        <p:spPr>
          <a:xfrm>
            <a:off x="503324" y="467440"/>
            <a:ext cx="10832841" cy="400110"/>
          </a:xfrm>
          <a:prstGeom prst="rect">
            <a:avLst/>
          </a:prstGeom>
          <a:noFill/>
        </p:spPr>
        <p:txBody>
          <a:bodyPr wrap="square" rtlCol="0">
            <a:spAutoFit/>
          </a:bodyPr>
          <a:lstStyle/>
          <a:p>
            <a:r>
              <a:rPr lang="en-IN" sz="2000" dirty="0"/>
              <a:t>Some of the severely bad data filled with multiple outliers are shown below.</a:t>
            </a:r>
          </a:p>
        </p:txBody>
      </p:sp>
    </p:spTree>
    <p:extLst>
      <p:ext uri="{BB962C8B-B14F-4D97-AF65-F5344CB8AC3E}">
        <p14:creationId xmlns:p14="http://schemas.microsoft.com/office/powerpoint/2010/main" val="300389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73328BE-2525-4F61-B97A-3358B5E4CBCA}"/>
              </a:ext>
            </a:extLst>
          </p:cNvPr>
          <p:cNvPicPr>
            <a:picLocks noGrp="1" noChangeAspect="1"/>
          </p:cNvPicPr>
          <p:nvPr>
            <p:ph idx="1"/>
          </p:nvPr>
        </p:nvPicPr>
        <p:blipFill>
          <a:blip r:embed="rId2"/>
          <a:stretch>
            <a:fillRect/>
          </a:stretch>
        </p:blipFill>
        <p:spPr>
          <a:xfrm>
            <a:off x="570838" y="495300"/>
            <a:ext cx="5325137" cy="2634709"/>
          </a:xfrm>
          <a:prstGeom prst="rect">
            <a:avLst/>
          </a:prstGeom>
        </p:spPr>
      </p:pic>
      <p:pic>
        <p:nvPicPr>
          <p:cNvPr id="8" name="Picture 7">
            <a:extLst>
              <a:ext uri="{FF2B5EF4-FFF2-40B4-BE49-F238E27FC236}">
                <a16:creationId xmlns:a16="http://schemas.microsoft.com/office/drawing/2014/main" id="{8BEA4565-81DE-4A06-9423-497771362524}"/>
              </a:ext>
            </a:extLst>
          </p:cNvPr>
          <p:cNvPicPr>
            <a:picLocks noChangeAspect="1"/>
          </p:cNvPicPr>
          <p:nvPr/>
        </p:nvPicPr>
        <p:blipFill>
          <a:blip r:embed="rId3"/>
          <a:stretch>
            <a:fillRect/>
          </a:stretch>
        </p:blipFill>
        <p:spPr>
          <a:xfrm>
            <a:off x="6096000" y="408236"/>
            <a:ext cx="5429250" cy="2722851"/>
          </a:xfrm>
          <a:prstGeom prst="rect">
            <a:avLst/>
          </a:prstGeom>
        </p:spPr>
      </p:pic>
      <p:pic>
        <p:nvPicPr>
          <p:cNvPr id="9" name="Picture 8">
            <a:extLst>
              <a:ext uri="{FF2B5EF4-FFF2-40B4-BE49-F238E27FC236}">
                <a16:creationId xmlns:a16="http://schemas.microsoft.com/office/drawing/2014/main" id="{915D9E1F-ED39-4F60-A1CF-B6AE7075911E}"/>
              </a:ext>
            </a:extLst>
          </p:cNvPr>
          <p:cNvPicPr>
            <a:picLocks noChangeAspect="1"/>
          </p:cNvPicPr>
          <p:nvPr/>
        </p:nvPicPr>
        <p:blipFill>
          <a:blip r:embed="rId4"/>
          <a:stretch>
            <a:fillRect/>
          </a:stretch>
        </p:blipFill>
        <p:spPr>
          <a:xfrm>
            <a:off x="570838" y="3343276"/>
            <a:ext cx="5328901" cy="2800350"/>
          </a:xfrm>
          <a:prstGeom prst="rect">
            <a:avLst/>
          </a:prstGeom>
        </p:spPr>
      </p:pic>
      <p:pic>
        <p:nvPicPr>
          <p:cNvPr id="10" name="Picture 9">
            <a:extLst>
              <a:ext uri="{FF2B5EF4-FFF2-40B4-BE49-F238E27FC236}">
                <a16:creationId xmlns:a16="http://schemas.microsoft.com/office/drawing/2014/main" id="{998CD2DD-0673-4B37-ACF3-752E1674AE1F}"/>
              </a:ext>
            </a:extLst>
          </p:cNvPr>
          <p:cNvPicPr>
            <a:picLocks noChangeAspect="1"/>
          </p:cNvPicPr>
          <p:nvPr/>
        </p:nvPicPr>
        <p:blipFill>
          <a:blip r:embed="rId5"/>
          <a:stretch>
            <a:fillRect/>
          </a:stretch>
        </p:blipFill>
        <p:spPr>
          <a:xfrm>
            <a:off x="6096000" y="3343277"/>
            <a:ext cx="5525162" cy="2796478"/>
          </a:xfrm>
          <a:prstGeom prst="rect">
            <a:avLst/>
          </a:prstGeom>
        </p:spPr>
      </p:pic>
    </p:spTree>
    <p:extLst>
      <p:ext uri="{BB962C8B-B14F-4D97-AF65-F5344CB8AC3E}">
        <p14:creationId xmlns:p14="http://schemas.microsoft.com/office/powerpoint/2010/main" val="2675225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TotalTime>
  <Words>888</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Century Gothic</vt:lpstr>
      <vt:lpstr>Garamond</vt:lpstr>
      <vt:lpstr>Segoe UI</vt:lpstr>
      <vt:lpstr>Wingdings</vt:lpstr>
      <vt:lpstr>SavonVTI</vt:lpstr>
      <vt:lpstr>PowerPoint Presentation</vt:lpstr>
      <vt:lpstr>    DESCRIPTION</vt:lpstr>
      <vt:lpstr>PowerPoint Presentation</vt:lpstr>
      <vt:lpstr>  NULL VALUES TREATMENT</vt:lpstr>
      <vt:lpstr>  BOX PLOTS FOR NUMERICAL DATA </vt:lpstr>
      <vt:lpstr>Box Plot</vt:lpstr>
      <vt:lpstr>PowerPoint Presentation</vt:lpstr>
      <vt:lpstr>PowerPoint Presentation</vt:lpstr>
      <vt:lpstr>PowerPoint Presentation</vt:lpstr>
      <vt:lpstr>Bar Chart</vt:lpstr>
      <vt:lpstr> BAR GRAPH FOR CATEGORICAL DATA</vt:lpstr>
      <vt:lpstr>PowerPoint Presentation</vt:lpstr>
      <vt:lpstr>PowerPoint Presentation</vt:lpstr>
      <vt:lpstr>PowerPoint Presentation</vt:lpstr>
      <vt:lpstr>  NORMALIZATION</vt:lpstr>
      <vt:lpstr>PowerPoint Presentation</vt:lpstr>
      <vt:lpstr>  HYPOTHESIS  TESTING</vt:lpstr>
      <vt:lpstr>PowerPoint Presentation</vt:lpstr>
      <vt:lpstr>          CO-RELATION USING HEAT MAP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data science</dc:title>
  <dc:creator>Vinay V</dc:creator>
  <cp:lastModifiedBy>yashaswini nagarajan</cp:lastModifiedBy>
  <cp:revision>14</cp:revision>
  <dcterms:created xsi:type="dcterms:W3CDTF">2020-11-05T11:06:16Z</dcterms:created>
  <dcterms:modified xsi:type="dcterms:W3CDTF">2020-11-25T13:43:50Z</dcterms:modified>
</cp:coreProperties>
</file>