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3" r:id="rId1"/>
  </p:sldMasterIdLst>
  <p:notesMasterIdLst>
    <p:notesMasterId r:id="rId31"/>
  </p:notesMasterIdLst>
  <p:sldIdLst>
    <p:sldId id="271" r:id="rId2"/>
    <p:sldId id="257" r:id="rId3"/>
    <p:sldId id="258" r:id="rId4"/>
    <p:sldId id="259" r:id="rId5"/>
    <p:sldId id="262" r:id="rId6"/>
    <p:sldId id="269" r:id="rId7"/>
    <p:sldId id="263" r:id="rId8"/>
    <p:sldId id="260" r:id="rId9"/>
    <p:sldId id="265" r:id="rId10"/>
    <p:sldId id="286" r:id="rId11"/>
    <p:sldId id="264" r:id="rId12"/>
    <p:sldId id="278" r:id="rId13"/>
    <p:sldId id="277" r:id="rId14"/>
    <p:sldId id="280" r:id="rId15"/>
    <p:sldId id="284" r:id="rId16"/>
    <p:sldId id="272" r:id="rId17"/>
    <p:sldId id="273" r:id="rId18"/>
    <p:sldId id="274" r:id="rId19"/>
    <p:sldId id="285" r:id="rId20"/>
    <p:sldId id="287" r:id="rId21"/>
    <p:sldId id="291" r:id="rId22"/>
    <p:sldId id="288" r:id="rId23"/>
    <p:sldId id="289" r:id="rId24"/>
    <p:sldId id="290" r:id="rId25"/>
    <p:sldId id="293" r:id="rId26"/>
    <p:sldId id="292" r:id="rId27"/>
    <p:sldId id="266" r:id="rId28"/>
    <p:sldId id="267"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E7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wini goriparthi" userId="e54590904a35800e" providerId="LiveId" clId="{623B8F91-144F-4159-A4B1-F1FDB65BEC31}"/>
    <pc:docChg chg="undo custSel modSld">
      <pc:chgData name="yashaswini goriparthi" userId="e54590904a35800e" providerId="LiveId" clId="{623B8F91-144F-4159-A4B1-F1FDB65BEC31}" dt="2025-05-09T08:25:09.246" v="36" actId="14100"/>
      <pc:docMkLst>
        <pc:docMk/>
      </pc:docMkLst>
      <pc:sldChg chg="addSp modSp mod">
        <pc:chgData name="yashaswini goriparthi" userId="e54590904a35800e" providerId="LiveId" clId="{623B8F91-144F-4159-A4B1-F1FDB65BEC31}" dt="2025-05-09T08:25:09.246" v="36" actId="14100"/>
        <pc:sldMkLst>
          <pc:docMk/>
          <pc:sldMk cId="0" sldId="262"/>
        </pc:sldMkLst>
        <pc:graphicFrameChg chg="mod modGraphic">
          <ac:chgData name="yashaswini goriparthi" userId="e54590904a35800e" providerId="LiveId" clId="{623B8F91-144F-4159-A4B1-F1FDB65BEC31}" dt="2025-05-09T08:25:09.246" v="36" actId="14100"/>
          <ac:graphicFrameMkLst>
            <pc:docMk/>
            <pc:sldMk cId="0" sldId="262"/>
            <ac:graphicFrameMk id="4" creationId="{00000000-0000-0000-0000-000000000000}"/>
          </ac:graphicFrameMkLst>
        </pc:graphicFrameChg>
      </pc:sldChg>
      <pc:sldChg chg="modSp mod">
        <pc:chgData name="yashaswini goriparthi" userId="e54590904a35800e" providerId="LiveId" clId="{623B8F91-144F-4159-A4B1-F1FDB65BEC31}" dt="2025-05-09T08:25:08.976" v="35" actId="14734"/>
        <pc:sldMkLst>
          <pc:docMk/>
          <pc:sldMk cId="0" sldId="269"/>
        </pc:sldMkLst>
        <pc:graphicFrameChg chg="modGraphic">
          <ac:chgData name="yashaswini goriparthi" userId="e54590904a35800e" providerId="LiveId" clId="{623B8F91-144F-4159-A4B1-F1FDB65BEC31}" dt="2025-05-09T08:25:08.976" v="35" actId="14734"/>
          <ac:graphicFrameMkLst>
            <pc:docMk/>
            <pc:sldMk cId="0" sldId="269"/>
            <ac:graphicFrameMk id="2" creationId="{00000000-0000-0000-0000-000000000000}"/>
          </ac:graphicFrameMkLst>
        </pc:graphicFrameChg>
      </pc:sldChg>
    </pc:docChg>
  </pc:docChgLst>
  <pc:docChgLst>
    <pc:chgData name="yashaswini goriparthi" userId="e54590904a35800e" providerId="LiveId" clId="{C2A04410-51BF-4BAE-AE75-4882EF7B9213}"/>
    <pc:docChg chg="modSld">
      <pc:chgData name="yashaswini goriparthi" userId="e54590904a35800e" providerId="LiveId" clId="{C2A04410-51BF-4BAE-AE75-4882EF7B9213}" dt="2025-06-05T04:27:29.386" v="3" actId="20577"/>
      <pc:docMkLst>
        <pc:docMk/>
      </pc:docMkLst>
      <pc:sldChg chg="modSp mod">
        <pc:chgData name="yashaswini goriparthi" userId="e54590904a35800e" providerId="LiveId" clId="{C2A04410-51BF-4BAE-AE75-4882EF7B9213}" dt="2025-06-05T04:27:29.386" v="3" actId="20577"/>
        <pc:sldMkLst>
          <pc:docMk/>
          <pc:sldMk cId="0" sldId="271"/>
        </pc:sldMkLst>
        <pc:spChg chg="mod">
          <ac:chgData name="yashaswini goriparthi" userId="e54590904a35800e" providerId="LiveId" clId="{C2A04410-51BF-4BAE-AE75-4882EF7B9213}" dt="2025-06-05T04:27:29.386" v="3" actId="20577"/>
          <ac:spMkLst>
            <pc:docMk/>
            <pc:sldMk cId="0" sldId="271"/>
            <ac:spMk id="9" creationId="{00000000-0000-0000-0000-000000000000}"/>
          </ac:spMkLst>
        </pc:spChg>
      </pc:sldChg>
    </pc:docChg>
  </pc:docChgLst>
  <pc:docChgLst>
    <pc:chgData name="yashaswini goriparthi" userId="e54590904a35800e" providerId="LiveId" clId="{00A0C936-0BEF-44AB-AF88-3C18C11D8161}"/>
    <pc:docChg chg="modSld">
      <pc:chgData name="yashaswini goriparthi" userId="e54590904a35800e" providerId="LiveId" clId="{00A0C936-0BEF-44AB-AF88-3C18C11D8161}" dt="2025-05-08T15:36:11.388" v="0" actId="1076"/>
      <pc:docMkLst>
        <pc:docMk/>
      </pc:docMkLst>
      <pc:sldChg chg="modSp mod">
        <pc:chgData name="yashaswini goriparthi" userId="e54590904a35800e" providerId="LiveId" clId="{00A0C936-0BEF-44AB-AF88-3C18C11D8161}" dt="2025-05-08T15:36:11.388" v="0" actId="1076"/>
        <pc:sldMkLst>
          <pc:docMk/>
          <pc:sldMk cId="0" sldId="266"/>
        </pc:sldMkLst>
        <pc:spChg chg="mod">
          <ac:chgData name="yashaswini goriparthi" userId="e54590904a35800e" providerId="LiveId" clId="{00A0C936-0BEF-44AB-AF88-3C18C11D8161}" dt="2025-05-08T15:36:11.388" v="0" actId="1076"/>
          <ac:spMkLst>
            <pc:docMk/>
            <pc:sldMk cId="0" sldId="266"/>
            <ac:spMk id="5" creationId="{EDE6293F-9601-98A4-53D4-6816F831D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00EF3-2A6F-4A16-A38F-9F2420FD517A}" type="datetimeFigureOut">
              <a:rPr lang="en-IN" smtClean="0"/>
              <a:t>05-06-2025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0E20A-B5D3-4AA6-BB4F-3A6BF1CDB26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0E20A-B5D3-4AA6-BB4F-3A6BF1CDB262}" type="slidenum">
              <a:rPr lang="en-IN" smtClean="0"/>
              <a:t>1</a:t>
            </a:fld>
            <a:endParaRPr lang="en-IN" dirty="0"/>
          </a:p>
        </p:txBody>
      </p:sp>
    </p:spTree>
    <p:extLst>
      <p:ext uri="{BB962C8B-B14F-4D97-AF65-F5344CB8AC3E}">
        <p14:creationId xmlns:p14="http://schemas.microsoft.com/office/powerpoint/2010/main" val="40893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0E20A-B5D3-4AA6-BB4F-3A6BF1CDB262}"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0E20A-B5D3-4AA6-BB4F-3A6BF1CDB262}" type="slidenum">
              <a:rPr lang="en-IN" smtClean="0"/>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0E20A-B5D3-4AA6-BB4F-3A6BF1CDB262}" type="slidenum">
              <a:rPr lang="en-IN" smtClean="0"/>
              <a:t>11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80E20A-B5D3-4AA6-BB4F-3A6BF1CDB262}" type="slidenum">
              <a:rPr lang="en-IN" smtClean="0"/>
              <a:t>28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F8FED-4C4A-4FE5-87C2-53B4196AC2FD}"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DA27B-78EC-4F38-AB29-D130498E08A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68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8FED-4C4A-4FE5-87C2-53B4196AC2FD}"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14254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8FED-4C4A-4FE5-87C2-53B4196AC2FD}"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292187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F8FED-4C4A-4FE5-87C2-53B4196AC2FD}"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37125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EF8FED-4C4A-4FE5-87C2-53B4196AC2FD}"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DA27B-78EC-4F38-AB29-D130498E08A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17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F8FED-4C4A-4FE5-87C2-53B4196AC2FD}"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10973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F8FED-4C4A-4FE5-87C2-53B4196AC2FD}" type="datetimeFigureOut">
              <a:rPr lang="en-IN" smtClean="0"/>
              <a:t>05-06-2025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65025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F8FED-4C4A-4FE5-87C2-53B4196AC2FD}" type="datetimeFigureOut">
              <a:rPr lang="en-IN" smtClean="0"/>
              <a:t>05-06-2025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59671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EF8FED-4C4A-4FE5-87C2-53B4196AC2FD}" type="datetimeFigureOut">
              <a:rPr lang="en-IN" smtClean="0"/>
              <a:t>05-06-2025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105661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EF8FED-4C4A-4FE5-87C2-53B4196AC2FD}" type="datetimeFigureOut">
              <a:rPr lang="en-IN" smtClean="0"/>
              <a:t>05-06-2025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DA27B-78EC-4F38-AB29-D130498E08A8}" type="slidenum">
              <a:rPr lang="en-IN" smtClean="0"/>
              <a:t>‹#›</a:t>
            </a:fld>
            <a:endParaRPr lang="en-IN"/>
          </a:p>
        </p:txBody>
      </p:sp>
    </p:spTree>
    <p:extLst>
      <p:ext uri="{BB962C8B-B14F-4D97-AF65-F5344CB8AC3E}">
        <p14:creationId xmlns:p14="http://schemas.microsoft.com/office/powerpoint/2010/main" val="191726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EF8FED-4C4A-4FE5-87C2-53B4196AC2FD}"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DA27B-78EC-4F38-AB29-D130498E08A8}" type="slidenum">
              <a:rPr lang="en-IN" smtClean="0"/>
              <a:t>‹#›</a:t>
            </a:fld>
            <a:endParaRPr lang="en-IN"/>
          </a:p>
        </p:txBody>
      </p:sp>
    </p:spTree>
    <p:extLst>
      <p:ext uri="{BB962C8B-B14F-4D97-AF65-F5344CB8AC3E}">
        <p14:creationId xmlns:p14="http://schemas.microsoft.com/office/powerpoint/2010/main" val="314302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EF8FED-4C4A-4FE5-87C2-53B4196AC2FD}" type="datetimeFigureOut">
              <a:rPr lang="en-IN" smtClean="0"/>
              <a:t>05-06-2025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DA27B-78EC-4F38-AB29-D130498E08A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1546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indianculture.gov.in/musical-instruments" TargetMode="External"/><Relationship Id="rId2" Type="http://schemas.openxmlformats.org/officeDocument/2006/relationships/hyperlink" Target="https://www.indianclassicalmusic.com/instruments" TargetMode="External"/><Relationship Id="rId1" Type="http://schemas.openxmlformats.org/officeDocument/2006/relationships/slideLayout" Target="../slideLayouts/slideLayout7.xml"/><Relationship Id="rId5" Type="http://schemas.openxmlformats.org/officeDocument/2006/relationships/hyperlink" Target="https://en.wikipedia.org/wiki/List_of_Indian_musical_instruments" TargetMode="External"/><Relationship Id="rId4" Type="http://schemas.openxmlformats.org/officeDocument/2006/relationships/hyperlink" Target="https://hellomusictheory.com/learn/indian-instrument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945" y="512064"/>
            <a:ext cx="10058400" cy="1609344"/>
          </a:xfrm>
        </p:spPr>
        <p:txBody>
          <a:bodyPr>
            <a:normAutofit fontScale="90000"/>
          </a:bodyPr>
          <a:lstStyle/>
          <a:p>
            <a:r>
              <a:rPr lang="en-US" sz="3100" b="1" i="0" dirty="0">
                <a:effectLst/>
                <a:latin typeface="Roboto" panose="02000000000000000000" pitchFamily="2" charset="0"/>
              </a:rPr>
              <a:t>VIGNAN'S INSTITUTE OF MANAGEMENT AND TECHNOLOGY FOR WOMEN</a:t>
            </a:r>
            <a:br>
              <a:rPr lang="en-US" sz="3100" b="1" i="0" dirty="0">
                <a:effectLst/>
                <a:latin typeface="Roboto" panose="02000000000000000000" pitchFamily="2" charset="0"/>
              </a:rPr>
            </a:br>
            <a:r>
              <a:rPr lang="en-IN" sz="3100" b="1" dirty="0"/>
              <a:t>              Department of CSE(AIML)</a:t>
            </a:r>
            <a:br>
              <a:rPr lang="en-US" sz="4900" b="1" dirty="0">
                <a:solidFill>
                  <a:srgbClr val="F8F9FA"/>
                </a:solidFill>
                <a:effectLst/>
                <a:latin typeface="Roboto" panose="02000000000000000000" pitchFamily="2" charset="0"/>
              </a:rPr>
            </a:br>
            <a:endParaRPr lang="en-IN" sz="49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996" y="221208"/>
            <a:ext cx="1428949" cy="1095528"/>
          </a:xfrm>
        </p:spPr>
      </p:pic>
      <p:sp>
        <p:nvSpPr>
          <p:cNvPr id="7" name="TextBox 6"/>
          <p:cNvSpPr txBox="1"/>
          <p:nvPr/>
        </p:nvSpPr>
        <p:spPr>
          <a:xfrm>
            <a:off x="642145" y="4237326"/>
            <a:ext cx="6096000" cy="206210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Team mates: </a:t>
            </a:r>
          </a:p>
          <a:p>
            <a:r>
              <a:rPr lang="en-US" b="1" dirty="0">
                <a:latin typeface="Times New Roman" panose="02020603050405020304" pitchFamily="18" charset="0"/>
                <a:cs typeface="Times New Roman" panose="02020603050405020304" pitchFamily="18" charset="0"/>
              </a:rPr>
              <a:t>G.YASHASWINI-23UP1A6618</a:t>
            </a:r>
          </a:p>
          <a:p>
            <a:r>
              <a:rPr lang="en-US" b="1" dirty="0">
                <a:latin typeface="Times New Roman" panose="02020603050405020304" pitchFamily="18" charset="0"/>
                <a:cs typeface="Times New Roman" panose="02020603050405020304" pitchFamily="18" charset="0"/>
              </a:rPr>
              <a:t>G.SHIVANI-23UP1A6621</a:t>
            </a:r>
          </a:p>
          <a:p>
            <a:r>
              <a:rPr lang="en-US" b="1" dirty="0">
                <a:latin typeface="Times New Roman" panose="02020603050405020304" pitchFamily="18" charset="0"/>
                <a:cs typeface="Times New Roman" panose="02020603050405020304" pitchFamily="18" charset="0"/>
              </a:rPr>
              <a:t>B.NISHITHA-23UP1A6610</a:t>
            </a:r>
          </a:p>
          <a:p>
            <a:r>
              <a:rPr lang="en-US" b="1" dirty="0">
                <a:latin typeface="Times New Roman" panose="02020603050405020304" pitchFamily="18" charset="0"/>
                <a:cs typeface="Times New Roman" panose="02020603050405020304" pitchFamily="18" charset="0"/>
              </a:rPr>
              <a:t>K.MOUNIKA-23UP1A6628</a:t>
            </a:r>
            <a:r>
              <a:rPr lang="en-US" sz="1800" b="1"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42503" y="4493792"/>
            <a:ext cx="6931742" cy="1015663"/>
          </a:xfrm>
          <a:prstGeom prst="rect">
            <a:avLst/>
          </a:prstGeom>
          <a:noFill/>
        </p:spPr>
        <p:txBody>
          <a:bodyPr wrap="square">
            <a:spAutoFit/>
          </a:bodyPr>
          <a:lstStyle/>
          <a:p>
            <a:pPr marL="0" indent="0" algn="r">
              <a:buNone/>
            </a:pPr>
            <a:r>
              <a:rPr lang="en-US" sz="1800" b="1" dirty="0"/>
              <a:t>     </a:t>
            </a:r>
            <a:r>
              <a:rPr lang="en-US" sz="2000" b="1" dirty="0">
                <a:latin typeface="Times New Roman" panose="02020603050405020304" pitchFamily="18" charset="0"/>
                <a:cs typeface="Times New Roman" panose="02020603050405020304" pitchFamily="18" charset="0"/>
              </a:rPr>
              <a:t>Guide Name : </a:t>
            </a:r>
            <a:r>
              <a:rPr lang="en-US" sz="2000" b="1" dirty="0" err="1">
                <a:latin typeface="Times New Roman" panose="02020603050405020304" pitchFamily="18" charset="0"/>
                <a:cs typeface="Times New Roman" panose="02020603050405020304" pitchFamily="18" charset="0"/>
              </a:rPr>
              <a:t>Dr.M.THEJOVATHI</a:t>
            </a:r>
            <a:endParaRPr lang="en-US" sz="2000" b="1" dirty="0">
              <a:latin typeface="Times New Roman" panose="02020603050405020304" pitchFamily="18" charset="0"/>
              <a:cs typeface="Times New Roman" panose="02020603050405020304" pitchFamily="18" charset="0"/>
            </a:endParaRPr>
          </a:p>
          <a:p>
            <a:pPr marL="0" indent="0" algn="r">
              <a:buNone/>
            </a:pPr>
            <a:r>
              <a:rPr lang="en-US" sz="2000" b="1" dirty="0">
                <a:latin typeface="Times New Roman" panose="02020603050405020304" pitchFamily="18" charset="0"/>
                <a:cs typeface="Times New Roman" panose="02020603050405020304" pitchFamily="18" charset="0"/>
              </a:rPr>
              <a:t>Designation : Associate Professor    </a:t>
            </a:r>
          </a:p>
          <a:p>
            <a:pPr marL="0" indent="0" algn="r">
              <a:buNone/>
            </a:pPr>
            <a:r>
              <a:rPr lang="en-US" sz="2000" b="1" dirty="0">
                <a:latin typeface="Times New Roman" panose="02020603050405020304" pitchFamily="18" charset="0"/>
                <a:cs typeface="Times New Roman" panose="02020603050405020304" pitchFamily="18" charset="0"/>
              </a:rPr>
              <a:t>Department : CSE(AIML)</a:t>
            </a:r>
            <a:endParaRPr lang="en-IN"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0942" y="2222090"/>
            <a:ext cx="11099584"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Project Title :Exploring India’s Culture and Heritage: Musical Instruments of India</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95DE-32C9-49C4-05A1-F4372F956B6A}"/>
              </a:ext>
            </a:extLst>
          </p:cNvPr>
          <p:cNvSpPr>
            <a:spLocks noGrp="1"/>
          </p:cNvSpPr>
          <p:nvPr>
            <p:ph type="title"/>
          </p:nvPr>
        </p:nvSpPr>
        <p:spPr>
          <a:xfrm>
            <a:off x="920816" y="-786063"/>
            <a:ext cx="10337533" cy="2042160"/>
          </a:xfrm>
        </p:spPr>
        <p:txBody>
          <a:bodyPr>
            <a:normAutofit/>
          </a:bodyPr>
          <a:lstStyle/>
          <a:p>
            <a:r>
              <a:rPr lang="en-IN" sz="5400" b="1" dirty="0">
                <a:solidFill>
                  <a:schemeClr val="tx1"/>
                </a:solidFill>
                <a:latin typeface="New roman time"/>
              </a:rPr>
              <a:t>Software Requirements</a:t>
            </a:r>
          </a:p>
        </p:txBody>
      </p:sp>
      <p:sp>
        <p:nvSpPr>
          <p:cNvPr id="4" name="Rectangle 1">
            <a:extLst>
              <a:ext uri="{FF2B5EF4-FFF2-40B4-BE49-F238E27FC236}">
                <a16:creationId xmlns:a16="http://schemas.microsoft.com/office/drawing/2014/main" id="{9AA58519-FF7E-1706-F5E9-33C20E987C4E}"/>
              </a:ext>
            </a:extLst>
          </p:cNvPr>
          <p:cNvSpPr>
            <a:spLocks noGrp="1" noChangeArrowheads="1"/>
          </p:cNvSpPr>
          <p:nvPr>
            <p:ph idx="1"/>
          </p:nvPr>
        </p:nvSpPr>
        <p:spPr bwMode="auto">
          <a:xfrm>
            <a:off x="1097280" y="2333920"/>
            <a:ext cx="900609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FontTx/>
              <a:buChar char="•"/>
            </a:pPr>
            <a:r>
              <a:rPr lang="en-US" altLang="en-US" sz="2400" b="1" dirty="0">
                <a:solidFill>
                  <a:schemeClr val="tx1">
                    <a:lumMod val="95000"/>
                    <a:lumOff val="5000"/>
                  </a:schemeClr>
                </a:solidFill>
                <a:latin typeface="Times New Roman" panose="02020603050405020304" pitchFamily="18" charset="0"/>
                <a:cs typeface="Times New Roman" panose="02020603050405020304" pitchFamily="18" charset="0"/>
              </a:rPr>
              <a:t>Operating System</a:t>
            </a:r>
            <a:r>
              <a:rPr lang="en-US" altLang="en-US" sz="2400" dirty="0">
                <a:solidFill>
                  <a:schemeClr val="tx1">
                    <a:lumMod val="95000"/>
                    <a:lumOff val="5000"/>
                  </a:schemeClr>
                </a:solidFill>
                <a:latin typeface="Times New Roman" panose="02020603050405020304" pitchFamily="18" charset="0"/>
                <a:cs typeface="Times New Roman" panose="02020603050405020304" pitchFamily="18" charset="0"/>
              </a:rPr>
              <a:t>: Windows / macOS /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Code Editor</a:t>
            </a: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Visual Studio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Web Technologies</a:t>
            </a: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JavaScript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Bootstrap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Browser</a:t>
            </a:r>
            <a:r>
              <a:rPr kumimoji="0" lang="en-US" altLang="en-US" sz="24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Google Chrome / Mozilla Firefox (for testing)</a:t>
            </a:r>
          </a:p>
        </p:txBody>
      </p:sp>
    </p:spTree>
    <p:extLst>
      <p:ext uri="{BB962C8B-B14F-4D97-AF65-F5344CB8AC3E}">
        <p14:creationId xmlns:p14="http://schemas.microsoft.com/office/powerpoint/2010/main" val="414415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 y="346379"/>
            <a:ext cx="8625567" cy="768350"/>
          </a:xfrm>
          <a:prstGeom prst="rect">
            <a:avLst/>
          </a:prstGeom>
          <a:noFill/>
        </p:spPr>
        <p:txBody>
          <a:bodyPr wrap="square">
            <a:spAutoFit/>
          </a:bodyPr>
          <a:lstStyle/>
          <a:p>
            <a:r>
              <a:rPr lang="en-US" sz="4400" b="1" dirty="0">
                <a:latin typeface="Times New Roman" panose="02020603050405020304" charset="0"/>
                <a:cs typeface="Times New Roman" panose="02020603050405020304" charset="0"/>
              </a:rPr>
              <a:t>Proposed System:</a:t>
            </a:r>
            <a:endParaRPr lang="en-IN" sz="4400" b="1" dirty="0">
              <a:latin typeface="Times New Roman" panose="02020603050405020304" charset="0"/>
              <a:cs typeface="Times New Roman" panose="02020603050405020304" charset="0"/>
            </a:endParaRPr>
          </a:p>
        </p:txBody>
      </p:sp>
      <p:sp>
        <p:nvSpPr>
          <p:cNvPr id="2" name="Text Box 1"/>
          <p:cNvSpPr txBox="1"/>
          <p:nvPr/>
        </p:nvSpPr>
        <p:spPr>
          <a:xfrm>
            <a:off x="320040" y="1519464"/>
            <a:ext cx="11551920" cy="2161901"/>
          </a:xfrm>
          <a:prstGeom prst="rect">
            <a:avLst/>
          </a:prstGeom>
          <a:noFill/>
        </p:spPr>
        <p:txBody>
          <a:bodyPr wrap="square" rtlCol="0" anchor="t">
            <a:noAutofit/>
          </a:bodyPr>
          <a:lstStyle/>
          <a:p>
            <a:r>
              <a:rPr lang="en-US" altLang="en-US" sz="2400" dirty="0">
                <a:latin typeface="Times New Roman" panose="02020603050405020304" pitchFamily="18" charset="0"/>
                <a:cs typeface="Times New Roman" panose="02020603050405020304" pitchFamily="18" charset="0"/>
              </a:rPr>
              <a:t>The interactive website will provide an engaging and comprehensive experience with features like:</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Clickable Indian map: Instruments will be mapped to their regions, allowing users to discover their historical and cultural significance.</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Hover-based popups: Users will see a brief description and image before clicking for more detailed information.</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Dedicated pages: Each instrument will have a unique page detailing its history, usage, significance, and famous musicians.</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Educational tool: This platform can be used in schools and cultural studies to promote traditional knowledge.</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User-friendly design: Accessible for people of all ages, ensuring widespread engagement.</a:t>
            </a: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8AD7-1AFA-5849-7F82-5B8FD822CAFA}"/>
              </a:ext>
            </a:extLst>
          </p:cNvPr>
          <p:cNvSpPr>
            <a:spLocks noGrp="1"/>
          </p:cNvSpPr>
          <p:nvPr>
            <p:ph type="ctrTitle"/>
          </p:nvPr>
        </p:nvSpPr>
        <p:spPr>
          <a:xfrm>
            <a:off x="1210750" y="2125060"/>
            <a:ext cx="10058400" cy="1783625"/>
          </a:xfrm>
        </p:spPr>
        <p:txBody>
          <a:bodyPr/>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Architecture design</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4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50A3225-8902-F45A-7486-CE1ABCF14457}"/>
              </a:ext>
            </a:extLst>
          </p:cNvPr>
          <p:cNvPicPr>
            <a:picLocks noChangeAspect="1"/>
          </p:cNvPicPr>
          <p:nvPr/>
        </p:nvPicPr>
        <p:blipFill>
          <a:blip r:embed="rId2"/>
          <a:stretch>
            <a:fillRect/>
          </a:stretch>
        </p:blipFill>
        <p:spPr>
          <a:xfrm>
            <a:off x="509666" y="179882"/>
            <a:ext cx="11137691" cy="6041036"/>
          </a:xfrm>
          <a:prstGeom prst="rect">
            <a:avLst/>
          </a:prstGeom>
        </p:spPr>
      </p:pic>
    </p:spTree>
    <p:extLst>
      <p:ext uri="{BB962C8B-B14F-4D97-AF65-F5344CB8AC3E}">
        <p14:creationId xmlns:p14="http://schemas.microsoft.com/office/powerpoint/2010/main" val="244396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86BF-FA8A-20FD-0D5E-AEAE8DB27C73}"/>
              </a:ext>
            </a:extLst>
          </p:cNvPr>
          <p:cNvSpPr>
            <a:spLocks noGrp="1"/>
          </p:cNvSpPr>
          <p:nvPr>
            <p:ph type="title"/>
          </p:nvPr>
        </p:nvSpPr>
        <p:spPr>
          <a:xfrm>
            <a:off x="930389" y="-104932"/>
            <a:ext cx="10331221" cy="1602449"/>
          </a:xfrm>
        </p:spPr>
        <p:txBody>
          <a:bodyPr>
            <a:normAutofit/>
          </a:bodyPr>
          <a:lstStyle/>
          <a:p>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D217B4-449B-4812-D519-2671287BF180}"/>
              </a:ext>
            </a:extLst>
          </p:cNvPr>
          <p:cNvSpPr>
            <a:spLocks noGrp="1"/>
          </p:cNvSpPr>
          <p:nvPr>
            <p:ph idx="1"/>
          </p:nvPr>
        </p:nvSpPr>
        <p:spPr>
          <a:xfrm>
            <a:off x="1066799" y="2130547"/>
            <a:ext cx="10058400" cy="4023360"/>
          </a:xfrm>
        </p:spPr>
        <p:txBody>
          <a:bodyPr>
            <a:normAutofit/>
          </a:bodyPr>
          <a:lstStyle/>
          <a:p>
            <a:pPr>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Class Diagram</a:t>
            </a:r>
          </a:p>
          <a:p>
            <a:pPr>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Use case Diagram</a:t>
            </a:r>
          </a:p>
          <a:p>
            <a:pPr>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Sequence Diagram</a:t>
            </a:r>
          </a:p>
          <a:p>
            <a:pPr>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Activity Diagram</a:t>
            </a:r>
          </a:p>
          <a:p>
            <a:pPr>
              <a:buFont typeface="Arial" panose="020B0604020202020204"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Deployment Diagram</a:t>
            </a:r>
          </a:p>
        </p:txBody>
      </p:sp>
    </p:spTree>
    <p:extLst>
      <p:ext uri="{BB962C8B-B14F-4D97-AF65-F5344CB8AC3E}">
        <p14:creationId xmlns:p14="http://schemas.microsoft.com/office/powerpoint/2010/main" val="339186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71D389-F820-5506-6E44-E6F436DCCF24}"/>
              </a:ext>
            </a:extLst>
          </p:cNvPr>
          <p:cNvPicPr>
            <a:picLocks noChangeAspect="1"/>
          </p:cNvPicPr>
          <p:nvPr/>
        </p:nvPicPr>
        <p:blipFill>
          <a:blip r:embed="rId2"/>
          <a:stretch>
            <a:fillRect/>
          </a:stretch>
        </p:blipFill>
        <p:spPr>
          <a:xfrm>
            <a:off x="104932" y="149901"/>
            <a:ext cx="11947160" cy="6145967"/>
          </a:xfrm>
          <a:prstGeom prst="rect">
            <a:avLst/>
          </a:prstGeom>
        </p:spPr>
      </p:pic>
    </p:spTree>
    <p:extLst>
      <p:ext uri="{BB962C8B-B14F-4D97-AF65-F5344CB8AC3E}">
        <p14:creationId xmlns:p14="http://schemas.microsoft.com/office/powerpoint/2010/main" val="420760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F67D71-2472-8F9C-8E3F-6988BC1532C7}"/>
              </a:ext>
            </a:extLst>
          </p:cNvPr>
          <p:cNvPicPr>
            <a:picLocks noChangeAspect="1"/>
          </p:cNvPicPr>
          <p:nvPr/>
        </p:nvPicPr>
        <p:blipFill>
          <a:blip r:embed="rId2"/>
          <a:stretch>
            <a:fillRect/>
          </a:stretch>
        </p:blipFill>
        <p:spPr>
          <a:xfrm>
            <a:off x="362262" y="329784"/>
            <a:ext cx="11467475" cy="5816183"/>
          </a:xfrm>
          <a:prstGeom prst="rect">
            <a:avLst/>
          </a:prstGeom>
        </p:spPr>
      </p:pic>
    </p:spTree>
    <p:extLst>
      <p:ext uri="{BB962C8B-B14F-4D97-AF65-F5344CB8AC3E}">
        <p14:creationId xmlns:p14="http://schemas.microsoft.com/office/powerpoint/2010/main" val="3611794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25D398-2D58-7999-CE58-A909224CE3A5}"/>
              </a:ext>
            </a:extLst>
          </p:cNvPr>
          <p:cNvPicPr>
            <a:picLocks noChangeAspect="1"/>
          </p:cNvPicPr>
          <p:nvPr/>
        </p:nvPicPr>
        <p:blipFill>
          <a:blip r:embed="rId2"/>
          <a:stretch>
            <a:fillRect/>
          </a:stretch>
        </p:blipFill>
        <p:spPr>
          <a:xfrm>
            <a:off x="359764" y="434715"/>
            <a:ext cx="11242623" cy="5666282"/>
          </a:xfrm>
          <a:prstGeom prst="rect">
            <a:avLst/>
          </a:prstGeom>
        </p:spPr>
      </p:pic>
    </p:spTree>
    <p:extLst>
      <p:ext uri="{BB962C8B-B14F-4D97-AF65-F5344CB8AC3E}">
        <p14:creationId xmlns:p14="http://schemas.microsoft.com/office/powerpoint/2010/main" val="65025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71940A-8212-6034-99F3-CA1ADDD4E359}"/>
              </a:ext>
            </a:extLst>
          </p:cNvPr>
          <p:cNvPicPr>
            <a:picLocks noChangeAspect="1"/>
          </p:cNvPicPr>
          <p:nvPr/>
        </p:nvPicPr>
        <p:blipFill>
          <a:blip r:embed="rId2"/>
          <a:stretch>
            <a:fillRect/>
          </a:stretch>
        </p:blipFill>
        <p:spPr>
          <a:xfrm>
            <a:off x="329784" y="299803"/>
            <a:ext cx="11587395" cy="5846163"/>
          </a:xfrm>
          <a:prstGeom prst="rect">
            <a:avLst/>
          </a:prstGeom>
        </p:spPr>
      </p:pic>
    </p:spTree>
    <p:extLst>
      <p:ext uri="{BB962C8B-B14F-4D97-AF65-F5344CB8AC3E}">
        <p14:creationId xmlns:p14="http://schemas.microsoft.com/office/powerpoint/2010/main" val="84259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80F874-F09C-7E81-4AE7-6A0E67A94E4E}"/>
              </a:ext>
            </a:extLst>
          </p:cNvPr>
          <p:cNvPicPr>
            <a:picLocks noChangeAspect="1"/>
          </p:cNvPicPr>
          <p:nvPr/>
        </p:nvPicPr>
        <p:blipFill>
          <a:blip r:embed="rId2"/>
          <a:stretch>
            <a:fillRect/>
          </a:stretch>
        </p:blipFill>
        <p:spPr>
          <a:xfrm>
            <a:off x="419725" y="385981"/>
            <a:ext cx="11137692" cy="5865555"/>
          </a:xfrm>
          <a:prstGeom prst="rect">
            <a:avLst/>
          </a:prstGeom>
        </p:spPr>
      </p:pic>
    </p:spTree>
    <p:extLst>
      <p:ext uri="{BB962C8B-B14F-4D97-AF65-F5344CB8AC3E}">
        <p14:creationId xmlns:p14="http://schemas.microsoft.com/office/powerpoint/2010/main" val="382913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758776" cy="1381545"/>
          </a:xfrm>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Contents</a:t>
            </a:r>
            <a:r>
              <a:rPr lang="en-US" sz="5400" b="1" dirty="0">
                <a:solidFill>
                  <a:schemeClr val="tx1"/>
                </a:solidFill>
                <a:latin typeface="New roman time"/>
              </a:rPr>
              <a:t>:</a:t>
            </a:r>
            <a:endParaRPr lang="en-IN" sz="5400" b="1" dirty="0">
              <a:solidFill>
                <a:schemeClr val="tx1"/>
              </a:solidFill>
              <a:latin typeface="New roman time"/>
            </a:endParaRPr>
          </a:p>
        </p:txBody>
      </p:sp>
      <p:sp>
        <p:nvSpPr>
          <p:cNvPr id="3" name="Content Placeholder 2"/>
          <p:cNvSpPr>
            <a:spLocks noGrp="1"/>
          </p:cNvSpPr>
          <p:nvPr>
            <p:ph idx="1"/>
          </p:nvPr>
        </p:nvSpPr>
        <p:spPr>
          <a:xfrm>
            <a:off x="1066800" y="1785773"/>
            <a:ext cx="10058400" cy="4577552"/>
          </a:xfrm>
        </p:spPr>
        <p:txBody>
          <a:bodyPr>
            <a:normAutofit fontScale="70000" lnSpcReduction="20000"/>
          </a:bodyPr>
          <a:lstStyle/>
          <a:p>
            <a:pPr>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Survey</a:t>
            </a:r>
          </a:p>
          <a:p>
            <a:pPr>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System and its Drawbacks</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Hardware and Software requirements</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Proposed architecture</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UML-design</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Algorithm</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Code methodology</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Result</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Conclusion </a:t>
            </a:r>
          </a:p>
          <a:p>
            <a:pPr>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Reference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8594-1F28-7C3D-58D5-4DFBD43912C1}"/>
              </a:ext>
            </a:extLst>
          </p:cNvPr>
          <p:cNvSpPr>
            <a:spLocks noGrp="1"/>
          </p:cNvSpPr>
          <p:nvPr>
            <p:ph type="title"/>
          </p:nvPr>
        </p:nvSpPr>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Algorithm:</a:t>
            </a:r>
          </a:p>
        </p:txBody>
      </p:sp>
      <p:sp>
        <p:nvSpPr>
          <p:cNvPr id="5" name="Rectangle 2">
            <a:extLst>
              <a:ext uri="{FF2B5EF4-FFF2-40B4-BE49-F238E27FC236}">
                <a16:creationId xmlns:a16="http://schemas.microsoft.com/office/drawing/2014/main" id="{AFAFCEEB-C65E-5E0B-8B6F-40D5533B581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4">
            <a:extLst>
              <a:ext uri="{FF2B5EF4-FFF2-40B4-BE49-F238E27FC236}">
                <a16:creationId xmlns:a16="http://schemas.microsoft.com/office/drawing/2014/main" id="{1EA07890-E864-44D8-9D68-4755FDF31E20}"/>
              </a:ext>
            </a:extLst>
          </p:cNvPr>
          <p:cNvSpPr>
            <a:spLocks noChangeArrowheads="1"/>
          </p:cNvSpPr>
          <p:nvPr/>
        </p:nvSpPr>
        <p:spPr bwMode="auto">
          <a:xfrm>
            <a:off x="152400" y="-17076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76B0A01-3D45-5427-290B-12955CC4A70A}"/>
              </a:ext>
            </a:extLst>
          </p:cNvPr>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7">
            <a:extLst>
              <a:ext uri="{FF2B5EF4-FFF2-40B4-BE49-F238E27FC236}">
                <a16:creationId xmlns:a16="http://schemas.microsoft.com/office/drawing/2014/main" id="{0EBE3E54-0F7F-DEDD-55D2-E9FC73ABF070}"/>
              </a:ext>
            </a:extLst>
          </p:cNvPr>
          <p:cNvSpPr>
            <a:spLocks noGrp="1" noChangeArrowheads="1"/>
          </p:cNvSpPr>
          <p:nvPr>
            <p:ph idx="1"/>
          </p:nvPr>
        </p:nvSpPr>
        <p:spPr bwMode="auto">
          <a:xfrm>
            <a:off x="1097280" y="2303142"/>
            <a:ext cx="1084988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 the webpage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2.Display the map of India with clickable states.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3.When a user clicks on a state</a:t>
            </a:r>
          </a:p>
          <a:p>
            <a:pPr marL="0" marR="0" lvl="0" indent="0" algn="just" defTabSz="914400" rtl="0" eaLnBrk="0" fontAlgn="base" latinLnBrk="0" hangingPunct="0">
              <a:lnSpc>
                <a:spcPct val="100000"/>
              </a:lnSpc>
              <a:spcBef>
                <a:spcPct val="0"/>
              </a:spcBef>
              <a:spcAft>
                <a:spcPct val="0"/>
              </a:spcAft>
              <a:buClrTx/>
              <a:buSzTx/>
              <a:buNone/>
              <a:tabLst/>
            </a:pP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&gt;Show the classical musical instrument of that state.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4.Display instrument name, image, and short info.</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5.Allow user to click on other states to view more instruments.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6.End.</a:t>
            </a:r>
          </a:p>
        </p:txBody>
      </p:sp>
    </p:spTree>
    <p:extLst>
      <p:ext uri="{BB962C8B-B14F-4D97-AF65-F5344CB8AC3E}">
        <p14:creationId xmlns:p14="http://schemas.microsoft.com/office/powerpoint/2010/main" val="1430961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EE2C5-94CF-8968-E500-48C1C58F3652}"/>
              </a:ext>
            </a:extLst>
          </p:cNvPr>
          <p:cNvSpPr txBox="1"/>
          <p:nvPr/>
        </p:nvSpPr>
        <p:spPr>
          <a:xfrm>
            <a:off x="449704" y="224852"/>
            <a:ext cx="11482465" cy="5478423"/>
          </a:xfrm>
          <a:prstGeom prst="rect">
            <a:avLst/>
          </a:prstGeom>
          <a:noFill/>
        </p:spPr>
        <p:txBody>
          <a:bodyPr wrap="square">
            <a:spAutoFit/>
          </a:bodyPr>
          <a:lstStyle/>
          <a:p>
            <a:pPr>
              <a:buNone/>
            </a:pPr>
            <a:endParaRPr lang="en-US" b="1" dirty="0"/>
          </a:p>
          <a:p>
            <a:pPr>
              <a:buNone/>
            </a:pPr>
            <a:r>
              <a:rPr lang="en-US" sz="4800" b="1" dirty="0">
                <a:latin typeface="Times New Roman" panose="02020603050405020304" pitchFamily="18" charset="0"/>
                <a:ea typeface="Tahoma" panose="020B0604030504040204" pitchFamily="34" charset="0"/>
                <a:cs typeface="Times New Roman" panose="02020603050405020304" pitchFamily="18" charset="0"/>
              </a:rPr>
              <a:t>Methodology</a:t>
            </a:r>
          </a:p>
          <a:p>
            <a:pPr>
              <a:buNone/>
            </a:pPr>
            <a:endParaRPr lang="en-US" sz="2800" b="1" dirty="0">
              <a:latin typeface="New roman time"/>
            </a:endParaRPr>
          </a:p>
          <a:p>
            <a:pPr>
              <a:buNone/>
            </a:pPr>
            <a:r>
              <a:rPr lang="en-US" sz="2800" b="1" dirty="0">
                <a:latin typeface="Times New Roman" panose="02020603050405020304" pitchFamily="18" charset="0"/>
                <a:cs typeface="Times New Roman" panose="02020603050405020304" pitchFamily="18" charset="0"/>
              </a:rPr>
              <a:t>User Methodology</a:t>
            </a:r>
          </a:p>
          <a:p>
            <a:pPr>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Navigate the Map:</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     Users can interact with the Indian map by clicking on different states.</a:t>
            </a:r>
          </a:p>
          <a:p>
            <a:pPr>
              <a:buFont typeface="+mj-lt"/>
              <a:buAutoNum type="arabicPeriod"/>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View Instrument Information:</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Upon clicking a state, users can see details about the classical musical instruments specific to that state.</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Explore Instruments:</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Users can explore different instruments and learn about their cultural significance.</a:t>
            </a:r>
          </a:p>
          <a:p>
            <a:pPr>
              <a:buNone/>
            </a:pPr>
            <a:endParaRPr lang="en-US" sz="4800" b="1" dirty="0">
              <a:solidFill>
                <a:schemeClr val="tx1">
                  <a:lumMod val="95000"/>
                  <a:lumOff val="5000"/>
                </a:schemeClr>
              </a:solidFill>
              <a:latin typeface="New roman time"/>
            </a:endParaRPr>
          </a:p>
          <a:p>
            <a:pPr>
              <a:buNone/>
            </a:pPr>
            <a:endParaRPr lang="en-US" b="1" dirty="0"/>
          </a:p>
          <a:p>
            <a:pPr>
              <a:buNone/>
            </a:pPr>
            <a:endParaRPr lang="en-US" b="1" dirty="0"/>
          </a:p>
          <a:p>
            <a:pPr lvl="1"/>
            <a:endParaRPr lang="en-US" dirty="0"/>
          </a:p>
          <a:p>
            <a:pPr lvl="1"/>
            <a:endParaRPr lang="en-US" dirty="0"/>
          </a:p>
        </p:txBody>
      </p:sp>
      <p:sp>
        <p:nvSpPr>
          <p:cNvPr id="4" name="Rectangle 1">
            <a:extLst>
              <a:ext uri="{FF2B5EF4-FFF2-40B4-BE49-F238E27FC236}">
                <a16:creationId xmlns:a16="http://schemas.microsoft.com/office/drawing/2014/main" id="{78D8A075-B7C4-A98F-F2C9-4F67688149C0}"/>
              </a:ext>
            </a:extLst>
          </p:cNvPr>
          <p:cNvSpPr>
            <a:spLocks noChangeArrowheads="1"/>
          </p:cNvSpPr>
          <p:nvPr/>
        </p:nvSpPr>
        <p:spPr bwMode="auto">
          <a:xfrm>
            <a:off x="449703" y="4000462"/>
            <a:ext cx="1076293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Admin Methodology</a:t>
            </a:r>
            <a:endParaRPr kumimoji="0" lang="en-US" altLang="en-US" sz="28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1.Update Instrument Data:</a:t>
            </a:r>
            <a:endParaRPr lang="en-US" alt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Admins can add, edit, or remove instrument details for each state.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2.Manage Map 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Admins can modify or update the states in the map if needed.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3.Monitor User Interaction</a:t>
            </a:r>
            <a:r>
              <a:rPr lang="en-US" altLang="en-US" dirty="0">
                <a:solidFill>
                  <a:schemeClr val="tx1">
                    <a:lumMod val="95000"/>
                    <a:lumOff val="5000"/>
                  </a:schemeClr>
                </a:solidFill>
                <a:latin typeface="Times New Roman" panose="02020603050405020304" pitchFamily="18" charset="0"/>
                <a:cs typeface="Times New Roman" panose="02020603050405020304" pitchFamily="18" charset="0"/>
              </a:rPr>
              <a:t>:</a:t>
            </a:r>
            <a:endParaRPr kumimoji="0" lang="en-US" altLang="en-US" sz="180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Admins can track user interactions and provide updates or notification is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769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F85D-E699-5390-002F-FA39A50B0E90}"/>
              </a:ext>
            </a:extLst>
          </p:cNvPr>
          <p:cNvSpPr>
            <a:spLocks noGrp="1"/>
          </p:cNvSpPr>
          <p:nvPr>
            <p:ph type="ctrTitle"/>
          </p:nvPr>
        </p:nvSpPr>
        <p:spPr>
          <a:xfrm>
            <a:off x="1097280" y="758952"/>
            <a:ext cx="6952438" cy="3566160"/>
          </a:xfrm>
        </p:spPr>
        <p:txBody>
          <a:bodyPr/>
          <a:lstStyle/>
          <a:p>
            <a:r>
              <a:rPr lang="en-IN"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Result</a:t>
            </a:r>
          </a:p>
        </p:txBody>
      </p:sp>
    </p:spTree>
    <p:extLst>
      <p:ext uri="{BB962C8B-B14F-4D97-AF65-F5344CB8AC3E}">
        <p14:creationId xmlns:p14="http://schemas.microsoft.com/office/powerpoint/2010/main" val="371079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DC363B4-6862-0A91-1190-B9CFC1502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714"/>
            <a:ext cx="12192000" cy="5800571"/>
          </a:xfrm>
          <a:prstGeom prst="rect">
            <a:avLst/>
          </a:prstGeom>
        </p:spPr>
      </p:pic>
    </p:spTree>
    <p:extLst>
      <p:ext uri="{BB962C8B-B14F-4D97-AF65-F5344CB8AC3E}">
        <p14:creationId xmlns:p14="http://schemas.microsoft.com/office/powerpoint/2010/main" val="2188331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india on a computer screen&#10;&#10;AI-generated content may be incorrect.">
            <a:extLst>
              <a:ext uri="{FF2B5EF4-FFF2-40B4-BE49-F238E27FC236}">
                <a16:creationId xmlns:a16="http://schemas.microsoft.com/office/drawing/2014/main" id="{6B755287-EDE5-17E6-7CC6-3FF90164E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86" y="845573"/>
            <a:ext cx="11647375" cy="5234639"/>
          </a:xfrm>
          <a:prstGeom prst="rect">
            <a:avLst/>
          </a:prstGeom>
        </p:spPr>
      </p:pic>
    </p:spTree>
    <p:extLst>
      <p:ext uri="{BB962C8B-B14F-4D97-AF65-F5344CB8AC3E}">
        <p14:creationId xmlns:p14="http://schemas.microsoft.com/office/powerpoint/2010/main" val="415694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E45D-3DDF-2285-14BC-AEB63E167F52}"/>
              </a:ext>
            </a:extLst>
          </p:cNvPr>
          <p:cNvSpPr>
            <a:spLocks noGrp="1"/>
          </p:cNvSpPr>
          <p:nvPr>
            <p:ph type="title"/>
          </p:nvPr>
        </p:nvSpPr>
        <p:spPr/>
        <p:txBody>
          <a:bodyPr/>
          <a:lstStyle/>
          <a:p>
            <a:endParaRPr lang="en-IN"/>
          </a:p>
        </p:txBody>
      </p:sp>
      <p:pic>
        <p:nvPicPr>
          <p:cNvPr id="5" name="Content Placeholder 4" descr="A screenshot of a map&#10;&#10;AI-generated content may be incorrect.">
            <a:extLst>
              <a:ext uri="{FF2B5EF4-FFF2-40B4-BE49-F238E27FC236}">
                <a16:creationId xmlns:a16="http://schemas.microsoft.com/office/drawing/2014/main" id="{DEEEDCA3-6B18-34DB-F663-496563AD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40" y="511277"/>
            <a:ext cx="12000720" cy="5614220"/>
          </a:xfrm>
        </p:spPr>
      </p:pic>
    </p:spTree>
    <p:extLst>
      <p:ext uri="{BB962C8B-B14F-4D97-AF65-F5344CB8AC3E}">
        <p14:creationId xmlns:p14="http://schemas.microsoft.com/office/powerpoint/2010/main" val="1770088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6096A59-61D5-5985-FF44-0007F592C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00" y="613512"/>
            <a:ext cx="11795352" cy="5531649"/>
          </a:xfrm>
          <a:prstGeom prst="rect">
            <a:avLst/>
          </a:prstGeom>
        </p:spPr>
      </p:pic>
    </p:spTree>
    <p:extLst>
      <p:ext uri="{BB962C8B-B14F-4D97-AF65-F5344CB8AC3E}">
        <p14:creationId xmlns:p14="http://schemas.microsoft.com/office/powerpoint/2010/main" val="3637572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8109" y="833560"/>
            <a:ext cx="8756195"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References:</a:t>
            </a:r>
            <a:endParaRPr lang="en-IN" sz="44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58109" y="2621693"/>
            <a:ext cx="10644474" cy="3942393"/>
          </a:xfrm>
          <a:prstGeom prst="rect">
            <a:avLst/>
          </a:prstGeom>
          <a:noFill/>
        </p:spPr>
        <p:txBody>
          <a:bodyPr wrap="square" rtlCol="0" anchor="t">
            <a:noAutofit/>
          </a:bodyPr>
          <a:lstStyle/>
          <a:p>
            <a:endParaRPr lang="en-US" altLang="en-US" sz="2000" dirty="0"/>
          </a:p>
          <a:p>
            <a:endParaRPr lang="en-US" altLang="en-US" dirty="0"/>
          </a:p>
        </p:txBody>
      </p:sp>
      <p:sp>
        <p:nvSpPr>
          <p:cNvPr id="5" name="TextBox 4">
            <a:extLst>
              <a:ext uri="{FF2B5EF4-FFF2-40B4-BE49-F238E27FC236}">
                <a16:creationId xmlns:a16="http://schemas.microsoft.com/office/drawing/2014/main" id="{EDE6293F-9601-98A4-53D4-6816F831D52D}"/>
              </a:ext>
            </a:extLst>
          </p:cNvPr>
          <p:cNvSpPr txBox="1"/>
          <p:nvPr/>
        </p:nvSpPr>
        <p:spPr>
          <a:xfrm>
            <a:off x="779816" y="1933038"/>
            <a:ext cx="8512779" cy="1200329"/>
          </a:xfrm>
          <a:prstGeom prst="rect">
            <a:avLst/>
          </a:prstGeom>
          <a:noFill/>
        </p:spPr>
        <p:txBody>
          <a:bodyPr wrap="square">
            <a:spAutoFit/>
          </a:bodyPr>
          <a:lstStyle/>
          <a:p>
            <a:pPr>
              <a:buFont typeface="Arial" panose="020B0604020202020204" pitchFamily="34" charset="0"/>
              <a:buChar char="•"/>
            </a:pPr>
            <a:r>
              <a:rPr lang="en-US" dirty="0">
                <a:hlinkClick r:id="rId2"/>
              </a:rPr>
              <a:t>Indian Classical Music Instruments</a:t>
            </a:r>
            <a:r>
              <a:rPr lang="en-US" dirty="0"/>
              <a:t> </a:t>
            </a:r>
          </a:p>
          <a:p>
            <a:pPr>
              <a:buFont typeface="Arial" panose="020B0604020202020204" pitchFamily="34" charset="0"/>
              <a:buChar char="•"/>
            </a:pPr>
            <a:r>
              <a:rPr lang="en-US" dirty="0">
                <a:hlinkClick r:id="rId3"/>
              </a:rPr>
              <a:t>Musical Instruments of India</a:t>
            </a:r>
            <a:endParaRPr lang="en-US" dirty="0"/>
          </a:p>
          <a:p>
            <a:pPr>
              <a:buFont typeface="Arial" panose="020B0604020202020204" pitchFamily="34" charset="0"/>
              <a:buChar char="•"/>
            </a:pPr>
            <a:r>
              <a:rPr lang="en-US" dirty="0">
                <a:hlinkClick r:id="rId4"/>
              </a:rPr>
              <a:t>17 Traditional Indian Musical Instruments</a:t>
            </a:r>
            <a:endParaRPr lang="en-US" dirty="0"/>
          </a:p>
          <a:p>
            <a:pPr>
              <a:buFont typeface="Arial" panose="020B0604020202020204" pitchFamily="34" charset="0"/>
              <a:buChar char="•"/>
            </a:pPr>
            <a:r>
              <a:rPr lang="en-US" dirty="0">
                <a:hlinkClick r:id="rId5"/>
              </a:rPr>
              <a:t>Wikipedia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8843" y="1167438"/>
            <a:ext cx="8609238" cy="923330"/>
          </a:xfrm>
          <a:prstGeom prst="rect">
            <a:avLst/>
          </a:prstGeom>
          <a:noFill/>
        </p:spPr>
        <p:txBody>
          <a:bodyPr wrap="square">
            <a:spAutoFit/>
          </a:bodyPr>
          <a:lstStyle/>
          <a:p>
            <a:r>
              <a:rPr lang="en-US" sz="5400" b="1" dirty="0">
                <a:latin typeface="Times New Roman" panose="02020603050405020304" charset="0"/>
                <a:cs typeface="Times New Roman" panose="02020603050405020304" charset="0"/>
              </a:rPr>
              <a:t>Conclusion:</a:t>
            </a:r>
            <a:endParaRPr lang="en-IN" sz="5400" b="1" dirty="0">
              <a:latin typeface="Times New Roman" panose="02020603050405020304" charset="0"/>
              <a:cs typeface="Times New Roman" panose="02020603050405020304" charset="0"/>
            </a:endParaRPr>
          </a:p>
        </p:txBody>
      </p:sp>
      <p:sp>
        <p:nvSpPr>
          <p:cNvPr id="2" name="Text Box 1"/>
          <p:cNvSpPr txBox="1"/>
          <p:nvPr/>
        </p:nvSpPr>
        <p:spPr>
          <a:xfrm>
            <a:off x="538843" y="2544788"/>
            <a:ext cx="10726420" cy="2955925"/>
          </a:xfrm>
          <a:prstGeom prst="rect">
            <a:avLst/>
          </a:prstGeom>
          <a:noFill/>
        </p:spPr>
        <p:txBody>
          <a:bodyPr wrap="square" rtlCol="0" anchor="t">
            <a:noAutofit/>
          </a:bodyPr>
          <a:lstStyle/>
          <a:p>
            <a:pPr marL="457200" indent="-457200">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This project will serve as an innovative digital archive of India’s classical musical instruments, combining education with interactivity. By making cultural heritage accessible in an engaging format, it will foster greater appreciation for India’s diverse musical traditions</a:t>
            </a:r>
            <a:r>
              <a:rPr lang="en-US" altLang="en-US" dirty="0"/>
              <a:t>. </a:t>
            </a:r>
            <a:endParaRPr lang="en-I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98472" y="2598003"/>
            <a:ext cx="6682467" cy="1107996"/>
          </a:xfrm>
          <a:prstGeom prst="rect">
            <a:avLst/>
          </a:prstGeom>
          <a:noFill/>
        </p:spPr>
        <p:txBody>
          <a:bodyPr wrap="square">
            <a:spAutoFit/>
          </a:bodyPr>
          <a:lstStyle/>
          <a:p>
            <a:r>
              <a:rPr lang="en-US" sz="6600" b="1" dirty="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271" y="-1598960"/>
            <a:ext cx="10804697" cy="3197920"/>
          </a:xfrm>
        </p:spPr>
        <p:txBody>
          <a:bodyPr/>
          <a:lstStyle/>
          <a:p>
            <a:r>
              <a:rPr lang="en-US" b="1" dirty="0">
                <a:solidFill>
                  <a:schemeClr val="tx1">
                    <a:lumMod val="95000"/>
                    <a:lumOff val="5000"/>
                  </a:schemeClr>
                </a:solidFill>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675516" y="1253901"/>
            <a:ext cx="11288206" cy="7322553"/>
          </a:xfrm>
        </p:spPr>
        <p:txBody>
          <a:bodyPr>
            <a:normAutofit/>
          </a:bodyPr>
          <a:lstStyle/>
          <a:p>
            <a:pPr marL="0" indent="0" algn="just">
              <a:buNone/>
            </a:pPr>
            <a:endParaRPr lang="en-US" sz="4400" b="1" dirty="0"/>
          </a:p>
          <a:p>
            <a:pPr marL="0" indent="0">
              <a:buNone/>
            </a:pPr>
            <a:r>
              <a:rPr lang="en-US" dirty="0"/>
              <a:t> </a:t>
            </a:r>
          </a:p>
        </p:txBody>
      </p:sp>
      <p:sp>
        <p:nvSpPr>
          <p:cNvPr id="5" name="TextBox 4">
            <a:extLst>
              <a:ext uri="{FF2B5EF4-FFF2-40B4-BE49-F238E27FC236}">
                <a16:creationId xmlns:a16="http://schemas.microsoft.com/office/drawing/2014/main" id="{30A205F0-21AD-AC2D-55D2-5CEC194E6D3E}"/>
              </a:ext>
            </a:extLst>
          </p:cNvPr>
          <p:cNvSpPr txBox="1"/>
          <p:nvPr/>
        </p:nvSpPr>
        <p:spPr>
          <a:xfrm>
            <a:off x="821470" y="2237521"/>
            <a:ext cx="10804697"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project aims to develop an interactive website showcasing India's classical musical instruments through an engaging, user-friendly interface. The website will feature an interactive map of India where users can hover over any state to view detailed information about its unique classical instruments, including their history, cultural significance, and audio samples. This initiative seeks to promote awareness and appreciation of India's rich musical heritage while leveraging modern web technologies for an immersive learning experience.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075" y="778080"/>
            <a:ext cx="10527890" cy="696759"/>
          </a:xfrm>
        </p:spPr>
        <p:txBody>
          <a:bodyPr>
            <a:noAutofit/>
          </a:bodyPr>
          <a:lstStyle/>
          <a:p>
            <a:r>
              <a:rPr lang="en-US" b="1" dirty="0">
                <a:solidFill>
                  <a:schemeClr val="tx1">
                    <a:lumMod val="95000"/>
                    <a:lumOff val="5000"/>
                  </a:schemeClr>
                </a:solidFill>
                <a:latin typeface="New roman time"/>
              </a:rPr>
              <a:t>  </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8075" y="2458581"/>
            <a:ext cx="11209125" cy="4888937"/>
          </a:xfrm>
        </p:spPr>
        <p:txBody>
          <a:bodyPr>
            <a:normAutofit/>
          </a:bodyPr>
          <a:lstStyle/>
          <a:p>
            <a:pPr algn="just">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India has a diverse cultural heritage, with each state contributing unique classical musical instruments that reflect its traditions. However, many people, especially the younger generation, are unaware of this rich legacy. This project bridges the gap by creating an interactive platform where users can explore classical instruments state-wise. By integrating an interactive India map with hover able descriptions, audio clips, and images, the website will serve as an educational and engaging resource for students, music enthusiasts, and researchers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With digital technology making information more accessible, this project aims to leverage interactive media to educate and engage users, ensuring that the richness of Indian musical instruments reaches a broader audience, including younger generations</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286" y="179615"/>
            <a:ext cx="8984795" cy="768350"/>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Literature</a:t>
            </a:r>
            <a:r>
              <a:rPr lang="en-US" sz="4400" b="1" dirty="0">
                <a:latin typeface="Times New Roman" panose="02020603050405020304" charset="0"/>
                <a:cs typeface="Times New Roman" panose="02020603050405020304" charset="0"/>
              </a:rPr>
              <a:t> Survey</a:t>
            </a:r>
            <a:endParaRPr lang="en-IN" sz="4400" dirty="0">
              <a:latin typeface="Times New Roman" panose="02020603050405020304" charset="0"/>
              <a:cs typeface="Times New Roman" panose="0202060305040502030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65656949"/>
              </p:ext>
            </p:extLst>
          </p:nvPr>
        </p:nvGraphicFramePr>
        <p:xfrm>
          <a:off x="275303" y="943897"/>
          <a:ext cx="11357065" cy="5240592"/>
        </p:xfrm>
        <a:graphic>
          <a:graphicData uri="http://schemas.openxmlformats.org/drawingml/2006/table">
            <a:tbl>
              <a:tblPr firstRow="1" bandRow="1">
                <a:tableStyleId>{073A0DAA-6AF3-43AB-8588-CEC1D06C72B9}</a:tableStyleId>
              </a:tblPr>
              <a:tblGrid>
                <a:gridCol w="741700">
                  <a:extLst>
                    <a:ext uri="{9D8B030D-6E8A-4147-A177-3AD203B41FA5}">
                      <a16:colId xmlns:a16="http://schemas.microsoft.com/office/drawing/2014/main" val="20000"/>
                    </a:ext>
                  </a:extLst>
                </a:gridCol>
                <a:gridCol w="2891289">
                  <a:extLst>
                    <a:ext uri="{9D8B030D-6E8A-4147-A177-3AD203B41FA5}">
                      <a16:colId xmlns:a16="http://schemas.microsoft.com/office/drawing/2014/main" val="20001"/>
                    </a:ext>
                  </a:extLst>
                </a:gridCol>
                <a:gridCol w="4546160">
                  <a:extLst>
                    <a:ext uri="{9D8B030D-6E8A-4147-A177-3AD203B41FA5}">
                      <a16:colId xmlns:a16="http://schemas.microsoft.com/office/drawing/2014/main" val="20003"/>
                    </a:ext>
                  </a:extLst>
                </a:gridCol>
                <a:gridCol w="3177916">
                  <a:extLst>
                    <a:ext uri="{9D8B030D-6E8A-4147-A177-3AD203B41FA5}">
                      <a16:colId xmlns:a16="http://schemas.microsoft.com/office/drawing/2014/main" val="20004"/>
                    </a:ext>
                  </a:extLst>
                </a:gridCol>
              </a:tblGrid>
              <a:tr h="1251133">
                <a:tc>
                  <a:txBody>
                    <a:bodyPr/>
                    <a:lstStyle/>
                    <a:p>
                      <a:r>
                        <a:rPr lang="en-US" dirty="0">
                          <a:latin typeface="Times New Roman" panose="02020603050405020304" pitchFamily="18" charset="0"/>
                          <a:cs typeface="Times New Roman" panose="02020603050405020304" pitchFamily="18" charset="0"/>
                        </a:rPr>
                        <a:t>       S.NO</a:t>
                      </a:r>
                    </a:p>
                  </a:txBody>
                  <a:tcPr>
                    <a:solidFill>
                      <a:srgbClr val="00B0F0"/>
                    </a:solidFill>
                  </a:tcPr>
                </a:tc>
                <a:tc>
                  <a:txBody>
                    <a:bodyPr/>
                    <a:lstStyle/>
                    <a:p>
                      <a:r>
                        <a:rPr lang="en-US"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PLATFORM</a:t>
                      </a:r>
                      <a:endParaRPr lang="en-IN" sz="2400" b="1" kern="1200" dirty="0">
                        <a:solidFill>
                          <a:schemeClr val="lt1"/>
                        </a:solidFill>
                        <a:latin typeface="Times New Roman" panose="02020603050405020304" pitchFamily="18" charset="0"/>
                        <a:ea typeface="+mn-ea"/>
                        <a:cs typeface="Times New Roman" panose="02020603050405020304" pitchFamily="18" charset="0"/>
                      </a:endParaRPr>
                    </a:p>
                  </a:txBody>
                  <a:tcPr>
                    <a:solidFill>
                      <a:srgbClr val="00B0F0"/>
                    </a:solidFill>
                  </a:tcPr>
                </a:tc>
                <a:tc>
                  <a:txBody>
                    <a:bodyPr/>
                    <a:lstStyle/>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DISCRIPTION</a:t>
                      </a:r>
                      <a:endParaRPr lang="en-IN" sz="2400" b="1"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LIMITATION</a:t>
                      </a:r>
                      <a:endParaRPr lang="en-IN" sz="2400" dirty="0">
                        <a:latin typeface="Times New Roman" panose="02020603050405020304" pitchFamily="18" charset="0"/>
                        <a:cs typeface="Times New Roman" panose="02020603050405020304" pitchFamily="18" charset="0"/>
                      </a:endParaRPr>
                    </a:p>
                  </a:txBody>
                  <a:tcPr>
                    <a:solidFill>
                      <a:srgbClr val="00B0F0"/>
                    </a:solidFill>
                  </a:tcPr>
                </a:tc>
                <a:extLst>
                  <a:ext uri="{0D108BD9-81ED-4DB2-BD59-A6C34878D82A}">
                    <a16:rowId xmlns:a16="http://schemas.microsoft.com/office/drawing/2014/main" val="10000"/>
                  </a:ext>
                </a:extLst>
              </a:tr>
              <a:tr h="1952367">
                <a:tc>
                  <a:txBody>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1.</a:t>
                      </a:r>
                      <a:endParaRPr lang="en-IN" sz="1800"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r>
                        <a:rPr lang="en-US" sz="18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Indian Classical Music Instruments </a:t>
                      </a:r>
                    </a:p>
                  </a:txBody>
                  <a:tcPr>
                    <a:solidFill>
                      <a:srgbClr val="ACE7EA"/>
                    </a:solidFill>
                  </a:tcPr>
                </a:tc>
                <a:tc>
                  <a:txBody>
                    <a:bodyPr/>
                    <a:lstStyle/>
                    <a:p>
                      <a:r>
                        <a:rPr lang="en-US" sz="2000" b="1" dirty="0">
                          <a:latin typeface="Times New Roman" panose="02020603050405020304" pitchFamily="18" charset="0"/>
                          <a:cs typeface="Times New Roman" panose="02020603050405020304" pitchFamily="18" charset="0"/>
                        </a:rPr>
                        <a:t>Provides detailed insights into various traditional instruments used in Indian classical music, covering their history and significance </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r>
                        <a:rPr lang="en-US" sz="2000" b="1" dirty="0">
                          <a:latin typeface="Times New Roman" panose="02020603050405020304" pitchFamily="18" charset="0"/>
                          <a:cs typeface="Times New Roman" panose="02020603050405020304" pitchFamily="18" charset="0"/>
                        </a:rPr>
                        <a:t>However, it lacks interactive features and is primarily text-based, making engagement limited.</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extLst>
                  <a:ext uri="{0D108BD9-81ED-4DB2-BD59-A6C34878D82A}">
                    <a16:rowId xmlns:a16="http://schemas.microsoft.com/office/drawing/2014/main" val="10001"/>
                  </a:ext>
                </a:extLst>
              </a:tr>
              <a:tr h="2037092">
                <a:tc>
                  <a:txBody>
                    <a:bodyPr/>
                    <a:lstStyle/>
                    <a:p>
                      <a:r>
                        <a:rPr lang="en-IN" sz="1800" dirty="0">
                          <a:latin typeface="Times New Roman" panose="02020603050405020304" pitchFamily="18" charset="0"/>
                          <a:cs typeface="Times New Roman" panose="02020603050405020304" pitchFamily="18" charset="0"/>
                        </a:rPr>
                        <a:t> 2.</a:t>
                      </a:r>
                    </a:p>
                  </a:txBody>
                  <a:tcPr>
                    <a:solidFill>
                      <a:srgbClr val="ACE7EA"/>
                    </a:solidFill>
                  </a:tcPr>
                </a:tc>
                <a:tc>
                  <a: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Musical Instruments of India </a:t>
                      </a:r>
                    </a:p>
                    <a:p>
                      <a:endParaRPr lang="en-US" sz="1800"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pPr algn="ctr"/>
                      <a:r>
                        <a:rPr lang="en-US" sz="2000" b="1" dirty="0">
                          <a:latin typeface="Times New Roman" panose="02020603050405020304" pitchFamily="18" charset="0"/>
                          <a:cs typeface="Times New Roman" panose="02020603050405020304" pitchFamily="18" charset="0"/>
                        </a:rPr>
                        <a:t>A government-backed portal showcasing the diversity of Indian musical instruments, categorized based on ancient classifications </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r>
                        <a:rPr lang="en-US" sz="2000" b="1" dirty="0">
                          <a:latin typeface="Times New Roman" panose="02020603050405020304" pitchFamily="18" charset="0"/>
                          <a:cs typeface="Times New Roman" panose="02020603050405020304" pitchFamily="18" charset="0"/>
                        </a:rPr>
                        <a:t>Its content is relatively static, lacking immersive visuals or interactive learning tools.</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6154873"/>
              </p:ext>
            </p:extLst>
          </p:nvPr>
        </p:nvGraphicFramePr>
        <p:xfrm>
          <a:off x="614596" y="1199213"/>
          <a:ext cx="11050249" cy="1615440"/>
        </p:xfrm>
        <a:graphic>
          <a:graphicData uri="http://schemas.openxmlformats.org/drawingml/2006/table">
            <a:tbl>
              <a:tblPr bandRow="1">
                <a:tableStyleId>{073A0DAA-6AF3-43AB-8588-CEC1D06C72B9}</a:tableStyleId>
              </a:tblPr>
              <a:tblGrid>
                <a:gridCol w="977233">
                  <a:extLst>
                    <a:ext uri="{9D8B030D-6E8A-4147-A177-3AD203B41FA5}">
                      <a16:colId xmlns:a16="http://schemas.microsoft.com/office/drawing/2014/main" val="20000"/>
                    </a:ext>
                  </a:extLst>
                </a:gridCol>
                <a:gridCol w="3996201">
                  <a:extLst>
                    <a:ext uri="{9D8B030D-6E8A-4147-A177-3AD203B41FA5}">
                      <a16:colId xmlns:a16="http://schemas.microsoft.com/office/drawing/2014/main" val="20001"/>
                    </a:ext>
                  </a:extLst>
                </a:gridCol>
                <a:gridCol w="3572898">
                  <a:extLst>
                    <a:ext uri="{9D8B030D-6E8A-4147-A177-3AD203B41FA5}">
                      <a16:colId xmlns:a16="http://schemas.microsoft.com/office/drawing/2014/main" val="20003"/>
                    </a:ext>
                  </a:extLst>
                </a:gridCol>
                <a:gridCol w="2503917">
                  <a:extLst>
                    <a:ext uri="{9D8B030D-6E8A-4147-A177-3AD203B41FA5}">
                      <a16:colId xmlns:a16="http://schemas.microsoft.com/office/drawing/2014/main" val="20004"/>
                    </a:ext>
                  </a:extLst>
                </a:gridCol>
              </a:tblGrid>
              <a:tr h="1424066">
                <a:tc>
                  <a:txBody>
                    <a:bodyPr/>
                    <a:lstStyle/>
                    <a:p>
                      <a:r>
                        <a:rPr lang="en-IN" sz="1800">
                          <a:latin typeface="Times New Roman" panose="02020603050405020304" pitchFamily="18" charset="0"/>
                          <a:cs typeface="Times New Roman" panose="02020603050405020304" pitchFamily="18" charset="0"/>
                        </a:rPr>
                        <a:t>   3.</a:t>
                      </a:r>
                      <a:endParaRPr lang="en-IN" sz="1800"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a:latin typeface="Times New Roman" panose="02020603050405020304" pitchFamily="18" charset="0"/>
                          <a:cs typeface="Times New Roman" panose="02020603050405020304" pitchFamily="18" charset="0"/>
                        </a:rPr>
                        <a:t>17 Traditional Indian Musical Instruments </a:t>
                      </a:r>
                    </a:p>
                    <a:p>
                      <a:endParaRPr lang="en-IN" sz="1800"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r>
                        <a:rPr lang="en-US" sz="2000" b="1">
                          <a:latin typeface="Times New Roman" panose="02020603050405020304" pitchFamily="18" charset="0"/>
                          <a:cs typeface="Times New Roman" panose="02020603050405020304" pitchFamily="18" charset="0"/>
                        </a:rPr>
                        <a:t>Offers a curated list explaining the history and cultural importance of key instruments, making it accessible for beginners</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tc>
                  <a:txBody>
                    <a:bodyPr/>
                    <a:lstStyle/>
                    <a:p>
                      <a:r>
                        <a:rPr lang="en-US" sz="2000" b="1" dirty="0">
                          <a:latin typeface="Times New Roman" panose="02020603050405020304" pitchFamily="18" charset="0"/>
                          <a:cs typeface="Times New Roman" panose="02020603050405020304" pitchFamily="18" charset="0"/>
                        </a:rPr>
                        <a:t>However, it does not provide in-depth historical context or interactive exploration features.</a:t>
                      </a:r>
                      <a:endParaRPr lang="en-IN" sz="2000" b="1" dirty="0">
                        <a:latin typeface="Times New Roman" panose="02020603050405020304" pitchFamily="18" charset="0"/>
                        <a:cs typeface="Times New Roman" panose="02020603050405020304" pitchFamily="18" charset="0"/>
                      </a:endParaRPr>
                    </a:p>
                  </a:txBody>
                  <a:tcPr>
                    <a:solidFill>
                      <a:srgbClr val="ACE7EA"/>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Box 2"/>
          <p:cNvSpPr txBox="1"/>
          <p:nvPr/>
        </p:nvSpPr>
        <p:spPr>
          <a:xfrm>
            <a:off x="661731" y="193955"/>
            <a:ext cx="8478520" cy="1062990"/>
          </a:xfrm>
          <a:prstGeom prst="rect">
            <a:avLst/>
          </a:prstGeom>
          <a:noFill/>
        </p:spPr>
        <p:txBody>
          <a:bodyPr wrap="square">
            <a:noAutofit/>
          </a:bodyPr>
          <a:lstStyle/>
          <a:p>
            <a:r>
              <a:rPr lang="en-US" sz="4400" b="1" dirty="0">
                <a:latin typeface="Times New Roman" panose="02020603050405020304" charset="0"/>
                <a:cs typeface="Times New Roman" panose="02020603050405020304" charset="0"/>
              </a:rPr>
              <a:t>Existing System</a:t>
            </a:r>
            <a:endParaRPr lang="en-IN" sz="4400" b="1" dirty="0">
              <a:latin typeface="Times New Roman" panose="02020603050405020304" charset="0"/>
              <a:cs typeface="Times New Roman" panose="02020603050405020304" charset="0"/>
            </a:endParaRPr>
          </a:p>
        </p:txBody>
      </p:sp>
      <p:sp>
        <p:nvSpPr>
          <p:cNvPr id="5" name="TextBox 4"/>
          <p:cNvSpPr txBox="1"/>
          <p:nvPr/>
        </p:nvSpPr>
        <p:spPr>
          <a:xfrm rot="10800000" flipV="1">
            <a:off x="391156" y="3912433"/>
            <a:ext cx="11661181" cy="3563911"/>
          </a:xfrm>
          <a:prstGeom prst="rect">
            <a:avLst/>
          </a:prstGeom>
          <a:noFill/>
        </p:spPr>
        <p:txBody>
          <a:bodyPr wrap="square">
            <a:noAutofit/>
          </a:bodyPr>
          <a:lstStyle/>
          <a:p>
            <a:r>
              <a:rPr lang="en-US" sz="3200" dirty="0">
                <a:solidFill>
                  <a:srgbClr val="0C0C0C"/>
                </a:solidFill>
                <a:effectLst/>
                <a:latin typeface="Times New Roman" panose="02020603050405020304" charset="0"/>
                <a:cs typeface="Times New Roman" panose="02020603050405020304" charset="0"/>
              </a:rPr>
              <a:t>   Drawbacks:</a:t>
            </a:r>
          </a:p>
          <a:p>
            <a:pPr marL="342900" indent="-342900">
              <a:buFont typeface="Arial" panose="020B0604020202020204" pitchFamily="34" charset="0"/>
              <a:buChar char="•"/>
            </a:pPr>
            <a:r>
              <a:rPr lang="en-US" sz="2400" dirty="0">
                <a:solidFill>
                  <a:srgbClr val="0C0C0C"/>
                </a:solidFill>
                <a:effectLst/>
                <a:latin typeface="Times New Roman" panose="02020603050405020304" charset="0"/>
                <a:cs typeface="Times New Roman" panose="02020603050405020304" charset="0"/>
              </a:rPr>
              <a:t>Static Content – Most websites use plain text and images without interactivity.  </a:t>
            </a:r>
          </a:p>
          <a:p>
            <a:pPr marL="342900" indent="-342900" algn="just">
              <a:buFont typeface="Arial" panose="020B0604020202020204" pitchFamily="34" charset="0"/>
              <a:buChar char="•"/>
            </a:pPr>
            <a:r>
              <a:rPr lang="en-US" sz="2400" dirty="0">
                <a:solidFill>
                  <a:srgbClr val="0C0C0C"/>
                </a:solidFill>
                <a:effectLst/>
                <a:latin typeface="Times New Roman" panose="02020603050405020304" charset="0"/>
                <a:cs typeface="Times New Roman" panose="02020603050405020304" charset="0"/>
              </a:rPr>
              <a:t> No Regional Classification – Instruments are not mapped to their states of origin. </a:t>
            </a:r>
          </a:p>
          <a:p>
            <a:pPr marL="342900" indent="-342900">
              <a:buFont typeface="Arial" panose="020B0604020202020204" pitchFamily="34" charset="0"/>
              <a:buChar char="•"/>
            </a:pPr>
            <a:r>
              <a:rPr lang="en-US" sz="2400" dirty="0">
                <a:solidFill>
                  <a:srgbClr val="0C0C0C"/>
                </a:solidFill>
                <a:effectLst/>
                <a:latin typeface="Times New Roman" panose="02020603050405020304" charset="0"/>
                <a:cs typeface="Times New Roman" panose="02020603050405020304" charset="0"/>
              </a:rPr>
              <a:t>Lack of </a:t>
            </a:r>
            <a:r>
              <a:rPr lang="en-US" sz="2400" dirty="0">
                <a:solidFill>
                  <a:srgbClr val="0C0C0C"/>
                </a:solidFill>
                <a:latin typeface="Times New Roman" panose="02020603050405020304" charset="0"/>
                <a:cs typeface="Times New Roman" panose="02020603050405020304" charset="0"/>
              </a:rPr>
              <a:t> </a:t>
            </a:r>
            <a:r>
              <a:rPr lang="en-US" sz="2400" dirty="0">
                <a:solidFill>
                  <a:srgbClr val="0C0C0C"/>
                </a:solidFill>
                <a:effectLst/>
                <a:latin typeface="Times New Roman" panose="02020603050405020304" charset="0"/>
                <a:cs typeface="Times New Roman" panose="02020603050405020304" charset="0"/>
              </a:rPr>
              <a:t>Multimedia – Few websites integrate audio samples or videos.  </a:t>
            </a:r>
          </a:p>
          <a:p>
            <a:pPr marL="342900" indent="-342900">
              <a:buFont typeface="Arial" panose="020B0604020202020204" pitchFamily="34" charset="0"/>
              <a:buChar char="•"/>
            </a:pPr>
            <a:r>
              <a:rPr lang="en-US" sz="2400" dirty="0">
                <a:solidFill>
                  <a:srgbClr val="0C0C0C"/>
                </a:solidFill>
                <a:effectLst/>
                <a:latin typeface="Times New Roman" panose="02020603050405020304" charset="0"/>
                <a:cs typeface="Times New Roman" panose="02020603050405020304" charset="0"/>
              </a:rPr>
              <a:t> Poor User Experience – Navigation is often cumbersome and not visually appealing</a:t>
            </a:r>
            <a:endParaRPr lang="en-IN" dirty="0">
              <a:solidFill>
                <a:srgbClr val="0C0C0C"/>
              </a:solidFill>
              <a:effectLst/>
              <a:latin typeface="Times New Roman" panose="02020603050405020304" charset="0"/>
              <a:cs typeface="Times New Roman" panose="02020603050405020304" charset="0"/>
            </a:endParaRPr>
          </a:p>
        </p:txBody>
      </p:sp>
      <p:sp>
        <p:nvSpPr>
          <p:cNvPr id="7" name="TextBox 6">
            <a:extLst>
              <a:ext uri="{FF2B5EF4-FFF2-40B4-BE49-F238E27FC236}">
                <a16:creationId xmlns:a16="http://schemas.microsoft.com/office/drawing/2014/main" id="{11394732-8C72-B559-CD8D-A1B96C40C0B3}"/>
              </a:ext>
            </a:extLst>
          </p:cNvPr>
          <p:cNvSpPr txBox="1"/>
          <p:nvPr/>
        </p:nvSpPr>
        <p:spPr>
          <a:xfrm>
            <a:off x="541306" y="1256945"/>
            <a:ext cx="11360880" cy="2308324"/>
          </a:xfrm>
          <a:prstGeom prst="rect">
            <a:avLst/>
          </a:prstGeom>
          <a:noFill/>
        </p:spPr>
        <p:txBody>
          <a:bodyPr wrap="square">
            <a:sp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Currently, information about Indian classical musical instruments is scattered across textbooks, websites, and articles.</a:t>
            </a:r>
            <a:br>
              <a:rPr lang="en-US" sz="24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There is no unified or interactive platform that visually connects instruments to their respective states.</a:t>
            </a:r>
            <a:br>
              <a:rPr lang="en-US" sz="24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As a result, users—especially students—struggle to access and explore this cultural knowledge in an engaging way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85" y="-1850946"/>
            <a:ext cx="10364451" cy="3424107"/>
          </a:xfrm>
        </p:spPr>
        <p:txBody>
          <a:bodyPr>
            <a:normAutofit/>
          </a:bodyPr>
          <a:lstStyle/>
          <a:p>
            <a:r>
              <a:rPr lang="en-US" sz="6000" b="1" dirty="0">
                <a:solidFill>
                  <a:schemeClr val="tx1"/>
                </a:solidFill>
                <a:latin typeface="Times New Roman" panose="02020603050405020304" pitchFamily="18" charset="0"/>
                <a:cs typeface="Times New Roman" panose="02020603050405020304" pitchFamily="18" charset="0"/>
              </a:rPr>
              <a:t>Problem Statement</a:t>
            </a:r>
            <a:endParaRPr lang="en-IN" sz="6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74" y="2259888"/>
            <a:ext cx="10364452" cy="4807974"/>
          </a:xfrm>
        </p:spPr>
        <p:txBody>
          <a:bodyPr>
            <a:normAutofit/>
          </a:bodyPr>
          <a:lstStyle/>
          <a:p>
            <a:pPr>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To create an interactive map of India that showcases key features of classical musical instruments associated with each state.</a:t>
            </a:r>
            <a:endParaRPr lang="en-I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3CA389E-AB1D-5677-5E3F-7C57044D6550}"/>
              </a:ext>
            </a:extLst>
          </p:cNvPr>
          <p:cNvSpPr>
            <a:spLocks noGrp="1"/>
          </p:cNvSpPr>
          <p:nvPr>
            <p:ph type="title"/>
          </p:nvPr>
        </p:nvSpPr>
        <p:spPr>
          <a:xfrm>
            <a:off x="817963" y="-389744"/>
            <a:ext cx="10556073" cy="1737360"/>
          </a:xfrm>
        </p:spPr>
        <p:txBody>
          <a:bodyPr>
            <a:normAutofit/>
          </a:bodyPr>
          <a:lstStyle/>
          <a:p>
            <a:r>
              <a:rPr lang="en-IN" sz="5400" b="1" dirty="0">
                <a:solidFill>
                  <a:schemeClr val="tx1">
                    <a:lumMod val="95000"/>
                    <a:lumOff val="5000"/>
                  </a:schemeClr>
                </a:solidFill>
                <a:latin typeface="Times New Roman" panose="02020603050405020304" pitchFamily="18" charset="0"/>
                <a:cs typeface="Times New Roman" panose="02020603050405020304" pitchFamily="18" charset="0"/>
              </a:rPr>
              <a:t>Hardware</a:t>
            </a:r>
            <a:r>
              <a:rPr lang="en-IN" sz="5400" b="1" dirty="0">
                <a:solidFill>
                  <a:schemeClr val="tx1">
                    <a:lumMod val="95000"/>
                    <a:lumOff val="5000"/>
                  </a:schemeClr>
                </a:solidFill>
                <a:latin typeface="New roman time"/>
              </a:rPr>
              <a:t> requirements</a:t>
            </a:r>
          </a:p>
        </p:txBody>
      </p:sp>
      <p:sp>
        <p:nvSpPr>
          <p:cNvPr id="12" name="Rectangle 4">
            <a:extLst>
              <a:ext uri="{FF2B5EF4-FFF2-40B4-BE49-F238E27FC236}">
                <a16:creationId xmlns:a16="http://schemas.microsoft.com/office/drawing/2014/main" id="{9CF6B890-E68D-9810-2B45-6D022E67F276}"/>
              </a:ext>
            </a:extLst>
          </p:cNvPr>
          <p:cNvSpPr>
            <a:spLocks noGrp="1" noChangeArrowheads="1"/>
          </p:cNvSpPr>
          <p:nvPr>
            <p:ph idx="1"/>
          </p:nvPr>
        </p:nvSpPr>
        <p:spPr bwMode="auto">
          <a:xfrm>
            <a:off x="1097280" y="2887918"/>
            <a:ext cx="65928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4 GB (8 GB recommended)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i3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least 500 MB free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 or larger screen (for better UI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Devices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Keyboard and mouse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650</TotalTime>
  <Words>1060</Words>
  <Application>Microsoft Office PowerPoint</Application>
  <PresentationFormat>Widescreen</PresentationFormat>
  <Paragraphs>137</Paragraphs>
  <Slides>29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Arial</vt:lpstr>
      <vt:lpstr>Calibri</vt:lpstr>
      <vt:lpstr>Calibri Light</vt:lpstr>
      <vt:lpstr>New roman time</vt:lpstr>
      <vt:lpstr>Roboto</vt:lpstr>
      <vt:lpstr>Tahoma</vt:lpstr>
      <vt:lpstr>Times New Roman</vt:lpstr>
      <vt:lpstr>Retrospect</vt:lpstr>
      <vt:lpstr>VIGNAN'S INSTITUTE OF MANAGEMENT AND TECHNOLOGY FOR WOMEN               Department of CSE(AIML) </vt:lpstr>
      <vt:lpstr>Contents:</vt:lpstr>
      <vt:lpstr>Abstract</vt:lpstr>
      <vt:lpstr>  Introduction</vt:lpstr>
      <vt:lpstr>PowerPoint Presentation</vt:lpstr>
      <vt:lpstr>PowerPoint Presentation</vt:lpstr>
      <vt:lpstr>PowerPoint Presentation</vt:lpstr>
      <vt:lpstr>Problem Statement</vt:lpstr>
      <vt:lpstr>Hardware requirements</vt:lpstr>
      <vt:lpstr>Software Requirements</vt:lpstr>
      <vt:lpstr>PowerPoint Presentation</vt:lpstr>
      <vt:lpstr>Architecture design:</vt:lpstr>
      <vt:lpstr>PowerPoint Presentation</vt:lpstr>
      <vt:lpstr>UML diagrams:</vt:lpstr>
      <vt:lpstr>PowerPoint Presentation</vt:lpstr>
      <vt:lpstr>PowerPoint Presentation</vt:lpstr>
      <vt:lpstr>PowerPoint Presentation</vt:lpstr>
      <vt:lpstr>PowerPoint Presentation</vt:lpstr>
      <vt:lpstr>PowerPoint Presentation</vt:lpstr>
      <vt:lpstr>Algorithm:</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yashaswini goriparthi</dc:creator>
  <cp:lastModifiedBy>yashaswini goriparthi</cp:lastModifiedBy>
  <cp:revision>19</cp:revision>
  <dcterms:created xsi:type="dcterms:W3CDTF">2025-03-19T16:59:00Z</dcterms:created>
  <dcterms:modified xsi:type="dcterms:W3CDTF">2025-06-05T04:27:46Z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525EAD73A6154832BB206AEE1851DCCA_12</vt:lpwstr>
  </property>
  <property fmtid="{D5CDD505-2E9C-101B-9397-08002B2CF9AE}" pid="3" name="KSOProductBuildVer">
    <vt:lpwstr>1033-12.2.0.20326</vt:lpwstr>
  </property>
</Properties>
</file>