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
      <p:font typeface="Averag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verag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6583b9c0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6583b9c0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6583b9c0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6583b9c0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6583b9c0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6583b9c0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6583b9c0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6583b9c0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6583b9c04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6583b9c0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6583b9c04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6583b9c0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6583b9c0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6583b9c0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3a84fd2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3a84fd2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5ecb03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5ecb03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583b9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583b9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6583b9c0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6583b9c0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6583b9c04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6583b9c0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6583b9c04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6583b9c0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6583b9c0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6583b9c0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2.jpg"/><Relationship Id="rId6"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0" y="585025"/>
            <a:ext cx="9144000" cy="516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rgbClr val="FFFFFF"/>
                </a:solidFill>
                <a:latin typeface="Arial"/>
                <a:ea typeface="Arial"/>
                <a:cs typeface="Arial"/>
                <a:sym typeface="Arial"/>
              </a:rPr>
              <a:t>INTELLIGENT  TRAFFIC  MONITORING  SYSTEM</a:t>
            </a:r>
            <a:endParaRPr sz="4700">
              <a:solidFill>
                <a:srgbClr val="FFFFFF"/>
              </a:solidFill>
              <a:latin typeface="Arial"/>
              <a:ea typeface="Arial"/>
              <a:cs typeface="Arial"/>
              <a:sym typeface="Arial"/>
            </a:endParaRPr>
          </a:p>
        </p:txBody>
      </p:sp>
      <p:pic>
        <p:nvPicPr>
          <p:cNvPr id="135" name="Google Shape;135;p13"/>
          <p:cNvPicPr preferRelativeResize="0"/>
          <p:nvPr/>
        </p:nvPicPr>
        <p:blipFill>
          <a:blip r:embed="rId3">
            <a:alphaModFix/>
          </a:blip>
          <a:stretch>
            <a:fillRect/>
          </a:stretch>
        </p:blipFill>
        <p:spPr>
          <a:xfrm>
            <a:off x="3876675" y="1287250"/>
            <a:ext cx="1390650" cy="1284500"/>
          </a:xfrm>
          <a:prstGeom prst="rect">
            <a:avLst/>
          </a:prstGeom>
          <a:noFill/>
          <a:ln>
            <a:noFill/>
          </a:ln>
        </p:spPr>
      </p:pic>
      <p:sp>
        <p:nvSpPr>
          <p:cNvPr id="136" name="Google Shape;136;p13"/>
          <p:cNvSpPr txBox="1"/>
          <p:nvPr/>
        </p:nvSpPr>
        <p:spPr>
          <a:xfrm>
            <a:off x="1035300" y="4608275"/>
            <a:ext cx="72258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a:solidFill>
                  <a:srgbClr val="FFFFFF"/>
                </a:solidFill>
                <a:latin typeface="Average"/>
                <a:ea typeface="Average"/>
                <a:cs typeface="Average"/>
                <a:sym typeface="Average"/>
              </a:rPr>
              <a:t>BUNDELKHAND INSTITUTE OF ENGINEERING</a:t>
            </a:r>
            <a:r>
              <a:rPr b="1" lang="en" sz="1600">
                <a:solidFill>
                  <a:srgbClr val="FFFFFF"/>
                </a:solidFill>
                <a:latin typeface="Average"/>
                <a:ea typeface="Average"/>
                <a:cs typeface="Average"/>
                <a:sym typeface="Average"/>
              </a:rPr>
              <a:t> </a:t>
            </a:r>
            <a:r>
              <a:rPr b="1" lang="en">
                <a:solidFill>
                  <a:srgbClr val="FFFFFF"/>
                </a:solidFill>
                <a:latin typeface="Average"/>
                <a:ea typeface="Average"/>
                <a:cs typeface="Average"/>
                <a:sym typeface="Average"/>
              </a:rPr>
              <a:t>AND TECHNOLOGY, </a:t>
            </a:r>
            <a:r>
              <a:rPr b="1" lang="en">
                <a:solidFill>
                  <a:srgbClr val="FFFFFF"/>
                </a:solidFill>
                <a:latin typeface="Average"/>
                <a:ea typeface="Average"/>
                <a:cs typeface="Average"/>
                <a:sym typeface="Average"/>
              </a:rPr>
              <a:t>JHA</a:t>
            </a:r>
            <a:r>
              <a:rPr b="1" lang="en">
                <a:solidFill>
                  <a:srgbClr val="FFFFFF"/>
                </a:solidFill>
                <a:latin typeface="Average"/>
                <a:ea typeface="Average"/>
                <a:cs typeface="Average"/>
                <a:sym typeface="Average"/>
              </a:rPr>
              <a:t>NSI-284128</a:t>
            </a:r>
            <a:endParaRPr>
              <a:solidFill>
                <a:srgbClr val="FFFFFF"/>
              </a:solidFill>
              <a:latin typeface="Average"/>
              <a:ea typeface="Average"/>
              <a:cs typeface="Average"/>
              <a:sym typeface="Average"/>
            </a:endParaRPr>
          </a:p>
        </p:txBody>
      </p:sp>
      <p:sp>
        <p:nvSpPr>
          <p:cNvPr id="137" name="Google Shape;137;p13"/>
          <p:cNvSpPr txBox="1"/>
          <p:nvPr/>
        </p:nvSpPr>
        <p:spPr>
          <a:xfrm>
            <a:off x="3727950" y="52300"/>
            <a:ext cx="16881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FFFFFF"/>
                </a:solidFill>
                <a:latin typeface="Lato"/>
                <a:ea typeface="Lato"/>
                <a:cs typeface="Lato"/>
                <a:sym typeface="Lato"/>
              </a:rPr>
              <a:t>Final year Project </a:t>
            </a:r>
            <a:endParaRPr i="1" sz="1600">
              <a:solidFill>
                <a:srgbClr val="FFFFFF"/>
              </a:solidFill>
              <a:latin typeface="Lato"/>
              <a:ea typeface="Lato"/>
              <a:cs typeface="Lato"/>
              <a:sym typeface="Lato"/>
            </a:endParaRPr>
          </a:p>
        </p:txBody>
      </p:sp>
      <p:sp>
        <p:nvSpPr>
          <p:cNvPr id="138" name="Google Shape;138;p13"/>
          <p:cNvSpPr txBox="1"/>
          <p:nvPr/>
        </p:nvSpPr>
        <p:spPr>
          <a:xfrm>
            <a:off x="4288325" y="301900"/>
            <a:ext cx="421500" cy="1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FFFF"/>
                </a:solidFill>
                <a:latin typeface="Lato"/>
                <a:ea typeface="Lato"/>
                <a:cs typeface="Lato"/>
                <a:sym typeface="Lato"/>
              </a:rPr>
              <a:t>on</a:t>
            </a:r>
            <a:endParaRPr i="1">
              <a:solidFill>
                <a:srgbClr val="FFFFFF"/>
              </a:solidFill>
              <a:latin typeface="Lato"/>
              <a:ea typeface="Lato"/>
              <a:cs typeface="Lato"/>
              <a:sym typeface="Lato"/>
            </a:endParaRPr>
          </a:p>
        </p:txBody>
      </p:sp>
      <p:sp>
        <p:nvSpPr>
          <p:cNvPr id="139" name="Google Shape;139;p13"/>
          <p:cNvSpPr txBox="1"/>
          <p:nvPr/>
        </p:nvSpPr>
        <p:spPr>
          <a:xfrm>
            <a:off x="1276575" y="2928650"/>
            <a:ext cx="25035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Lato"/>
                <a:ea typeface="Lato"/>
                <a:cs typeface="Lato"/>
                <a:sym typeface="Lato"/>
              </a:rPr>
              <a:t>Submitted By :</a:t>
            </a:r>
            <a:endParaRPr b="1" i="1" sz="1600">
              <a:solidFill>
                <a:srgbClr val="FFFFFF"/>
              </a:solidFill>
              <a:latin typeface="Lato"/>
              <a:ea typeface="Lato"/>
              <a:cs typeface="Lato"/>
              <a:sym typeface="Lato"/>
            </a:endParaRPr>
          </a:p>
        </p:txBody>
      </p:sp>
      <p:sp>
        <p:nvSpPr>
          <p:cNvPr id="140" name="Google Shape;140;p13"/>
          <p:cNvSpPr txBox="1"/>
          <p:nvPr/>
        </p:nvSpPr>
        <p:spPr>
          <a:xfrm>
            <a:off x="6122625" y="2928650"/>
            <a:ext cx="20202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Lato"/>
                <a:ea typeface="Lato"/>
                <a:cs typeface="Lato"/>
                <a:sym typeface="Lato"/>
              </a:rPr>
              <a:t>Submitted to :</a:t>
            </a:r>
            <a:endParaRPr b="1" i="1" sz="1600">
              <a:solidFill>
                <a:srgbClr val="FFFFFF"/>
              </a:solidFill>
              <a:latin typeface="Lato"/>
              <a:ea typeface="Lato"/>
              <a:cs typeface="Lato"/>
              <a:sym typeface="Lato"/>
            </a:endParaRPr>
          </a:p>
        </p:txBody>
      </p:sp>
      <p:sp>
        <p:nvSpPr>
          <p:cNvPr id="141" name="Google Shape;141;p13"/>
          <p:cNvSpPr txBox="1"/>
          <p:nvPr/>
        </p:nvSpPr>
        <p:spPr>
          <a:xfrm>
            <a:off x="1276575" y="3368675"/>
            <a:ext cx="3656100" cy="12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Sunil Kumar Maurya  (1604310052)</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Badal Tyagi  (1704310903</a:t>
            </a:r>
            <a:r>
              <a:rPr lang="en">
                <a:solidFill>
                  <a:srgbClr val="FFFFFF"/>
                </a:solidFill>
                <a:latin typeface="Times New Roman"/>
                <a:ea typeface="Times New Roman"/>
                <a:cs typeface="Times New Roman"/>
                <a:sym typeface="Times New Roman"/>
              </a:rPr>
              <a: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Bhanu Prakash Singh  (1604310017)</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Aman Chaudhary  (1604310005)</a:t>
            </a:r>
            <a:endParaRPr>
              <a:solidFill>
                <a:srgbClr val="FFFFFF"/>
              </a:solidFill>
              <a:latin typeface="Lato"/>
              <a:ea typeface="Lato"/>
              <a:cs typeface="Lato"/>
              <a:sym typeface="Lato"/>
            </a:endParaRPr>
          </a:p>
        </p:txBody>
      </p:sp>
      <p:sp>
        <p:nvSpPr>
          <p:cNvPr id="142" name="Google Shape;142;p13"/>
          <p:cNvSpPr txBox="1"/>
          <p:nvPr/>
        </p:nvSpPr>
        <p:spPr>
          <a:xfrm>
            <a:off x="5911925" y="3387350"/>
            <a:ext cx="1908600" cy="7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Calibri"/>
                <a:ea typeface="Calibri"/>
                <a:cs typeface="Calibri"/>
                <a:sym typeface="Calibri"/>
              </a:rPr>
              <a:t>DR R.N. VARMA</a:t>
            </a:r>
            <a:endParaRPr b="1" sz="1600">
              <a:solidFill>
                <a:srgbClr val="FFFFFF"/>
              </a:solidFill>
              <a:latin typeface="Calibri"/>
              <a:ea typeface="Calibri"/>
              <a:cs typeface="Calibri"/>
              <a:sym typeface="Calibri"/>
            </a:endParaRPr>
          </a:p>
          <a:p>
            <a:pPr indent="0" lvl="0" marL="0" rtl="0" algn="ctr">
              <a:lnSpc>
                <a:spcPct val="115000"/>
              </a:lnSpc>
              <a:spcBef>
                <a:spcPts val="1000"/>
              </a:spcBef>
              <a:spcAft>
                <a:spcPts val="1000"/>
              </a:spcAft>
              <a:buNone/>
            </a:pPr>
            <a:r>
              <a:rPr lang="en">
                <a:solidFill>
                  <a:srgbClr val="FFFFFF"/>
                </a:solidFill>
                <a:latin typeface="Roboto"/>
                <a:ea typeface="Roboto"/>
                <a:cs typeface="Roboto"/>
                <a:sym typeface="Roboto"/>
              </a:rPr>
              <a:t>(Assistant Professor)</a:t>
            </a:r>
            <a:endParaRPr b="1" sz="1600">
              <a:solidFill>
                <a:srgbClr val="FFFFFF"/>
              </a:solidFill>
              <a:latin typeface="Calibri"/>
              <a:ea typeface="Calibri"/>
              <a:cs typeface="Calibri"/>
              <a:sym typeface="Calibri"/>
            </a:endParaRPr>
          </a:p>
        </p:txBody>
      </p:sp>
      <p:sp>
        <p:nvSpPr>
          <p:cNvPr id="143" name="Google Shape;143;p13"/>
          <p:cNvSpPr txBox="1"/>
          <p:nvPr/>
        </p:nvSpPr>
        <p:spPr>
          <a:xfrm>
            <a:off x="4010550" y="2654700"/>
            <a:ext cx="1275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(2019-2020)</a:t>
            </a:r>
            <a:endParaRPr b="1">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nvSpPr>
        <p:spPr>
          <a:xfrm>
            <a:off x="2039100" y="112475"/>
            <a:ext cx="5065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1.4 Preprocessing of image data</a:t>
            </a:r>
            <a:endParaRPr b="1" sz="3100">
              <a:solidFill>
                <a:srgbClr val="FFFFFF"/>
              </a:solidFill>
              <a:latin typeface="Roboto"/>
              <a:ea typeface="Roboto"/>
              <a:cs typeface="Roboto"/>
              <a:sym typeface="Roboto"/>
            </a:endParaRPr>
          </a:p>
        </p:txBody>
      </p:sp>
      <p:sp>
        <p:nvSpPr>
          <p:cNvPr id="211" name="Google Shape;211;p22"/>
          <p:cNvSpPr txBox="1"/>
          <p:nvPr/>
        </p:nvSpPr>
        <p:spPr>
          <a:xfrm>
            <a:off x="172200" y="822100"/>
            <a:ext cx="4522200" cy="416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Pre-processing is a common operation in image processing and its aim is to improve image data and suppresses unwanted distortions and enhance some image </a:t>
            </a:r>
            <a:r>
              <a:rPr lang="en" sz="1700">
                <a:solidFill>
                  <a:srgbClr val="FFFFFF"/>
                </a:solidFill>
                <a:latin typeface="Roboto"/>
                <a:ea typeface="Roboto"/>
                <a:cs typeface="Roboto"/>
                <a:sym typeface="Roboto"/>
              </a:rPr>
              <a:t>feature</a:t>
            </a:r>
            <a:r>
              <a:rPr lang="en" sz="1700">
                <a:solidFill>
                  <a:srgbClr val="FFFFFF"/>
                </a:solidFill>
                <a:latin typeface="Roboto"/>
                <a:ea typeface="Roboto"/>
                <a:cs typeface="Roboto"/>
                <a:sym typeface="Roboto"/>
              </a:rPr>
              <a:t>.</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In pre-processing of image we are generally do following things</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pixel brightness transformations</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geometric transformations</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enhance image feature according to requirement.</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p:txBody>
      </p:sp>
      <p:pic>
        <p:nvPicPr>
          <p:cNvPr id="212" name="Google Shape;212;p22"/>
          <p:cNvPicPr preferRelativeResize="0"/>
          <p:nvPr/>
        </p:nvPicPr>
        <p:blipFill>
          <a:blip r:embed="rId3">
            <a:alphaModFix/>
          </a:blip>
          <a:stretch>
            <a:fillRect/>
          </a:stretch>
        </p:blipFill>
        <p:spPr>
          <a:xfrm>
            <a:off x="4846800" y="892775"/>
            <a:ext cx="4144800" cy="3194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nvSpPr>
        <p:spPr>
          <a:xfrm>
            <a:off x="306975" y="112475"/>
            <a:ext cx="86847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1.5 Character Segmentation and Character recognition</a:t>
            </a:r>
            <a:endParaRPr b="1" sz="3100">
              <a:solidFill>
                <a:srgbClr val="FFFFFF"/>
              </a:solidFill>
              <a:latin typeface="Roboto"/>
              <a:ea typeface="Roboto"/>
              <a:cs typeface="Roboto"/>
              <a:sym typeface="Roboto"/>
            </a:endParaRPr>
          </a:p>
        </p:txBody>
      </p:sp>
      <p:sp>
        <p:nvSpPr>
          <p:cNvPr id="218" name="Google Shape;218;p23"/>
          <p:cNvSpPr txBox="1"/>
          <p:nvPr/>
        </p:nvSpPr>
        <p:spPr>
          <a:xfrm>
            <a:off x="172200" y="822100"/>
            <a:ext cx="4522200" cy="3003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FFFFFF"/>
                </a:solidFill>
                <a:latin typeface="Roboto"/>
                <a:ea typeface="Roboto"/>
                <a:cs typeface="Roboto"/>
                <a:sym typeface="Roboto"/>
              </a:rPr>
              <a:t>Character segmentation means recognise each character and separate them.</a:t>
            </a:r>
            <a:endParaRPr sz="1600">
              <a:solidFill>
                <a:srgbClr val="FFFFFF"/>
              </a:solidFill>
              <a:latin typeface="Roboto"/>
              <a:ea typeface="Roboto"/>
              <a:cs typeface="Roboto"/>
              <a:sym typeface="Roboto"/>
            </a:endParaRPr>
          </a:p>
          <a:p>
            <a:pPr indent="0" lvl="0" marL="0" rtl="0" algn="just">
              <a:lnSpc>
                <a:spcPct val="150000"/>
              </a:lnSpc>
              <a:spcBef>
                <a:spcPts val="0"/>
              </a:spcBef>
              <a:spcAft>
                <a:spcPts val="0"/>
              </a:spcAft>
              <a:buNone/>
            </a:pPr>
            <a:r>
              <a:rPr lang="en" sz="1600">
                <a:solidFill>
                  <a:srgbClr val="FFFFFF"/>
                </a:solidFill>
                <a:latin typeface="Roboto"/>
                <a:ea typeface="Roboto"/>
                <a:cs typeface="Roboto"/>
                <a:sym typeface="Roboto"/>
              </a:rPr>
              <a:t>Character recognition is a machine learning process which recognise the character according it shape and divide it into category according to matching percentage with all A-Z and 0-9. We take the best matching percentage for each character.</a:t>
            </a:r>
            <a:endParaRPr sz="1600">
              <a:solidFill>
                <a:srgbClr val="FFFFFF"/>
              </a:solidFill>
              <a:latin typeface="Roboto"/>
              <a:ea typeface="Roboto"/>
              <a:cs typeface="Roboto"/>
              <a:sym typeface="Roboto"/>
            </a:endParaRPr>
          </a:p>
          <a:p>
            <a:pPr indent="0" lvl="0" marL="0" rtl="0" algn="just">
              <a:lnSpc>
                <a:spcPct val="150000"/>
              </a:lnSpc>
              <a:spcBef>
                <a:spcPts val="0"/>
              </a:spcBef>
              <a:spcAft>
                <a:spcPts val="0"/>
              </a:spcAft>
              <a:buNone/>
            </a:pPr>
            <a:r>
              <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p:txBody>
      </p:sp>
      <p:pic>
        <p:nvPicPr>
          <p:cNvPr id="219" name="Google Shape;219;p23"/>
          <p:cNvPicPr preferRelativeResize="0"/>
          <p:nvPr/>
        </p:nvPicPr>
        <p:blipFill>
          <a:blip r:embed="rId3">
            <a:alphaModFix/>
          </a:blip>
          <a:stretch>
            <a:fillRect/>
          </a:stretch>
        </p:blipFill>
        <p:spPr>
          <a:xfrm>
            <a:off x="4996550" y="1280275"/>
            <a:ext cx="3867150" cy="1801675"/>
          </a:xfrm>
          <a:prstGeom prst="rect">
            <a:avLst/>
          </a:prstGeom>
          <a:noFill/>
          <a:ln>
            <a:noFill/>
          </a:ln>
        </p:spPr>
      </p:pic>
      <p:sp>
        <p:nvSpPr>
          <p:cNvPr id="220" name="Google Shape;220;p23"/>
          <p:cNvSpPr txBox="1"/>
          <p:nvPr/>
        </p:nvSpPr>
        <p:spPr>
          <a:xfrm>
            <a:off x="5016225" y="3309200"/>
            <a:ext cx="38475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Lato"/>
                <a:ea typeface="Lato"/>
                <a:cs typeface="Lato"/>
                <a:sym typeface="Lato"/>
              </a:rPr>
              <a:t>This is our license plate number.</a:t>
            </a:r>
            <a:endParaRPr sz="1900">
              <a:solidFill>
                <a:srgbClr val="FFFFFF"/>
              </a:solidFill>
              <a:latin typeface="Lato"/>
              <a:ea typeface="Lato"/>
              <a:cs typeface="Lato"/>
              <a:sym typeface="Lato"/>
            </a:endParaRPr>
          </a:p>
          <a:p>
            <a:pPr indent="0" lvl="0" marL="0" rtl="0" algn="l">
              <a:spcBef>
                <a:spcPts val="0"/>
              </a:spcBef>
              <a:spcAft>
                <a:spcPts val="0"/>
              </a:spcAft>
              <a:buNone/>
            </a:pPr>
            <a:r>
              <a:rPr lang="en" sz="1900">
                <a:solidFill>
                  <a:srgbClr val="FFFFFF"/>
                </a:solidFill>
                <a:latin typeface="Lato"/>
                <a:ea typeface="Lato"/>
                <a:cs typeface="Lato"/>
                <a:sym typeface="Lato"/>
              </a:rPr>
              <a:t>KL 05 AB 7000</a:t>
            </a:r>
            <a:endParaRPr sz="1900">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nvSpPr>
        <p:spPr>
          <a:xfrm>
            <a:off x="321925" y="112475"/>
            <a:ext cx="8332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2 </a:t>
            </a:r>
            <a:r>
              <a:rPr b="1" lang="en" sz="2100">
                <a:solidFill>
                  <a:schemeClr val="lt1"/>
                </a:solidFill>
                <a:latin typeface="Lato"/>
                <a:ea typeface="Lato"/>
                <a:cs typeface="Lato"/>
                <a:sym typeface="Lato"/>
              </a:rPr>
              <a:t>Intelligence traffic light control using live traffic  data.</a:t>
            </a:r>
            <a:endParaRPr b="1" sz="2100">
              <a:solidFill>
                <a:schemeClr val="lt1"/>
              </a:solidFill>
              <a:latin typeface="Lato"/>
              <a:ea typeface="Lato"/>
              <a:cs typeface="Lato"/>
              <a:sym typeface="Lato"/>
            </a:endParaRPr>
          </a:p>
          <a:p>
            <a:pPr indent="0" lvl="0" marL="0" rtl="0" algn="ctr">
              <a:lnSpc>
                <a:spcPct val="150000"/>
              </a:lnSpc>
              <a:spcBef>
                <a:spcPts val="0"/>
              </a:spcBef>
              <a:spcAft>
                <a:spcPts val="0"/>
              </a:spcAft>
              <a:buNone/>
            </a:pPr>
            <a:r>
              <a:t/>
            </a:r>
            <a:endParaRPr b="1" sz="2100">
              <a:solidFill>
                <a:srgbClr val="FFFFFF"/>
              </a:solidFill>
              <a:latin typeface="Roboto"/>
              <a:ea typeface="Roboto"/>
              <a:cs typeface="Roboto"/>
              <a:sym typeface="Roboto"/>
            </a:endParaRPr>
          </a:p>
        </p:txBody>
      </p:sp>
      <p:sp>
        <p:nvSpPr>
          <p:cNvPr id="226" name="Google Shape;226;p24"/>
          <p:cNvSpPr txBox="1"/>
          <p:nvPr/>
        </p:nvSpPr>
        <p:spPr>
          <a:xfrm>
            <a:off x="172200" y="828250"/>
            <a:ext cx="5082600" cy="425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We are taking the live traffic density data from google map Api by giving the longitude and latitude position and google map api give the current location traffic data.</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We can improve the live traffic data by using the cctv camera at traffic light.</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After getting the number of vehicle at 3/4/ 5 ways crossing ,we can decide which side should be green signal according the traffic count and timestamp and this algorithm is like priority scheduling algorithm and we add timestamp for save from ageing condition.</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So by using the above algorithm we can make the automatic traffic light control system.</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p:txBody>
      </p:sp>
      <p:pic>
        <p:nvPicPr>
          <p:cNvPr id="227" name="Google Shape;227;p24"/>
          <p:cNvPicPr preferRelativeResize="0"/>
          <p:nvPr/>
        </p:nvPicPr>
        <p:blipFill>
          <a:blip r:embed="rId3">
            <a:alphaModFix/>
          </a:blip>
          <a:stretch>
            <a:fillRect/>
          </a:stretch>
        </p:blipFill>
        <p:spPr>
          <a:xfrm>
            <a:off x="5254800" y="1308500"/>
            <a:ext cx="3701999" cy="2380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5"/>
          <p:cNvPicPr preferRelativeResize="0"/>
          <p:nvPr/>
        </p:nvPicPr>
        <p:blipFill>
          <a:blip r:embed="rId3">
            <a:alphaModFix/>
          </a:blip>
          <a:stretch>
            <a:fillRect/>
          </a:stretch>
        </p:blipFill>
        <p:spPr>
          <a:xfrm>
            <a:off x="0" y="612475"/>
            <a:ext cx="9144000" cy="4531026"/>
          </a:xfrm>
          <a:prstGeom prst="rect">
            <a:avLst/>
          </a:prstGeom>
          <a:noFill/>
          <a:ln>
            <a:noFill/>
          </a:ln>
        </p:spPr>
      </p:pic>
      <p:sp>
        <p:nvSpPr>
          <p:cNvPr id="233" name="Google Shape;233;p25"/>
          <p:cNvSpPr txBox="1"/>
          <p:nvPr/>
        </p:nvSpPr>
        <p:spPr>
          <a:xfrm>
            <a:off x="-75" y="62650"/>
            <a:ext cx="9144000" cy="4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Lato"/>
                <a:ea typeface="Lato"/>
                <a:cs typeface="Lato"/>
                <a:sym typeface="Lato"/>
              </a:rPr>
              <a:t>Automatic traffic light control</a:t>
            </a:r>
            <a:endParaRPr b="1" sz="24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nvSpPr>
        <p:spPr>
          <a:xfrm>
            <a:off x="321925" y="112475"/>
            <a:ext cx="8332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3</a:t>
            </a:r>
            <a:r>
              <a:rPr b="1" lang="en" sz="2100">
                <a:solidFill>
                  <a:srgbClr val="FFFFFF"/>
                </a:solidFill>
                <a:latin typeface="Roboto"/>
                <a:ea typeface="Roboto"/>
                <a:cs typeface="Roboto"/>
                <a:sym typeface="Roboto"/>
              </a:rPr>
              <a:t> </a:t>
            </a:r>
            <a:r>
              <a:rPr b="1" lang="en" sz="2000">
                <a:solidFill>
                  <a:schemeClr val="lt1"/>
                </a:solidFill>
                <a:latin typeface="Lato"/>
                <a:ea typeface="Lato"/>
                <a:cs typeface="Lato"/>
                <a:sym typeface="Lato"/>
              </a:rPr>
              <a:t>Traffic density of particular area in graph form</a:t>
            </a:r>
            <a:r>
              <a:rPr b="1" lang="en" sz="2300">
                <a:solidFill>
                  <a:schemeClr val="lt1"/>
                </a:solidFill>
                <a:latin typeface="Lato"/>
                <a:ea typeface="Lato"/>
                <a:cs typeface="Lato"/>
                <a:sym typeface="Lato"/>
              </a:rPr>
              <a:t>.</a:t>
            </a:r>
            <a:endParaRPr b="1" sz="2300">
              <a:solidFill>
                <a:schemeClr val="lt1"/>
              </a:solidFill>
              <a:latin typeface="Lato"/>
              <a:ea typeface="Lato"/>
              <a:cs typeface="Lato"/>
              <a:sym typeface="Lato"/>
            </a:endParaRPr>
          </a:p>
          <a:p>
            <a:pPr indent="0" lvl="0" marL="0" rtl="0" algn="ctr">
              <a:lnSpc>
                <a:spcPct val="150000"/>
              </a:lnSpc>
              <a:spcBef>
                <a:spcPts val="0"/>
              </a:spcBef>
              <a:spcAft>
                <a:spcPts val="0"/>
              </a:spcAft>
              <a:buNone/>
            </a:pPr>
            <a:r>
              <a:t/>
            </a:r>
            <a:endParaRPr b="1" sz="2100">
              <a:solidFill>
                <a:srgbClr val="FFFFFF"/>
              </a:solidFill>
              <a:latin typeface="Roboto"/>
              <a:ea typeface="Roboto"/>
              <a:cs typeface="Roboto"/>
              <a:sym typeface="Roboto"/>
            </a:endParaRPr>
          </a:p>
        </p:txBody>
      </p:sp>
      <p:sp>
        <p:nvSpPr>
          <p:cNvPr id="239" name="Google Shape;239;p26"/>
          <p:cNvSpPr txBox="1"/>
          <p:nvPr/>
        </p:nvSpPr>
        <p:spPr>
          <a:xfrm>
            <a:off x="201850" y="1280650"/>
            <a:ext cx="4551900" cy="391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In this we are showing the traffic density of some particular area in month wise and it will help us to predict the next day, month the traffic of those area.</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Using the traffic density we can get the knowledge that in which time the traffic is higher. Using this data government would take the decision of  road widening in some particular area to reduce the traffic congestion.</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p:txBody>
      </p:sp>
      <p:pic>
        <p:nvPicPr>
          <p:cNvPr id="240" name="Google Shape;240;p26"/>
          <p:cNvPicPr preferRelativeResize="0"/>
          <p:nvPr/>
        </p:nvPicPr>
        <p:blipFill>
          <a:blip r:embed="rId3">
            <a:alphaModFix/>
          </a:blip>
          <a:stretch>
            <a:fillRect/>
          </a:stretch>
        </p:blipFill>
        <p:spPr>
          <a:xfrm>
            <a:off x="4795550" y="1461600"/>
            <a:ext cx="3979626" cy="280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nvSpPr>
        <p:spPr>
          <a:xfrm>
            <a:off x="2734950" y="235475"/>
            <a:ext cx="34773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Lato"/>
                <a:ea typeface="Lato"/>
                <a:cs typeface="Lato"/>
                <a:sym typeface="Lato"/>
              </a:rPr>
              <a:t>TRAFFIC DENSITY GRAPH</a:t>
            </a:r>
            <a:endParaRPr b="1" sz="2100">
              <a:solidFill>
                <a:srgbClr val="FFFFFF"/>
              </a:solidFill>
              <a:latin typeface="Lato"/>
              <a:ea typeface="Lato"/>
              <a:cs typeface="Lato"/>
              <a:sym typeface="Lato"/>
            </a:endParaRPr>
          </a:p>
        </p:txBody>
      </p:sp>
      <p:sp>
        <p:nvSpPr>
          <p:cNvPr id="246" name="Google Shape;246;p27"/>
          <p:cNvSpPr txBox="1"/>
          <p:nvPr/>
        </p:nvSpPr>
        <p:spPr>
          <a:xfrm>
            <a:off x="1267975" y="1540600"/>
            <a:ext cx="7345800" cy="8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47" name="Google Shape;247;p27"/>
          <p:cNvSpPr txBox="1"/>
          <p:nvPr/>
        </p:nvSpPr>
        <p:spPr>
          <a:xfrm>
            <a:off x="1472575" y="1540600"/>
            <a:ext cx="6936600" cy="3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500">
              <a:highlight>
                <a:srgbClr val="FFFFFF"/>
              </a:highlight>
            </a:endParaRPr>
          </a:p>
        </p:txBody>
      </p:sp>
      <p:pic>
        <p:nvPicPr>
          <p:cNvPr id="248" name="Google Shape;248;p27"/>
          <p:cNvPicPr preferRelativeResize="0"/>
          <p:nvPr/>
        </p:nvPicPr>
        <p:blipFill>
          <a:blip r:embed="rId3">
            <a:alphaModFix/>
          </a:blip>
          <a:stretch>
            <a:fillRect/>
          </a:stretch>
        </p:blipFill>
        <p:spPr>
          <a:xfrm>
            <a:off x="0" y="689050"/>
            <a:ext cx="9144000" cy="4589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nvSpPr>
        <p:spPr>
          <a:xfrm>
            <a:off x="321925" y="112475"/>
            <a:ext cx="8332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4</a:t>
            </a:r>
            <a:r>
              <a:rPr b="1" lang="en" sz="2100">
                <a:solidFill>
                  <a:srgbClr val="FFFFFF"/>
                </a:solidFill>
                <a:latin typeface="Roboto"/>
                <a:ea typeface="Roboto"/>
                <a:cs typeface="Roboto"/>
                <a:sym typeface="Roboto"/>
              </a:rPr>
              <a:t> </a:t>
            </a:r>
            <a:r>
              <a:rPr b="1" lang="en" sz="2100">
                <a:solidFill>
                  <a:schemeClr val="lt1"/>
                </a:solidFill>
                <a:latin typeface="Lato"/>
                <a:ea typeface="Lato"/>
                <a:cs typeface="Lato"/>
                <a:sym typeface="Lato"/>
              </a:rPr>
              <a:t>Online Vehicle license registration.</a:t>
            </a:r>
            <a:endParaRPr b="1" sz="2800">
              <a:solidFill>
                <a:schemeClr val="lt1"/>
              </a:solidFill>
              <a:latin typeface="Lato"/>
              <a:ea typeface="Lato"/>
              <a:cs typeface="Lato"/>
              <a:sym typeface="Lato"/>
            </a:endParaRPr>
          </a:p>
          <a:p>
            <a:pPr indent="0" lvl="0" marL="0" rtl="0" algn="ctr">
              <a:lnSpc>
                <a:spcPct val="150000"/>
              </a:lnSpc>
              <a:spcBef>
                <a:spcPts val="0"/>
              </a:spcBef>
              <a:spcAft>
                <a:spcPts val="0"/>
              </a:spcAft>
              <a:buNone/>
            </a:pPr>
            <a:r>
              <a:t/>
            </a:r>
            <a:endParaRPr b="1" sz="2100">
              <a:solidFill>
                <a:srgbClr val="FFFFFF"/>
              </a:solidFill>
              <a:latin typeface="Roboto"/>
              <a:ea typeface="Roboto"/>
              <a:cs typeface="Roboto"/>
              <a:sym typeface="Roboto"/>
            </a:endParaRPr>
          </a:p>
        </p:txBody>
      </p:sp>
      <p:sp>
        <p:nvSpPr>
          <p:cNvPr id="254" name="Google Shape;254;p28"/>
          <p:cNvSpPr txBox="1"/>
          <p:nvPr/>
        </p:nvSpPr>
        <p:spPr>
          <a:xfrm>
            <a:off x="236650" y="1280650"/>
            <a:ext cx="4517100" cy="391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This is a registration form for new vehicle and in this form all field is mandatory ,mean use have to fill all the field.</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It is only take the correct </a:t>
            </a:r>
            <a:r>
              <a:rPr lang="en" sz="1600">
                <a:solidFill>
                  <a:srgbClr val="FFFFFF"/>
                </a:solidFill>
                <a:latin typeface="Roboto"/>
                <a:ea typeface="Roboto"/>
                <a:cs typeface="Roboto"/>
                <a:sym typeface="Roboto"/>
              </a:rPr>
              <a:t>format</a:t>
            </a:r>
            <a:r>
              <a:rPr lang="en" sz="1600">
                <a:solidFill>
                  <a:srgbClr val="FFFFFF"/>
                </a:solidFill>
                <a:latin typeface="Roboto"/>
                <a:ea typeface="Roboto"/>
                <a:cs typeface="Roboto"/>
                <a:sym typeface="Roboto"/>
              </a:rPr>
              <a:t> of vehicle number and if user filled invalid vehicle number then it will not accept.</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Correct </a:t>
            </a:r>
            <a:r>
              <a:rPr lang="en" sz="1600">
                <a:solidFill>
                  <a:srgbClr val="FFFFFF"/>
                </a:solidFill>
                <a:latin typeface="Roboto"/>
                <a:ea typeface="Roboto"/>
                <a:cs typeface="Roboto"/>
                <a:sym typeface="Roboto"/>
              </a:rPr>
              <a:t>format</a:t>
            </a:r>
            <a:r>
              <a:rPr lang="en" sz="1600">
                <a:solidFill>
                  <a:srgbClr val="FFFFFF"/>
                </a:solidFill>
                <a:latin typeface="Roboto"/>
                <a:ea typeface="Roboto"/>
                <a:cs typeface="Roboto"/>
                <a:sym typeface="Roboto"/>
              </a:rPr>
              <a:t> for indian vehicle number is</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First two letter </a:t>
            </a:r>
            <a:r>
              <a:rPr lang="en" sz="1600">
                <a:solidFill>
                  <a:srgbClr val="FFFFFF"/>
                </a:solidFill>
                <a:latin typeface="Roboto"/>
                <a:ea typeface="Roboto"/>
                <a:cs typeface="Roboto"/>
                <a:sym typeface="Roboto"/>
              </a:rPr>
              <a:t>are</a:t>
            </a:r>
            <a:r>
              <a:rPr lang="en" sz="1600">
                <a:solidFill>
                  <a:srgbClr val="FFFFFF"/>
                </a:solidFill>
                <a:latin typeface="Roboto"/>
                <a:ea typeface="Roboto"/>
                <a:cs typeface="Roboto"/>
                <a:sym typeface="Roboto"/>
              </a:rPr>
              <a:t> Alphabet and next two are </a:t>
            </a:r>
            <a:r>
              <a:rPr lang="en" sz="1600">
                <a:solidFill>
                  <a:srgbClr val="FFFFFF"/>
                </a:solidFill>
                <a:latin typeface="Roboto"/>
                <a:ea typeface="Roboto"/>
                <a:cs typeface="Roboto"/>
                <a:sym typeface="Roboto"/>
              </a:rPr>
              <a:t>numeric</a:t>
            </a:r>
            <a:r>
              <a:rPr lang="en" sz="1600">
                <a:solidFill>
                  <a:srgbClr val="FFFFFF"/>
                </a:solidFill>
                <a:latin typeface="Roboto"/>
                <a:ea typeface="Roboto"/>
                <a:cs typeface="Roboto"/>
                <a:sym typeface="Roboto"/>
              </a:rPr>
              <a:t> and next two are alphabetic and next 4 are numeric.</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Example: UP 65 AA 1234</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rgbClr val="FFFFFF"/>
              </a:solidFill>
              <a:latin typeface="Roboto"/>
              <a:ea typeface="Roboto"/>
              <a:cs typeface="Roboto"/>
              <a:sym typeface="Roboto"/>
            </a:endParaRPr>
          </a:p>
        </p:txBody>
      </p:sp>
      <p:pic>
        <p:nvPicPr>
          <p:cNvPr id="255" name="Google Shape;255;p28"/>
          <p:cNvPicPr preferRelativeResize="0"/>
          <p:nvPr/>
        </p:nvPicPr>
        <p:blipFill>
          <a:blip r:embed="rId3">
            <a:alphaModFix/>
          </a:blip>
          <a:stretch>
            <a:fillRect/>
          </a:stretch>
        </p:blipFill>
        <p:spPr>
          <a:xfrm>
            <a:off x="5045450" y="1099700"/>
            <a:ext cx="3480224" cy="378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nvSpPr>
        <p:spPr>
          <a:xfrm>
            <a:off x="321925" y="112475"/>
            <a:ext cx="8332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5</a:t>
            </a:r>
            <a:r>
              <a:rPr b="1" lang="en" sz="2100">
                <a:solidFill>
                  <a:srgbClr val="FFFFFF"/>
                </a:solidFill>
                <a:latin typeface="Roboto"/>
                <a:ea typeface="Roboto"/>
                <a:cs typeface="Roboto"/>
                <a:sym typeface="Roboto"/>
              </a:rPr>
              <a:t> </a:t>
            </a:r>
            <a:r>
              <a:rPr b="1" lang="en" sz="2100">
                <a:solidFill>
                  <a:schemeClr val="lt1"/>
                </a:solidFill>
                <a:latin typeface="Lato"/>
                <a:ea typeface="Lato"/>
                <a:cs typeface="Lato"/>
                <a:sym typeface="Lato"/>
              </a:rPr>
              <a:t>Smart fine system</a:t>
            </a:r>
            <a:endParaRPr b="1" sz="3300">
              <a:solidFill>
                <a:schemeClr val="lt1"/>
              </a:solidFill>
              <a:latin typeface="Lato"/>
              <a:ea typeface="Lato"/>
              <a:cs typeface="Lato"/>
              <a:sym typeface="Lato"/>
            </a:endParaRPr>
          </a:p>
          <a:p>
            <a:pPr indent="0" lvl="0" marL="0" rtl="0" algn="ctr">
              <a:lnSpc>
                <a:spcPct val="150000"/>
              </a:lnSpc>
              <a:spcBef>
                <a:spcPts val="0"/>
              </a:spcBef>
              <a:spcAft>
                <a:spcPts val="0"/>
              </a:spcAft>
              <a:buNone/>
            </a:pPr>
            <a:r>
              <a:t/>
            </a:r>
            <a:endParaRPr b="1" sz="2100">
              <a:solidFill>
                <a:srgbClr val="FFFFFF"/>
              </a:solidFill>
              <a:latin typeface="Roboto"/>
              <a:ea typeface="Roboto"/>
              <a:cs typeface="Roboto"/>
              <a:sym typeface="Roboto"/>
            </a:endParaRPr>
          </a:p>
        </p:txBody>
      </p:sp>
      <p:sp>
        <p:nvSpPr>
          <p:cNvPr id="261" name="Google Shape;261;p29"/>
          <p:cNvSpPr txBox="1"/>
          <p:nvPr/>
        </p:nvSpPr>
        <p:spPr>
          <a:xfrm>
            <a:off x="160075" y="842175"/>
            <a:ext cx="4593900" cy="4301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This is a online fine system ,in which administration has to only fill the valid </a:t>
            </a:r>
            <a:r>
              <a:rPr lang="en" sz="1600">
                <a:solidFill>
                  <a:srgbClr val="FFFFFF"/>
                </a:solidFill>
                <a:latin typeface="Roboto"/>
                <a:ea typeface="Roboto"/>
                <a:cs typeface="Roboto"/>
                <a:sym typeface="Roboto"/>
              </a:rPr>
              <a:t>license</a:t>
            </a:r>
            <a:r>
              <a:rPr lang="en" sz="1600">
                <a:solidFill>
                  <a:srgbClr val="FFFFFF"/>
                </a:solidFill>
                <a:latin typeface="Roboto"/>
                <a:ea typeface="Roboto"/>
                <a:cs typeface="Roboto"/>
                <a:sym typeface="Roboto"/>
              </a:rPr>
              <a:t> number of vehicle and it will check vehicle number in our database and if data this vehicle is present in our database then it will show the detail of vehicle owner.</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And then admin can send the fine to the user.</a:t>
            </a:r>
            <a:endParaRPr sz="1600">
              <a:solidFill>
                <a:srgbClr val="FFFFFF"/>
              </a:solidFill>
              <a:latin typeface="Roboto"/>
              <a:ea typeface="Roboto"/>
              <a:cs typeface="Roboto"/>
              <a:sym typeface="Roboto"/>
            </a:endParaRPr>
          </a:p>
        </p:txBody>
      </p:sp>
      <p:pic>
        <p:nvPicPr>
          <p:cNvPr id="262" name="Google Shape;262;p29"/>
          <p:cNvPicPr preferRelativeResize="0"/>
          <p:nvPr/>
        </p:nvPicPr>
        <p:blipFill>
          <a:blip r:embed="rId3">
            <a:alphaModFix/>
          </a:blip>
          <a:stretch>
            <a:fillRect/>
          </a:stretch>
        </p:blipFill>
        <p:spPr>
          <a:xfrm>
            <a:off x="4753975" y="932650"/>
            <a:ext cx="4327625" cy="421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nvSpPr>
        <p:spPr>
          <a:xfrm>
            <a:off x="877350" y="127950"/>
            <a:ext cx="7389300" cy="688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2500">
                <a:solidFill>
                  <a:schemeClr val="lt1"/>
                </a:solidFill>
                <a:latin typeface="Roboto"/>
                <a:ea typeface="Roboto"/>
                <a:cs typeface="Roboto"/>
                <a:sym typeface="Roboto"/>
              </a:rPr>
              <a:t>Smart fine system for breaking traffic rules.</a:t>
            </a:r>
            <a:endParaRPr sz="2500">
              <a:solidFill>
                <a:schemeClr val="lt1"/>
              </a:solidFill>
              <a:latin typeface="Roboto"/>
              <a:ea typeface="Roboto"/>
              <a:cs typeface="Roboto"/>
              <a:sym typeface="Roboto"/>
            </a:endParaRPr>
          </a:p>
          <a:p>
            <a:pPr indent="457200" lvl="0" marL="0" rtl="0" algn="l">
              <a:lnSpc>
                <a:spcPct val="115000"/>
              </a:lnSpc>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700">
              <a:latin typeface="Lato"/>
              <a:ea typeface="Lato"/>
              <a:cs typeface="Lato"/>
              <a:sym typeface="Lato"/>
            </a:endParaRPr>
          </a:p>
        </p:txBody>
      </p:sp>
      <p:pic>
        <p:nvPicPr>
          <p:cNvPr id="268" name="Google Shape;268;p30"/>
          <p:cNvPicPr preferRelativeResize="0"/>
          <p:nvPr/>
        </p:nvPicPr>
        <p:blipFill>
          <a:blip r:embed="rId3">
            <a:alphaModFix/>
          </a:blip>
          <a:stretch>
            <a:fillRect/>
          </a:stretch>
        </p:blipFill>
        <p:spPr>
          <a:xfrm>
            <a:off x="152400" y="816150"/>
            <a:ext cx="8991601" cy="417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nvSpPr>
        <p:spPr>
          <a:xfrm>
            <a:off x="3475200" y="44050"/>
            <a:ext cx="21936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Lato"/>
                <a:ea typeface="Lato"/>
                <a:cs typeface="Lato"/>
                <a:sym typeface="Lato"/>
              </a:rPr>
              <a:t>Applications</a:t>
            </a:r>
            <a:endParaRPr b="1" sz="2800">
              <a:solidFill>
                <a:srgbClr val="FFFFFF"/>
              </a:solidFill>
              <a:latin typeface="Lato"/>
              <a:ea typeface="Lato"/>
              <a:cs typeface="Lato"/>
              <a:sym typeface="Lato"/>
            </a:endParaRPr>
          </a:p>
        </p:txBody>
      </p:sp>
      <p:sp>
        <p:nvSpPr>
          <p:cNvPr id="274" name="Google Shape;274;p31"/>
          <p:cNvSpPr txBox="1"/>
          <p:nvPr/>
        </p:nvSpPr>
        <p:spPr>
          <a:xfrm>
            <a:off x="772575" y="866150"/>
            <a:ext cx="7973700" cy="4110300"/>
          </a:xfrm>
          <a:prstGeom prst="rect">
            <a:avLst/>
          </a:prstGeom>
          <a:noFill/>
          <a:ln>
            <a:noFill/>
          </a:ln>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Automated track the location of stolen vehicle</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Anti-Theft/ Vehicle detection.</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Traffic light automation ,no requirement of Traffic police.</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Smart fine /E Challan Systems.</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Car Parking / Automatic Toll Deduction.</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Law Enforcement</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VIP/Ambulance path Clearance</a:t>
            </a:r>
            <a:endParaRPr>
              <a:solidFill>
                <a:srgbClr val="FFFFFF"/>
              </a:solidFill>
            </a:endParaRPr>
          </a:p>
          <a:p>
            <a:pPr indent="-317500" lvl="0" marL="457200" rtl="0" algn="just">
              <a:lnSpc>
                <a:spcPct val="200000"/>
              </a:lnSpc>
              <a:spcBef>
                <a:spcPts val="0"/>
              </a:spcBef>
              <a:spcAft>
                <a:spcPts val="0"/>
              </a:spcAft>
              <a:buClr>
                <a:srgbClr val="FFFFFF"/>
              </a:buClr>
              <a:buSzPts val="1400"/>
              <a:buAutoNum type="arabicPeriod"/>
            </a:pPr>
            <a:r>
              <a:rPr lang="en">
                <a:solidFill>
                  <a:srgbClr val="FFFFFF"/>
                </a:solidFill>
              </a:rPr>
              <a:t>Help the </a:t>
            </a:r>
            <a:r>
              <a:rPr lang="en">
                <a:solidFill>
                  <a:srgbClr val="FFFFFF"/>
                </a:solidFill>
              </a:rPr>
              <a:t>government</a:t>
            </a:r>
            <a:r>
              <a:rPr lang="en">
                <a:solidFill>
                  <a:srgbClr val="FFFFFF"/>
                </a:solidFill>
              </a:rPr>
              <a:t> to take the decision of road widening and road construction according to traffic density data.</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4"/>
          <p:cNvPicPr preferRelativeResize="0"/>
          <p:nvPr/>
        </p:nvPicPr>
        <p:blipFill>
          <a:blip r:embed="rId3">
            <a:alphaModFix/>
          </a:blip>
          <a:stretch>
            <a:fillRect/>
          </a:stretch>
        </p:blipFill>
        <p:spPr>
          <a:xfrm>
            <a:off x="5294050" y="698650"/>
            <a:ext cx="1476375" cy="1562100"/>
          </a:xfrm>
          <a:prstGeom prst="rect">
            <a:avLst/>
          </a:prstGeom>
          <a:noFill/>
          <a:ln>
            <a:noFill/>
          </a:ln>
        </p:spPr>
      </p:pic>
      <p:pic>
        <p:nvPicPr>
          <p:cNvPr id="149" name="Google Shape;149;p14"/>
          <p:cNvPicPr preferRelativeResize="0"/>
          <p:nvPr/>
        </p:nvPicPr>
        <p:blipFill>
          <a:blip r:embed="rId4">
            <a:alphaModFix/>
          </a:blip>
          <a:stretch>
            <a:fillRect/>
          </a:stretch>
        </p:blipFill>
        <p:spPr>
          <a:xfrm>
            <a:off x="2385100" y="698650"/>
            <a:ext cx="1476375" cy="1476375"/>
          </a:xfrm>
          <a:prstGeom prst="rect">
            <a:avLst/>
          </a:prstGeom>
          <a:noFill/>
          <a:ln>
            <a:noFill/>
          </a:ln>
        </p:spPr>
      </p:pic>
      <p:pic>
        <p:nvPicPr>
          <p:cNvPr id="150" name="Google Shape;150;p14"/>
          <p:cNvPicPr preferRelativeResize="0"/>
          <p:nvPr/>
        </p:nvPicPr>
        <p:blipFill>
          <a:blip r:embed="rId5">
            <a:alphaModFix/>
          </a:blip>
          <a:stretch>
            <a:fillRect/>
          </a:stretch>
        </p:blipFill>
        <p:spPr>
          <a:xfrm>
            <a:off x="5294050" y="2787950"/>
            <a:ext cx="1609725" cy="1562100"/>
          </a:xfrm>
          <a:prstGeom prst="rect">
            <a:avLst/>
          </a:prstGeom>
          <a:noFill/>
          <a:ln>
            <a:noFill/>
          </a:ln>
        </p:spPr>
      </p:pic>
      <p:pic>
        <p:nvPicPr>
          <p:cNvPr id="151" name="Google Shape;151;p14"/>
          <p:cNvPicPr preferRelativeResize="0"/>
          <p:nvPr/>
        </p:nvPicPr>
        <p:blipFill>
          <a:blip r:embed="rId6">
            <a:alphaModFix/>
          </a:blip>
          <a:stretch>
            <a:fillRect/>
          </a:stretch>
        </p:blipFill>
        <p:spPr>
          <a:xfrm>
            <a:off x="2385125" y="2787950"/>
            <a:ext cx="1676400" cy="1562100"/>
          </a:xfrm>
          <a:prstGeom prst="rect">
            <a:avLst/>
          </a:prstGeom>
          <a:noFill/>
          <a:ln>
            <a:noFill/>
          </a:ln>
        </p:spPr>
      </p:pic>
      <p:sp>
        <p:nvSpPr>
          <p:cNvPr id="152" name="Google Shape;152;p14"/>
          <p:cNvSpPr txBox="1"/>
          <p:nvPr/>
        </p:nvSpPr>
        <p:spPr>
          <a:xfrm>
            <a:off x="762000" y="3118125"/>
            <a:ext cx="3000000" cy="64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53" name="Google Shape;153;p14"/>
          <p:cNvSpPr txBox="1"/>
          <p:nvPr/>
        </p:nvSpPr>
        <p:spPr>
          <a:xfrm>
            <a:off x="2977600" y="55675"/>
            <a:ext cx="30000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Roboto"/>
              <a:ea typeface="Roboto"/>
              <a:cs typeface="Roboto"/>
              <a:sym typeface="Roboto"/>
            </a:endParaRPr>
          </a:p>
        </p:txBody>
      </p:sp>
      <p:sp>
        <p:nvSpPr>
          <p:cNvPr id="154" name="Google Shape;154;p14"/>
          <p:cNvSpPr txBox="1"/>
          <p:nvPr/>
        </p:nvSpPr>
        <p:spPr>
          <a:xfrm>
            <a:off x="2385125" y="2206350"/>
            <a:ext cx="1804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Sunil Kumar Maurya</a:t>
            </a:r>
            <a:endParaRPr>
              <a:solidFill>
                <a:srgbClr val="FFFFFF"/>
              </a:solidFill>
              <a:latin typeface="Lato"/>
              <a:ea typeface="Lato"/>
              <a:cs typeface="Lato"/>
              <a:sym typeface="Lato"/>
            </a:endParaRPr>
          </a:p>
        </p:txBody>
      </p:sp>
      <p:sp>
        <p:nvSpPr>
          <p:cNvPr id="155" name="Google Shape;155;p14"/>
          <p:cNvSpPr txBox="1"/>
          <p:nvPr/>
        </p:nvSpPr>
        <p:spPr>
          <a:xfrm>
            <a:off x="5217500" y="2310725"/>
            <a:ext cx="2034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Bhanu Prakash Singh</a:t>
            </a:r>
            <a:endParaRPr/>
          </a:p>
        </p:txBody>
      </p:sp>
      <p:sp>
        <p:nvSpPr>
          <p:cNvPr id="156" name="Google Shape;156;p14"/>
          <p:cNvSpPr txBox="1"/>
          <p:nvPr/>
        </p:nvSpPr>
        <p:spPr>
          <a:xfrm>
            <a:off x="2385100" y="4468350"/>
            <a:ext cx="17748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Aman Chaudhry</a:t>
            </a:r>
            <a:endParaRPr>
              <a:solidFill>
                <a:srgbClr val="FFFFFF"/>
              </a:solidFill>
              <a:latin typeface="Lato"/>
              <a:ea typeface="Lato"/>
              <a:cs typeface="Lato"/>
              <a:sym typeface="Lato"/>
            </a:endParaRPr>
          </a:p>
        </p:txBody>
      </p:sp>
      <p:sp>
        <p:nvSpPr>
          <p:cNvPr id="157" name="Google Shape;157;p14"/>
          <p:cNvSpPr txBox="1"/>
          <p:nvPr/>
        </p:nvSpPr>
        <p:spPr>
          <a:xfrm>
            <a:off x="5338375" y="4503175"/>
            <a:ext cx="1565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Badal Tyagi</a:t>
            </a:r>
            <a:endParaRPr>
              <a:solidFill>
                <a:srgbClr val="FFFFFF"/>
              </a:solidFill>
              <a:latin typeface="Lato"/>
              <a:ea typeface="Lato"/>
              <a:cs typeface="Lato"/>
              <a:sym typeface="Lato"/>
            </a:endParaRPr>
          </a:p>
        </p:txBody>
      </p:sp>
      <p:sp>
        <p:nvSpPr>
          <p:cNvPr id="158" name="Google Shape;158;p14"/>
          <p:cNvSpPr txBox="1"/>
          <p:nvPr>
            <p:ph type="title"/>
          </p:nvPr>
        </p:nvSpPr>
        <p:spPr>
          <a:xfrm>
            <a:off x="1297500" y="55675"/>
            <a:ext cx="7038900" cy="5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Project Team Details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 name="Shape 278"/>
        <p:cNvGrpSpPr/>
        <p:nvPr/>
      </p:nvGrpSpPr>
      <p:grpSpPr>
        <a:xfrm>
          <a:off x="0" y="0"/>
          <a:ext cx="0" cy="0"/>
          <a:chOff x="0" y="0"/>
          <a:chExt cx="0" cy="0"/>
        </a:xfrm>
      </p:grpSpPr>
      <p:sp>
        <p:nvSpPr>
          <p:cNvPr id="279" name="Google Shape;279;p32"/>
          <p:cNvSpPr txBox="1"/>
          <p:nvPr/>
        </p:nvSpPr>
        <p:spPr>
          <a:xfrm>
            <a:off x="3313950" y="82600"/>
            <a:ext cx="25161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Lato"/>
                <a:ea typeface="Lato"/>
                <a:cs typeface="Lato"/>
                <a:sym typeface="Lato"/>
              </a:rPr>
              <a:t>CONCLUSION</a:t>
            </a:r>
            <a:endParaRPr b="1" sz="2800">
              <a:solidFill>
                <a:srgbClr val="FFFFFF"/>
              </a:solidFill>
              <a:latin typeface="Lato"/>
              <a:ea typeface="Lato"/>
              <a:cs typeface="Lato"/>
              <a:sym typeface="Lato"/>
            </a:endParaRPr>
          </a:p>
        </p:txBody>
      </p:sp>
      <p:sp>
        <p:nvSpPr>
          <p:cNvPr id="280" name="Google Shape;280;p32"/>
          <p:cNvSpPr txBox="1"/>
          <p:nvPr/>
        </p:nvSpPr>
        <p:spPr>
          <a:xfrm>
            <a:off x="285375" y="675125"/>
            <a:ext cx="8714100" cy="446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FFFFFF"/>
                </a:solidFill>
                <a:latin typeface="Lato"/>
                <a:ea typeface="Lato"/>
                <a:cs typeface="Lato"/>
                <a:sym typeface="Lato"/>
              </a:rPr>
              <a:t>A simple effort has been made in this work to develop </a:t>
            </a:r>
            <a:endParaRPr sz="1700">
              <a:solidFill>
                <a:srgbClr val="FFFFFF"/>
              </a:solidFill>
              <a:latin typeface="Lato"/>
              <a:ea typeface="Lato"/>
              <a:cs typeface="Lato"/>
              <a:sym typeface="Lato"/>
            </a:endParaRPr>
          </a:p>
          <a:p>
            <a:pPr indent="0" lvl="0" marL="0" rtl="0" algn="just">
              <a:spcBef>
                <a:spcPts val="0"/>
              </a:spcBef>
              <a:spcAft>
                <a:spcPts val="0"/>
              </a:spcAft>
              <a:buNone/>
            </a:pPr>
            <a:r>
              <a:rPr lang="en" sz="1700">
                <a:solidFill>
                  <a:srgbClr val="FFFFFF"/>
                </a:solidFill>
                <a:latin typeface="Lato"/>
                <a:ea typeface="Lato"/>
                <a:cs typeface="Lato"/>
                <a:sym typeface="Lato"/>
              </a:rPr>
              <a:t>an </a:t>
            </a:r>
            <a:r>
              <a:rPr b="1" lang="en" sz="1700">
                <a:solidFill>
                  <a:srgbClr val="FFFFFF"/>
                </a:solidFill>
                <a:latin typeface="Lato"/>
                <a:ea typeface="Lato"/>
                <a:cs typeface="Lato"/>
                <a:sym typeface="Lato"/>
              </a:rPr>
              <a:t>accurate and automatic number plate recognition system</a:t>
            </a:r>
            <a:r>
              <a:rPr lang="en" sz="1700">
                <a:solidFill>
                  <a:srgbClr val="FFFFFF"/>
                </a:solidFill>
                <a:latin typeface="Lato"/>
                <a:ea typeface="Lato"/>
                <a:cs typeface="Lato"/>
                <a:sym typeface="Lato"/>
              </a:rPr>
              <a:t>, </a:t>
            </a:r>
            <a:endParaRPr sz="1700">
              <a:solidFill>
                <a:srgbClr val="FFFFFF"/>
              </a:solidFill>
              <a:latin typeface="Lato"/>
              <a:ea typeface="Lato"/>
              <a:cs typeface="Lato"/>
              <a:sym typeface="Lato"/>
            </a:endParaRPr>
          </a:p>
          <a:p>
            <a:pPr indent="0" lvl="0" marL="0" rtl="0" algn="just">
              <a:spcBef>
                <a:spcPts val="0"/>
              </a:spcBef>
              <a:spcAft>
                <a:spcPts val="0"/>
              </a:spcAft>
              <a:buNone/>
            </a:pPr>
            <a:r>
              <a:rPr b="1" lang="en" sz="1700">
                <a:solidFill>
                  <a:srgbClr val="FFFFFF"/>
                </a:solidFill>
                <a:latin typeface="Lato"/>
                <a:ea typeface="Lato"/>
                <a:cs typeface="Lato"/>
                <a:sym typeface="Lato"/>
              </a:rPr>
              <a:t>Automatic traffic light control using google Api live traffic density data</a:t>
            </a:r>
            <a:r>
              <a:rPr lang="en" sz="1700">
                <a:solidFill>
                  <a:srgbClr val="FFFFFF"/>
                </a:solidFill>
                <a:latin typeface="Lato"/>
                <a:ea typeface="Lato"/>
                <a:cs typeface="Lato"/>
                <a:sym typeface="Lato"/>
              </a:rPr>
              <a:t>, </a:t>
            </a:r>
            <a:endParaRPr sz="1700">
              <a:solidFill>
                <a:srgbClr val="FFFFFF"/>
              </a:solidFill>
              <a:latin typeface="Lato"/>
              <a:ea typeface="Lato"/>
              <a:cs typeface="Lato"/>
              <a:sym typeface="Lato"/>
            </a:endParaRPr>
          </a:p>
          <a:p>
            <a:pPr indent="0" lvl="0" marL="0" rtl="0" algn="just">
              <a:spcBef>
                <a:spcPts val="0"/>
              </a:spcBef>
              <a:spcAft>
                <a:spcPts val="0"/>
              </a:spcAft>
              <a:buNone/>
            </a:pPr>
            <a:r>
              <a:rPr b="1" lang="en" sz="1700">
                <a:solidFill>
                  <a:srgbClr val="FFFFFF"/>
                </a:solidFill>
                <a:latin typeface="Lato"/>
                <a:ea typeface="Lato"/>
                <a:cs typeface="Lato"/>
                <a:sym typeface="Lato"/>
              </a:rPr>
              <a:t>smart fine system</a:t>
            </a:r>
            <a:r>
              <a:rPr lang="en" sz="1700">
                <a:solidFill>
                  <a:srgbClr val="FFFFFF"/>
                </a:solidFill>
                <a:latin typeface="Lato"/>
                <a:ea typeface="Lato"/>
                <a:cs typeface="Lato"/>
                <a:sym typeface="Lato"/>
              </a:rPr>
              <a:t> and also We can track the lost vehicle using vehicle number plate detection. </a:t>
            </a:r>
            <a:endParaRPr sz="1700">
              <a:solidFill>
                <a:srgbClr val="FFFFFF"/>
              </a:solidFill>
              <a:latin typeface="Lato"/>
              <a:ea typeface="Lato"/>
              <a:cs typeface="Lato"/>
              <a:sym typeface="Lato"/>
            </a:endParaRPr>
          </a:p>
          <a:p>
            <a:pPr indent="0" lvl="0" marL="0" rtl="0" algn="just">
              <a:spcBef>
                <a:spcPts val="0"/>
              </a:spcBef>
              <a:spcAft>
                <a:spcPts val="0"/>
              </a:spcAft>
              <a:buNone/>
            </a:pPr>
            <a:r>
              <a:rPr lang="en" sz="1700">
                <a:solidFill>
                  <a:srgbClr val="FFFFFF"/>
                </a:solidFill>
                <a:latin typeface="Lato"/>
                <a:ea typeface="Lato"/>
                <a:cs typeface="Lato"/>
                <a:sym typeface="Lato"/>
              </a:rPr>
              <a:t>We have used Python for machine learning and optical character recognition with mongodb database to obtain the desired results. </a:t>
            </a:r>
            <a:endParaRPr sz="1700">
              <a:solidFill>
                <a:srgbClr val="FFFFFF"/>
              </a:solidFill>
              <a:latin typeface="Lato"/>
              <a:ea typeface="Lato"/>
              <a:cs typeface="Lato"/>
              <a:sym typeface="Lato"/>
            </a:endParaRPr>
          </a:p>
          <a:p>
            <a:pPr indent="0" lvl="0" marL="0" rtl="0" algn="just">
              <a:spcBef>
                <a:spcPts val="0"/>
              </a:spcBef>
              <a:spcAft>
                <a:spcPts val="0"/>
              </a:spcAft>
              <a:buNone/>
            </a:pPr>
            <a:r>
              <a:rPr lang="en" sz="1700">
                <a:solidFill>
                  <a:srgbClr val="FFFFFF"/>
                </a:solidFill>
                <a:latin typeface="Lato"/>
                <a:ea typeface="Lato"/>
                <a:cs typeface="Lato"/>
                <a:sym typeface="Lato"/>
              </a:rPr>
              <a:t>License plate detection setup has been tested for 30 vehicles containing different number plates from different states. In the process of final evaluation after optimizing the parameters like brightness, contrast and gamma, adjustments, optimum values for lightening and the angle from which the image is to be taken. We get an overall efficiency of 98% for this system. Though this accuracy is not acceptable in general, still the system can be used for vehicle identification. It may be concluded that the project has been by and far successful. It can give us a relative advantage of data acquisition and online warning in case of stolen vehicles which is not possible by traditional manhandled check posts While thousands of vehicles pass in a day.</a:t>
            </a:r>
            <a:endParaRPr sz="16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15"/>
          <p:cNvSpPr txBox="1"/>
          <p:nvPr/>
        </p:nvSpPr>
        <p:spPr>
          <a:xfrm>
            <a:off x="3071700" y="210700"/>
            <a:ext cx="30006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Lato"/>
                <a:ea typeface="Lato"/>
                <a:cs typeface="Lato"/>
                <a:sym typeface="Lato"/>
              </a:rPr>
              <a:t>INTRODUCTION</a:t>
            </a:r>
            <a:endParaRPr b="1" sz="2800">
              <a:solidFill>
                <a:srgbClr val="FFFFFF"/>
              </a:solidFill>
              <a:latin typeface="Lato"/>
              <a:ea typeface="Lato"/>
              <a:cs typeface="Lato"/>
              <a:sym typeface="Lato"/>
            </a:endParaRPr>
          </a:p>
        </p:txBody>
      </p:sp>
      <p:sp>
        <p:nvSpPr>
          <p:cNvPr id="164" name="Google Shape;164;p15"/>
          <p:cNvSpPr txBox="1"/>
          <p:nvPr/>
        </p:nvSpPr>
        <p:spPr>
          <a:xfrm>
            <a:off x="263325" y="830500"/>
            <a:ext cx="8700600" cy="4015500"/>
          </a:xfrm>
          <a:prstGeom prst="rect">
            <a:avLst/>
          </a:prstGeom>
          <a:noFill/>
          <a:ln>
            <a:noFill/>
          </a:ln>
        </p:spPr>
        <p:txBody>
          <a:bodyPr anchorCtr="0" anchor="t" bIns="91425" lIns="91425" spcFirstLastPara="1" rIns="91425" wrap="square" tIns="91425">
            <a:noAutofit/>
          </a:bodyPr>
          <a:lstStyle/>
          <a:p>
            <a:pPr indent="0" lvl="0" marL="0" rtl="0" algn="just">
              <a:lnSpc>
                <a:spcPct val="160000"/>
              </a:lnSpc>
              <a:spcBef>
                <a:spcPts val="0"/>
              </a:spcBef>
              <a:spcAft>
                <a:spcPts val="0"/>
              </a:spcAft>
              <a:buNone/>
            </a:pPr>
            <a:r>
              <a:rPr lang="en">
                <a:solidFill>
                  <a:srgbClr val="FFFFFF"/>
                </a:solidFill>
              </a:rPr>
              <a:t>Due to a huge number of vehicles ,very busy road  and parking which may not be possible manually as a human being, tends to get fatigued due to monotonous nature of the job and they cannot keep track of the vehicles when there are multiple vehicles are passing in a very short time. So modern cities need to establish effective automatic systems for traffic management and scheduling.</a:t>
            </a:r>
            <a:endParaRPr>
              <a:solidFill>
                <a:srgbClr val="FFFFFF"/>
              </a:solidFill>
            </a:endParaRPr>
          </a:p>
          <a:p>
            <a:pPr indent="0" lvl="0" marL="0" rtl="0" algn="just">
              <a:lnSpc>
                <a:spcPct val="160000"/>
              </a:lnSpc>
              <a:spcBef>
                <a:spcPts val="1500"/>
              </a:spcBef>
              <a:spcAft>
                <a:spcPts val="0"/>
              </a:spcAft>
              <a:buNone/>
            </a:pPr>
            <a:r>
              <a:rPr lang="en" sz="1500">
                <a:solidFill>
                  <a:srgbClr val="FFFFFF"/>
                </a:solidFill>
              </a:rPr>
              <a:t>The objective of this project is to design and develop an accurate and automatic number plate recognition system, Automatic traffic light control using google Api live traffic density data, smart fine system and also We can track the lost vehicle using vehicle number plate detection and find its location by google Map API.</a:t>
            </a:r>
            <a:endParaRPr sz="1500">
              <a:solidFill>
                <a:srgbClr val="FFFFFF"/>
              </a:solidFill>
            </a:endParaRPr>
          </a:p>
          <a:p>
            <a:pPr indent="0" lvl="0" marL="0" rtl="0" algn="just">
              <a:lnSpc>
                <a:spcPct val="160000"/>
              </a:lnSpc>
              <a:spcBef>
                <a:spcPts val="1500"/>
              </a:spcBef>
              <a:spcAft>
                <a:spcPts val="1500"/>
              </a:spcAft>
              <a:buNone/>
            </a:pPr>
            <a:r>
              <a:rPr lang="en" sz="1600">
                <a:solidFill>
                  <a:srgbClr val="FFFFFF"/>
                </a:solidFill>
              </a:rPr>
              <a:t>Intelligent Traffic Monitoring System</a:t>
            </a:r>
            <a:r>
              <a:rPr lang="en">
                <a:solidFill>
                  <a:srgbClr val="FFFFFF"/>
                </a:solidFill>
              </a:rPr>
              <a:t> (ITMS) is an image processing and machine learning technology to identify vehicles by their license plates and we uses the microService of google API for live traffic density.</a:t>
            </a:r>
            <a:endParaRPr sz="16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256200" y="122300"/>
            <a:ext cx="8631600" cy="5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Project Objective</a:t>
            </a:r>
            <a:endParaRPr b="1"/>
          </a:p>
          <a:p>
            <a:pPr indent="0" lvl="0" marL="0" rtl="0" algn="l">
              <a:spcBef>
                <a:spcPts val="0"/>
              </a:spcBef>
              <a:spcAft>
                <a:spcPts val="0"/>
              </a:spcAft>
              <a:buNone/>
            </a:pPr>
            <a:r>
              <a:t/>
            </a:r>
            <a:endParaRPr/>
          </a:p>
        </p:txBody>
      </p:sp>
      <p:sp>
        <p:nvSpPr>
          <p:cNvPr id="170" name="Google Shape;170;p16"/>
          <p:cNvSpPr txBox="1"/>
          <p:nvPr/>
        </p:nvSpPr>
        <p:spPr>
          <a:xfrm>
            <a:off x="148175" y="716600"/>
            <a:ext cx="8661600" cy="293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Increase the efficiency of existing transport infrastructure</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Develop a license plate recognition system,</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Build a smart fine system and in future enhancement automated fine systems for vehicles.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Live Traffic detection system and automated traffic light control system.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Predict the traffic density using machine learning for specific areas by its previous data. </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rgbClr val="FFFFFF"/>
                </a:solidFill>
                <a:latin typeface="Lato"/>
                <a:ea typeface="Lato"/>
                <a:cs typeface="Lato"/>
                <a:sym typeface="Lato"/>
              </a:rPr>
              <a:t>Automated lost vehicle detection system and information to administration.</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
                <a:solidFill>
                  <a:schemeClr val="lt1"/>
                </a:solidFill>
                <a:latin typeface="Lato"/>
                <a:ea typeface="Lato"/>
                <a:cs typeface="Lato"/>
                <a:sym typeface="Lato"/>
              </a:rPr>
              <a:t>Handle traffic congestion using automated light control system.</a:t>
            </a:r>
            <a:endParaRPr b="1">
              <a:solidFill>
                <a:srgbClr val="FFFFFF"/>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823850" y="2053000"/>
            <a:ext cx="4587000" cy="11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76" name="Google Shape;176;p17"/>
          <p:cNvSpPr txBox="1"/>
          <p:nvPr>
            <p:ph type="title"/>
          </p:nvPr>
        </p:nvSpPr>
        <p:spPr>
          <a:xfrm>
            <a:off x="783650" y="185700"/>
            <a:ext cx="6950100" cy="458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Lato"/>
                <a:ea typeface="Lato"/>
                <a:cs typeface="Lato"/>
                <a:sym typeface="Lato"/>
              </a:rPr>
              <a:t>Our project consists of six main modules :</a:t>
            </a:r>
            <a:endParaRPr b="1" sz="2000">
              <a:solidFill>
                <a:srgbClr val="FFFFFF"/>
              </a:solidFill>
              <a:latin typeface="Lato"/>
              <a:ea typeface="Lato"/>
              <a:cs typeface="Lato"/>
              <a:sym typeface="Lato"/>
            </a:endParaRPr>
          </a:p>
          <a:p>
            <a:pPr indent="-330200" lvl="0" marL="457200" rtl="0" algn="l">
              <a:lnSpc>
                <a:spcPct val="200000"/>
              </a:lnSpc>
              <a:spcBef>
                <a:spcPts val="160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License plate number recognition.</a:t>
            </a:r>
            <a:endParaRPr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Matching the plate number with Database.</a:t>
            </a:r>
            <a:endParaRPr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Intelligence traffic light control using live traffic density data.</a:t>
            </a:r>
            <a:endParaRPr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Show traffic density of particular area for some duration of month in form of graph.</a:t>
            </a:r>
            <a:endParaRPr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Online Vehicle license registration.</a:t>
            </a:r>
            <a:endParaRPr sz="1600">
              <a:solidFill>
                <a:srgbClr val="FFFFFF"/>
              </a:solidFill>
              <a:latin typeface="Lato"/>
              <a:ea typeface="Lato"/>
              <a:cs typeface="Lato"/>
              <a:sym typeface="Lato"/>
            </a:endParaRPr>
          </a:p>
          <a:p>
            <a:pPr indent="-330200" lvl="0" marL="457200" rtl="0" algn="l">
              <a:lnSpc>
                <a:spcPct val="200000"/>
              </a:lnSpc>
              <a:spcBef>
                <a:spcPts val="0"/>
              </a:spcBef>
              <a:spcAft>
                <a:spcPts val="0"/>
              </a:spcAft>
              <a:buClr>
                <a:srgbClr val="FFFFFF"/>
              </a:buClr>
              <a:buSzPts val="1600"/>
              <a:buFont typeface="Lato"/>
              <a:buAutoNum type="arabicPeriod"/>
            </a:pPr>
            <a:r>
              <a:rPr lang="en" sz="1600">
                <a:solidFill>
                  <a:srgbClr val="FFFFFF"/>
                </a:solidFill>
                <a:latin typeface="Lato"/>
                <a:ea typeface="Lato"/>
                <a:cs typeface="Lato"/>
                <a:sym typeface="Lato"/>
              </a:rPr>
              <a:t>Smart fine system.</a:t>
            </a:r>
            <a:endParaRPr sz="1600">
              <a:solidFill>
                <a:srgbClr val="FFFFFF"/>
              </a:solidFill>
              <a:latin typeface="Lato"/>
              <a:ea typeface="Lato"/>
              <a:cs typeface="Lato"/>
              <a:sym typeface="Lato"/>
            </a:endParaRPr>
          </a:p>
          <a:p>
            <a:pPr indent="0" lvl="0" marL="457200" rtl="0" algn="l">
              <a:lnSpc>
                <a:spcPct val="200000"/>
              </a:lnSpc>
              <a:spcBef>
                <a:spcPts val="1600"/>
              </a:spcBef>
              <a:spcAft>
                <a:spcPts val="0"/>
              </a:spcAft>
              <a:buNone/>
            </a:pPr>
            <a:r>
              <a:t/>
            </a:r>
            <a:endParaRPr sz="14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4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nvSpPr>
        <p:spPr>
          <a:xfrm>
            <a:off x="352775" y="134050"/>
            <a:ext cx="8727600" cy="501000"/>
          </a:xfrm>
          <a:prstGeom prst="rect">
            <a:avLst/>
          </a:prstGeom>
          <a:noFill/>
          <a:ln>
            <a:noFill/>
          </a:ln>
        </p:spPr>
        <p:txBody>
          <a:bodyPr anchorCtr="0" anchor="t" bIns="91425" lIns="91425" spcFirstLastPara="1" rIns="91425" wrap="square" tIns="91425">
            <a:noAutofit/>
          </a:bodyPr>
          <a:lstStyle/>
          <a:p>
            <a:pPr indent="-342900" lvl="0" marL="457200" rtl="0" algn="ctr">
              <a:lnSpc>
                <a:spcPct val="200000"/>
              </a:lnSpc>
              <a:spcBef>
                <a:spcPts val="0"/>
              </a:spcBef>
              <a:spcAft>
                <a:spcPts val="0"/>
              </a:spcAft>
              <a:buClr>
                <a:schemeClr val="lt1"/>
              </a:buClr>
              <a:buSzPts val="1800"/>
              <a:buFont typeface="Lato"/>
              <a:buAutoNum type="arabicPeriod"/>
            </a:pPr>
            <a:r>
              <a:rPr b="1" lang="en" sz="1800">
                <a:solidFill>
                  <a:schemeClr val="lt1"/>
                </a:solidFill>
                <a:latin typeface="Lato"/>
                <a:ea typeface="Lato"/>
                <a:cs typeface="Lato"/>
                <a:sym typeface="Lato"/>
              </a:rPr>
              <a:t>License plate number recognition.</a:t>
            </a:r>
            <a:endParaRPr b="1" sz="1800">
              <a:solidFill>
                <a:schemeClr val="lt1"/>
              </a:solidFill>
              <a:latin typeface="Lato"/>
              <a:ea typeface="Lato"/>
              <a:cs typeface="Lato"/>
              <a:sym typeface="Lato"/>
            </a:endParaRPr>
          </a:p>
          <a:p>
            <a:pPr indent="0" lvl="0" marL="0" rtl="0" algn="ctr">
              <a:lnSpc>
                <a:spcPct val="115000"/>
              </a:lnSpc>
              <a:spcBef>
                <a:spcPts val="1600"/>
              </a:spcBef>
              <a:spcAft>
                <a:spcPts val="1600"/>
              </a:spcAft>
              <a:buNone/>
            </a:pPr>
            <a:r>
              <a:t/>
            </a:r>
            <a:endParaRPr b="1" sz="2000">
              <a:solidFill>
                <a:schemeClr val="lt1"/>
              </a:solidFill>
              <a:latin typeface="Lato"/>
              <a:ea typeface="Lato"/>
              <a:cs typeface="Lato"/>
              <a:sym typeface="Lato"/>
            </a:endParaRPr>
          </a:p>
        </p:txBody>
      </p:sp>
      <p:sp>
        <p:nvSpPr>
          <p:cNvPr id="182" name="Google Shape;182;p18"/>
          <p:cNvSpPr txBox="1"/>
          <p:nvPr/>
        </p:nvSpPr>
        <p:spPr>
          <a:xfrm>
            <a:off x="310450" y="564450"/>
            <a:ext cx="8727600" cy="945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License plate recognition systems is a image processing and machine learning algorithm and its main work is to extract the license plate from vehicle image and give the license number in </a:t>
            </a:r>
            <a:r>
              <a:rPr lang="en" sz="1600">
                <a:solidFill>
                  <a:srgbClr val="FFFFFF"/>
                </a:solidFill>
                <a:latin typeface="Roboto"/>
                <a:ea typeface="Roboto"/>
                <a:cs typeface="Roboto"/>
                <a:sym typeface="Roboto"/>
              </a:rPr>
              <a:t>alphanumeric</a:t>
            </a:r>
            <a:r>
              <a:rPr lang="en" sz="1600">
                <a:solidFill>
                  <a:srgbClr val="FFFFFF"/>
                </a:solidFill>
                <a:latin typeface="Roboto"/>
                <a:ea typeface="Roboto"/>
                <a:cs typeface="Roboto"/>
                <a:sym typeface="Roboto"/>
              </a:rPr>
              <a:t> form.</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600">
              <a:solidFill>
                <a:srgbClr val="FFFFFF"/>
              </a:solidFill>
              <a:latin typeface="Roboto"/>
              <a:ea typeface="Roboto"/>
              <a:cs typeface="Roboto"/>
              <a:sym typeface="Roboto"/>
            </a:endParaRPr>
          </a:p>
          <a:p>
            <a:pPr indent="0" lvl="0" marL="0" rtl="0" algn="just">
              <a:lnSpc>
                <a:spcPct val="150000"/>
              </a:lnSpc>
              <a:spcBef>
                <a:spcPts val="0"/>
              </a:spcBef>
              <a:spcAft>
                <a:spcPts val="0"/>
              </a:spcAft>
              <a:buNone/>
            </a:pPr>
            <a:r>
              <a:t/>
            </a:r>
            <a:endParaRPr sz="1600">
              <a:solidFill>
                <a:srgbClr val="FFFFFF"/>
              </a:solidFill>
              <a:latin typeface="Roboto"/>
              <a:ea typeface="Roboto"/>
              <a:cs typeface="Roboto"/>
              <a:sym typeface="Roboto"/>
            </a:endParaRPr>
          </a:p>
          <a:p>
            <a:pPr indent="0" lvl="0" marL="457200" rtl="0" algn="just">
              <a:lnSpc>
                <a:spcPct val="115000"/>
              </a:lnSpc>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p:txBody>
      </p:sp>
      <p:sp>
        <p:nvSpPr>
          <p:cNvPr id="183" name="Google Shape;183;p18"/>
          <p:cNvSpPr txBox="1"/>
          <p:nvPr/>
        </p:nvSpPr>
        <p:spPr>
          <a:xfrm>
            <a:off x="310450" y="1629825"/>
            <a:ext cx="4812000" cy="344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In license plate number recognition , there are 6 steps are involved:</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Image acquisition</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Convert image into grayscale Image</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License plate extraction</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Preprocessing image data</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Character segmentation and Character recognition</a:t>
            </a:r>
            <a:endParaRPr sz="1600">
              <a:solidFill>
                <a:srgbClr val="FFFFFF"/>
              </a:solidFill>
              <a:latin typeface="Roboto"/>
              <a:ea typeface="Roboto"/>
              <a:cs typeface="Roboto"/>
              <a:sym typeface="Roboto"/>
            </a:endParaRPr>
          </a:p>
          <a:p>
            <a:pPr indent="-330200" lvl="0" marL="457200" rtl="0" algn="just">
              <a:lnSpc>
                <a:spcPct val="150000"/>
              </a:lnSpc>
              <a:spcBef>
                <a:spcPts val="0"/>
              </a:spcBef>
              <a:spcAft>
                <a:spcPts val="0"/>
              </a:spcAft>
              <a:buClr>
                <a:srgbClr val="FFFFFF"/>
              </a:buClr>
              <a:buSzPts val="1600"/>
              <a:buFont typeface="Roboto"/>
              <a:buAutoNum type="arabicPeriod"/>
            </a:pPr>
            <a:r>
              <a:rPr lang="en" sz="1600">
                <a:solidFill>
                  <a:srgbClr val="FFFFFF"/>
                </a:solidFill>
                <a:latin typeface="Roboto"/>
                <a:ea typeface="Roboto"/>
                <a:cs typeface="Roboto"/>
                <a:sym typeface="Roboto"/>
              </a:rPr>
              <a:t>Data result</a:t>
            </a:r>
            <a:endParaRPr>
              <a:latin typeface="Lato"/>
              <a:ea typeface="Lato"/>
              <a:cs typeface="Lato"/>
              <a:sym typeface="Lato"/>
            </a:endParaRPr>
          </a:p>
        </p:txBody>
      </p:sp>
      <p:pic>
        <p:nvPicPr>
          <p:cNvPr id="184" name="Google Shape;184;p18"/>
          <p:cNvPicPr preferRelativeResize="0"/>
          <p:nvPr/>
        </p:nvPicPr>
        <p:blipFill>
          <a:blip r:embed="rId3">
            <a:alphaModFix/>
          </a:blip>
          <a:stretch>
            <a:fillRect/>
          </a:stretch>
        </p:blipFill>
        <p:spPr>
          <a:xfrm>
            <a:off x="5404550" y="2089000"/>
            <a:ext cx="3739450" cy="298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nvSpPr>
        <p:spPr>
          <a:xfrm>
            <a:off x="1984025" y="352775"/>
            <a:ext cx="5065800" cy="726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1.1 </a:t>
            </a:r>
            <a:r>
              <a:rPr b="1" lang="en" sz="2100">
                <a:solidFill>
                  <a:srgbClr val="FFFFFF"/>
                </a:solidFill>
                <a:latin typeface="Roboto"/>
                <a:ea typeface="Roboto"/>
                <a:cs typeface="Roboto"/>
                <a:sym typeface="Roboto"/>
              </a:rPr>
              <a:t>Image Acquisition</a:t>
            </a:r>
            <a:endParaRPr b="1" sz="2100">
              <a:solidFill>
                <a:srgbClr val="FFFFFF"/>
              </a:solidFill>
              <a:latin typeface="Roboto"/>
              <a:ea typeface="Roboto"/>
              <a:cs typeface="Roboto"/>
              <a:sym typeface="Roboto"/>
            </a:endParaRPr>
          </a:p>
        </p:txBody>
      </p:sp>
      <p:sp>
        <p:nvSpPr>
          <p:cNvPr id="190" name="Google Shape;190;p19"/>
          <p:cNvSpPr txBox="1"/>
          <p:nvPr/>
        </p:nvSpPr>
        <p:spPr>
          <a:xfrm>
            <a:off x="344400" y="1580450"/>
            <a:ext cx="4679400" cy="1489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This is the first phase in an license plate recognition system. This phase deals with acquiring an image by an acquisition method. In our proposed system we used a high resolution digital camera to acquire the input image. The input image is 1200 x 1600 pixels.</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p:txBody>
      </p:sp>
      <p:pic>
        <p:nvPicPr>
          <p:cNvPr id="191" name="Google Shape;191;p19"/>
          <p:cNvPicPr preferRelativeResize="0"/>
          <p:nvPr/>
        </p:nvPicPr>
        <p:blipFill>
          <a:blip r:embed="rId3">
            <a:alphaModFix/>
          </a:blip>
          <a:stretch>
            <a:fillRect/>
          </a:stretch>
        </p:blipFill>
        <p:spPr>
          <a:xfrm>
            <a:off x="5360625" y="1545175"/>
            <a:ext cx="3479826" cy="3360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nvSpPr>
        <p:spPr>
          <a:xfrm>
            <a:off x="2039100" y="112475"/>
            <a:ext cx="5065800" cy="62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1.2 </a:t>
            </a:r>
            <a:r>
              <a:rPr b="1" lang="en" sz="2100">
                <a:solidFill>
                  <a:srgbClr val="FFFFFF"/>
                </a:solidFill>
                <a:latin typeface="Roboto"/>
                <a:ea typeface="Roboto"/>
                <a:cs typeface="Roboto"/>
                <a:sym typeface="Roboto"/>
              </a:rPr>
              <a:t>Convert image into grayscale Image</a:t>
            </a:r>
            <a:endParaRPr b="1" sz="3100">
              <a:solidFill>
                <a:srgbClr val="FFFFFF"/>
              </a:solidFill>
              <a:latin typeface="Roboto"/>
              <a:ea typeface="Roboto"/>
              <a:cs typeface="Roboto"/>
              <a:sym typeface="Roboto"/>
            </a:endParaRPr>
          </a:p>
        </p:txBody>
      </p:sp>
      <p:sp>
        <p:nvSpPr>
          <p:cNvPr id="197" name="Google Shape;197;p20"/>
          <p:cNvSpPr txBox="1"/>
          <p:nvPr/>
        </p:nvSpPr>
        <p:spPr>
          <a:xfrm>
            <a:off x="104825" y="814600"/>
            <a:ext cx="4522200" cy="416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In License plate recognition system ,we do not required colored image and because coloured image is RGB form which is 3D space while grayscale image have only black and white 2D space the values ranges between 0–255 (8-bit unsigned integers) ,so it is easy to grayscale image and it solve complex operations in a shorter time.</a:t>
            </a:r>
            <a:endParaRPr sz="17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rPr lang="en" sz="1700">
                <a:solidFill>
                  <a:srgbClr val="FFFFFF"/>
                </a:solidFill>
                <a:latin typeface="Roboto"/>
                <a:ea typeface="Roboto"/>
                <a:cs typeface="Roboto"/>
                <a:sym typeface="Roboto"/>
              </a:rPr>
              <a:t>So we convert the RGB image into grayScale image.</a:t>
            </a:r>
            <a:endParaRPr sz="1700">
              <a:solidFill>
                <a:srgbClr val="FFFFFF"/>
              </a:solidFill>
              <a:latin typeface="Roboto"/>
              <a:ea typeface="Roboto"/>
              <a:cs typeface="Roboto"/>
              <a:sym typeface="Roboto"/>
            </a:endParaRPr>
          </a:p>
        </p:txBody>
      </p:sp>
      <p:pic>
        <p:nvPicPr>
          <p:cNvPr id="198" name="Google Shape;198;p20"/>
          <p:cNvPicPr preferRelativeResize="0"/>
          <p:nvPr/>
        </p:nvPicPr>
        <p:blipFill>
          <a:blip r:embed="rId3">
            <a:alphaModFix/>
          </a:blip>
          <a:stretch>
            <a:fillRect/>
          </a:stretch>
        </p:blipFill>
        <p:spPr>
          <a:xfrm>
            <a:off x="4859475" y="961650"/>
            <a:ext cx="4132049" cy="322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nvSpPr>
        <p:spPr>
          <a:xfrm>
            <a:off x="2039100" y="336900"/>
            <a:ext cx="5065800" cy="703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100">
                <a:solidFill>
                  <a:srgbClr val="FFFFFF"/>
                </a:solidFill>
                <a:latin typeface="Roboto"/>
                <a:ea typeface="Roboto"/>
                <a:cs typeface="Roboto"/>
                <a:sym typeface="Roboto"/>
              </a:rPr>
              <a:t>1.3 </a:t>
            </a:r>
            <a:r>
              <a:rPr b="1" lang="en" sz="2100">
                <a:solidFill>
                  <a:srgbClr val="FFFFFF"/>
                </a:solidFill>
                <a:latin typeface="Roboto"/>
                <a:ea typeface="Roboto"/>
                <a:cs typeface="Roboto"/>
                <a:sym typeface="Roboto"/>
              </a:rPr>
              <a:t>License plate extraction</a:t>
            </a:r>
            <a:endParaRPr b="1" sz="3600">
              <a:solidFill>
                <a:srgbClr val="FFFFFF"/>
              </a:solidFill>
              <a:latin typeface="Roboto"/>
              <a:ea typeface="Roboto"/>
              <a:cs typeface="Roboto"/>
              <a:sym typeface="Roboto"/>
            </a:endParaRPr>
          </a:p>
        </p:txBody>
      </p:sp>
      <p:sp>
        <p:nvSpPr>
          <p:cNvPr id="204" name="Google Shape;204;p21"/>
          <p:cNvSpPr txBox="1"/>
          <p:nvPr/>
        </p:nvSpPr>
        <p:spPr>
          <a:xfrm>
            <a:off x="104825" y="1766900"/>
            <a:ext cx="4522200" cy="321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600">
                <a:solidFill>
                  <a:srgbClr val="FFFFFF"/>
                </a:solidFill>
                <a:latin typeface="Roboto"/>
                <a:ea typeface="Roboto"/>
                <a:cs typeface="Roboto"/>
                <a:sym typeface="Roboto"/>
              </a:rPr>
              <a:t>License Plate Extraction is a key step in an ITMS system, which influences the accuracy of the system significantly. This phase extracts the region of interest, i.e., the license plate, from the acquired image. The proposed approach involves "Masking of a region with high probability of license plate and then scanning the whole masked region for license plate".</a:t>
            </a:r>
            <a:endParaRPr sz="1600">
              <a:solidFill>
                <a:srgbClr val="FFFFFF"/>
              </a:solidFill>
              <a:latin typeface="Roboto"/>
              <a:ea typeface="Roboto"/>
              <a:cs typeface="Roboto"/>
              <a:sym typeface="Roboto"/>
            </a:endParaRPr>
          </a:p>
          <a:p>
            <a:pPr indent="0" lvl="0" marL="0" rtl="0" algn="just">
              <a:lnSpc>
                <a:spcPct val="115000"/>
              </a:lnSpc>
              <a:spcBef>
                <a:spcPts val="0"/>
              </a:spcBef>
              <a:spcAft>
                <a:spcPts val="0"/>
              </a:spcAft>
              <a:buNone/>
            </a:pPr>
            <a:r>
              <a:t/>
            </a:r>
            <a:endParaRPr sz="1700">
              <a:solidFill>
                <a:srgbClr val="FFFFFF"/>
              </a:solidFill>
              <a:latin typeface="Roboto"/>
              <a:ea typeface="Roboto"/>
              <a:cs typeface="Roboto"/>
              <a:sym typeface="Roboto"/>
            </a:endParaRPr>
          </a:p>
        </p:txBody>
      </p:sp>
      <p:pic>
        <p:nvPicPr>
          <p:cNvPr id="205" name="Google Shape;205;p21"/>
          <p:cNvPicPr preferRelativeResize="0"/>
          <p:nvPr/>
        </p:nvPicPr>
        <p:blipFill>
          <a:blip r:embed="rId3">
            <a:alphaModFix/>
          </a:blip>
          <a:stretch>
            <a:fillRect/>
          </a:stretch>
        </p:blipFill>
        <p:spPr>
          <a:xfrm>
            <a:off x="4731725" y="1856750"/>
            <a:ext cx="4199875" cy="296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