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59" r:id="rId6"/>
    <p:sldId id="260" r:id="rId7"/>
    <p:sldId id="261" r:id="rId8"/>
    <p:sldId id="262" r:id="rId9"/>
    <p:sldId id="263" r:id="rId10"/>
    <p:sldId id="264" r:id="rId11"/>
    <p:sldId id="274" r:id="rId12"/>
    <p:sldId id="269" r:id="rId13"/>
    <p:sldId id="275" r:id="rId14"/>
    <p:sldId id="277" r:id="rId15"/>
    <p:sldId id="276" r:id="rId16"/>
    <p:sldId id="278" r:id="rId17"/>
    <p:sldId id="265" r:id="rId18"/>
    <p:sldId id="27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3" autoAdjust="0"/>
    <p:restoredTop sz="94660"/>
  </p:normalViewPr>
  <p:slideViewPr>
    <p:cSldViewPr snapToGrid="0">
      <p:cViewPr>
        <p:scale>
          <a:sx n="66" d="100"/>
          <a:sy n="66" d="100"/>
        </p:scale>
        <p:origin x="1406"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34FD-E9B0-C91C-CF88-F938DCAD5C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4039D1CD-F619-B36B-8FFA-F9F573A6BD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42DB0E2F-A98C-3DAB-0A73-5E8654CB9FFD}"/>
              </a:ext>
            </a:extLst>
          </p:cNvPr>
          <p:cNvSpPr>
            <a:spLocks noGrp="1"/>
          </p:cNvSpPr>
          <p:nvPr>
            <p:ph type="dt" sz="half" idx="10"/>
          </p:nvPr>
        </p:nvSpPr>
        <p:spPr/>
        <p:txBody>
          <a:bodyPr/>
          <a:lstStyle/>
          <a:p>
            <a:fld id="{9BF998C3-0FA5-4340-BE51-1BF533F92370}" type="datetimeFigureOut">
              <a:rPr lang="en-AE" smtClean="0"/>
              <a:t>30/11/2024</a:t>
            </a:fld>
            <a:endParaRPr lang="en-AE"/>
          </a:p>
        </p:txBody>
      </p:sp>
      <p:sp>
        <p:nvSpPr>
          <p:cNvPr id="5" name="Footer Placeholder 4">
            <a:extLst>
              <a:ext uri="{FF2B5EF4-FFF2-40B4-BE49-F238E27FC236}">
                <a16:creationId xmlns:a16="http://schemas.microsoft.com/office/drawing/2014/main" id="{E74101E8-4A54-979C-5E62-EE13B00B026C}"/>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3E85559E-EC55-195C-E2E0-BCAC8B7EFE0E}"/>
              </a:ext>
            </a:extLst>
          </p:cNvPr>
          <p:cNvSpPr>
            <a:spLocks noGrp="1"/>
          </p:cNvSpPr>
          <p:nvPr>
            <p:ph type="sldNum" sz="quarter" idx="12"/>
          </p:nvPr>
        </p:nvSpPr>
        <p:spPr/>
        <p:txBody>
          <a:bodyPr/>
          <a:lstStyle/>
          <a:p>
            <a:fld id="{A76C578B-1EEB-4701-8B20-3103BEB634A9}" type="slidenum">
              <a:rPr lang="en-AE" smtClean="0"/>
              <a:t>‹#›</a:t>
            </a:fld>
            <a:endParaRPr lang="en-AE"/>
          </a:p>
        </p:txBody>
      </p:sp>
    </p:spTree>
    <p:extLst>
      <p:ext uri="{BB962C8B-B14F-4D97-AF65-F5344CB8AC3E}">
        <p14:creationId xmlns:p14="http://schemas.microsoft.com/office/powerpoint/2010/main" val="2624596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5C5F8-52F1-1174-F5AF-17BD47840586}"/>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5E027292-4FD5-72CA-6EB6-25A6C27467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23F220BF-D5D9-F124-1C7A-8A473B4B8533}"/>
              </a:ext>
            </a:extLst>
          </p:cNvPr>
          <p:cNvSpPr>
            <a:spLocks noGrp="1"/>
          </p:cNvSpPr>
          <p:nvPr>
            <p:ph type="dt" sz="half" idx="10"/>
          </p:nvPr>
        </p:nvSpPr>
        <p:spPr/>
        <p:txBody>
          <a:bodyPr/>
          <a:lstStyle/>
          <a:p>
            <a:fld id="{9BF998C3-0FA5-4340-BE51-1BF533F92370}" type="datetimeFigureOut">
              <a:rPr lang="en-AE" smtClean="0"/>
              <a:t>30/11/2024</a:t>
            </a:fld>
            <a:endParaRPr lang="en-AE"/>
          </a:p>
        </p:txBody>
      </p:sp>
      <p:sp>
        <p:nvSpPr>
          <p:cNvPr id="5" name="Footer Placeholder 4">
            <a:extLst>
              <a:ext uri="{FF2B5EF4-FFF2-40B4-BE49-F238E27FC236}">
                <a16:creationId xmlns:a16="http://schemas.microsoft.com/office/drawing/2014/main" id="{201BC320-38D6-04D8-0896-D98DF99E215F}"/>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D6745778-B067-DBA1-6917-1058257BDB48}"/>
              </a:ext>
            </a:extLst>
          </p:cNvPr>
          <p:cNvSpPr>
            <a:spLocks noGrp="1"/>
          </p:cNvSpPr>
          <p:nvPr>
            <p:ph type="sldNum" sz="quarter" idx="12"/>
          </p:nvPr>
        </p:nvSpPr>
        <p:spPr/>
        <p:txBody>
          <a:bodyPr/>
          <a:lstStyle/>
          <a:p>
            <a:fld id="{A76C578B-1EEB-4701-8B20-3103BEB634A9}" type="slidenum">
              <a:rPr lang="en-AE" smtClean="0"/>
              <a:t>‹#›</a:t>
            </a:fld>
            <a:endParaRPr lang="en-AE"/>
          </a:p>
        </p:txBody>
      </p:sp>
    </p:spTree>
    <p:extLst>
      <p:ext uri="{BB962C8B-B14F-4D97-AF65-F5344CB8AC3E}">
        <p14:creationId xmlns:p14="http://schemas.microsoft.com/office/powerpoint/2010/main" val="158563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5E9E1A-2C7D-1EAB-D084-C3B250B886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8401C624-9FD5-A45F-AAAB-DCD1361C2D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20E45845-1AAE-6BD3-CEBD-AA401D201C27}"/>
              </a:ext>
            </a:extLst>
          </p:cNvPr>
          <p:cNvSpPr>
            <a:spLocks noGrp="1"/>
          </p:cNvSpPr>
          <p:nvPr>
            <p:ph type="dt" sz="half" idx="10"/>
          </p:nvPr>
        </p:nvSpPr>
        <p:spPr/>
        <p:txBody>
          <a:bodyPr/>
          <a:lstStyle/>
          <a:p>
            <a:fld id="{9BF998C3-0FA5-4340-BE51-1BF533F92370}" type="datetimeFigureOut">
              <a:rPr lang="en-AE" smtClean="0"/>
              <a:t>30/11/2024</a:t>
            </a:fld>
            <a:endParaRPr lang="en-AE"/>
          </a:p>
        </p:txBody>
      </p:sp>
      <p:sp>
        <p:nvSpPr>
          <p:cNvPr id="5" name="Footer Placeholder 4">
            <a:extLst>
              <a:ext uri="{FF2B5EF4-FFF2-40B4-BE49-F238E27FC236}">
                <a16:creationId xmlns:a16="http://schemas.microsoft.com/office/drawing/2014/main" id="{CF48D749-4F32-B73F-46F3-7DB60C53A692}"/>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865A55C0-DACB-35C4-0672-A0847E2129D7}"/>
              </a:ext>
            </a:extLst>
          </p:cNvPr>
          <p:cNvSpPr>
            <a:spLocks noGrp="1"/>
          </p:cNvSpPr>
          <p:nvPr>
            <p:ph type="sldNum" sz="quarter" idx="12"/>
          </p:nvPr>
        </p:nvSpPr>
        <p:spPr/>
        <p:txBody>
          <a:bodyPr/>
          <a:lstStyle/>
          <a:p>
            <a:fld id="{A76C578B-1EEB-4701-8B20-3103BEB634A9}" type="slidenum">
              <a:rPr lang="en-AE" smtClean="0"/>
              <a:t>‹#›</a:t>
            </a:fld>
            <a:endParaRPr lang="en-AE"/>
          </a:p>
        </p:txBody>
      </p:sp>
    </p:spTree>
    <p:extLst>
      <p:ext uri="{BB962C8B-B14F-4D97-AF65-F5344CB8AC3E}">
        <p14:creationId xmlns:p14="http://schemas.microsoft.com/office/powerpoint/2010/main" val="3174012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DA0B-E6B5-FB21-709D-4D0DEC1F496D}"/>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FA6F1ECF-EF51-283E-4F4D-7BBC8CCDA1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C7D4D12D-120C-FCC2-83AF-2B88D3D8A69E}"/>
              </a:ext>
            </a:extLst>
          </p:cNvPr>
          <p:cNvSpPr>
            <a:spLocks noGrp="1"/>
          </p:cNvSpPr>
          <p:nvPr>
            <p:ph type="dt" sz="half" idx="10"/>
          </p:nvPr>
        </p:nvSpPr>
        <p:spPr/>
        <p:txBody>
          <a:bodyPr/>
          <a:lstStyle/>
          <a:p>
            <a:fld id="{9BF998C3-0FA5-4340-BE51-1BF533F92370}" type="datetimeFigureOut">
              <a:rPr lang="en-AE" smtClean="0"/>
              <a:t>30/11/2024</a:t>
            </a:fld>
            <a:endParaRPr lang="en-AE"/>
          </a:p>
        </p:txBody>
      </p:sp>
      <p:sp>
        <p:nvSpPr>
          <p:cNvPr id="5" name="Footer Placeholder 4">
            <a:extLst>
              <a:ext uri="{FF2B5EF4-FFF2-40B4-BE49-F238E27FC236}">
                <a16:creationId xmlns:a16="http://schemas.microsoft.com/office/drawing/2014/main" id="{EC1A282B-B26C-C70A-A44C-91A5C724BB59}"/>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0F2A1E28-1E6D-B6A7-0FD7-04E680166417}"/>
              </a:ext>
            </a:extLst>
          </p:cNvPr>
          <p:cNvSpPr>
            <a:spLocks noGrp="1"/>
          </p:cNvSpPr>
          <p:nvPr>
            <p:ph type="sldNum" sz="quarter" idx="12"/>
          </p:nvPr>
        </p:nvSpPr>
        <p:spPr/>
        <p:txBody>
          <a:bodyPr/>
          <a:lstStyle/>
          <a:p>
            <a:fld id="{A76C578B-1EEB-4701-8B20-3103BEB634A9}" type="slidenum">
              <a:rPr lang="en-AE" smtClean="0"/>
              <a:t>‹#›</a:t>
            </a:fld>
            <a:endParaRPr lang="en-AE"/>
          </a:p>
        </p:txBody>
      </p:sp>
    </p:spTree>
    <p:extLst>
      <p:ext uri="{BB962C8B-B14F-4D97-AF65-F5344CB8AC3E}">
        <p14:creationId xmlns:p14="http://schemas.microsoft.com/office/powerpoint/2010/main" val="585810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6960C-5147-71FB-A97E-3A7751A045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7209BC45-C7AF-581B-F4D4-D370F5A2EF1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B7D0F0-DDF0-64F0-3E60-D440B0DF2907}"/>
              </a:ext>
            </a:extLst>
          </p:cNvPr>
          <p:cNvSpPr>
            <a:spLocks noGrp="1"/>
          </p:cNvSpPr>
          <p:nvPr>
            <p:ph type="dt" sz="half" idx="10"/>
          </p:nvPr>
        </p:nvSpPr>
        <p:spPr/>
        <p:txBody>
          <a:bodyPr/>
          <a:lstStyle/>
          <a:p>
            <a:fld id="{9BF998C3-0FA5-4340-BE51-1BF533F92370}" type="datetimeFigureOut">
              <a:rPr lang="en-AE" smtClean="0"/>
              <a:t>30/11/2024</a:t>
            </a:fld>
            <a:endParaRPr lang="en-AE"/>
          </a:p>
        </p:txBody>
      </p:sp>
      <p:sp>
        <p:nvSpPr>
          <p:cNvPr id="5" name="Footer Placeholder 4">
            <a:extLst>
              <a:ext uri="{FF2B5EF4-FFF2-40B4-BE49-F238E27FC236}">
                <a16:creationId xmlns:a16="http://schemas.microsoft.com/office/drawing/2014/main" id="{D4C67604-036B-1AB2-4076-EC02FE604B28}"/>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1A6FBD7B-7A38-F820-104B-1717FFC3E4AE}"/>
              </a:ext>
            </a:extLst>
          </p:cNvPr>
          <p:cNvSpPr>
            <a:spLocks noGrp="1"/>
          </p:cNvSpPr>
          <p:nvPr>
            <p:ph type="sldNum" sz="quarter" idx="12"/>
          </p:nvPr>
        </p:nvSpPr>
        <p:spPr/>
        <p:txBody>
          <a:bodyPr/>
          <a:lstStyle/>
          <a:p>
            <a:fld id="{A76C578B-1EEB-4701-8B20-3103BEB634A9}" type="slidenum">
              <a:rPr lang="en-AE" smtClean="0"/>
              <a:t>‹#›</a:t>
            </a:fld>
            <a:endParaRPr lang="en-AE"/>
          </a:p>
        </p:txBody>
      </p:sp>
    </p:spTree>
    <p:extLst>
      <p:ext uri="{BB962C8B-B14F-4D97-AF65-F5344CB8AC3E}">
        <p14:creationId xmlns:p14="http://schemas.microsoft.com/office/powerpoint/2010/main" val="355924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FB7E-7952-C009-329B-556DBF88FAC8}"/>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055D80D6-D46A-D844-BDA7-4F33E8D764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78FEF427-DF58-74E9-02C2-6856AFC8A7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6DB26D3A-A304-A636-98CA-4DF66F31DF33}"/>
              </a:ext>
            </a:extLst>
          </p:cNvPr>
          <p:cNvSpPr>
            <a:spLocks noGrp="1"/>
          </p:cNvSpPr>
          <p:nvPr>
            <p:ph type="dt" sz="half" idx="10"/>
          </p:nvPr>
        </p:nvSpPr>
        <p:spPr/>
        <p:txBody>
          <a:bodyPr/>
          <a:lstStyle/>
          <a:p>
            <a:fld id="{9BF998C3-0FA5-4340-BE51-1BF533F92370}" type="datetimeFigureOut">
              <a:rPr lang="en-AE" smtClean="0"/>
              <a:t>30/11/2024</a:t>
            </a:fld>
            <a:endParaRPr lang="en-AE"/>
          </a:p>
        </p:txBody>
      </p:sp>
      <p:sp>
        <p:nvSpPr>
          <p:cNvPr id="6" name="Footer Placeholder 5">
            <a:extLst>
              <a:ext uri="{FF2B5EF4-FFF2-40B4-BE49-F238E27FC236}">
                <a16:creationId xmlns:a16="http://schemas.microsoft.com/office/drawing/2014/main" id="{AB54C3C1-0086-48CF-D4DA-303AD433FE83}"/>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867CDF74-DB4E-F040-E5E1-58D7C2B55C44}"/>
              </a:ext>
            </a:extLst>
          </p:cNvPr>
          <p:cNvSpPr>
            <a:spLocks noGrp="1"/>
          </p:cNvSpPr>
          <p:nvPr>
            <p:ph type="sldNum" sz="quarter" idx="12"/>
          </p:nvPr>
        </p:nvSpPr>
        <p:spPr/>
        <p:txBody>
          <a:bodyPr/>
          <a:lstStyle/>
          <a:p>
            <a:fld id="{A76C578B-1EEB-4701-8B20-3103BEB634A9}" type="slidenum">
              <a:rPr lang="en-AE" smtClean="0"/>
              <a:t>‹#›</a:t>
            </a:fld>
            <a:endParaRPr lang="en-AE"/>
          </a:p>
        </p:txBody>
      </p:sp>
    </p:spTree>
    <p:extLst>
      <p:ext uri="{BB962C8B-B14F-4D97-AF65-F5344CB8AC3E}">
        <p14:creationId xmlns:p14="http://schemas.microsoft.com/office/powerpoint/2010/main" val="2599763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6D00-7110-225B-6BCA-CBD97C917637}"/>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46214B4E-3AF1-3518-1930-BFAF50CEFB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2D2C05-413D-5CE8-30BB-A15541A50A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0826D976-EF08-A453-A695-91379C593D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BDAF33-E1AE-4802-79C0-D6C3A05036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4EDDFC6E-6EC9-EFA3-DF6B-E83CCF2713A9}"/>
              </a:ext>
            </a:extLst>
          </p:cNvPr>
          <p:cNvSpPr>
            <a:spLocks noGrp="1"/>
          </p:cNvSpPr>
          <p:nvPr>
            <p:ph type="dt" sz="half" idx="10"/>
          </p:nvPr>
        </p:nvSpPr>
        <p:spPr/>
        <p:txBody>
          <a:bodyPr/>
          <a:lstStyle/>
          <a:p>
            <a:fld id="{9BF998C3-0FA5-4340-BE51-1BF533F92370}" type="datetimeFigureOut">
              <a:rPr lang="en-AE" smtClean="0"/>
              <a:t>30/11/2024</a:t>
            </a:fld>
            <a:endParaRPr lang="en-AE"/>
          </a:p>
        </p:txBody>
      </p:sp>
      <p:sp>
        <p:nvSpPr>
          <p:cNvPr id="8" name="Footer Placeholder 7">
            <a:extLst>
              <a:ext uri="{FF2B5EF4-FFF2-40B4-BE49-F238E27FC236}">
                <a16:creationId xmlns:a16="http://schemas.microsoft.com/office/drawing/2014/main" id="{9E0C277E-5273-51F6-D027-CA01462E08A7}"/>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BCDC8259-A000-93AB-5842-4DC58EBA56CE}"/>
              </a:ext>
            </a:extLst>
          </p:cNvPr>
          <p:cNvSpPr>
            <a:spLocks noGrp="1"/>
          </p:cNvSpPr>
          <p:nvPr>
            <p:ph type="sldNum" sz="quarter" idx="12"/>
          </p:nvPr>
        </p:nvSpPr>
        <p:spPr/>
        <p:txBody>
          <a:bodyPr/>
          <a:lstStyle/>
          <a:p>
            <a:fld id="{A76C578B-1EEB-4701-8B20-3103BEB634A9}" type="slidenum">
              <a:rPr lang="en-AE" smtClean="0"/>
              <a:t>‹#›</a:t>
            </a:fld>
            <a:endParaRPr lang="en-AE"/>
          </a:p>
        </p:txBody>
      </p:sp>
    </p:spTree>
    <p:extLst>
      <p:ext uri="{BB962C8B-B14F-4D97-AF65-F5344CB8AC3E}">
        <p14:creationId xmlns:p14="http://schemas.microsoft.com/office/powerpoint/2010/main" val="2487918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CDAA-9C32-B740-5862-E0FC63A5EA7A}"/>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3AB1A28B-C833-4879-8031-FD59DAE81E61}"/>
              </a:ext>
            </a:extLst>
          </p:cNvPr>
          <p:cNvSpPr>
            <a:spLocks noGrp="1"/>
          </p:cNvSpPr>
          <p:nvPr>
            <p:ph type="dt" sz="half" idx="10"/>
          </p:nvPr>
        </p:nvSpPr>
        <p:spPr/>
        <p:txBody>
          <a:bodyPr/>
          <a:lstStyle/>
          <a:p>
            <a:fld id="{9BF998C3-0FA5-4340-BE51-1BF533F92370}" type="datetimeFigureOut">
              <a:rPr lang="en-AE" smtClean="0"/>
              <a:t>30/11/2024</a:t>
            </a:fld>
            <a:endParaRPr lang="en-AE"/>
          </a:p>
        </p:txBody>
      </p:sp>
      <p:sp>
        <p:nvSpPr>
          <p:cNvPr id="4" name="Footer Placeholder 3">
            <a:extLst>
              <a:ext uri="{FF2B5EF4-FFF2-40B4-BE49-F238E27FC236}">
                <a16:creationId xmlns:a16="http://schemas.microsoft.com/office/drawing/2014/main" id="{497CC89B-E9B4-AF91-F205-2C9F7051EA7E}"/>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C4741F66-6B2A-1530-E636-5533928A4797}"/>
              </a:ext>
            </a:extLst>
          </p:cNvPr>
          <p:cNvSpPr>
            <a:spLocks noGrp="1"/>
          </p:cNvSpPr>
          <p:nvPr>
            <p:ph type="sldNum" sz="quarter" idx="12"/>
          </p:nvPr>
        </p:nvSpPr>
        <p:spPr/>
        <p:txBody>
          <a:bodyPr/>
          <a:lstStyle/>
          <a:p>
            <a:fld id="{A76C578B-1EEB-4701-8B20-3103BEB634A9}" type="slidenum">
              <a:rPr lang="en-AE" smtClean="0"/>
              <a:t>‹#›</a:t>
            </a:fld>
            <a:endParaRPr lang="en-AE"/>
          </a:p>
        </p:txBody>
      </p:sp>
    </p:spTree>
    <p:extLst>
      <p:ext uri="{BB962C8B-B14F-4D97-AF65-F5344CB8AC3E}">
        <p14:creationId xmlns:p14="http://schemas.microsoft.com/office/powerpoint/2010/main" val="2002592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61B86E-411A-C707-6D9C-C3A62E33A2C6}"/>
              </a:ext>
            </a:extLst>
          </p:cNvPr>
          <p:cNvSpPr>
            <a:spLocks noGrp="1"/>
          </p:cNvSpPr>
          <p:nvPr>
            <p:ph type="dt" sz="half" idx="10"/>
          </p:nvPr>
        </p:nvSpPr>
        <p:spPr/>
        <p:txBody>
          <a:bodyPr/>
          <a:lstStyle/>
          <a:p>
            <a:fld id="{9BF998C3-0FA5-4340-BE51-1BF533F92370}" type="datetimeFigureOut">
              <a:rPr lang="en-AE" smtClean="0"/>
              <a:t>30/11/2024</a:t>
            </a:fld>
            <a:endParaRPr lang="en-AE"/>
          </a:p>
        </p:txBody>
      </p:sp>
      <p:sp>
        <p:nvSpPr>
          <p:cNvPr id="3" name="Footer Placeholder 2">
            <a:extLst>
              <a:ext uri="{FF2B5EF4-FFF2-40B4-BE49-F238E27FC236}">
                <a16:creationId xmlns:a16="http://schemas.microsoft.com/office/drawing/2014/main" id="{20459C7E-6901-AB0A-7552-2AB01179AE90}"/>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F845AF11-D887-147A-17C8-1486CEECC278}"/>
              </a:ext>
            </a:extLst>
          </p:cNvPr>
          <p:cNvSpPr>
            <a:spLocks noGrp="1"/>
          </p:cNvSpPr>
          <p:nvPr>
            <p:ph type="sldNum" sz="quarter" idx="12"/>
          </p:nvPr>
        </p:nvSpPr>
        <p:spPr/>
        <p:txBody>
          <a:bodyPr/>
          <a:lstStyle/>
          <a:p>
            <a:fld id="{A76C578B-1EEB-4701-8B20-3103BEB634A9}" type="slidenum">
              <a:rPr lang="en-AE" smtClean="0"/>
              <a:t>‹#›</a:t>
            </a:fld>
            <a:endParaRPr lang="en-AE"/>
          </a:p>
        </p:txBody>
      </p:sp>
    </p:spTree>
    <p:extLst>
      <p:ext uri="{BB962C8B-B14F-4D97-AF65-F5344CB8AC3E}">
        <p14:creationId xmlns:p14="http://schemas.microsoft.com/office/powerpoint/2010/main" val="1714755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CBC7-5333-6BAE-6C71-AB2FE9238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F915DBFC-4485-FBBD-C4CE-EC9DF3713D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60BFAA14-8878-ABAC-2848-7C30D5CC8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44F78F-D54A-2132-26F4-3396E4C9D421}"/>
              </a:ext>
            </a:extLst>
          </p:cNvPr>
          <p:cNvSpPr>
            <a:spLocks noGrp="1"/>
          </p:cNvSpPr>
          <p:nvPr>
            <p:ph type="dt" sz="half" idx="10"/>
          </p:nvPr>
        </p:nvSpPr>
        <p:spPr/>
        <p:txBody>
          <a:bodyPr/>
          <a:lstStyle/>
          <a:p>
            <a:fld id="{9BF998C3-0FA5-4340-BE51-1BF533F92370}" type="datetimeFigureOut">
              <a:rPr lang="en-AE" smtClean="0"/>
              <a:t>30/11/2024</a:t>
            </a:fld>
            <a:endParaRPr lang="en-AE"/>
          </a:p>
        </p:txBody>
      </p:sp>
      <p:sp>
        <p:nvSpPr>
          <p:cNvPr id="6" name="Footer Placeholder 5">
            <a:extLst>
              <a:ext uri="{FF2B5EF4-FFF2-40B4-BE49-F238E27FC236}">
                <a16:creationId xmlns:a16="http://schemas.microsoft.com/office/drawing/2014/main" id="{77ADD13D-0996-A972-9558-CEBD1CB667AC}"/>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159994E5-7B49-D58D-676D-2EDC6400BA1C}"/>
              </a:ext>
            </a:extLst>
          </p:cNvPr>
          <p:cNvSpPr>
            <a:spLocks noGrp="1"/>
          </p:cNvSpPr>
          <p:nvPr>
            <p:ph type="sldNum" sz="quarter" idx="12"/>
          </p:nvPr>
        </p:nvSpPr>
        <p:spPr/>
        <p:txBody>
          <a:bodyPr/>
          <a:lstStyle/>
          <a:p>
            <a:fld id="{A76C578B-1EEB-4701-8B20-3103BEB634A9}" type="slidenum">
              <a:rPr lang="en-AE" smtClean="0"/>
              <a:t>‹#›</a:t>
            </a:fld>
            <a:endParaRPr lang="en-AE"/>
          </a:p>
        </p:txBody>
      </p:sp>
    </p:spTree>
    <p:extLst>
      <p:ext uri="{BB962C8B-B14F-4D97-AF65-F5344CB8AC3E}">
        <p14:creationId xmlns:p14="http://schemas.microsoft.com/office/powerpoint/2010/main" val="293348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CA2FC-4C09-7850-CF31-6AE85B32E9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21CAA251-2154-20F4-29A8-1E7C8CDBEF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F584E441-48E0-6180-4361-BF03C750D9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FB40DE-6CF9-6D32-AFFB-329094BD316C}"/>
              </a:ext>
            </a:extLst>
          </p:cNvPr>
          <p:cNvSpPr>
            <a:spLocks noGrp="1"/>
          </p:cNvSpPr>
          <p:nvPr>
            <p:ph type="dt" sz="half" idx="10"/>
          </p:nvPr>
        </p:nvSpPr>
        <p:spPr/>
        <p:txBody>
          <a:bodyPr/>
          <a:lstStyle/>
          <a:p>
            <a:fld id="{9BF998C3-0FA5-4340-BE51-1BF533F92370}" type="datetimeFigureOut">
              <a:rPr lang="en-AE" smtClean="0"/>
              <a:t>30/11/2024</a:t>
            </a:fld>
            <a:endParaRPr lang="en-AE"/>
          </a:p>
        </p:txBody>
      </p:sp>
      <p:sp>
        <p:nvSpPr>
          <p:cNvPr id="6" name="Footer Placeholder 5">
            <a:extLst>
              <a:ext uri="{FF2B5EF4-FFF2-40B4-BE49-F238E27FC236}">
                <a16:creationId xmlns:a16="http://schemas.microsoft.com/office/drawing/2014/main" id="{D3C61384-4AD3-34DC-86C1-5B3B3966897D}"/>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2508B103-27A0-8270-3760-CBA8D72B5679}"/>
              </a:ext>
            </a:extLst>
          </p:cNvPr>
          <p:cNvSpPr>
            <a:spLocks noGrp="1"/>
          </p:cNvSpPr>
          <p:nvPr>
            <p:ph type="sldNum" sz="quarter" idx="12"/>
          </p:nvPr>
        </p:nvSpPr>
        <p:spPr/>
        <p:txBody>
          <a:bodyPr/>
          <a:lstStyle/>
          <a:p>
            <a:fld id="{A76C578B-1EEB-4701-8B20-3103BEB634A9}" type="slidenum">
              <a:rPr lang="en-AE" smtClean="0"/>
              <a:t>‹#›</a:t>
            </a:fld>
            <a:endParaRPr lang="en-AE"/>
          </a:p>
        </p:txBody>
      </p:sp>
    </p:spTree>
    <p:extLst>
      <p:ext uri="{BB962C8B-B14F-4D97-AF65-F5344CB8AC3E}">
        <p14:creationId xmlns:p14="http://schemas.microsoft.com/office/powerpoint/2010/main" val="411960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A3E137-466F-B903-6D6D-2067446D1E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A5969260-7BDB-67D0-6332-9926E7F261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A58BE694-F9B7-ACB9-6B08-9AD21D7447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BF998C3-0FA5-4340-BE51-1BF533F92370}" type="datetimeFigureOut">
              <a:rPr lang="en-AE" smtClean="0"/>
              <a:t>30/11/2024</a:t>
            </a:fld>
            <a:endParaRPr lang="en-AE"/>
          </a:p>
        </p:txBody>
      </p:sp>
      <p:sp>
        <p:nvSpPr>
          <p:cNvPr id="5" name="Footer Placeholder 4">
            <a:extLst>
              <a:ext uri="{FF2B5EF4-FFF2-40B4-BE49-F238E27FC236}">
                <a16:creationId xmlns:a16="http://schemas.microsoft.com/office/drawing/2014/main" id="{B4C88132-48A7-A5DB-B4CC-D51F3794E4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E"/>
          </a:p>
        </p:txBody>
      </p:sp>
      <p:sp>
        <p:nvSpPr>
          <p:cNvPr id="6" name="Slide Number Placeholder 5">
            <a:extLst>
              <a:ext uri="{FF2B5EF4-FFF2-40B4-BE49-F238E27FC236}">
                <a16:creationId xmlns:a16="http://schemas.microsoft.com/office/drawing/2014/main" id="{315901B1-0383-AF68-374D-93D0D2BB90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76C578B-1EEB-4701-8B20-3103BEB634A9}" type="slidenum">
              <a:rPr lang="en-AE" smtClean="0"/>
              <a:t>‹#›</a:t>
            </a:fld>
            <a:endParaRPr lang="en-AE"/>
          </a:p>
        </p:txBody>
      </p:sp>
    </p:spTree>
    <p:extLst>
      <p:ext uri="{BB962C8B-B14F-4D97-AF65-F5344CB8AC3E}">
        <p14:creationId xmlns:p14="http://schemas.microsoft.com/office/powerpoint/2010/main" val="2504408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99D8-167A-DD1E-8A81-A159F61D69F4}"/>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GDP Analysis</a:t>
            </a:r>
            <a:endParaRPr lang="en-AE"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11A146F-EF89-8882-5A02-C60FD2F9B204}"/>
              </a:ext>
            </a:extLst>
          </p:cNvPr>
          <p:cNvSpPr>
            <a:spLocks noGrp="1"/>
          </p:cNvSpPr>
          <p:nvPr>
            <p:ph type="subTitle" idx="1"/>
          </p:nvPr>
        </p:nvSpPr>
        <p:spPr/>
        <p:txBody>
          <a:bodyPr/>
          <a:lstStyle/>
          <a:p>
            <a:r>
              <a:rPr lang="en-AE" b="1" dirty="0">
                <a:latin typeface="Times New Roman" panose="02020603050405020304" pitchFamily="18" charset="0"/>
                <a:cs typeface="Times New Roman" panose="02020603050405020304" pitchFamily="18" charset="0"/>
              </a:rPr>
              <a:t>From: </a:t>
            </a:r>
            <a:r>
              <a:rPr lang="en-AE" b="1" dirty="0" err="1">
                <a:latin typeface="Times New Roman" panose="02020603050405020304" pitchFamily="18" charset="0"/>
                <a:cs typeface="Times New Roman" panose="02020603050405020304" pitchFamily="18" charset="0"/>
              </a:rPr>
              <a:t>Yashaswini</a:t>
            </a:r>
            <a:r>
              <a:rPr lang="en-AE" b="1" dirty="0">
                <a:latin typeface="Times New Roman" panose="02020603050405020304" pitchFamily="18" charset="0"/>
                <a:cs typeface="Times New Roman" panose="02020603050405020304" pitchFamily="18" charset="0"/>
              </a:rPr>
              <a:t>, B. T.</a:t>
            </a:r>
          </a:p>
          <a:p>
            <a:endParaRPr lang="en-A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470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3841-78E1-DD9B-232E-D6DD03BE7D68}"/>
              </a:ext>
            </a:extLst>
          </p:cNvPr>
          <p:cNvSpPr>
            <a:spLocks noGrp="1"/>
          </p:cNvSpPr>
          <p:nvPr>
            <p:ph type="title"/>
          </p:nvPr>
        </p:nvSpPr>
        <p:spPr>
          <a:xfrm>
            <a:off x="336884" y="365125"/>
            <a:ext cx="11016916"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Section III - GDP Analysis of the Indian States except Union Territories</a:t>
            </a:r>
            <a:endParaRPr lang="en-AE"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6E0521-A6D8-EECC-B281-316B58903FEF}"/>
              </a:ext>
            </a:extLst>
          </p:cNvPr>
          <p:cNvSpPr>
            <a:spLocks noGrp="1"/>
          </p:cNvSpPr>
          <p:nvPr>
            <p:ph idx="1"/>
          </p:nvPr>
        </p:nvSpPr>
        <p:spPr/>
        <p:txBody>
          <a:bodyPr>
            <a:normAutofit lnSpcReduction="10000"/>
          </a:bodyPr>
          <a:lstStyle/>
          <a:p>
            <a:r>
              <a:rPr lang="en-US" sz="2400" dirty="0">
                <a:latin typeface="Times New Roman" panose="02020603050405020304" pitchFamily="18" charset="0"/>
                <a:cs typeface="Times New Roman" panose="02020603050405020304" pitchFamily="18" charset="0"/>
              </a:rPr>
              <a:t>This section includes all states, except West Bengal and all Union Territories. This covers for other 28 states This section has majorly focused only for 2014-15 stats and cover below details</a:t>
            </a:r>
          </a:p>
          <a:p>
            <a:r>
              <a:rPr lang="en-US" sz="2400" dirty="0">
                <a:latin typeface="Times New Roman" panose="02020603050405020304" pitchFamily="18" charset="0"/>
                <a:cs typeface="Times New Roman" panose="02020603050405020304" pitchFamily="18" charset="0"/>
              </a:rPr>
              <a:t> This section has additionally focused on dividing each states in to categories to understand which states are playing major role in contributing to GDP</a:t>
            </a:r>
          </a:p>
          <a:p>
            <a:r>
              <a:rPr lang="en-US" sz="2400" dirty="0">
                <a:latin typeface="Times New Roman" panose="02020603050405020304" pitchFamily="18" charset="0"/>
                <a:cs typeface="Times New Roman" panose="02020603050405020304" pitchFamily="18" charset="0"/>
              </a:rPr>
              <a:t> Details of category split is covered in page 10 and below other details are captured</a:t>
            </a:r>
          </a:p>
          <a:p>
            <a:r>
              <a:rPr lang="en-US" sz="2400" dirty="0">
                <a:latin typeface="Times New Roman" panose="02020603050405020304" pitchFamily="18" charset="0"/>
                <a:cs typeface="Times New Roman" panose="02020603050405020304" pitchFamily="18" charset="0"/>
              </a:rPr>
              <a:t> C1 States - Sub-Sectors contributing towards GDP (Page 11)</a:t>
            </a:r>
          </a:p>
          <a:p>
            <a:r>
              <a:rPr lang="en-US" sz="2400" dirty="0">
                <a:latin typeface="Times New Roman" panose="02020603050405020304" pitchFamily="18" charset="0"/>
                <a:cs typeface="Times New Roman" panose="02020603050405020304" pitchFamily="18" charset="0"/>
              </a:rPr>
              <a:t> C2 States - Sub-Sectors contributing towards GDP (Page 12)</a:t>
            </a:r>
          </a:p>
          <a:p>
            <a:r>
              <a:rPr lang="en-US" sz="2400" dirty="0">
                <a:latin typeface="Times New Roman" panose="02020603050405020304" pitchFamily="18" charset="0"/>
                <a:cs typeface="Times New Roman" panose="02020603050405020304" pitchFamily="18" charset="0"/>
              </a:rPr>
              <a:t> C3 States - Sub-Sectors contributing towards GDP (Page 13)</a:t>
            </a:r>
          </a:p>
          <a:p>
            <a:r>
              <a:rPr lang="en-US" sz="2400" dirty="0">
                <a:latin typeface="Times New Roman" panose="02020603050405020304" pitchFamily="18" charset="0"/>
                <a:cs typeface="Times New Roman" panose="02020603050405020304" pitchFamily="18" charset="0"/>
              </a:rPr>
              <a:t> C4 States - Sub-Sectors contributing towards GDP (Page 14)</a:t>
            </a:r>
            <a:endParaRPr lang="en-A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4905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F29F0-7EBE-785B-1DB6-AD4EE5E146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87891A-3A96-3FA0-C070-339F6351EF8A}"/>
              </a:ext>
            </a:extLst>
          </p:cNvPr>
          <p:cNvSpPr>
            <a:spLocks noGrp="1"/>
          </p:cNvSpPr>
          <p:nvPr>
            <p:ph type="title"/>
          </p:nvPr>
        </p:nvSpPr>
        <p:spPr>
          <a:xfrm>
            <a:off x="1027506" y="-312516"/>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C1 States - Sub-Sectors contributing towards GDP</a:t>
            </a:r>
            <a:endParaRPr lang="en-AE" sz="3600" b="1"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74C521E8-79E3-4571-DF1B-1C037E640DF7}"/>
              </a:ext>
            </a:extLst>
          </p:cNvPr>
          <p:cNvGraphicFramePr>
            <a:graphicFrameLocks noGrp="1"/>
          </p:cNvGraphicFramePr>
          <p:nvPr>
            <p:extLst>
              <p:ext uri="{D42A27DB-BD31-4B8C-83A1-F6EECF244321}">
                <p14:modId xmlns:p14="http://schemas.microsoft.com/office/powerpoint/2010/main" val="2583956217"/>
              </p:ext>
            </p:extLst>
          </p:nvPr>
        </p:nvGraphicFramePr>
        <p:xfrm>
          <a:off x="2422254" y="694480"/>
          <a:ext cx="6560205" cy="2397144"/>
        </p:xfrm>
        <a:graphic>
          <a:graphicData uri="http://schemas.openxmlformats.org/drawingml/2006/table">
            <a:tbl>
              <a:tblPr firstRow="1" bandRow="1">
                <a:tableStyleId>{5C22544A-7EE6-4342-B048-85BDC9FD1C3A}</a:tableStyleId>
              </a:tblPr>
              <a:tblGrid>
                <a:gridCol w="6560205">
                  <a:extLst>
                    <a:ext uri="{9D8B030D-6E8A-4147-A177-3AD203B41FA5}">
                      <a16:colId xmlns:a16="http://schemas.microsoft.com/office/drawing/2014/main" val="3842161572"/>
                    </a:ext>
                  </a:extLst>
                </a:gridCol>
              </a:tblGrid>
              <a:tr h="488989">
                <a:tc>
                  <a:txBody>
                    <a:bodyPr/>
                    <a:lstStyle/>
                    <a:p>
                      <a:r>
                        <a:rPr lang="en-US" dirty="0"/>
                        <a:t>Top 5  Sub category</a:t>
                      </a:r>
                      <a:endParaRPr lang="en-IN" dirty="0"/>
                    </a:p>
                  </a:txBody>
                  <a:tcPr/>
                </a:tc>
                <a:extLst>
                  <a:ext uri="{0D108BD9-81ED-4DB2-BD59-A6C34878D82A}">
                    <a16:rowId xmlns:a16="http://schemas.microsoft.com/office/drawing/2014/main" val="981924494"/>
                  </a:ext>
                </a:extLst>
              </a:tr>
              <a:tr h="381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Real estate, ownership of dwelling &amp; professional services</a:t>
                      </a:r>
                      <a:endParaRPr lang="en-IN" dirty="0"/>
                    </a:p>
                  </a:txBody>
                  <a:tcPr/>
                </a:tc>
                <a:extLst>
                  <a:ext uri="{0D108BD9-81ED-4DB2-BD59-A6C34878D82A}">
                    <a16:rowId xmlns:a16="http://schemas.microsoft.com/office/drawing/2014/main" val="2117720483"/>
                  </a:ext>
                </a:extLst>
              </a:tr>
              <a:tr h="381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Agriculture, forestry and fishing</a:t>
                      </a:r>
                      <a:endParaRPr lang="en-IN" dirty="0"/>
                    </a:p>
                  </a:txBody>
                  <a:tcPr/>
                </a:tc>
                <a:extLst>
                  <a:ext uri="{0D108BD9-81ED-4DB2-BD59-A6C34878D82A}">
                    <a16:rowId xmlns:a16="http://schemas.microsoft.com/office/drawing/2014/main" val="3941962896"/>
                  </a:ext>
                </a:extLst>
              </a:tr>
              <a:tr h="381631">
                <a:tc>
                  <a:txBody>
                    <a:bodyPr/>
                    <a:lstStyle/>
                    <a:p>
                      <a:r>
                        <a:rPr lang="en-IN" sz="1800" b="0" i="0" kern="1200" dirty="0">
                          <a:solidFill>
                            <a:schemeClr val="dk1"/>
                          </a:solidFill>
                          <a:effectLst/>
                          <a:latin typeface="+mn-lt"/>
                          <a:ea typeface="+mn-ea"/>
                          <a:cs typeface="+mn-cs"/>
                        </a:rPr>
                        <a:t>Trade, repair , hotels and restaurants</a:t>
                      </a:r>
                      <a:endParaRPr lang="en-IN" dirty="0"/>
                    </a:p>
                  </a:txBody>
                  <a:tcPr/>
                </a:tc>
                <a:extLst>
                  <a:ext uri="{0D108BD9-81ED-4DB2-BD59-A6C34878D82A}">
                    <a16:rowId xmlns:a16="http://schemas.microsoft.com/office/drawing/2014/main" val="2504875817"/>
                  </a:ext>
                </a:extLst>
              </a:tr>
              <a:tr h="381631">
                <a:tc>
                  <a:txBody>
                    <a:bodyPr/>
                    <a:lstStyle/>
                    <a:p>
                      <a:r>
                        <a:rPr lang="en-US" dirty="0"/>
                        <a:t>Manufacturing</a:t>
                      </a:r>
                      <a:endParaRPr lang="en-IN" dirty="0"/>
                    </a:p>
                  </a:txBody>
                  <a:tcPr/>
                </a:tc>
                <a:extLst>
                  <a:ext uri="{0D108BD9-81ED-4DB2-BD59-A6C34878D82A}">
                    <a16:rowId xmlns:a16="http://schemas.microsoft.com/office/drawing/2014/main" val="1142478424"/>
                  </a:ext>
                </a:extLst>
              </a:tr>
              <a:tr h="381631">
                <a:tc>
                  <a:txBody>
                    <a:bodyPr/>
                    <a:lstStyle/>
                    <a:p>
                      <a:r>
                        <a:rPr lang="en-IN" dirty="0"/>
                        <a:t>Construction</a:t>
                      </a:r>
                    </a:p>
                  </a:txBody>
                  <a:tcPr/>
                </a:tc>
                <a:extLst>
                  <a:ext uri="{0D108BD9-81ED-4DB2-BD59-A6C34878D82A}">
                    <a16:rowId xmlns:a16="http://schemas.microsoft.com/office/drawing/2014/main" val="39999452"/>
                  </a:ext>
                </a:extLst>
              </a:tr>
            </a:tbl>
          </a:graphicData>
        </a:graphic>
      </p:graphicFrame>
      <p:pic>
        <p:nvPicPr>
          <p:cNvPr id="7" name="Picture 6">
            <a:extLst>
              <a:ext uri="{FF2B5EF4-FFF2-40B4-BE49-F238E27FC236}">
                <a16:creationId xmlns:a16="http://schemas.microsoft.com/office/drawing/2014/main" id="{7D07EC35-B234-865A-D45E-4F4E15749804}"/>
              </a:ext>
            </a:extLst>
          </p:cNvPr>
          <p:cNvPicPr>
            <a:picLocks noChangeAspect="1"/>
          </p:cNvPicPr>
          <p:nvPr/>
        </p:nvPicPr>
        <p:blipFill>
          <a:blip r:embed="rId2"/>
          <a:stretch>
            <a:fillRect/>
          </a:stretch>
        </p:blipFill>
        <p:spPr>
          <a:xfrm>
            <a:off x="2233915" y="3330209"/>
            <a:ext cx="8495818" cy="3319195"/>
          </a:xfrm>
          <a:prstGeom prst="rect">
            <a:avLst/>
          </a:prstGeom>
        </p:spPr>
      </p:pic>
    </p:spTree>
    <p:extLst>
      <p:ext uri="{BB962C8B-B14F-4D97-AF65-F5344CB8AC3E}">
        <p14:creationId xmlns:p14="http://schemas.microsoft.com/office/powerpoint/2010/main" val="3026073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1306E-93AD-EBBD-DFE4-61205CF1E8CE}"/>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Findings / Recommendations</a:t>
            </a:r>
            <a:endParaRPr lang="en-A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8BF37F-64C4-AF78-AC5D-6A166A1E1901}"/>
              </a:ext>
            </a:extLst>
          </p:cNvPr>
          <p:cNvSpPr>
            <a:spLocks noGrp="1"/>
          </p:cNvSpPr>
          <p:nvPr>
            <p:ph idx="1"/>
          </p:nvPr>
        </p:nvSpPr>
        <p:spPr/>
        <p:txBody>
          <a:bodyPr/>
          <a:lstStyle/>
          <a:p>
            <a:pPr algn="l"/>
            <a:r>
              <a:rPr lang="en-US" i="0" dirty="0">
                <a:effectLst/>
                <a:latin typeface="Times New Roman" panose="02020603050405020304" pitchFamily="18" charset="0"/>
                <a:cs typeface="Times New Roman" panose="02020603050405020304" pitchFamily="18" charset="0"/>
              </a:rPr>
              <a:t>We can see that for C1 states sub-sectors like Real Estate, Agriculture, Trade and Hotels, Manufacturing contribute evenly with very high contribution for each category which leads to the overall increase in the GDP for C1 States.</a:t>
            </a:r>
          </a:p>
          <a:p>
            <a:pPr algn="l"/>
            <a:r>
              <a:rPr lang="en-US" i="0" dirty="0">
                <a:effectLst/>
                <a:latin typeface="Times New Roman" panose="02020603050405020304" pitchFamily="18" charset="0"/>
                <a:cs typeface="Times New Roman" panose="02020603050405020304" pitchFamily="18" charset="0"/>
              </a:rPr>
              <a:t>Construction also contributes substantially to the total GDP for C1 states as these states have rapid urbanization taking place which leads to increase in overall GDP.</a:t>
            </a:r>
          </a:p>
          <a:p>
            <a:pPr marL="0" indent="0">
              <a:buNone/>
            </a:pPr>
            <a:endParaRPr lang="en-AE" dirty="0"/>
          </a:p>
        </p:txBody>
      </p:sp>
    </p:spTree>
    <p:extLst>
      <p:ext uri="{BB962C8B-B14F-4D97-AF65-F5344CB8AC3E}">
        <p14:creationId xmlns:p14="http://schemas.microsoft.com/office/powerpoint/2010/main" val="3284395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EEA77-9855-FB14-C5FD-95C9AF1E15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D5B5BA-BFC8-64D3-9873-41E037E513E7}"/>
              </a:ext>
            </a:extLst>
          </p:cNvPr>
          <p:cNvSpPr>
            <a:spLocks noGrp="1"/>
          </p:cNvSpPr>
          <p:nvPr>
            <p:ph type="title"/>
          </p:nvPr>
        </p:nvSpPr>
        <p:spPr>
          <a:xfrm>
            <a:off x="1046544" y="-317782"/>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C2 States - Sub-Sectors contributing towards GDP</a:t>
            </a:r>
            <a:endParaRPr lang="en-AE" sz="36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D0019A6-F7E2-2998-939F-676A1167D6AA}"/>
              </a:ext>
            </a:extLst>
          </p:cNvPr>
          <p:cNvPicPr>
            <a:picLocks noChangeAspect="1"/>
          </p:cNvPicPr>
          <p:nvPr/>
        </p:nvPicPr>
        <p:blipFill>
          <a:blip r:embed="rId2"/>
          <a:stretch>
            <a:fillRect/>
          </a:stretch>
        </p:blipFill>
        <p:spPr>
          <a:xfrm>
            <a:off x="1834810" y="3206186"/>
            <a:ext cx="8939068" cy="3487853"/>
          </a:xfrm>
          <a:prstGeom prst="rect">
            <a:avLst/>
          </a:prstGeom>
        </p:spPr>
      </p:pic>
      <p:graphicFrame>
        <p:nvGraphicFramePr>
          <p:cNvPr id="8" name="Table 7">
            <a:extLst>
              <a:ext uri="{FF2B5EF4-FFF2-40B4-BE49-F238E27FC236}">
                <a16:creationId xmlns:a16="http://schemas.microsoft.com/office/drawing/2014/main" id="{A6663F49-F051-269B-9E0E-39EAE69BC0C6}"/>
              </a:ext>
            </a:extLst>
          </p:cNvPr>
          <p:cNvGraphicFramePr>
            <a:graphicFrameLocks noGrp="1"/>
          </p:cNvGraphicFramePr>
          <p:nvPr>
            <p:extLst>
              <p:ext uri="{D42A27DB-BD31-4B8C-83A1-F6EECF244321}">
                <p14:modId xmlns:p14="http://schemas.microsoft.com/office/powerpoint/2010/main" val="1609997996"/>
              </p:ext>
            </p:extLst>
          </p:nvPr>
        </p:nvGraphicFramePr>
        <p:xfrm>
          <a:off x="2268638" y="812928"/>
          <a:ext cx="6840638" cy="2393258"/>
        </p:xfrm>
        <a:graphic>
          <a:graphicData uri="http://schemas.openxmlformats.org/drawingml/2006/table">
            <a:tbl>
              <a:tblPr firstRow="1" bandRow="1">
                <a:tableStyleId>{5C22544A-7EE6-4342-B048-85BDC9FD1C3A}</a:tableStyleId>
              </a:tblPr>
              <a:tblGrid>
                <a:gridCol w="6840638">
                  <a:extLst>
                    <a:ext uri="{9D8B030D-6E8A-4147-A177-3AD203B41FA5}">
                      <a16:colId xmlns:a16="http://schemas.microsoft.com/office/drawing/2014/main" val="3842161572"/>
                    </a:ext>
                  </a:extLst>
                </a:gridCol>
              </a:tblGrid>
              <a:tr h="462683">
                <a:tc>
                  <a:txBody>
                    <a:bodyPr/>
                    <a:lstStyle/>
                    <a:p>
                      <a:r>
                        <a:rPr lang="en-US" dirty="0"/>
                        <a:t>Top 5  Sub category</a:t>
                      </a:r>
                      <a:endParaRPr lang="en-IN" dirty="0"/>
                    </a:p>
                  </a:txBody>
                  <a:tcPr/>
                </a:tc>
                <a:extLst>
                  <a:ext uri="{0D108BD9-81ED-4DB2-BD59-A6C34878D82A}">
                    <a16:rowId xmlns:a16="http://schemas.microsoft.com/office/drawing/2014/main" val="981924494"/>
                  </a:ext>
                </a:extLst>
              </a:tr>
              <a:tr h="386115">
                <a:tc>
                  <a:txBody>
                    <a:bodyPr/>
                    <a:lstStyle/>
                    <a:p>
                      <a:r>
                        <a:rPr lang="en-IN" sz="1800" b="0" i="0" kern="1200" dirty="0">
                          <a:solidFill>
                            <a:schemeClr val="dk1"/>
                          </a:solidFill>
                          <a:effectLst/>
                          <a:latin typeface="+mn-lt"/>
                          <a:ea typeface="+mn-ea"/>
                          <a:cs typeface="+mn-cs"/>
                        </a:rPr>
                        <a:t>Manufacturing</a:t>
                      </a:r>
                      <a:endParaRPr lang="en-IN" dirty="0"/>
                    </a:p>
                  </a:txBody>
                  <a:tcPr/>
                </a:tc>
                <a:extLst>
                  <a:ext uri="{0D108BD9-81ED-4DB2-BD59-A6C34878D82A}">
                    <a16:rowId xmlns:a16="http://schemas.microsoft.com/office/drawing/2014/main" val="2117720483"/>
                  </a:ext>
                </a:extLst>
              </a:tr>
              <a:tr h="3861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Agriculture, forestry and fishing</a:t>
                      </a:r>
                      <a:endParaRPr lang="en-IN" dirty="0"/>
                    </a:p>
                  </a:txBody>
                  <a:tcPr/>
                </a:tc>
                <a:extLst>
                  <a:ext uri="{0D108BD9-81ED-4DB2-BD59-A6C34878D82A}">
                    <a16:rowId xmlns:a16="http://schemas.microsoft.com/office/drawing/2014/main" val="3941962896"/>
                  </a:ext>
                </a:extLst>
              </a:tr>
              <a:tr h="386115">
                <a:tc>
                  <a:txBody>
                    <a:bodyPr/>
                    <a:lstStyle/>
                    <a:p>
                      <a:r>
                        <a:rPr lang="en-US" dirty="0"/>
                        <a:t>Real estate, ownership of dwelling &amp; professional services </a:t>
                      </a:r>
                      <a:endParaRPr lang="en-IN" dirty="0"/>
                    </a:p>
                  </a:txBody>
                  <a:tcPr/>
                </a:tc>
                <a:extLst>
                  <a:ext uri="{0D108BD9-81ED-4DB2-BD59-A6C34878D82A}">
                    <a16:rowId xmlns:a16="http://schemas.microsoft.com/office/drawing/2014/main" val="2504875817"/>
                  </a:ext>
                </a:extLst>
              </a:tr>
              <a:tr h="386115">
                <a:tc>
                  <a:txBody>
                    <a:bodyPr/>
                    <a:lstStyle/>
                    <a:p>
                      <a:r>
                        <a:rPr lang="en-US" dirty="0"/>
                        <a:t>C</a:t>
                      </a:r>
                      <a:r>
                        <a:rPr lang="en-IN" dirty="0" err="1"/>
                        <a:t>onstruction</a:t>
                      </a:r>
                      <a:endParaRPr lang="en-IN" dirty="0"/>
                    </a:p>
                  </a:txBody>
                  <a:tcPr/>
                </a:tc>
                <a:extLst>
                  <a:ext uri="{0D108BD9-81ED-4DB2-BD59-A6C34878D82A}">
                    <a16:rowId xmlns:a16="http://schemas.microsoft.com/office/drawing/2014/main" val="1142478424"/>
                  </a:ext>
                </a:extLst>
              </a:tr>
              <a:tr h="386115">
                <a:tc>
                  <a:txBody>
                    <a:bodyPr/>
                    <a:lstStyle/>
                    <a:p>
                      <a:r>
                        <a:rPr lang="en-US" dirty="0"/>
                        <a:t>Financial Services</a:t>
                      </a:r>
                      <a:endParaRPr lang="en-IN" dirty="0"/>
                    </a:p>
                  </a:txBody>
                  <a:tcPr/>
                </a:tc>
                <a:extLst>
                  <a:ext uri="{0D108BD9-81ED-4DB2-BD59-A6C34878D82A}">
                    <a16:rowId xmlns:a16="http://schemas.microsoft.com/office/drawing/2014/main" val="39999452"/>
                  </a:ext>
                </a:extLst>
              </a:tr>
            </a:tbl>
          </a:graphicData>
        </a:graphic>
      </p:graphicFrame>
    </p:spTree>
    <p:extLst>
      <p:ext uri="{BB962C8B-B14F-4D97-AF65-F5344CB8AC3E}">
        <p14:creationId xmlns:p14="http://schemas.microsoft.com/office/powerpoint/2010/main" val="4226768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C04F1-ABEC-F072-7600-30CE7B7521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6308AE-AA83-62B6-4AAE-315A386DC51D}"/>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Findings / Recommendations</a:t>
            </a:r>
            <a:endParaRPr lang="en-A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F59C56-8C5B-82CC-8634-3B4BC4BD9006}"/>
              </a:ext>
            </a:extLst>
          </p:cNvPr>
          <p:cNvSpPr>
            <a:spLocks noGrp="1"/>
          </p:cNvSpPr>
          <p:nvPr>
            <p:ph idx="1"/>
          </p:nvPr>
        </p:nvSpPr>
        <p:spPr/>
        <p:txBody>
          <a:bodyPr/>
          <a:lstStyle/>
          <a:p>
            <a:pPr algn="l"/>
            <a:r>
              <a:rPr lang="en-US" i="0" dirty="0">
                <a:effectLst/>
                <a:latin typeface="Times New Roman" panose="02020603050405020304" pitchFamily="18" charset="0"/>
                <a:cs typeface="Times New Roman" panose="02020603050405020304" pitchFamily="18" charset="0"/>
              </a:rPr>
              <a:t>For C2 states Manufacturing leads in terms of overall contribution to GDP. The states like Gujarat, Karnataka, Tamil Nadu and Maharashtra are considered to be manufacturing hubs of India.</a:t>
            </a:r>
          </a:p>
          <a:p>
            <a:pPr algn="l"/>
            <a:r>
              <a:rPr lang="en-US" i="0" dirty="0">
                <a:effectLst/>
                <a:latin typeface="Times New Roman" panose="02020603050405020304" pitchFamily="18" charset="0"/>
                <a:cs typeface="Times New Roman" panose="02020603050405020304" pitchFamily="18" charset="0"/>
              </a:rPr>
              <a:t>Real Estate and Professional services also contribute substantially to the total GDP for C2 states.</a:t>
            </a:r>
          </a:p>
          <a:p>
            <a:pPr algn="l"/>
            <a:r>
              <a:rPr lang="en-US" i="0" dirty="0">
                <a:effectLst/>
                <a:latin typeface="Times New Roman" panose="02020603050405020304" pitchFamily="18" charset="0"/>
                <a:cs typeface="Times New Roman" panose="02020603050405020304" pitchFamily="18" charset="0"/>
              </a:rPr>
              <a:t>Agriculture forms the backbone of India's GDP so it is obvious that it finds a place in the top 3 sub-sectors for C2 states.</a:t>
            </a:r>
          </a:p>
          <a:p>
            <a:pPr marL="0" indent="0">
              <a:buNone/>
            </a:pPr>
            <a:endParaRPr lang="en-A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608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EBD62-2361-8C1A-640A-1998D40107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863428-B2FA-3104-A2BA-4EC6AAC230D8}"/>
              </a:ext>
            </a:extLst>
          </p:cNvPr>
          <p:cNvSpPr>
            <a:spLocks noGrp="1"/>
          </p:cNvSpPr>
          <p:nvPr>
            <p:ph type="title"/>
          </p:nvPr>
        </p:nvSpPr>
        <p:spPr>
          <a:xfrm>
            <a:off x="942373" y="-224780"/>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C3 States - Sub-Sectors contributing towards GDP</a:t>
            </a:r>
            <a:endParaRPr lang="en-AE" sz="3600"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DA6ADA21-8930-01F6-8324-CA74CA503F65}"/>
              </a:ext>
            </a:extLst>
          </p:cNvPr>
          <p:cNvPicPr>
            <a:picLocks noChangeAspect="1"/>
          </p:cNvPicPr>
          <p:nvPr/>
        </p:nvPicPr>
        <p:blipFill>
          <a:blip r:embed="rId2"/>
          <a:stretch>
            <a:fillRect/>
          </a:stretch>
        </p:blipFill>
        <p:spPr>
          <a:xfrm>
            <a:off x="1991607" y="3479346"/>
            <a:ext cx="8208785" cy="3191719"/>
          </a:xfrm>
          <a:prstGeom prst="rect">
            <a:avLst/>
          </a:prstGeom>
        </p:spPr>
      </p:pic>
      <p:graphicFrame>
        <p:nvGraphicFramePr>
          <p:cNvPr id="16" name="Table 15">
            <a:extLst>
              <a:ext uri="{FF2B5EF4-FFF2-40B4-BE49-F238E27FC236}">
                <a16:creationId xmlns:a16="http://schemas.microsoft.com/office/drawing/2014/main" id="{A04CED74-6DCF-C3B0-67AE-9C7C50EEABA7}"/>
              </a:ext>
            </a:extLst>
          </p:cNvPr>
          <p:cNvGraphicFramePr>
            <a:graphicFrameLocks noGrp="1"/>
          </p:cNvGraphicFramePr>
          <p:nvPr>
            <p:extLst>
              <p:ext uri="{D42A27DB-BD31-4B8C-83A1-F6EECF244321}">
                <p14:modId xmlns:p14="http://schemas.microsoft.com/office/powerpoint/2010/main" val="3735765028"/>
              </p:ext>
            </p:extLst>
          </p:nvPr>
        </p:nvGraphicFramePr>
        <p:xfrm>
          <a:off x="2338085" y="876369"/>
          <a:ext cx="7326774" cy="2502285"/>
        </p:xfrm>
        <a:graphic>
          <a:graphicData uri="http://schemas.openxmlformats.org/drawingml/2006/table">
            <a:tbl>
              <a:tblPr firstRow="1" bandRow="1">
                <a:tableStyleId>{5C22544A-7EE6-4342-B048-85BDC9FD1C3A}</a:tableStyleId>
              </a:tblPr>
              <a:tblGrid>
                <a:gridCol w="7326774">
                  <a:extLst>
                    <a:ext uri="{9D8B030D-6E8A-4147-A177-3AD203B41FA5}">
                      <a16:colId xmlns:a16="http://schemas.microsoft.com/office/drawing/2014/main" val="3842161572"/>
                    </a:ext>
                  </a:extLst>
                </a:gridCol>
              </a:tblGrid>
              <a:tr h="507815">
                <a:tc>
                  <a:txBody>
                    <a:bodyPr/>
                    <a:lstStyle/>
                    <a:p>
                      <a:r>
                        <a:rPr lang="en-US" dirty="0"/>
                        <a:t>Top 5  Sub category</a:t>
                      </a:r>
                      <a:endParaRPr lang="en-IN" dirty="0"/>
                    </a:p>
                  </a:txBody>
                  <a:tcPr/>
                </a:tc>
                <a:extLst>
                  <a:ext uri="{0D108BD9-81ED-4DB2-BD59-A6C34878D82A}">
                    <a16:rowId xmlns:a16="http://schemas.microsoft.com/office/drawing/2014/main" val="981924494"/>
                  </a:ext>
                </a:extLst>
              </a:tr>
              <a:tr h="4256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Agriculture, forestry and fishing</a:t>
                      </a:r>
                      <a:endParaRPr lang="en-IN" dirty="0"/>
                    </a:p>
                  </a:txBody>
                  <a:tcPr/>
                </a:tc>
                <a:extLst>
                  <a:ext uri="{0D108BD9-81ED-4DB2-BD59-A6C34878D82A}">
                    <a16:rowId xmlns:a16="http://schemas.microsoft.com/office/drawing/2014/main" val="2117720483"/>
                  </a:ext>
                </a:extLst>
              </a:tr>
              <a:tr h="3922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Manufacturing</a:t>
                      </a:r>
                      <a:endParaRPr lang="en-IN" dirty="0"/>
                    </a:p>
                  </a:txBody>
                  <a:tcPr/>
                </a:tc>
                <a:extLst>
                  <a:ext uri="{0D108BD9-81ED-4DB2-BD59-A6C34878D82A}">
                    <a16:rowId xmlns:a16="http://schemas.microsoft.com/office/drawing/2014/main" val="3941962896"/>
                  </a:ext>
                </a:extLst>
              </a:tr>
              <a:tr h="3922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Trade, repair, hotels and restaurants</a:t>
                      </a:r>
                      <a:endParaRPr lang="en-IN" dirty="0">
                        <a:effectLst/>
                      </a:endParaRPr>
                    </a:p>
                  </a:txBody>
                  <a:tcPr/>
                </a:tc>
                <a:extLst>
                  <a:ext uri="{0D108BD9-81ED-4DB2-BD59-A6C34878D82A}">
                    <a16:rowId xmlns:a16="http://schemas.microsoft.com/office/drawing/2014/main" val="2504875817"/>
                  </a:ext>
                </a:extLst>
              </a:tr>
              <a:tr h="392213">
                <a:tc>
                  <a:txBody>
                    <a:bodyPr/>
                    <a:lstStyle/>
                    <a:p>
                      <a:pPr algn="l" fontAlgn="ctr"/>
                      <a:r>
                        <a:rPr lang="en-IN" dirty="0">
                          <a:effectLst/>
                        </a:rPr>
                        <a:t>Construction</a:t>
                      </a:r>
                    </a:p>
                  </a:txBody>
                  <a:tcPr anchor="ctr"/>
                </a:tc>
                <a:extLst>
                  <a:ext uri="{0D108BD9-81ED-4DB2-BD59-A6C34878D82A}">
                    <a16:rowId xmlns:a16="http://schemas.microsoft.com/office/drawing/2014/main" val="1142478424"/>
                  </a:ext>
                </a:extLst>
              </a:tr>
              <a:tr h="392213">
                <a:tc>
                  <a:txBody>
                    <a:bodyPr/>
                    <a:lstStyle/>
                    <a:p>
                      <a:r>
                        <a:rPr lang="en-IN" dirty="0"/>
                        <a:t>Transport, storage, communication and service related to broadcasting</a:t>
                      </a:r>
                    </a:p>
                  </a:txBody>
                  <a:tcPr/>
                </a:tc>
                <a:extLst>
                  <a:ext uri="{0D108BD9-81ED-4DB2-BD59-A6C34878D82A}">
                    <a16:rowId xmlns:a16="http://schemas.microsoft.com/office/drawing/2014/main" val="39999452"/>
                  </a:ext>
                </a:extLst>
              </a:tr>
            </a:tbl>
          </a:graphicData>
        </a:graphic>
      </p:graphicFrame>
    </p:spTree>
    <p:extLst>
      <p:ext uri="{BB962C8B-B14F-4D97-AF65-F5344CB8AC3E}">
        <p14:creationId xmlns:p14="http://schemas.microsoft.com/office/powerpoint/2010/main" val="2892792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83B25-1197-4DFF-4FD3-E3D4F8B067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79685E-2C9C-A95D-E72E-868BC440E63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Findings / Recommendations</a:t>
            </a:r>
            <a:endParaRPr lang="en-A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A49ABE-E87A-ACDE-D2CB-4E49BFD92003}"/>
              </a:ext>
            </a:extLst>
          </p:cNvPr>
          <p:cNvSpPr>
            <a:spLocks noGrp="1"/>
          </p:cNvSpPr>
          <p:nvPr>
            <p:ph idx="1"/>
          </p:nvPr>
        </p:nvSpPr>
        <p:spPr/>
        <p:txBody>
          <a:bodyPr/>
          <a:lstStyle/>
          <a:p>
            <a:pPr algn="l"/>
            <a:r>
              <a:rPr lang="en-US" i="0" dirty="0">
                <a:effectLst/>
                <a:latin typeface="Times New Roman" panose="02020603050405020304" pitchFamily="18" charset="0"/>
                <a:cs typeface="Times New Roman" panose="02020603050405020304" pitchFamily="18" charset="0"/>
              </a:rPr>
              <a:t>C3 states like Andhra Pradesh, Odisha, Meghalaya, Chhattisgarh, Mizoram have highly arable land and receive good amount of rain every year during the monsoon so it is obvious that Agriculture is the sub-sector that contributes more than 23% to these states.</a:t>
            </a:r>
          </a:p>
          <a:p>
            <a:pPr algn="l"/>
            <a:r>
              <a:rPr lang="en-US" i="0" dirty="0">
                <a:effectLst/>
                <a:latin typeface="Times New Roman" panose="02020603050405020304" pitchFamily="18" charset="0"/>
                <a:cs typeface="Times New Roman" panose="02020603050405020304" pitchFamily="18" charset="0"/>
              </a:rPr>
              <a:t>Manufacturing is at second place contributing about 12% to the overall GDP.</a:t>
            </a:r>
          </a:p>
        </p:txBody>
      </p:sp>
    </p:spTree>
    <p:extLst>
      <p:ext uri="{BB962C8B-B14F-4D97-AF65-F5344CB8AC3E}">
        <p14:creationId xmlns:p14="http://schemas.microsoft.com/office/powerpoint/2010/main" val="3411596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0E4A6-7DDF-7313-E9EA-3D01A0C46866}"/>
              </a:ext>
            </a:extLst>
          </p:cNvPr>
          <p:cNvSpPr>
            <a:spLocks noGrp="1"/>
          </p:cNvSpPr>
          <p:nvPr>
            <p:ph type="title"/>
          </p:nvPr>
        </p:nvSpPr>
        <p:spPr>
          <a:xfrm>
            <a:off x="946042" y="-176542"/>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C4 States - Sub-Sectors contributing towards GDP</a:t>
            </a:r>
            <a:endParaRPr lang="en-AE"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F259E6-81D2-A27C-92B7-83AFF2471009}"/>
              </a:ext>
            </a:extLst>
          </p:cNvPr>
          <p:cNvSpPr>
            <a:spLocks noGrp="1"/>
          </p:cNvSpPr>
          <p:nvPr>
            <p:ph idx="1"/>
          </p:nvPr>
        </p:nvSpPr>
        <p:spPr>
          <a:xfrm>
            <a:off x="1265624" y="1953172"/>
            <a:ext cx="10515600" cy="4351338"/>
          </a:xfrm>
        </p:spPr>
        <p:txBody>
          <a:bodyPr/>
          <a:lstStyle/>
          <a:p>
            <a:pPr marL="0" algn="l" rtl="0" eaLnBrk="1" fontAlgn="t" latinLnBrk="0" hangingPunct="1"/>
            <a:r>
              <a:rPr lang="en-US" sz="2800" b="1" i="0" u="none" strike="noStrike" kern="1200" dirty="0">
                <a:solidFill>
                  <a:srgbClr val="FFFFFF"/>
                </a:solidFill>
                <a:effectLst/>
                <a:latin typeface="Aptos" panose="020B0004020202020204" pitchFamily="34" charset="0"/>
              </a:rPr>
              <a:t>Top 5 State</a:t>
            </a:r>
            <a:endParaRPr lang="en-IN" sz="2800" b="0" i="0" u="none" strike="noStrike" dirty="0">
              <a:effectLst/>
              <a:latin typeface="Arial" panose="020B0604020202020204" pitchFamily="34" charset="0"/>
            </a:endParaRPr>
          </a:p>
          <a:p>
            <a:pPr marL="0" indent="0">
              <a:buNone/>
            </a:pPr>
            <a:endParaRPr lang="en-AE" dirty="0"/>
          </a:p>
        </p:txBody>
      </p:sp>
      <p:pic>
        <p:nvPicPr>
          <p:cNvPr id="10" name="Picture 9">
            <a:extLst>
              <a:ext uri="{FF2B5EF4-FFF2-40B4-BE49-F238E27FC236}">
                <a16:creationId xmlns:a16="http://schemas.microsoft.com/office/drawing/2014/main" id="{52BD0B53-61DF-FD08-E9A1-2675B854CDF1}"/>
              </a:ext>
            </a:extLst>
          </p:cNvPr>
          <p:cNvPicPr>
            <a:picLocks noChangeAspect="1"/>
          </p:cNvPicPr>
          <p:nvPr/>
        </p:nvPicPr>
        <p:blipFill>
          <a:blip r:embed="rId2"/>
          <a:stretch>
            <a:fillRect/>
          </a:stretch>
        </p:blipFill>
        <p:spPr>
          <a:xfrm>
            <a:off x="2302306" y="3429000"/>
            <a:ext cx="8102279" cy="3170004"/>
          </a:xfrm>
          <a:prstGeom prst="rect">
            <a:avLst/>
          </a:prstGeom>
        </p:spPr>
      </p:pic>
      <p:graphicFrame>
        <p:nvGraphicFramePr>
          <p:cNvPr id="12" name="Table 11">
            <a:extLst>
              <a:ext uri="{FF2B5EF4-FFF2-40B4-BE49-F238E27FC236}">
                <a16:creationId xmlns:a16="http://schemas.microsoft.com/office/drawing/2014/main" id="{79A3615A-B294-9D74-A2C8-89D6EC992E9D}"/>
              </a:ext>
            </a:extLst>
          </p:cNvPr>
          <p:cNvGraphicFramePr>
            <a:graphicFrameLocks noGrp="1"/>
          </p:cNvGraphicFramePr>
          <p:nvPr>
            <p:extLst>
              <p:ext uri="{D42A27DB-BD31-4B8C-83A1-F6EECF244321}">
                <p14:modId xmlns:p14="http://schemas.microsoft.com/office/powerpoint/2010/main" val="69203390"/>
              </p:ext>
            </p:extLst>
          </p:nvPr>
        </p:nvGraphicFramePr>
        <p:xfrm>
          <a:off x="2440222" y="904802"/>
          <a:ext cx="7311556" cy="2348801"/>
        </p:xfrm>
        <a:graphic>
          <a:graphicData uri="http://schemas.openxmlformats.org/drawingml/2006/table">
            <a:tbl>
              <a:tblPr firstRow="1" bandRow="1">
                <a:tableStyleId>{5C22544A-7EE6-4342-B048-85BDC9FD1C3A}</a:tableStyleId>
              </a:tblPr>
              <a:tblGrid>
                <a:gridCol w="7311556">
                  <a:extLst>
                    <a:ext uri="{9D8B030D-6E8A-4147-A177-3AD203B41FA5}">
                      <a16:colId xmlns:a16="http://schemas.microsoft.com/office/drawing/2014/main" val="3842161572"/>
                    </a:ext>
                  </a:extLst>
                </a:gridCol>
              </a:tblGrid>
              <a:tr h="504985">
                <a:tc>
                  <a:txBody>
                    <a:bodyPr/>
                    <a:lstStyle/>
                    <a:p>
                      <a:r>
                        <a:rPr lang="en-US" dirty="0"/>
                        <a:t>Top 5  Sub category</a:t>
                      </a:r>
                      <a:endParaRPr lang="en-IN" dirty="0"/>
                    </a:p>
                  </a:txBody>
                  <a:tcPr/>
                </a:tc>
                <a:extLst>
                  <a:ext uri="{0D108BD9-81ED-4DB2-BD59-A6C34878D82A}">
                    <a16:rowId xmlns:a16="http://schemas.microsoft.com/office/drawing/2014/main" val="981924494"/>
                  </a:ext>
                </a:extLst>
              </a:tr>
              <a:tr h="3691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Agriculture, forestry and fishing</a:t>
                      </a:r>
                      <a:endParaRPr lang="en-IN" dirty="0"/>
                    </a:p>
                  </a:txBody>
                  <a:tcPr/>
                </a:tc>
                <a:extLst>
                  <a:ext uri="{0D108BD9-81ED-4DB2-BD59-A6C34878D82A}">
                    <a16:rowId xmlns:a16="http://schemas.microsoft.com/office/drawing/2014/main" val="2117720483"/>
                  </a:ext>
                </a:extLst>
              </a:tr>
              <a:tr h="3691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Trade, repair , hotels and restaurants</a:t>
                      </a:r>
                      <a:endParaRPr lang="en-IN" dirty="0"/>
                    </a:p>
                  </a:txBody>
                  <a:tcPr/>
                </a:tc>
                <a:extLst>
                  <a:ext uri="{0D108BD9-81ED-4DB2-BD59-A6C34878D82A}">
                    <a16:rowId xmlns:a16="http://schemas.microsoft.com/office/drawing/2014/main" val="3941962896"/>
                  </a:ext>
                </a:extLst>
              </a:tr>
              <a:tr h="367268">
                <a:tc>
                  <a:txBody>
                    <a:bodyPr/>
                    <a:lstStyle/>
                    <a:p>
                      <a:r>
                        <a:rPr lang="en-IN" dirty="0"/>
                        <a:t>Manufacturing</a:t>
                      </a:r>
                    </a:p>
                  </a:txBody>
                  <a:tcPr/>
                </a:tc>
                <a:extLst>
                  <a:ext uri="{0D108BD9-81ED-4DB2-BD59-A6C34878D82A}">
                    <a16:rowId xmlns:a16="http://schemas.microsoft.com/office/drawing/2014/main" val="2504875817"/>
                  </a:ext>
                </a:extLst>
              </a:tr>
              <a:tr h="369137">
                <a:tc>
                  <a:txBody>
                    <a:bodyPr/>
                    <a:lstStyle/>
                    <a:p>
                      <a:pPr algn="l" fontAlgn="ctr"/>
                      <a:r>
                        <a:rPr lang="en-IN" dirty="0">
                          <a:effectLst/>
                        </a:rPr>
                        <a:t>Construction</a:t>
                      </a:r>
                    </a:p>
                  </a:txBody>
                  <a:tcPr anchor="ctr"/>
                </a:tc>
                <a:extLst>
                  <a:ext uri="{0D108BD9-81ED-4DB2-BD59-A6C34878D82A}">
                    <a16:rowId xmlns:a16="http://schemas.microsoft.com/office/drawing/2014/main" val="1142478424"/>
                  </a:ext>
                </a:extLst>
              </a:tr>
              <a:tr h="3691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Transport, storage, communication and service related to broadcasting</a:t>
                      </a:r>
                    </a:p>
                  </a:txBody>
                  <a:tcPr/>
                </a:tc>
                <a:extLst>
                  <a:ext uri="{0D108BD9-81ED-4DB2-BD59-A6C34878D82A}">
                    <a16:rowId xmlns:a16="http://schemas.microsoft.com/office/drawing/2014/main" val="39999452"/>
                  </a:ext>
                </a:extLst>
              </a:tr>
            </a:tbl>
          </a:graphicData>
        </a:graphic>
      </p:graphicFrame>
    </p:spTree>
    <p:extLst>
      <p:ext uri="{BB962C8B-B14F-4D97-AF65-F5344CB8AC3E}">
        <p14:creationId xmlns:p14="http://schemas.microsoft.com/office/powerpoint/2010/main" val="164059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9F150-E92D-4B3A-2342-8EEC3ED872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1230EF-6430-8F33-69CF-101F77BC24F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Findings / Recommendations</a:t>
            </a:r>
            <a:endParaRPr lang="en-A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8550C6-FED8-8F1E-23C3-9B88F1453829}"/>
              </a:ext>
            </a:extLst>
          </p:cNvPr>
          <p:cNvSpPr>
            <a:spLocks noGrp="1"/>
          </p:cNvSpPr>
          <p:nvPr>
            <p:ph idx="1"/>
          </p:nvPr>
        </p:nvSpPr>
        <p:spPr/>
        <p:txBody>
          <a:bodyPr/>
          <a:lstStyle/>
          <a:p>
            <a:pPr algn="l"/>
            <a:r>
              <a:rPr lang="en-US" i="0" dirty="0">
                <a:effectLst/>
                <a:latin typeface="Times New Roman" panose="02020603050405020304" pitchFamily="18" charset="0"/>
                <a:cs typeface="Times New Roman" panose="02020603050405020304" pitchFamily="18" charset="0"/>
              </a:rPr>
              <a:t>C4 states like Bihar, Jharkhand, Uttar Pradesh agriculture sector features at top because of majority people involved in farming activities and also area under farming is more in these states.</a:t>
            </a:r>
          </a:p>
          <a:p>
            <a:pPr algn="l"/>
            <a:r>
              <a:rPr lang="en-US" i="0" dirty="0">
                <a:effectLst/>
                <a:latin typeface="Times New Roman" panose="02020603050405020304" pitchFamily="18" charset="0"/>
                <a:cs typeface="Times New Roman" panose="02020603050405020304" pitchFamily="18" charset="0"/>
              </a:rPr>
              <a:t>UP is one of the top tourist attracting states as it is home to some of the most amazing places like Agra which has the Taj Mahal, </a:t>
            </a:r>
            <a:r>
              <a:rPr lang="en-US" i="0" dirty="0" err="1">
                <a:effectLst/>
                <a:latin typeface="Times New Roman" panose="02020603050405020304" pitchFamily="18" charset="0"/>
                <a:cs typeface="Times New Roman" panose="02020603050405020304" pitchFamily="18" charset="0"/>
              </a:rPr>
              <a:t>Varansi</a:t>
            </a:r>
            <a:r>
              <a:rPr lang="en-US" i="0" dirty="0">
                <a:effectLst/>
                <a:latin typeface="Times New Roman" panose="02020603050405020304" pitchFamily="18" charset="0"/>
                <a:cs typeface="Times New Roman" panose="02020603050405020304" pitchFamily="18" charset="0"/>
              </a:rPr>
              <a:t>, Kashi Vishwanath, Jim Corbett National Park.</a:t>
            </a:r>
          </a:p>
          <a:p>
            <a:pPr marL="0" indent="0">
              <a:buNone/>
            </a:pPr>
            <a:endParaRPr lang="en-AE" dirty="0"/>
          </a:p>
        </p:txBody>
      </p:sp>
    </p:spTree>
    <p:extLst>
      <p:ext uri="{BB962C8B-B14F-4D97-AF65-F5344CB8AC3E}">
        <p14:creationId xmlns:p14="http://schemas.microsoft.com/office/powerpoint/2010/main" val="577635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80F7D-BAA8-B0AD-E534-349CF1F9322D}"/>
              </a:ext>
            </a:extLst>
          </p:cNvPr>
          <p:cNvSpPr>
            <a:spLocks noGrp="1"/>
          </p:cNvSpPr>
          <p:nvPr>
            <p:ph type="title"/>
          </p:nvPr>
        </p:nvSpPr>
        <p:spPr>
          <a:xfrm>
            <a:off x="301869" y="294786"/>
            <a:ext cx="11588262"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Section V - GDP and Education Dropout Rates</a:t>
            </a:r>
            <a:endParaRPr lang="en-AE"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5FD1A0-DFD8-5B8E-4741-D9541F4FDF91}"/>
              </a:ext>
            </a:extLst>
          </p:cNvPr>
          <p:cNvSpPr>
            <a:spLocks noGrp="1"/>
          </p:cNvSpPr>
          <p:nvPr>
            <p:ph idx="1"/>
          </p:nvPr>
        </p:nvSpPr>
        <p:spPr/>
        <p:txBody>
          <a:bodyPr/>
          <a:lstStyle/>
          <a:p>
            <a:pPr marL="0" indent="0">
              <a:buNone/>
            </a:pPr>
            <a:r>
              <a:rPr lang="en-US" i="0" dirty="0">
                <a:effectLst/>
                <a:latin typeface="Times New Roman" panose="02020603050405020304" pitchFamily="18" charset="0"/>
                <a:cs typeface="Times New Roman" panose="02020603050405020304" pitchFamily="18" charset="0"/>
              </a:rPr>
              <a:t>The correlation matrix indicates that 2014-15 has a strong negative correlation with Upper Primary (-0.651) and Secondary (-0.581), suggesting an inverse relationship. Primary has a moderate positive correlation with Upper Primary (0.541), while Upper Primary and Secondary show a moderate association (0.509). These relationships hint at contrasting trends across different categories.</a:t>
            </a:r>
          </a:p>
          <a:p>
            <a:pPr marL="0" indent="0">
              <a:buNone/>
            </a:pPr>
            <a:endParaRPr lang="en-A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1261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E381-9142-F2A6-DCBA-9D48FC998071}"/>
              </a:ext>
            </a:extLst>
          </p:cNvPr>
          <p:cNvSpPr>
            <a:spLocks noGrp="1"/>
          </p:cNvSpPr>
          <p:nvPr>
            <p:ph type="title"/>
          </p:nvPr>
        </p:nvSpPr>
        <p:spPr/>
        <p:txBody>
          <a:bodyPr/>
          <a:lstStyle/>
          <a:p>
            <a:pPr algn="ctr"/>
            <a:r>
              <a:rPr lang="en-AE" b="1" dirty="0">
                <a:latin typeface="Times New Roman" panose="02020603050405020304" pitchFamily="18" charset="0"/>
                <a:cs typeface="Times New Roman" panose="02020603050405020304" pitchFamily="18" charset="0"/>
              </a:rPr>
              <a:t>GDP ANALYSIS</a:t>
            </a:r>
          </a:p>
        </p:txBody>
      </p:sp>
      <p:sp>
        <p:nvSpPr>
          <p:cNvPr id="3" name="Content Placeholder 2">
            <a:extLst>
              <a:ext uri="{FF2B5EF4-FFF2-40B4-BE49-F238E27FC236}">
                <a16:creationId xmlns:a16="http://schemas.microsoft.com/office/drawing/2014/main" id="{86991479-EEAA-75D1-EDF3-AC9FC3B8BA3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Section IA - GDP Analysis of the Indian States</a:t>
            </a:r>
          </a:p>
          <a:p>
            <a:r>
              <a:rPr lang="en-US" dirty="0">
                <a:latin typeface="Times New Roman" panose="02020603050405020304" pitchFamily="18" charset="0"/>
                <a:cs typeface="Times New Roman" panose="02020603050405020304" pitchFamily="18" charset="0"/>
              </a:rPr>
              <a:t> Section II - GDP Analysis of the Indian States except Union Territories</a:t>
            </a:r>
          </a:p>
          <a:p>
            <a:r>
              <a:rPr lang="en-US" dirty="0">
                <a:latin typeface="Times New Roman" panose="02020603050405020304" pitchFamily="18" charset="0"/>
                <a:cs typeface="Times New Roman" panose="02020603050405020304" pitchFamily="18" charset="0"/>
              </a:rPr>
              <a:t> Section III - GDP Analysis of the Categorized Indian States (C1, C2, C3, C4) (excluding Union Territories)</a:t>
            </a:r>
          </a:p>
          <a:p>
            <a:r>
              <a:rPr lang="en-US" dirty="0">
                <a:latin typeface="Times New Roman" panose="02020603050405020304" pitchFamily="18" charset="0"/>
                <a:cs typeface="Times New Roman" panose="02020603050405020304" pitchFamily="18" charset="0"/>
              </a:rPr>
              <a:t> Section IV - Recommendations Section V - GDP and Education Dropout Rates </a:t>
            </a:r>
            <a:endParaRPr lang="en-A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793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0A5F7-613F-EB71-BCA5-2A3DA8DC6D28}"/>
              </a:ext>
            </a:extLst>
          </p:cNvPr>
          <p:cNvSpPr>
            <a:spLocks noGrp="1"/>
          </p:cNvSpPr>
          <p:nvPr>
            <p:ph type="title"/>
          </p:nvPr>
        </p:nvSpPr>
        <p:spPr>
          <a:xfrm>
            <a:off x="320843" y="365125"/>
            <a:ext cx="11983452" cy="1325563"/>
          </a:xfrm>
        </p:spPr>
        <p:txBody>
          <a:bodyPr/>
          <a:lstStyle/>
          <a:p>
            <a:pPr algn="ctr"/>
            <a:r>
              <a:rPr lang="en-US" b="1" dirty="0">
                <a:latin typeface="Times New Roman" panose="02020603050405020304" pitchFamily="18" charset="0"/>
                <a:cs typeface="Times New Roman" panose="02020603050405020304" pitchFamily="18" charset="0"/>
              </a:rPr>
              <a:t>Section IA - GDP Analysis of the Indian States</a:t>
            </a:r>
            <a:endParaRPr lang="en-A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832156-D451-466D-1759-629169CA748F}"/>
              </a:ext>
            </a:extLst>
          </p:cNvPr>
          <p:cNvSpPr>
            <a:spLocks noGrp="1"/>
          </p:cNvSpPr>
          <p:nvPr>
            <p:ph idx="1"/>
          </p:nvPr>
        </p:nvSpPr>
        <p:spPr>
          <a:xfrm>
            <a:off x="580103" y="1825625"/>
            <a:ext cx="10773697" cy="4351338"/>
          </a:xfrm>
        </p:spPr>
        <p:txBody>
          <a:bodyPr/>
          <a:lstStyle/>
          <a:p>
            <a:r>
              <a:rPr lang="en-US" dirty="0">
                <a:latin typeface="Times New Roman" panose="02020603050405020304" pitchFamily="18" charset="0"/>
                <a:cs typeface="Times New Roman" panose="02020603050405020304" pitchFamily="18" charset="0"/>
              </a:rPr>
              <a:t>This section includes all states, except West Bengal since the data for West Bengal was not available at this stage. Below details are covered:</a:t>
            </a:r>
          </a:p>
          <a:p>
            <a:r>
              <a:rPr lang="en-US" dirty="0">
                <a:latin typeface="Times New Roman" panose="02020603050405020304" pitchFamily="18" charset="0"/>
                <a:cs typeface="Times New Roman" panose="02020603050405020304" pitchFamily="18" charset="0"/>
              </a:rPr>
              <a:t> Average growth rate of all states for 2013-14, 2014-15 and 2015-16 over All India GDP (Page 4)</a:t>
            </a:r>
          </a:p>
          <a:p>
            <a:r>
              <a:rPr lang="en-US" dirty="0">
                <a:latin typeface="Times New Roman" panose="02020603050405020304" pitchFamily="18" charset="0"/>
                <a:cs typeface="Times New Roman" panose="02020603050405020304" pitchFamily="18" charset="0"/>
              </a:rPr>
              <a:t> GDP of the states for the year 2015-16 (Page 5)</a:t>
            </a:r>
            <a:endParaRPr lang="en-A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661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46B0B-BEDF-EAEA-CB6F-72EC04A6F2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BA2AC6-19E3-EE4A-1029-01C225807FFD}"/>
              </a:ext>
            </a:extLst>
          </p:cNvPr>
          <p:cNvSpPr>
            <a:spLocks noGrp="1"/>
          </p:cNvSpPr>
          <p:nvPr>
            <p:ph type="title"/>
          </p:nvPr>
        </p:nvSpPr>
        <p:spPr>
          <a:xfrm>
            <a:off x="251951" y="92423"/>
            <a:ext cx="11688097"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Average growth of states for 2013-14, 2014-15 and 2015-16</a:t>
            </a:r>
            <a:endParaRPr lang="en-AE"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5C0DE8-E2DC-D8B4-EBCD-269D1B507351}"/>
              </a:ext>
            </a:extLst>
          </p:cNvPr>
          <p:cNvSpPr>
            <a:spLocks noGrp="1"/>
          </p:cNvSpPr>
          <p:nvPr>
            <p:ph idx="1"/>
          </p:nvPr>
        </p:nvSpPr>
        <p:spPr>
          <a:xfrm>
            <a:off x="415413" y="1343845"/>
            <a:ext cx="10515600" cy="4351338"/>
          </a:xfrm>
        </p:spPr>
        <p:txBody>
          <a:bodyPr>
            <a:normAutofit/>
          </a:bodyPr>
          <a:lstStyle/>
          <a:p>
            <a:r>
              <a:rPr lang="en-US" sz="2400" b="1" dirty="0">
                <a:latin typeface="Times New Roman" panose="02020603050405020304" pitchFamily="18" charset="0"/>
                <a:cs typeface="Times New Roman" panose="02020603050405020304" pitchFamily="18" charset="0"/>
              </a:rPr>
              <a:t>Graph is the average growth rate of all states</a:t>
            </a:r>
          </a:p>
          <a:p>
            <a:pPr marL="0" indent="0">
              <a:buNone/>
            </a:pPr>
            <a:endParaRPr lang="en-AE" sz="2400" b="1" dirty="0">
              <a:latin typeface="Times New Roman" panose="02020603050405020304" pitchFamily="18" charset="0"/>
              <a:cs typeface="Times New Roman" panose="02020603050405020304" pitchFamily="18" charset="0"/>
            </a:endParaRPr>
          </a:p>
        </p:txBody>
      </p:sp>
      <p:pic>
        <p:nvPicPr>
          <p:cNvPr id="4" name="Content Placeholder 8">
            <a:extLst>
              <a:ext uri="{FF2B5EF4-FFF2-40B4-BE49-F238E27FC236}">
                <a16:creationId xmlns:a16="http://schemas.microsoft.com/office/drawing/2014/main" id="{8D6A6CD8-023C-9749-9DEF-9729316EEB85}"/>
              </a:ext>
            </a:extLst>
          </p:cNvPr>
          <p:cNvPicPr>
            <a:picLocks noChangeAspect="1"/>
          </p:cNvPicPr>
          <p:nvPr/>
        </p:nvPicPr>
        <p:blipFill>
          <a:blip r:embed="rId2"/>
          <a:stretch>
            <a:fillRect/>
          </a:stretch>
        </p:blipFill>
        <p:spPr>
          <a:xfrm>
            <a:off x="1316296" y="1705541"/>
            <a:ext cx="9778179" cy="5060036"/>
          </a:xfrm>
          <a:prstGeom prst="rect">
            <a:avLst/>
          </a:prstGeom>
        </p:spPr>
      </p:pic>
    </p:spTree>
    <p:extLst>
      <p:ext uri="{BB962C8B-B14F-4D97-AF65-F5344CB8AC3E}">
        <p14:creationId xmlns:p14="http://schemas.microsoft.com/office/powerpoint/2010/main" val="13692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93F3DB-67D7-9385-AA20-76D42191AC74}"/>
              </a:ext>
            </a:extLst>
          </p:cNvPr>
          <p:cNvSpPr>
            <a:spLocks noGrp="1"/>
          </p:cNvSpPr>
          <p:nvPr>
            <p:ph idx="1"/>
          </p:nvPr>
        </p:nvSpPr>
        <p:spPr>
          <a:xfrm>
            <a:off x="412954" y="183636"/>
            <a:ext cx="11366091" cy="5076621"/>
          </a:xfrm>
        </p:spPr>
        <p:txBody>
          <a:bodyPr>
            <a:noAutofit/>
          </a:bodyPr>
          <a:lstStyle/>
          <a:p>
            <a:pPr>
              <a:lnSpc>
                <a:spcPct val="100000"/>
              </a:lnSpc>
            </a:pPr>
            <a:r>
              <a:rPr lang="en-US" sz="2000" b="1" dirty="0">
                <a:latin typeface="Times New Roman" panose="02020603050405020304" pitchFamily="18" charset="0"/>
                <a:cs typeface="Times New Roman" panose="02020603050405020304" pitchFamily="18" charset="0"/>
              </a:rPr>
              <a:t>Top 3 states which are above overall GDP average growth rate (All India) ?</a:t>
            </a:r>
          </a:p>
          <a:p>
            <a:pPr marL="571500" indent="-571500">
              <a:lnSpc>
                <a:spcPct val="100000"/>
              </a:lnSpc>
              <a:buFont typeface="+mj-lt"/>
              <a:buAutoNum type="romanUcPeriod"/>
            </a:pPr>
            <a:r>
              <a:rPr lang="pt-BR" sz="2000" dirty="0">
                <a:latin typeface="Times New Roman" panose="02020603050405020304" pitchFamily="18" charset="0"/>
                <a:cs typeface="Times New Roman" panose="02020603050405020304" pitchFamily="18" charset="0"/>
              </a:rPr>
              <a:t>Mizoram - 17.700000</a:t>
            </a:r>
          </a:p>
          <a:p>
            <a:pPr marL="571500" indent="-571500">
              <a:lnSpc>
                <a:spcPct val="100000"/>
              </a:lnSpc>
              <a:buFont typeface="+mj-lt"/>
              <a:buAutoNum type="romanUcPeriod"/>
            </a:pPr>
            <a:r>
              <a:rPr lang="pt-BR" sz="2000" dirty="0">
                <a:latin typeface="Times New Roman" panose="02020603050405020304" pitchFamily="18" charset="0"/>
                <a:cs typeface="Times New Roman" panose="02020603050405020304" pitchFamily="18" charset="0"/>
              </a:rPr>
              <a:t>Tripura - 17.03000</a:t>
            </a:r>
          </a:p>
          <a:p>
            <a:pPr marL="571500" indent="-571500">
              <a:lnSpc>
                <a:spcPct val="100000"/>
              </a:lnSpc>
              <a:buFont typeface="+mj-lt"/>
              <a:buAutoNum type="romanUcPeriod"/>
            </a:pPr>
            <a:r>
              <a:rPr lang="pt-BR" sz="2000" dirty="0">
                <a:latin typeface="Times New Roman" panose="02020603050405020304" pitchFamily="18" charset="0"/>
                <a:cs typeface="Times New Roman" panose="02020603050405020304" pitchFamily="18" charset="0"/>
              </a:rPr>
              <a:t>Nagaland - 16.415000</a:t>
            </a:r>
          </a:p>
          <a:p>
            <a:pPr marL="0" indent="0">
              <a:lnSpc>
                <a:spcPct val="100000"/>
              </a:lnSpc>
              <a:buNone/>
            </a:pPr>
            <a:endParaRPr lang="pt-BR" sz="2000" dirty="0">
              <a:latin typeface="Times New Roman" panose="02020603050405020304" pitchFamily="18" charset="0"/>
              <a:cs typeface="Times New Roman" panose="02020603050405020304" pitchFamily="18" charset="0"/>
            </a:endParaRPr>
          </a:p>
          <a:p>
            <a:pPr>
              <a:lnSpc>
                <a:spcPct val="100000"/>
              </a:lnSpc>
            </a:pPr>
            <a:r>
              <a:rPr lang="en-US" sz="2000" b="1" dirty="0">
                <a:latin typeface="Times New Roman" panose="02020603050405020304" pitchFamily="18" charset="0"/>
                <a:cs typeface="Times New Roman" panose="02020603050405020304" pitchFamily="18" charset="0"/>
              </a:rPr>
              <a:t>Bottom 3 states which are below overall GDP average growth rate (All India)?</a:t>
            </a:r>
          </a:p>
          <a:p>
            <a:pPr marL="571500" indent="-571500">
              <a:lnSpc>
                <a:spcPct val="100000"/>
              </a:lnSpc>
              <a:buFont typeface="+mj-lt"/>
              <a:buAutoNum type="romanUcPeriod"/>
            </a:pPr>
            <a:r>
              <a:rPr lang="en-US" sz="2000" dirty="0">
                <a:latin typeface="Times New Roman" panose="02020603050405020304" pitchFamily="18" charset="0"/>
                <a:cs typeface="Times New Roman" panose="02020603050405020304" pitchFamily="18" charset="0"/>
              </a:rPr>
              <a:t>Odisha - 9.836667</a:t>
            </a:r>
          </a:p>
          <a:p>
            <a:pPr marL="571500" indent="-571500">
              <a:lnSpc>
                <a:spcPct val="100000"/>
              </a:lnSpc>
              <a:buFont typeface="+mj-lt"/>
              <a:buAutoNum type="romanUcPeriod"/>
            </a:pPr>
            <a:r>
              <a:rPr lang="en-US" sz="2000" dirty="0">
                <a:latin typeface="Times New Roman" panose="02020603050405020304" pitchFamily="18" charset="0"/>
                <a:cs typeface="Times New Roman" panose="02020603050405020304" pitchFamily="18" charset="0"/>
              </a:rPr>
              <a:t>Meghalaya - 6.953333</a:t>
            </a:r>
          </a:p>
          <a:p>
            <a:pPr marL="571500" indent="-571500">
              <a:lnSpc>
                <a:spcPct val="100000"/>
              </a:lnSpc>
              <a:buFont typeface="+mj-lt"/>
              <a:buAutoNum type="romanUcPeriod"/>
            </a:pPr>
            <a:r>
              <a:rPr lang="en-US" sz="2000" dirty="0">
                <a:latin typeface="Times New Roman" panose="02020603050405020304" pitchFamily="18" charset="0"/>
                <a:cs typeface="Times New Roman" panose="02020603050405020304" pitchFamily="18" charset="0"/>
              </a:rPr>
              <a:t>Goa - 6.033333</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a:lnSpc>
                <a:spcPct val="100000"/>
              </a:lnSpc>
            </a:pPr>
            <a:r>
              <a:rPr lang="en-US" sz="2000" b="1" dirty="0">
                <a:latin typeface="Times New Roman" panose="02020603050405020304" pitchFamily="18" charset="0"/>
                <a:cs typeface="Times New Roman" panose="02020603050405020304" pitchFamily="18" charset="0"/>
              </a:rPr>
              <a:t>Karnataka’s average growth rate? Above or below national average?</a:t>
            </a:r>
          </a:p>
          <a:p>
            <a:pPr marL="0" indent="0">
              <a:lnSpc>
                <a:spcPct val="100000"/>
              </a:lnSpc>
              <a:buNone/>
            </a:pPr>
            <a:r>
              <a:rPr lang="en-US" sz="2000" dirty="0">
                <a:latin typeface="Times New Roman" panose="02020603050405020304" pitchFamily="18" charset="0"/>
                <a:cs typeface="Times New Roman" panose="02020603050405020304" pitchFamily="18" charset="0"/>
              </a:rPr>
              <a:t>Average Growth Rate of Karnataka: 14.23%</a:t>
            </a:r>
          </a:p>
          <a:p>
            <a:pPr marL="0" indent="0">
              <a:lnSpc>
                <a:spcPct val="100000"/>
              </a:lnSpc>
              <a:buNone/>
            </a:pPr>
            <a:r>
              <a:rPr lang="en-US" sz="2000" dirty="0">
                <a:latin typeface="Times New Roman" panose="02020603050405020304" pitchFamily="18" charset="0"/>
                <a:cs typeface="Times New Roman" panose="02020603050405020304" pitchFamily="18" charset="0"/>
              </a:rPr>
              <a:t>Average Growth Rate of India: 11.87%</a:t>
            </a:r>
          </a:p>
          <a:p>
            <a:pPr marL="0" indent="0">
              <a:lnSpc>
                <a:spcPct val="100000"/>
              </a:lnSpc>
              <a:buNone/>
            </a:pPr>
            <a:r>
              <a:rPr lang="en-US" sz="2000" dirty="0">
                <a:latin typeface="Times New Roman" panose="02020603050405020304" pitchFamily="18" charset="0"/>
                <a:cs typeface="Times New Roman" panose="02020603050405020304" pitchFamily="18" charset="0"/>
              </a:rPr>
              <a:t>Difference in Growth Rate: 2.36%</a:t>
            </a:r>
          </a:p>
          <a:p>
            <a:pPr marL="0" indent="0">
              <a:lnSpc>
                <a:spcPct val="100000"/>
              </a:lnSpc>
              <a:buNone/>
            </a:pPr>
            <a:r>
              <a:rPr lang="en-US" sz="2000" dirty="0">
                <a:latin typeface="Times New Roman" panose="02020603050405020304" pitchFamily="18" charset="0"/>
                <a:cs typeface="Times New Roman" panose="02020603050405020304" pitchFamily="18" charset="0"/>
              </a:rPr>
              <a:t>Average Growth Rate of Karnataka is higher than the Average Growth Rate of India</a:t>
            </a:r>
          </a:p>
          <a:p>
            <a:pPr marL="571500" indent="-571500">
              <a:lnSpc>
                <a:spcPct val="100000"/>
              </a:lnSpc>
              <a:buFont typeface="+mj-lt"/>
              <a:buAutoNum type="romanUcPeriod"/>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endParaRPr lang="sv-SE" sz="2000" dirty="0">
              <a:latin typeface="Times New Roman" panose="02020603050405020304" pitchFamily="18" charset="0"/>
              <a:cs typeface="Times New Roman" panose="02020603050405020304" pitchFamily="18" charset="0"/>
            </a:endParaRPr>
          </a:p>
          <a:p>
            <a:pPr marL="571500" indent="-571500">
              <a:lnSpc>
                <a:spcPct val="100000"/>
              </a:lnSpc>
              <a:buFont typeface="+mj-lt"/>
              <a:buAutoNum type="romanUcPeriod"/>
            </a:pPr>
            <a:endParaRPr lang="en-US" sz="2000" dirty="0">
              <a:latin typeface="Times New Roman" panose="02020603050405020304" pitchFamily="18" charset="0"/>
              <a:cs typeface="Times New Roman" panose="02020603050405020304" pitchFamily="18" charset="0"/>
            </a:endParaRPr>
          </a:p>
          <a:p>
            <a:pPr marL="571500" indent="-571500">
              <a:lnSpc>
                <a:spcPct val="100000"/>
              </a:lnSpc>
              <a:buFont typeface="+mj-lt"/>
              <a:buAutoNum type="romanU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846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38FB-5AB6-FDF5-9051-FCD564520051}"/>
              </a:ext>
            </a:extLst>
          </p:cNvPr>
          <p:cNvSpPr>
            <a:spLocks noGrp="1"/>
          </p:cNvSpPr>
          <p:nvPr>
            <p:ph type="title"/>
          </p:nvPr>
        </p:nvSpPr>
        <p:spPr>
          <a:xfrm>
            <a:off x="838200" y="116604"/>
            <a:ext cx="10515600" cy="1325563"/>
          </a:xfrm>
        </p:spPr>
        <p:txBody>
          <a:bodyPr/>
          <a:lstStyle/>
          <a:p>
            <a:pPr algn="ctr"/>
            <a:r>
              <a:rPr lang="en-US" b="1" dirty="0">
                <a:latin typeface="Times New Roman" panose="02020603050405020304" pitchFamily="18" charset="0"/>
                <a:cs typeface="Times New Roman" panose="02020603050405020304" pitchFamily="18" charset="0"/>
              </a:rPr>
              <a:t>GDP of the states for the year 2015-16</a:t>
            </a:r>
            <a:endParaRPr lang="en-A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8C3E28-47F8-C556-BECF-CD2DECC871D3}"/>
              </a:ext>
            </a:extLst>
          </p:cNvPr>
          <p:cNvSpPr>
            <a:spLocks noGrp="1"/>
          </p:cNvSpPr>
          <p:nvPr>
            <p:ph idx="1"/>
          </p:nvPr>
        </p:nvSpPr>
        <p:spPr>
          <a:xfrm>
            <a:off x="720213" y="1429160"/>
            <a:ext cx="10515600" cy="4351338"/>
          </a:xfrm>
        </p:spPr>
        <p:txBody>
          <a:bodyPr>
            <a:noAutofit/>
          </a:bodyPr>
          <a:lstStyle/>
          <a:p>
            <a:r>
              <a:rPr lang="en-US" sz="2000" b="1" dirty="0">
                <a:latin typeface="Times New Roman" panose="02020603050405020304" pitchFamily="18" charset="0"/>
                <a:cs typeface="Times New Roman" panose="02020603050405020304" pitchFamily="18" charset="0"/>
              </a:rPr>
              <a:t>Top 5 states based on GDP?</a:t>
            </a:r>
          </a:p>
          <a:p>
            <a:pPr marL="571500" indent="-571500">
              <a:buFont typeface="+mj-lt"/>
              <a:buAutoNum type="romanUcPeriod"/>
            </a:pPr>
            <a:r>
              <a:rPr lang="sv-SE" sz="2000" dirty="0">
                <a:latin typeface="Times New Roman" panose="02020603050405020304" pitchFamily="18" charset="0"/>
                <a:cs typeface="Times New Roman" panose="02020603050405020304" pitchFamily="18" charset="0"/>
              </a:rPr>
              <a:t>Tamil Nadu - 1212668.0</a:t>
            </a:r>
          </a:p>
          <a:p>
            <a:pPr marL="571500" indent="-571500">
              <a:buFont typeface="+mj-lt"/>
              <a:buAutoNum type="romanUcPeriod"/>
            </a:pPr>
            <a:r>
              <a:rPr lang="sv-SE" sz="2000" dirty="0">
                <a:latin typeface="Times New Roman" panose="02020603050405020304" pitchFamily="18" charset="0"/>
                <a:cs typeface="Times New Roman" panose="02020603050405020304" pitchFamily="18" charset="0"/>
              </a:rPr>
              <a:t>Uttar Pradesh - 1153795.0</a:t>
            </a:r>
          </a:p>
          <a:p>
            <a:pPr marL="571500" indent="-571500">
              <a:buFont typeface="+mj-lt"/>
              <a:buAutoNum type="romanUcPeriod"/>
            </a:pPr>
            <a:r>
              <a:rPr lang="sv-SE" sz="2000" dirty="0">
                <a:latin typeface="Times New Roman" panose="02020603050405020304" pitchFamily="18" charset="0"/>
                <a:cs typeface="Times New Roman" panose="02020603050405020304" pitchFamily="18" charset="0"/>
              </a:rPr>
              <a:t>Karnataka - 1027068.0</a:t>
            </a:r>
          </a:p>
          <a:p>
            <a:pPr marL="571500" indent="-571500">
              <a:buFont typeface="+mj-lt"/>
              <a:buAutoNum type="romanUcPeriod"/>
            </a:pPr>
            <a:r>
              <a:rPr lang="sv-SE" sz="2000" dirty="0">
                <a:latin typeface="Times New Roman" panose="02020603050405020304" pitchFamily="18" charset="0"/>
                <a:cs typeface="Times New Roman" panose="02020603050405020304" pitchFamily="18" charset="0"/>
              </a:rPr>
              <a:t>Gujarat - 994316.0</a:t>
            </a:r>
          </a:p>
          <a:p>
            <a:pPr marL="571500" indent="-571500">
              <a:buFont typeface="+mj-lt"/>
              <a:buAutoNum type="romanUcPeriod"/>
            </a:pPr>
            <a:r>
              <a:rPr lang="sv-SE" sz="2000" dirty="0">
                <a:latin typeface="Times New Roman" panose="02020603050405020304" pitchFamily="18" charset="0"/>
                <a:cs typeface="Times New Roman" panose="02020603050405020304" pitchFamily="18" charset="0"/>
              </a:rPr>
              <a:t>Andhra Pradesh - 609934.0</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Bottom 5 states based on GDP?</a:t>
            </a:r>
          </a:p>
          <a:p>
            <a:pPr marL="571500" indent="-571500">
              <a:buFont typeface="+mj-lt"/>
              <a:buAutoNum type="romanUcPeriod"/>
            </a:pPr>
            <a:r>
              <a:rPr lang="en-IN" sz="2000" dirty="0">
                <a:latin typeface="Times New Roman" panose="02020603050405020304" pitchFamily="18" charset="0"/>
                <a:cs typeface="Times New Roman" panose="02020603050405020304" pitchFamily="18" charset="0"/>
              </a:rPr>
              <a:t>Chandigarh - 30304.0</a:t>
            </a:r>
          </a:p>
          <a:p>
            <a:pPr marL="571500" indent="-571500">
              <a:buFont typeface="+mj-lt"/>
              <a:buAutoNum type="romanUcPeriod"/>
            </a:pPr>
            <a:r>
              <a:rPr lang="en-IN" sz="2000" dirty="0">
                <a:latin typeface="Times New Roman" panose="02020603050405020304" pitchFamily="18" charset="0"/>
                <a:cs typeface="Times New Roman" panose="02020603050405020304" pitchFamily="18" charset="0"/>
              </a:rPr>
              <a:t>Meghalaya - 26745.0</a:t>
            </a:r>
          </a:p>
          <a:p>
            <a:pPr marL="571500" indent="-571500">
              <a:buFont typeface="+mj-lt"/>
              <a:buAutoNum type="romanUcPeriod"/>
            </a:pPr>
            <a:r>
              <a:rPr lang="en-IN" sz="2000" dirty="0">
                <a:latin typeface="Times New Roman" panose="02020603050405020304" pitchFamily="18" charset="0"/>
                <a:cs typeface="Times New Roman" panose="02020603050405020304" pitchFamily="18" charset="0"/>
              </a:rPr>
              <a:t>Puducherry - 26533.0</a:t>
            </a:r>
          </a:p>
          <a:p>
            <a:pPr marL="571500" indent="-571500">
              <a:buFont typeface="+mj-lt"/>
              <a:buAutoNum type="romanUcPeriod"/>
            </a:pPr>
            <a:r>
              <a:rPr lang="en-IN" sz="2000" dirty="0">
                <a:latin typeface="Times New Roman" panose="02020603050405020304" pitchFamily="18" charset="0"/>
                <a:cs typeface="Times New Roman" panose="02020603050405020304" pitchFamily="18" charset="0"/>
              </a:rPr>
              <a:t>Arunachal Pradesh - 18784.0</a:t>
            </a:r>
          </a:p>
          <a:p>
            <a:pPr marL="571500" indent="-571500">
              <a:buFont typeface="+mj-lt"/>
              <a:buAutoNum type="romanUcPeriod"/>
            </a:pPr>
            <a:r>
              <a:rPr lang="en-IN" sz="2000" dirty="0">
                <a:latin typeface="Times New Roman" panose="02020603050405020304" pitchFamily="18" charset="0"/>
                <a:cs typeface="Times New Roman" panose="02020603050405020304" pitchFamily="18" charset="0"/>
              </a:rPr>
              <a:t>Sikkim - 16637.0</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6660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C823A-960C-9E99-3E3E-024C67C63D26}"/>
              </a:ext>
            </a:extLst>
          </p:cNvPr>
          <p:cNvSpPr>
            <a:spLocks noGrp="1"/>
          </p:cNvSpPr>
          <p:nvPr>
            <p:ph type="title"/>
          </p:nvPr>
        </p:nvSpPr>
        <p:spPr>
          <a:xfrm>
            <a:off x="513347" y="365125"/>
            <a:ext cx="11117179"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Section II - GDP Analysis of the Indian States except Union Territories</a:t>
            </a:r>
            <a:endParaRPr lang="en-AE"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815B27-B233-1827-A5D1-E79B9C147381}"/>
              </a:ext>
            </a:extLst>
          </p:cNvPr>
          <p:cNvSpPr>
            <a:spLocks noGrp="1"/>
          </p:cNvSpPr>
          <p:nvPr>
            <p:ph idx="1"/>
          </p:nvPr>
        </p:nvSpPr>
        <p:spPr>
          <a:xfrm>
            <a:off x="513347" y="1825625"/>
            <a:ext cx="11117179" cy="4351338"/>
          </a:xfrm>
        </p:spPr>
        <p:txBody>
          <a:bodyPr/>
          <a:lstStyle/>
          <a:p>
            <a:r>
              <a:rPr lang="en-US" dirty="0">
                <a:latin typeface="Times New Roman" panose="02020603050405020304" pitchFamily="18" charset="0"/>
                <a:cs typeface="Times New Roman" panose="02020603050405020304" pitchFamily="18" charset="0"/>
              </a:rPr>
              <a:t>This section includes all states, except West Bengal and all Union Territories. This covers for other 28 states This section has majorly focused only for 2014-15 stats and cover below details</a:t>
            </a:r>
          </a:p>
          <a:p>
            <a:r>
              <a:rPr lang="en-US" dirty="0">
                <a:latin typeface="Times New Roman" panose="02020603050405020304" pitchFamily="18" charset="0"/>
                <a:cs typeface="Times New Roman" panose="02020603050405020304" pitchFamily="18" charset="0"/>
              </a:rPr>
              <a:t>GDP per capita for all the states</a:t>
            </a:r>
          </a:p>
          <a:p>
            <a:r>
              <a:rPr lang="en-US" dirty="0">
                <a:latin typeface="Times New Roman" panose="02020603050405020304" pitchFamily="18" charset="0"/>
                <a:cs typeface="Times New Roman" panose="02020603050405020304" pitchFamily="18" charset="0"/>
              </a:rPr>
              <a:t>Contribution of primary, secondary and tertiary sectors as percentage over GDP</a:t>
            </a:r>
            <a:endParaRPr lang="en-A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494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F4633-ABD2-3FCD-0BAC-45093E8A9B2D}"/>
              </a:ext>
            </a:extLst>
          </p:cNvPr>
          <p:cNvSpPr>
            <a:spLocks noGrp="1"/>
          </p:cNvSpPr>
          <p:nvPr>
            <p:ph type="title"/>
          </p:nvPr>
        </p:nvSpPr>
        <p:spPr>
          <a:xfrm>
            <a:off x="739877" y="-216310"/>
            <a:ext cx="10515600" cy="1325563"/>
          </a:xfrm>
        </p:spPr>
        <p:txBody>
          <a:bodyPr>
            <a:normAutofit/>
          </a:bodyPr>
          <a:lstStyle/>
          <a:p>
            <a:pPr algn="ctr"/>
            <a:r>
              <a:rPr lang="en-US" sz="2800" b="1" dirty="0">
                <a:latin typeface="Times New Roman" panose="02020603050405020304" pitchFamily="18" charset="0"/>
                <a:cs typeface="Times New Roman" panose="02020603050405020304" pitchFamily="18" charset="0"/>
              </a:rPr>
              <a:t>GDP per capita for all the states – 2014-15</a:t>
            </a:r>
            <a:endParaRPr lang="en-AE" sz="28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92F5DBB-56FA-1AD6-82D6-9261B3B45EBC}"/>
              </a:ext>
            </a:extLst>
          </p:cNvPr>
          <p:cNvPicPr>
            <a:picLocks noChangeAspect="1"/>
          </p:cNvPicPr>
          <p:nvPr/>
        </p:nvPicPr>
        <p:blipFill>
          <a:blip r:embed="rId2"/>
          <a:stretch>
            <a:fillRect/>
          </a:stretch>
        </p:blipFill>
        <p:spPr>
          <a:xfrm>
            <a:off x="1335440" y="856548"/>
            <a:ext cx="9794678" cy="6001452"/>
          </a:xfrm>
          <a:prstGeom prst="rect">
            <a:avLst/>
          </a:prstGeom>
        </p:spPr>
      </p:pic>
    </p:spTree>
    <p:extLst>
      <p:ext uri="{BB962C8B-B14F-4D97-AF65-F5344CB8AC3E}">
        <p14:creationId xmlns:p14="http://schemas.microsoft.com/office/powerpoint/2010/main" val="4128795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26C29-AD8D-75BD-FC23-8B0F1F39BCB0}"/>
              </a:ext>
            </a:extLst>
          </p:cNvPr>
          <p:cNvSpPr>
            <a:spLocks noGrp="1"/>
          </p:cNvSpPr>
          <p:nvPr>
            <p:ph type="title"/>
          </p:nvPr>
        </p:nvSpPr>
        <p:spPr>
          <a:xfrm>
            <a:off x="834103" y="0"/>
            <a:ext cx="12111876" cy="1325563"/>
          </a:xfrm>
        </p:spPr>
        <p:txBody>
          <a:bodyPr>
            <a:normAutofit/>
          </a:bodyPr>
          <a:lstStyle/>
          <a:p>
            <a:r>
              <a:rPr lang="en-US" sz="2400" b="1" dirty="0">
                <a:latin typeface="Times New Roman" panose="02020603050405020304" pitchFamily="18" charset="0"/>
                <a:cs typeface="Times New Roman" panose="02020603050405020304" pitchFamily="18" charset="0"/>
              </a:rPr>
              <a:t>Contribution of primary, secondary and tertiary sectors as percentage over GDP</a:t>
            </a:r>
            <a:endParaRPr lang="en-AE"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11DDB66-8E88-CE21-F4FF-EEBFD14763B3}"/>
              </a:ext>
            </a:extLst>
          </p:cNvPr>
          <p:cNvPicPr>
            <a:picLocks noChangeAspect="1"/>
          </p:cNvPicPr>
          <p:nvPr/>
        </p:nvPicPr>
        <p:blipFill>
          <a:blip r:embed="rId2"/>
          <a:stretch>
            <a:fillRect/>
          </a:stretch>
        </p:blipFill>
        <p:spPr>
          <a:xfrm>
            <a:off x="368925" y="1006781"/>
            <a:ext cx="11454150" cy="5613713"/>
          </a:xfrm>
          <a:prstGeom prst="rect">
            <a:avLst/>
          </a:prstGeom>
        </p:spPr>
      </p:pic>
    </p:spTree>
    <p:extLst>
      <p:ext uri="{BB962C8B-B14F-4D97-AF65-F5344CB8AC3E}">
        <p14:creationId xmlns:p14="http://schemas.microsoft.com/office/powerpoint/2010/main" val="3398472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175</TotalTime>
  <Words>1025</Words>
  <Application>Microsoft Office PowerPoint</Application>
  <PresentationFormat>Widescreen</PresentationFormat>
  <Paragraphs>103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Times New Roman</vt:lpstr>
      <vt:lpstr>Office Theme</vt:lpstr>
      <vt:lpstr>GDP Analysis</vt:lpstr>
      <vt:lpstr>GDP ANALYSIS</vt:lpstr>
      <vt:lpstr>Section IA - GDP Analysis of the Indian States</vt:lpstr>
      <vt:lpstr>Average growth of states for 2013-14, 2014-15 and 2015-16</vt:lpstr>
      <vt:lpstr>PowerPoint Presentation</vt:lpstr>
      <vt:lpstr>GDP of the states for the year 2015-16</vt:lpstr>
      <vt:lpstr>Section II - GDP Analysis of the Indian States except Union Territories</vt:lpstr>
      <vt:lpstr>GDP per capita for all the states – 2014-15</vt:lpstr>
      <vt:lpstr>Contribution of primary, secondary and tertiary sectors as percentage over GDP</vt:lpstr>
      <vt:lpstr>Section III - GDP Analysis of the Indian States except Union Territories</vt:lpstr>
      <vt:lpstr>C1 States - Sub-Sectors contributing towards GDP</vt:lpstr>
      <vt:lpstr>Findings / Recommendations</vt:lpstr>
      <vt:lpstr>C2 States - Sub-Sectors contributing towards GDP</vt:lpstr>
      <vt:lpstr>Findings / Recommendations</vt:lpstr>
      <vt:lpstr>C3 States - Sub-Sectors contributing towards GDP</vt:lpstr>
      <vt:lpstr>Findings / Recommendations</vt:lpstr>
      <vt:lpstr>C4 States - Sub-Sectors contributing towards GDP</vt:lpstr>
      <vt:lpstr>Findings / Recommendations</vt:lpstr>
      <vt:lpstr>Section V - GDP and Education Dropout Rates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 Thimmappa</dc:creator>
  <cp:lastModifiedBy>YASHU GOWDA</cp:lastModifiedBy>
  <cp:revision>3</cp:revision>
  <dcterms:created xsi:type="dcterms:W3CDTF">2024-11-30T05:34:59Z</dcterms:created>
  <dcterms:modified xsi:type="dcterms:W3CDTF">2024-11-30T18:34:34Z</dcterms:modified>
</cp:coreProperties>
</file>