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888/notebooks/Application%20of%20software/Assignment-2,%20Yashaswini,%20B.%20T.%20MBAK2321.ipynb#In-the-Marengo32-model,-the-adjusted-R-squared-value-increased,-indicating-that-the-significant-variables-were-more-effective-at-explaining-the-variation-in-the-dependent-variable-without-the-presence-of-insignificant-variabl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latin typeface="Times New Roman" panose="02020603050405020304" pitchFamily="18" charset="0"/>
                <a:cs typeface="Times New Roman" panose="02020603050405020304" pitchFamily="18" charset="0"/>
              </a:rPr>
              <a:t>Random Motors Project Submission</a:t>
            </a:r>
            <a:endParaRPr sz="4800" dirty="0">
              <a:latin typeface="Times New Roman" panose="02020603050405020304" pitchFamily="18" charset="0"/>
              <a:cs typeface="Times New Roman" panose="02020603050405020304" pitchFamily="18" charset="0"/>
            </a:endParaRPr>
          </a:p>
        </p:txBody>
      </p:sp>
      <p:sp>
        <p:nvSpPr>
          <p:cNvPr id="55" name="Google Shape;55;p1"/>
          <p:cNvSpPr txBox="1"/>
          <p:nvPr/>
        </p:nvSpPr>
        <p:spPr>
          <a:xfrm>
            <a:off x="-186275" y="3145707"/>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Name -  YASHASWINI, B. T. </a:t>
            </a: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81776" y="56325"/>
            <a:ext cx="8690613" cy="9918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dirty="0">
                <a:latin typeface="Times New Roman" panose="02020603050405020304" pitchFamily="18" charset="0"/>
                <a:ea typeface="Calibri"/>
                <a:cs typeface="Times New Roman" panose="02020603050405020304" pitchFamily="18" charset="0"/>
                <a:sym typeface="Calibri"/>
              </a:rPr>
              <a:t>Q-8) </a:t>
            </a:r>
            <a:r>
              <a:rPr lang="en" sz="1800" dirty="0">
                <a:latin typeface="Times New Roman" panose="02020603050405020304" pitchFamily="18" charset="0"/>
                <a:cs typeface="Times New Roman" panose="02020603050405020304" pitchFamily="18" charset="0"/>
              </a:rPr>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800" dirty="0">
              <a:latin typeface="Times New Roman" panose="02020603050405020304" pitchFamily="18" charset="0"/>
              <a:ea typeface="Calibri"/>
              <a:cs typeface="Times New Roman" panose="02020603050405020304" pitchFamily="18" charset="0"/>
              <a:sym typeface="Calibri"/>
            </a:endParaRPr>
          </a:p>
        </p:txBody>
      </p:sp>
      <p:sp>
        <p:nvSpPr>
          <p:cNvPr id="114" name="Google Shape;114;p10"/>
          <p:cNvSpPr txBox="1"/>
          <p:nvPr/>
        </p:nvSpPr>
        <p:spPr>
          <a:xfrm>
            <a:off x="267581" y="2155901"/>
            <a:ext cx="8608837" cy="2931273"/>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Is there a change on Adjusted R square Value? If so, Why?</a:t>
            </a: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algn="l"/>
            <a:r>
              <a:rPr lang="en-US" sz="1600" i="0" dirty="0">
                <a:effectLst/>
                <a:latin typeface="Times New Roman" panose="02020603050405020304" pitchFamily="18" charset="0"/>
                <a:cs typeface="Times New Roman" panose="02020603050405020304" pitchFamily="18" charset="0"/>
              </a:rPr>
              <a:t>In the Rocinante36 model, the adjusted R-squared value decreased , suggesting removing the insignificant variable caused severe model instability, indicating multicollinearity or dependence among variables, and the removed variable may have still added some contextual relevance to the model.</a:t>
            </a:r>
          </a:p>
          <a:p>
            <a:pPr algn="l"/>
            <a:endParaRPr lang="en-US" sz="1600" i="0" dirty="0">
              <a:effectLst/>
              <a:latin typeface="Times New Roman" panose="02020603050405020304" pitchFamily="18" charset="0"/>
              <a:cs typeface="Times New Roman" panose="02020603050405020304" pitchFamily="18" charset="0"/>
            </a:endParaRPr>
          </a:p>
          <a:p>
            <a:pPr algn="l"/>
            <a:r>
              <a:rPr lang="en-US" sz="1600" i="0" dirty="0">
                <a:effectLst/>
                <a:latin typeface="Times New Roman" panose="02020603050405020304" pitchFamily="18" charset="0"/>
                <a:cs typeface="Times New Roman" panose="02020603050405020304" pitchFamily="18" charset="0"/>
              </a:rPr>
              <a:t>In the Marengo32 model, the adjusted R-squared value increased, indicating that the significant variables were more effective at explaining the variation in the dependent variable without the presence of insignificant variables.</a:t>
            </a:r>
            <a:r>
              <a:rPr lang="en-US" sz="1600" i="0" u="sng" dirty="0">
                <a:effectLst/>
                <a:latin typeface="Times New Roman" panose="02020603050405020304" pitchFamily="18" charset="0"/>
                <a:cs typeface="Times New Roman" panose="02020603050405020304" pitchFamily="18" charset="0"/>
                <a:hlinkClick r:id="rId3"/>
              </a:rPr>
              <a:t>¶</a:t>
            </a:r>
            <a:endParaRPr lang="en-US" sz="1600" i="0" dirty="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dirty="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Q-1a)</a:t>
            </a:r>
            <a:r>
              <a:rPr lang="en" sz="2000" dirty="0">
                <a:latin typeface="Calibri"/>
                <a:ea typeface="Calibri"/>
                <a:cs typeface="Calibri"/>
                <a:sym typeface="Calibri"/>
              </a:rPr>
              <a:t> Formulate the </a:t>
            </a:r>
            <a:r>
              <a:rPr lang="en" sz="2000" dirty="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null hypotheses</a:t>
            </a:r>
            <a:r>
              <a:rPr lang="en" sz="2000" dirty="0">
                <a:latin typeface="Calibri"/>
                <a:ea typeface="Calibri"/>
                <a:cs typeface="Calibri"/>
                <a:sym typeface="Calibri"/>
              </a:rPr>
              <a:t> to check whether the new models are performing as per the desired design specifications.</a:t>
            </a:r>
            <a:endParaRPr sz="2000" dirty="0">
              <a:latin typeface="Calibri"/>
              <a:ea typeface="Calibri"/>
              <a:cs typeface="Calibri"/>
              <a:sym typeface="Calibri"/>
            </a:endParaRPr>
          </a:p>
        </p:txBody>
      </p:sp>
      <p:sp>
        <p:nvSpPr>
          <p:cNvPr id="61" name="Google Shape;61;p2"/>
          <p:cNvSpPr txBox="1"/>
          <p:nvPr/>
        </p:nvSpPr>
        <p:spPr>
          <a:xfrm>
            <a:off x="606650" y="1433849"/>
            <a:ext cx="3735300" cy="3028199"/>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For Rocinante36:</a:t>
            </a: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Mileage H</a:t>
            </a:r>
            <a:r>
              <a:rPr lang="en" sz="1800" b="0" i="0" u="none" strike="noStrike" cap="none" baseline="-25000"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O</a:t>
            </a: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a:t>
            </a:r>
            <a:r>
              <a:rPr lang="en-US" sz="1800" dirty="0">
                <a:latin typeface="Times New Roman" panose="02020603050405020304" pitchFamily="18" charset="0"/>
                <a:cs typeface="Times New Roman" panose="02020603050405020304" pitchFamily="18" charset="0"/>
              </a:rPr>
              <a:t> The </a:t>
            </a:r>
            <a:r>
              <a:rPr lang="e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Rocinante36 </a:t>
            </a:r>
            <a:r>
              <a:rPr lang="en-US" sz="1800" dirty="0">
                <a:latin typeface="Times New Roman" panose="02020603050405020304" pitchFamily="18" charset="0"/>
                <a:cs typeface="Times New Roman" panose="02020603050405020304" pitchFamily="18" charset="0"/>
              </a:rPr>
              <a:t>model mileage meet the desired design specification of </a:t>
            </a:r>
            <a:r>
              <a:rPr lang="en-AE" sz="1800" dirty="0">
                <a:effectLst/>
                <a:latin typeface="Times New Roman" panose="02020603050405020304" pitchFamily="18" charset="0"/>
                <a:ea typeface="Aptos" panose="020B0004020202020204" pitchFamily="34" charset="0"/>
                <a:cs typeface="Times New Roman" panose="02020603050405020304" pitchFamily="18" charset="0"/>
              </a:rPr>
              <a:t>22 km/litre.</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a:lnSpc>
                <a:spcPct val="115000"/>
              </a:lnSpc>
              <a:spcBef>
                <a:spcPts val="1600"/>
              </a:spcBef>
              <a:buClr>
                <a:schemeClr val="dk1"/>
              </a:buClr>
              <a:buSzPts val="1100"/>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Top speed H</a:t>
            </a:r>
            <a:r>
              <a:rPr lang="en" sz="1800" b="0" i="0" u="none" strike="noStrike" cap="none" baseline="-25000"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O</a:t>
            </a: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 </a:t>
            </a:r>
            <a:r>
              <a:rPr lang="en-US" sz="1800" dirty="0">
                <a:latin typeface="Times New Roman" panose="02020603050405020304" pitchFamily="18" charset="0"/>
                <a:cs typeface="Times New Roman" panose="02020603050405020304" pitchFamily="18" charset="0"/>
              </a:rPr>
              <a:t>The </a:t>
            </a:r>
            <a:r>
              <a:rPr lang="e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Rocinante36 </a:t>
            </a:r>
            <a:r>
              <a:rPr lang="en-US" sz="1800" dirty="0">
                <a:latin typeface="Times New Roman" panose="02020603050405020304" pitchFamily="18" charset="0"/>
                <a:cs typeface="Times New Roman" panose="02020603050405020304" pitchFamily="18" charset="0"/>
              </a:rPr>
              <a:t>model top speed meet the desired design specification of 140 km/</a:t>
            </a:r>
            <a:r>
              <a:rPr lang="en-US" sz="1800" dirty="0" err="1">
                <a:latin typeface="Times New Roman" panose="02020603050405020304" pitchFamily="18" charset="0"/>
                <a:cs typeface="Times New Roman" panose="02020603050405020304" pitchFamily="18" charset="0"/>
              </a:rPr>
              <a:t>hr</a:t>
            </a:r>
            <a:r>
              <a:rPr lang="en-US" sz="1800" dirty="0">
                <a:latin typeface="Times New Roman" panose="02020603050405020304" pitchFamily="18" charset="0"/>
                <a:cs typeface="Times New Roman" panose="02020603050405020304" pitchFamily="18" charset="0"/>
              </a:rPr>
              <a:t> .</a:t>
            </a:r>
            <a:endPar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5"/>
                </a:ext>
              </a:extLst>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62" name="Google Shape;62;p2"/>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For Marengo32:</a:t>
            </a: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a:lnSpc>
                <a:spcPct val="115000"/>
              </a:lnSpc>
              <a:buSzPts val="1100"/>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Mileage H</a:t>
            </a:r>
            <a:r>
              <a:rPr lang="en" sz="1800" b="0" i="0" u="none" strike="noStrike" cap="none" baseline="-25000" dirty="0">
                <a:solidFill>
                  <a:srgbClr val="000000"/>
                </a:solidFill>
                <a:latin typeface="Times New Roman" panose="02020603050405020304" pitchFamily="18" charset="0"/>
                <a:cs typeface="Times New Roman" panose="02020603050405020304" pitchFamily="18" charset="0"/>
                <a:sym typeface="Arial"/>
              </a:rPr>
              <a:t>O</a:t>
            </a: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 : </a:t>
            </a:r>
            <a:r>
              <a:rPr lang="en-US" sz="1800" dirty="0">
                <a:latin typeface="Times New Roman" panose="02020603050405020304" pitchFamily="18" charset="0"/>
                <a:cs typeface="Times New Roman" panose="02020603050405020304" pitchFamily="18" charset="0"/>
              </a:rPr>
              <a:t>The </a:t>
            </a:r>
            <a:r>
              <a:rPr lang="e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Marengo32 </a:t>
            </a:r>
            <a:r>
              <a:rPr lang="en-US" sz="1800" dirty="0">
                <a:latin typeface="Times New Roman" panose="02020603050405020304" pitchFamily="18" charset="0"/>
                <a:cs typeface="Times New Roman" panose="02020603050405020304" pitchFamily="18" charset="0"/>
              </a:rPr>
              <a:t>model mileage meet the desired design specification of 15 km/</a:t>
            </a:r>
            <a:r>
              <a:rPr lang="en-US" sz="1800" dirty="0" err="1">
                <a:latin typeface="Times New Roman" panose="02020603050405020304" pitchFamily="18" charset="0"/>
                <a:cs typeface="Times New Roman" panose="02020603050405020304" pitchFamily="18" charset="0"/>
              </a:rPr>
              <a:t>litre</a:t>
            </a:r>
            <a:r>
              <a:rPr lang="en-US" sz="1800" dirty="0">
                <a:latin typeface="Times New Roman" panose="02020603050405020304" pitchFamily="18" charset="0"/>
                <a:cs typeface="Times New Roman" panose="02020603050405020304" pitchFamily="18" charset="0"/>
              </a:rPr>
              <a:t>.</a:t>
            </a:r>
            <a:endPar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5"/>
                </a:ext>
              </a:extLst>
            </a:endParaRPr>
          </a:p>
          <a:p>
            <a:pPr>
              <a:lnSpc>
                <a:spcPct val="115000"/>
              </a:lnSpc>
              <a:spcBef>
                <a:spcPts val="1600"/>
              </a:spcBef>
              <a:buSzPts val="1100"/>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Top speed H</a:t>
            </a:r>
            <a:r>
              <a:rPr lang="en" sz="1800" b="0" i="0" u="none" strike="noStrike" cap="none" baseline="-25000" dirty="0">
                <a:solidFill>
                  <a:srgbClr val="000000"/>
                </a:solidFill>
                <a:latin typeface="Times New Roman" panose="02020603050405020304" pitchFamily="18" charset="0"/>
                <a:cs typeface="Times New Roman" panose="02020603050405020304" pitchFamily="18" charset="0"/>
                <a:sym typeface="Arial"/>
              </a:rPr>
              <a:t>O</a:t>
            </a: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 : T</a:t>
            </a:r>
            <a:r>
              <a:rPr lang="en-US" sz="1800" dirty="0">
                <a:latin typeface="Times New Roman" panose="02020603050405020304" pitchFamily="18" charset="0"/>
                <a:cs typeface="Times New Roman" panose="02020603050405020304" pitchFamily="18" charset="0"/>
              </a:rPr>
              <a:t>he </a:t>
            </a:r>
            <a:r>
              <a:rPr lang="e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Marengo32 </a:t>
            </a:r>
            <a:r>
              <a:rPr lang="en-US" sz="1800" dirty="0">
                <a:latin typeface="Times New Roman" panose="02020603050405020304" pitchFamily="18" charset="0"/>
                <a:cs typeface="Times New Roman" panose="02020603050405020304" pitchFamily="18" charset="0"/>
              </a:rPr>
              <a:t>model top speed meet the desired design specification of 210 km/hr.</a:t>
            </a:r>
            <a:endPar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5"/>
                </a:ext>
              </a:extLst>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dirty="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dirty="0">
                <a:latin typeface="Times New Roman" panose="02020603050405020304" pitchFamily="18" charset="0"/>
                <a:cs typeface="Times New Roman" panose="02020603050405020304" pitchFamily="18" charset="0"/>
              </a:rPr>
              <a:t>The </a:t>
            </a:r>
            <a:r>
              <a:rPr lang="e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Rocinante36 </a:t>
            </a:r>
            <a:r>
              <a:rPr lang="en-US" sz="1800" dirty="0">
                <a:latin typeface="Times New Roman" panose="02020603050405020304" pitchFamily="18" charset="0"/>
                <a:cs typeface="Times New Roman" panose="02020603050405020304" pitchFamily="18" charset="0"/>
              </a:rPr>
              <a:t>model mileage do not meet the desired design specification of </a:t>
            </a:r>
            <a:r>
              <a:rPr lang="en-AE" sz="1800" dirty="0">
                <a:effectLst/>
                <a:latin typeface="Times New Roman" panose="02020603050405020304" pitchFamily="18" charset="0"/>
                <a:ea typeface="Aptos" panose="020B0004020202020204" pitchFamily="34" charset="0"/>
                <a:cs typeface="Times New Roman" panose="02020603050405020304" pitchFamily="18" charset="0"/>
              </a:rPr>
              <a:t>22 km/litre</a:t>
            </a:r>
            <a:r>
              <a:rPr lang="en-US" sz="1800" dirty="0">
                <a:latin typeface="Times New Roman" panose="02020603050405020304" pitchFamily="18" charset="0"/>
                <a:cs typeface="Times New Roman" panose="02020603050405020304" pitchFamily="18" charset="0"/>
              </a:rPr>
              <a:t>.</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 sz="1800" dirty="0"/>
              <a:t> </a:t>
            </a:r>
            <a:r>
              <a:rPr lang="en-US" sz="1800" dirty="0">
                <a:latin typeface="Times New Roman" panose="02020603050405020304" pitchFamily="18" charset="0"/>
                <a:cs typeface="Times New Roman" panose="02020603050405020304" pitchFamily="18" charset="0"/>
              </a:rPr>
              <a:t>The </a:t>
            </a:r>
            <a:r>
              <a:rPr lang="en-US"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Rocinante36 </a:t>
            </a:r>
            <a:r>
              <a:rPr lang="en-US" sz="1800" dirty="0">
                <a:latin typeface="Times New Roman" panose="02020603050405020304" pitchFamily="18" charset="0"/>
                <a:cs typeface="Times New Roman" panose="02020603050405020304" pitchFamily="18" charset="0"/>
              </a:rPr>
              <a:t>model Top speed do not meet the desired design specification of 140 km/hr.</a:t>
            </a:r>
            <a:endParaRPr lang="en-US"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dirty="0">
                <a:latin typeface="Times New Roman" panose="02020603050405020304" pitchFamily="18" charset="0"/>
                <a:cs typeface="Times New Roman" panose="02020603050405020304" pitchFamily="18" charset="0"/>
              </a:rPr>
              <a:t>The </a:t>
            </a:r>
            <a:r>
              <a:rPr lang="e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Marengo32 </a:t>
            </a:r>
            <a:r>
              <a:rPr lang="en-US" sz="1800" dirty="0">
                <a:latin typeface="Times New Roman" panose="02020603050405020304" pitchFamily="18" charset="0"/>
                <a:cs typeface="Times New Roman" panose="02020603050405020304" pitchFamily="18" charset="0"/>
              </a:rPr>
              <a:t>model mileage do not meet the desired design specification of </a:t>
            </a:r>
            <a:r>
              <a:rPr lang="en-AE" sz="1800" dirty="0">
                <a:latin typeface="Times New Roman" panose="02020603050405020304" pitchFamily="18" charset="0"/>
                <a:cs typeface="Times New Roman" panose="02020603050405020304" pitchFamily="18" charset="0"/>
              </a:rPr>
              <a:t>15</a:t>
            </a:r>
            <a:r>
              <a:rPr lang="en-AE" sz="1800" dirty="0">
                <a:effectLst/>
                <a:latin typeface="Times New Roman" panose="02020603050405020304" pitchFamily="18" charset="0"/>
                <a:ea typeface="Aptos" panose="020B0004020202020204" pitchFamily="34" charset="0"/>
                <a:cs typeface="Times New Roman" panose="02020603050405020304" pitchFamily="18" charset="0"/>
              </a:rPr>
              <a:t> km/litre</a:t>
            </a:r>
            <a:r>
              <a:rPr lang="en-US" sz="1800" dirty="0">
                <a:latin typeface="Times New Roman" panose="02020603050405020304" pitchFamily="18" charset="0"/>
                <a:cs typeface="Times New Roman" panose="02020603050405020304" pitchFamily="18" charset="0"/>
              </a:rPr>
              <a:t>. </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dirty="0">
                <a:latin typeface="Times New Roman" panose="02020603050405020304" pitchFamily="18" charset="0"/>
                <a:cs typeface="Times New Roman" panose="02020603050405020304" pitchFamily="18" charset="0"/>
              </a:rPr>
              <a:t>The </a:t>
            </a:r>
            <a:r>
              <a:rPr lang="e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Marengo32 </a:t>
            </a:r>
            <a:r>
              <a:rPr lang="en-US" sz="1800" dirty="0">
                <a:latin typeface="Times New Roman" panose="02020603050405020304" pitchFamily="18" charset="0"/>
                <a:cs typeface="Times New Roman" panose="02020603050405020304" pitchFamily="18" charset="0"/>
              </a:rPr>
              <a:t>model Top speed do not meet the desired design </a:t>
            </a:r>
            <a:r>
              <a:rPr lang="en-US" sz="1800">
                <a:latin typeface="Times New Roman" panose="02020603050405020304" pitchFamily="18" charset="0"/>
                <a:cs typeface="Times New Roman" panose="02020603050405020304" pitchFamily="18" charset="0"/>
              </a:rPr>
              <a:t>specification of 210km/hr.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0"/>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b="1"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9"/>
                  </a:ext>
                </a:extLst>
              </a:rPr>
              <a:t>Q-2)</a:t>
            </a:r>
            <a:r>
              <a:rPr lang="en" sz="1800"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0"/>
                  </a:ext>
                </a:extLst>
              </a:rPr>
              <a:t> In order to comment on whether the design </a:t>
            </a:r>
            <a:r>
              <a:rPr lang="en" sz="1800"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1"/>
                  </a:ext>
                </a:extLst>
              </a:rPr>
              <a:t>specifications</a:t>
            </a:r>
            <a:r>
              <a:rPr lang="en" sz="1800"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2"/>
                  </a:ext>
                </a:extLst>
              </a:rPr>
              <a:t> are being matched or not, perform relevant hypothesis tests and calculate the p-value for each. What will you conclude? Assume you are performing the tests at 95% confidence level.</a:t>
            </a:r>
            <a:endParaRPr sz="1800" dirty="0">
              <a:latin typeface="Times New Roman" panose="02020603050405020304" pitchFamily="18" charset="0"/>
              <a:ea typeface="Calibri"/>
              <a:cs typeface="Times New Roman" panose="02020603050405020304" pitchFamily="18" charset="0"/>
              <a:sym typeface="Calibri"/>
            </a:endParaRPr>
          </a:p>
        </p:txBody>
      </p:sp>
      <p:sp>
        <p:nvSpPr>
          <p:cNvPr id="75" name="Google Shape;75;p4"/>
          <p:cNvSpPr txBox="1"/>
          <p:nvPr/>
        </p:nvSpPr>
        <p:spPr>
          <a:xfrm>
            <a:off x="156117" y="1386079"/>
            <a:ext cx="2995961"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For Rocinante36:</a:t>
            </a: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p-value for mileage = 0.0822</a:t>
            </a:r>
            <a:b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p-value for top speed = 0.4316</a:t>
            </a:r>
          </a:p>
          <a:p>
            <a:pPr marL="0" marR="0" lvl="0" indent="0" algn="l" rtl="0">
              <a:lnSpc>
                <a:spcPct val="115000"/>
              </a:lnSpc>
              <a:spcBef>
                <a:spcPts val="0"/>
              </a:spcBef>
              <a:spcAft>
                <a:spcPts val="0"/>
              </a:spcAft>
              <a:buClr>
                <a:srgbClr val="000000"/>
              </a:buClr>
              <a:buSzPts val="1100"/>
              <a:buFont typeface="Arial"/>
              <a:buNone/>
            </a:pPr>
            <a:endParaRPr lang="en" sz="1800" dirty="0">
              <a:latin typeface="Times New Roman" panose="02020603050405020304" pitchFamily="18" charset="0"/>
              <a:ea typeface="Calibri"/>
              <a:cs typeface="Times New Roman" panose="02020603050405020304" pitchFamily="18" charset="0"/>
            </a:endParaRPr>
          </a:p>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Marengo32:</a:t>
            </a:r>
            <a:endParaRPr sz="1800" b="0"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p-value for mileage = 0.1342</a:t>
            </a:r>
            <a:b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b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p-value for top speed = 0.3730</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76" name="Google Shape;76;p4"/>
          <p:cNvSpPr txBox="1"/>
          <p:nvPr/>
        </p:nvSpPr>
        <p:spPr>
          <a:xfrm>
            <a:off x="3241288" y="944137"/>
            <a:ext cx="5746595" cy="4125039"/>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Conclusion:</a:t>
            </a:r>
          </a:p>
          <a:p>
            <a:pPr marL="0" marR="0" lvl="0" indent="0" algn="l" rtl="0">
              <a:lnSpc>
                <a:spcPct val="115000"/>
              </a:lnSpc>
              <a:spcBef>
                <a:spcPts val="0"/>
              </a:spcBef>
              <a:spcAft>
                <a:spcPts val="0"/>
              </a:spcAft>
              <a:buClr>
                <a:srgbClr val="000000"/>
              </a:buClr>
              <a:buSzPts val="1100"/>
              <a:buFont typeface="Arial"/>
              <a:buNone/>
            </a:pPr>
            <a:endParaRPr lang="en"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r>
              <a:rPr lang="en-US" sz="1600" dirty="0">
                <a:latin typeface="Times New Roman" panose="02020603050405020304" pitchFamily="18" charset="0"/>
                <a:cs typeface="Times New Roman" panose="02020603050405020304" pitchFamily="18" charset="0"/>
              </a:rPr>
              <a:t>For Rocinante36</a:t>
            </a:r>
          </a:p>
          <a:p>
            <a:r>
              <a:rPr lang="en-US" sz="1600" dirty="0">
                <a:latin typeface="Times New Roman" panose="02020603050405020304" pitchFamily="18" charset="0"/>
                <a:cs typeface="Times New Roman" panose="02020603050405020304" pitchFamily="18" charset="0"/>
              </a:rPr>
              <a:t>Mileage: Since 0.0822 &gt; 0.05, we fail to reject the null hypothesis.</a:t>
            </a:r>
          </a:p>
          <a:p>
            <a:pPr marL="0" marR="0" lvl="0" indent="0" algn="l" rtl="0">
              <a:lnSpc>
                <a:spcPct val="115000"/>
              </a:lnSpc>
              <a:spcBef>
                <a:spcPts val="0"/>
              </a:spcBef>
              <a:spcAft>
                <a:spcPts val="0"/>
              </a:spcAft>
              <a:buClr>
                <a:srgbClr val="000000"/>
              </a:buClr>
              <a:buSzPts val="1100"/>
              <a:buFont typeface="Arial"/>
              <a:buNone/>
            </a:pPr>
            <a:r>
              <a:rPr lang="en-US" sz="1600" dirty="0">
                <a:latin typeface="Times New Roman" panose="02020603050405020304" pitchFamily="18" charset="0"/>
                <a:cs typeface="Times New Roman" panose="02020603050405020304" pitchFamily="18" charset="0"/>
              </a:rPr>
              <a:t>Top speed: Since 0.4316 &gt; 0.05, we fail to reject the null hypothesis.</a:t>
            </a:r>
          </a:p>
          <a:p>
            <a:pPr marL="0" marR="0" lvl="0" indent="0" algn="l" rtl="0">
              <a:lnSpc>
                <a:spcPct val="115000"/>
              </a:lnSpc>
              <a:spcBef>
                <a:spcPts val="0"/>
              </a:spcBef>
              <a:spcAft>
                <a:spcPts val="0"/>
              </a:spcAft>
              <a:buClr>
                <a:srgbClr val="000000"/>
              </a:buClr>
              <a:buSzPts val="1100"/>
              <a:buFont typeface="Arial"/>
              <a:buNone/>
            </a:pPr>
            <a:endParaRPr lang="en-US" sz="1600" dirty="0">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Clr>
                <a:srgbClr val="000000"/>
              </a:buClr>
              <a:buSzPts val="1100"/>
              <a:buFont typeface="Arial"/>
              <a:buNone/>
            </a:pPr>
            <a:r>
              <a:rPr lang="en-IN" sz="1600" dirty="0">
                <a:latin typeface="Times New Roman" panose="02020603050405020304" pitchFamily="18" charset="0"/>
                <a:cs typeface="Times New Roman" panose="02020603050405020304" pitchFamily="18" charset="0"/>
              </a:rPr>
              <a:t>For Marengo32</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Mileage: Since 0.1342 &gt; 0.05, we fail to reject the null hypothesis.</a:t>
            </a:r>
          </a:p>
          <a:p>
            <a:pPr marL="0" marR="0" lvl="0" indent="0" algn="l" rtl="0">
              <a:lnSpc>
                <a:spcPct val="115000"/>
              </a:lnSpc>
              <a:spcBef>
                <a:spcPts val="0"/>
              </a:spcBef>
              <a:spcAft>
                <a:spcPts val="0"/>
              </a:spcAft>
              <a:buClr>
                <a:srgbClr val="000000"/>
              </a:buClr>
              <a:buSzPts val="1100"/>
              <a:buFont typeface="Arial"/>
              <a:buNone/>
            </a:pPr>
            <a:r>
              <a:rPr lang="en-US" sz="1600" dirty="0">
                <a:latin typeface="Times New Roman" panose="02020603050405020304" pitchFamily="18" charset="0"/>
                <a:cs typeface="Times New Roman" panose="02020603050405020304" pitchFamily="18" charset="0"/>
              </a:rPr>
              <a:t>Top speed: Since 0.3730 &gt; 0.05, we fail to reject the null hypothesis.</a:t>
            </a:r>
          </a:p>
          <a:p>
            <a:pPr marL="0" marR="0" lvl="0" indent="0" algn="l" rtl="0">
              <a:lnSpc>
                <a:spcPct val="115000"/>
              </a:lnSpc>
              <a:spcBef>
                <a:spcPts val="0"/>
              </a:spcBef>
              <a:spcAft>
                <a:spcPts val="0"/>
              </a:spcAft>
              <a:buClr>
                <a:srgbClr val="000000"/>
              </a:buClr>
              <a:buSzPts val="1100"/>
              <a:buFont typeface="Arial"/>
              <a:buNone/>
            </a:pPr>
            <a:endParaRPr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r>
              <a:rPr lang="en-US" sz="1600" dirty="0">
                <a:latin typeface="Times New Roman" panose="02020603050405020304" pitchFamily="18" charset="0"/>
                <a:cs typeface="Times New Roman" panose="02020603050405020304" pitchFamily="18" charset="0"/>
              </a:rPr>
              <a:t>The design specifications are being matched for both models with respect to mileage and top speed. There is no significant deviation from the expected performance metrics..</a:t>
            </a: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b="1" dirty="0">
                <a:latin typeface="Times New Roman" panose="02020603050405020304" pitchFamily="18" charset="0"/>
                <a:ea typeface="Calibri"/>
                <a:cs typeface="Times New Roman" panose="02020603050405020304" pitchFamily="18" charset="0"/>
                <a:sym typeface="Calibri"/>
              </a:rPr>
              <a:t>Q-3)</a:t>
            </a:r>
            <a:r>
              <a:rPr lang="en" sz="1800" dirty="0">
                <a:latin typeface="Times New Roman" panose="02020603050405020304" pitchFamily="18" charset="0"/>
                <a:ea typeface="Calibri"/>
                <a:cs typeface="Times New Roman" panose="02020603050405020304" pitchFamily="18" charset="0"/>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1800" dirty="0">
              <a:latin typeface="Times New Roman" panose="02020603050405020304" pitchFamily="18" charset="0"/>
              <a:ea typeface="Calibri"/>
              <a:cs typeface="Times New Roman" panose="02020603050405020304" pitchFamily="18" charset="0"/>
              <a:sym typeface="Calibri"/>
            </a:endParaRPr>
          </a:p>
        </p:txBody>
      </p:sp>
      <p:sp>
        <p:nvSpPr>
          <p:cNvPr id="82" name="Google Shape;82;p5"/>
          <p:cNvSpPr txBox="1"/>
          <p:nvPr/>
        </p:nvSpPr>
        <p:spPr>
          <a:xfrm>
            <a:off x="311700" y="1715976"/>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The type of error which is more expensive:</a:t>
            </a:r>
            <a:endParaRPr sz="160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1600"/>
              </a:spcBef>
              <a:spcAft>
                <a:spcPts val="0"/>
              </a:spcAft>
              <a:buClr>
                <a:srgbClr val="000000"/>
              </a:buClr>
              <a:buSzPts val="1800"/>
              <a:buFont typeface="Arial"/>
              <a:buNone/>
            </a:pPr>
            <a:r>
              <a:rPr lang="en-US" sz="1600" dirty="0">
                <a:latin typeface="Times New Roman" panose="02020603050405020304" pitchFamily="18" charset="0"/>
                <a:cs typeface="Times New Roman" panose="02020603050405020304" pitchFamily="18" charset="0"/>
              </a:rPr>
              <a:t>For Random Motors, Type I Error (False Positive) is more expensive. </a:t>
            </a:r>
          </a:p>
          <a:p>
            <a:pPr marL="0" marR="0" lvl="0" indent="0" algn="l" rtl="0">
              <a:lnSpc>
                <a:spcPct val="100000"/>
              </a:lnSpc>
              <a:spcBef>
                <a:spcPts val="160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83" name="Google Shape;83;p5"/>
          <p:cNvSpPr txBox="1"/>
          <p:nvPr/>
        </p:nvSpPr>
        <p:spPr>
          <a:xfrm>
            <a:off x="4222595" y="1715976"/>
            <a:ext cx="4772722"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Reason:</a:t>
            </a:r>
          </a:p>
          <a:p>
            <a:pPr marL="0" marR="0" lvl="0" indent="0" algn="l" rtl="0">
              <a:lnSpc>
                <a:spcPct val="115000"/>
              </a:lnSpc>
              <a:spcBef>
                <a:spcPts val="0"/>
              </a:spcBef>
              <a:spcAft>
                <a:spcPts val="0"/>
              </a:spcAft>
              <a:buClr>
                <a:srgbClr val="000000"/>
              </a:buClr>
              <a:buSzPts val="1100"/>
              <a:buFont typeface="Arial"/>
              <a:buNone/>
            </a:pPr>
            <a:endParaRPr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a Type I error occurs, the company will refund all customers even though the cars meet the specifications. This leads to unnecessary financial losses, which could significantly impact the company's bottom line.</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contrast, while Type II errors may result in customer dissatisfaction and long-term reputational damage, these consequences may not be as immediately costly as issuing refunds to every customer.</a:t>
            </a: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274336"/>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Times New Roman" panose="02020603050405020304" pitchFamily="18" charset="0"/>
                <a:ea typeface="Calibri"/>
                <a:cs typeface="Times New Roman" panose="02020603050405020304" pitchFamily="18" charset="0"/>
                <a:sym typeface="Calibri"/>
              </a:rPr>
              <a:t>Q-4) Develop a regression equation for each model at 95 percent confidence level. From the regression equation predict the sales of the two models.</a:t>
            </a:r>
            <a:endParaRPr sz="2000" dirty="0">
              <a:latin typeface="Times New Roman" panose="02020603050405020304" pitchFamily="18" charset="0"/>
              <a:ea typeface="Calibri"/>
              <a:cs typeface="Times New Roman" panose="02020603050405020304" pitchFamily="18" charset="0"/>
              <a:sym typeface="Calibri"/>
            </a:endParaRPr>
          </a:p>
          <a:p>
            <a:pPr marL="0" lvl="0" indent="0" algn="l" rtl="0">
              <a:lnSpc>
                <a:spcPct val="100000"/>
              </a:lnSpc>
              <a:spcBef>
                <a:spcPts val="0"/>
              </a:spcBef>
              <a:spcAft>
                <a:spcPts val="0"/>
              </a:spcAft>
              <a:buClr>
                <a:schemeClr val="dk1"/>
              </a:buClr>
              <a:buSzPts val="1100"/>
              <a:buFont typeface="Arial"/>
              <a:buNone/>
            </a:pPr>
            <a:endParaRPr sz="2000" dirty="0">
              <a:latin typeface="Times New Roman" panose="02020603050405020304" pitchFamily="18" charset="0"/>
              <a:ea typeface="Calibri"/>
              <a:cs typeface="Times New Roman" panose="02020603050405020304" pitchFamily="18" charset="0"/>
              <a:sym typeface="Calibri"/>
            </a:endParaRPr>
          </a:p>
          <a:p>
            <a:pPr marL="0" lvl="0" indent="0" algn="l" rtl="0">
              <a:lnSpc>
                <a:spcPct val="100000"/>
              </a:lnSpc>
              <a:spcBef>
                <a:spcPts val="0"/>
              </a:spcBef>
              <a:spcAft>
                <a:spcPts val="0"/>
              </a:spcAft>
              <a:buSzPts val="2800"/>
              <a:buNone/>
            </a:pPr>
            <a:endParaRPr sz="2000" dirty="0">
              <a:latin typeface="Times New Roman" panose="02020603050405020304" pitchFamily="18" charset="0"/>
              <a:ea typeface="Calibri"/>
              <a:cs typeface="Times New Roman" panose="02020603050405020304" pitchFamily="18" charset="0"/>
              <a:sym typeface="Calibri"/>
            </a:endParaRPr>
          </a:p>
        </p:txBody>
      </p:sp>
      <p:sp>
        <p:nvSpPr>
          <p:cNvPr id="89" name="Google Shape;89;p6"/>
          <p:cNvSpPr txBox="1"/>
          <p:nvPr/>
        </p:nvSpPr>
        <p:spPr>
          <a:xfrm>
            <a:off x="311700" y="1279050"/>
            <a:ext cx="4173125" cy="3590114"/>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6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Develop the regression equation for the Rocinante models and Predict the number of unit sales of Rocinante36 model? </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550"/>
              <a:buFont typeface="Arial"/>
              <a:buNone/>
            </a:pP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Regression coefficients: 50.7231</a:t>
            </a:r>
            <a:endParaRPr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Price: -0.7950</a:t>
            </a:r>
            <a:endParaRPr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Mileage: 8.3063</a:t>
            </a:r>
            <a:endParaRPr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Top speed: -0.0186</a:t>
            </a:r>
            <a:endParaRPr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endParaRPr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Equation:</a:t>
            </a:r>
          </a:p>
          <a:p>
            <a:pPr marL="0" marR="0" lvl="0" indent="0" algn="l" rtl="0">
              <a:lnSpc>
                <a:spcPct val="100000"/>
              </a:lnSpc>
              <a:spcBef>
                <a:spcPts val="0"/>
              </a:spcBef>
              <a:spcAft>
                <a:spcPts val="0"/>
              </a:spcAft>
              <a:buClr>
                <a:srgbClr val="000000"/>
              </a:buClr>
              <a:buSzPts val="1550"/>
              <a:buFont typeface="Arial"/>
              <a:buNone/>
            </a:pPr>
            <a:r>
              <a:rPr lang="en-US"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Predicted Sales</a:t>
            </a:r>
            <a:r>
              <a:rPr lang="en-US" sz="1600" dirty="0">
                <a:latin typeface="Times New Roman" panose="02020603050405020304" pitchFamily="18" charset="0"/>
                <a:ea typeface="Calibri"/>
                <a:cs typeface="Times New Roman" panose="02020603050405020304" pitchFamily="18" charset="0"/>
                <a:sym typeface="Calibri"/>
              </a:rPr>
              <a:t> </a:t>
            </a:r>
            <a:r>
              <a:rPr lang="en-US"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of</a:t>
            </a:r>
            <a:r>
              <a:rPr lang="en-US" sz="1600" dirty="0">
                <a:latin typeface="Times New Roman" panose="02020603050405020304" pitchFamily="18" charset="0"/>
                <a:ea typeface="Calibri"/>
                <a:cs typeface="Times New Roman" panose="02020603050405020304" pitchFamily="18" charset="0"/>
                <a:sym typeface="Calibri"/>
              </a:rPr>
              <a:t> </a:t>
            </a:r>
            <a:r>
              <a:rPr lang="en-US"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Rocinante = 50.7231 - 0.7950 * 7 + 8.3063 * 22 - 0.0186 * 140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550"/>
              <a:buFont typeface="Arial"/>
              <a:buNone/>
            </a:pPr>
            <a:endParaRPr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Predicted Sales(in units):  225.2927 units</a:t>
            </a:r>
            <a:endParaRPr sz="16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90" name="Google Shape;90;p6"/>
          <p:cNvSpPr txBox="1"/>
          <p:nvPr/>
        </p:nvSpPr>
        <p:spPr>
          <a:xfrm>
            <a:off x="4664524" y="1279050"/>
            <a:ext cx="4260020" cy="3590114"/>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6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Develop the regression equation for the Marengo models and Predict the number of unit sales of Marengo32 model?</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550"/>
              <a:buFont typeface="Arial"/>
              <a:buNone/>
            </a:pP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Regression coefficients: -13.4476</a:t>
            </a:r>
            <a:endParaRPr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Price: -0.1867</a:t>
            </a:r>
            <a:endParaRPr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Mileage: 0.0413</a:t>
            </a:r>
            <a:endParaRPr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Top speed: 0.2208</a:t>
            </a:r>
            <a:endParaRPr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endParaRPr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Equation: </a:t>
            </a:r>
          </a:p>
          <a:p>
            <a:pPr marL="0" marR="0" lvl="0" indent="0" algn="l" rtl="0">
              <a:lnSpc>
                <a:spcPct val="100000"/>
              </a:lnSpc>
              <a:spcBef>
                <a:spcPts val="0"/>
              </a:spcBef>
              <a:spcAft>
                <a:spcPts val="0"/>
              </a:spcAft>
              <a:buClr>
                <a:schemeClr val="dk1"/>
              </a:buClr>
              <a:buSzPts val="1550"/>
              <a:buFont typeface="Arial"/>
              <a:buNone/>
            </a:pPr>
            <a:r>
              <a:rPr lang="en-US" sz="1600" dirty="0">
                <a:latin typeface="Times New Roman" panose="02020603050405020304" pitchFamily="18" charset="0"/>
                <a:cs typeface="Times New Roman" panose="02020603050405020304" pitchFamily="18" charset="0"/>
              </a:rPr>
              <a:t>Predicted Sales of  Marengo= -13.4476 - 0.1867 * 41 + 0.0413 * 15 + 0.2208 * 210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550"/>
              <a:buFont typeface="Arial"/>
              <a:buNone/>
            </a:pPr>
            <a:endParaRPr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Predicted Sales(in units</a:t>
            </a:r>
            <a:r>
              <a:rPr lang="en" sz="1600" b="0" i="0" strike="noStrike" cap="none">
                <a:solidFill>
                  <a:schemeClr val="dk1"/>
                </a:solidFill>
                <a:latin typeface="Times New Roman" panose="02020603050405020304" pitchFamily="18" charset="0"/>
                <a:ea typeface="Calibri"/>
                <a:cs typeface="Times New Roman" panose="02020603050405020304" pitchFamily="18" charset="0"/>
                <a:sym typeface="Calibri"/>
              </a:rPr>
              <a:t>): </a:t>
            </a:r>
            <a:r>
              <a:rPr lang="en" sz="1600">
                <a:solidFill>
                  <a:schemeClr val="dk1"/>
                </a:solidFill>
                <a:latin typeface="Times New Roman" panose="02020603050405020304" pitchFamily="18" charset="0"/>
                <a:ea typeface="Calibri"/>
                <a:cs typeface="Times New Roman" panose="02020603050405020304" pitchFamily="18" charset="0"/>
                <a:sym typeface="Calibri"/>
              </a:rPr>
              <a:t>25.8852 units</a:t>
            </a:r>
            <a:endParaRPr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371873"/>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Times New Roman" panose="02020603050405020304" pitchFamily="18" charset="0"/>
                <a:ea typeface="Calibri"/>
                <a:cs typeface="Times New Roman" panose="02020603050405020304" pitchFamily="18" charset="0"/>
                <a:sym typeface="Calibri"/>
              </a:rPr>
              <a:t>Q-5) Based on sales prediction, what is the overall predicted profit for Rocinante36 model and Marengo32 model ?</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96" name="Google Shape;96;p7"/>
          <p:cNvSpPr txBox="1"/>
          <p:nvPr/>
        </p:nvSpPr>
        <p:spPr>
          <a:xfrm>
            <a:off x="749525" y="1279050"/>
            <a:ext cx="7117800" cy="243951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 sz="20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Overall predicted profit:</a:t>
            </a:r>
            <a:endParaRPr sz="20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 sz="20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Rocinante36 Model: 225.29 lakh rupees</a:t>
            </a:r>
            <a:endParaRPr sz="20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 sz="20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Marengo32 Model: 207.04 lakh rupees</a:t>
            </a:r>
            <a:endParaRPr sz="20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Times New Roman" panose="02020603050405020304" pitchFamily="18" charset="0"/>
                <a:ea typeface="Calibri"/>
                <a:cs typeface="Times New Roman" panose="02020603050405020304" pitchFamily="18" charset="0"/>
                <a:sym typeface="Calibri"/>
              </a:rPr>
              <a:t>Q-6) As a CEO, you wish to invest only in the model which is predicted to be more profitable. Which model among Rocinante36 and Marengo32 will you invest in?</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102" name="Google Shape;102;p8"/>
          <p:cNvSpPr txBox="1"/>
          <p:nvPr/>
        </p:nvSpPr>
        <p:spPr>
          <a:xfrm>
            <a:off x="475488" y="1530251"/>
            <a:ext cx="8144256" cy="3168224"/>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 sz="20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Which model you will invest in?</a:t>
            </a:r>
          </a:p>
          <a:p>
            <a:pPr marL="0" marR="0" lvl="0" indent="0" algn="ctr" rtl="0">
              <a:lnSpc>
                <a:spcPct val="100000"/>
              </a:lnSpc>
              <a:spcBef>
                <a:spcPts val="0"/>
              </a:spcBef>
              <a:spcAft>
                <a:spcPts val="0"/>
              </a:spcAft>
              <a:buClr>
                <a:srgbClr val="000000"/>
              </a:buClr>
              <a:buSzPts val="1800"/>
              <a:buFont typeface="Arial"/>
              <a:buNone/>
            </a:pPr>
            <a:endParaRPr sz="20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1" dirty="0">
                <a:latin typeface="Times New Roman" panose="02020603050405020304" pitchFamily="18" charset="0"/>
                <a:cs typeface="Times New Roman" panose="02020603050405020304" pitchFamily="18" charset="0"/>
              </a:rPr>
              <a:t>Rocinante36</a:t>
            </a:r>
            <a:r>
              <a:rPr lang="en-US" sz="2000" dirty="0">
                <a:latin typeface="Times New Roman" panose="02020603050405020304" pitchFamily="18" charset="0"/>
                <a:cs typeface="Times New Roman" panose="02020603050405020304" pitchFamily="18" charset="0"/>
              </a:rPr>
              <a:t> has a predicted profit of 225.29 lakh rupees, which is higher than the 207.04 lakh rupees predicted for the Marengo32 model.</a:t>
            </a:r>
          </a:p>
          <a:p>
            <a:pPr marL="0" marR="0" lvl="0" indent="0" algn="l" rtl="0">
              <a:lnSpc>
                <a:spcPct val="100000"/>
              </a:lnSpc>
              <a:spcBef>
                <a:spcPts val="0"/>
              </a:spcBef>
              <a:spcAft>
                <a:spcPts val="0"/>
              </a:spcAft>
              <a:buClr>
                <a:srgbClr val="000000"/>
              </a:buClr>
              <a:buSzPts val="1800"/>
              <a:buFont typeface="Arial"/>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Times New Roman" panose="02020603050405020304" pitchFamily="18" charset="0"/>
                <a:cs typeface="Times New Roman" panose="02020603050405020304" pitchFamily="18" charset="0"/>
              </a:rPr>
              <a:t>Investing in the Rocinante36 model as it is projected to be more profitable. This investment decision is supported by the higher predicted profit, indicating better potential for return on investment.</a:t>
            </a:r>
            <a:endParaRPr sz="20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128904"/>
            <a:ext cx="8862475"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Times New Roman" panose="02020603050405020304" pitchFamily="18" charset="0"/>
                <a:ea typeface="Calibri"/>
                <a:cs typeface="Times New Roman" panose="02020603050405020304" pitchFamily="18" charset="0"/>
                <a:sym typeface="Calibri"/>
              </a:rPr>
              <a:t>Q-7) </a:t>
            </a:r>
            <a:r>
              <a:rPr lang="en" sz="2000" dirty="0">
                <a:latin typeface="Times New Roman" panose="02020603050405020304" pitchFamily="18" charset="0"/>
                <a:cs typeface="Times New Roman" panose="02020603050405020304" pitchFamily="18" charset="0"/>
              </a:rPr>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108" name="Google Shape;108;p9"/>
          <p:cNvSpPr txBox="1"/>
          <p:nvPr/>
        </p:nvSpPr>
        <p:spPr>
          <a:xfrm>
            <a:off x="521160" y="2120645"/>
            <a:ext cx="8101679" cy="2254925"/>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 sz="20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Which car is most affected by a price increase? Why?</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1" dirty="0">
                <a:latin typeface="Times New Roman" panose="02020603050405020304" pitchFamily="18" charset="0"/>
                <a:cs typeface="Times New Roman" panose="02020603050405020304" pitchFamily="18" charset="0"/>
              </a:rPr>
              <a:t>Rocinante36</a:t>
            </a:r>
            <a:r>
              <a:rPr lang="en-US" sz="2000" dirty="0">
                <a:latin typeface="Times New Roman" panose="02020603050405020304" pitchFamily="18" charset="0"/>
                <a:cs typeface="Times New Roman" panose="02020603050405020304" pitchFamily="18" charset="0"/>
              </a:rPr>
              <a:t> is more affected by a price increase of 1 lakh rupees due to its higher sensitivity to price changes as indicated by the regression coefficient.</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1141</Words>
  <Application>Microsoft Office PowerPoint</Application>
  <PresentationFormat>On-screen Show (16:9)</PresentationFormat>
  <Paragraphs>168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dc:creator>YASHU GOWDA</dc:creator>
  <cp:lastModifiedBy>YASHU GOWDA</cp:lastModifiedBy>
  <cp:revision>18</cp:revision>
  <dcterms:modified xsi:type="dcterms:W3CDTF">2024-10-26T08:54:24Z</dcterms:modified>
</cp:coreProperties>
</file>