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2" r:id="rId7"/>
    <p:sldId id="263" r:id="rId8"/>
    <p:sldId id="264" r:id="rId9"/>
    <p:sldId id="266" r:id="rId10"/>
    <p:sldId id="267"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85" r:id="rId26"/>
    <p:sldId id="269" r:id="rId27"/>
    <p:sldId id="286" r:id="rId2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76E18A9-905D-4CF3-A9DE-D2E02F820552}" type="doc">
      <dgm:prSet loTypeId="urn:microsoft.com/office/officeart/2005/8/layout/hierarchy4" loCatId="hierarchy" qsTypeId="urn:microsoft.com/office/officeart/2005/8/quickstyle/simple5" qsCatId="simple" csTypeId="urn:microsoft.com/office/officeart/2005/8/colors/accent1_2" csCatId="accent1" phldr="1"/>
      <dgm:spPr/>
      <dgm:t>
        <a:bodyPr/>
        <a:lstStyle/>
        <a:p>
          <a:endParaRPr lang="en-US"/>
        </a:p>
      </dgm:t>
    </dgm:pt>
    <dgm:pt modelId="{A907361B-034F-4F15-A07C-AB1669B62282}">
      <dgm:prSet phldrT="[Text]" custT="1"/>
      <dgm:spPr>
        <a:solidFill>
          <a:schemeClr val="accent6">
            <a:lumMod val="75000"/>
            <a:alpha val="99000"/>
          </a:schemeClr>
        </a:solidFill>
      </dgm:spPr>
      <dgm:t>
        <a:bodyPr/>
        <a:lstStyle/>
        <a:p>
          <a:r>
            <a:rPr lang="en-US" sz="3200" dirty="0" smtClean="0"/>
            <a:t>Location-Based Service</a:t>
          </a:r>
          <a:endParaRPr lang="en-US" sz="3200" dirty="0"/>
        </a:p>
      </dgm:t>
    </dgm:pt>
    <dgm:pt modelId="{6AAB4A87-2C7F-4BF8-8A0E-52F3239B5AF0}" cxnId="{8CD38E2C-9A34-456E-A354-84145EDF0CD1}" type="parTrans">
      <dgm:prSet/>
      <dgm:spPr/>
      <dgm:t>
        <a:bodyPr/>
        <a:lstStyle/>
        <a:p>
          <a:endParaRPr lang="en-US"/>
        </a:p>
      </dgm:t>
    </dgm:pt>
    <dgm:pt modelId="{415E8FA8-06CC-4404-A4F7-C036AD13A562}" cxnId="{8CD38E2C-9A34-456E-A354-84145EDF0CD1}" type="sibTrans">
      <dgm:prSet/>
      <dgm:spPr/>
      <dgm:t>
        <a:bodyPr/>
        <a:lstStyle/>
        <a:p>
          <a:endParaRPr lang="en-US"/>
        </a:p>
      </dgm:t>
    </dgm:pt>
    <dgm:pt modelId="{ACFF7597-8BFB-4988-BCB8-47E2C541FED3}">
      <dgm:prSet phldrT="[Text]"/>
      <dgm:spPr>
        <a:solidFill>
          <a:schemeClr val="accent3">
            <a:lumMod val="75000"/>
          </a:schemeClr>
        </a:solidFill>
      </dgm:spPr>
      <dgm:t>
        <a:bodyPr/>
        <a:lstStyle/>
        <a:p>
          <a:r>
            <a:rPr lang="en-US" dirty="0" smtClean="0"/>
            <a:t>android.location</a:t>
          </a:r>
          <a:endParaRPr lang="en-US" dirty="0"/>
        </a:p>
      </dgm:t>
    </dgm:pt>
    <dgm:pt modelId="{83B0DEEE-2DE0-4153-9F53-20256769712B}" cxnId="{F692A22C-1921-496E-995F-9BD7900268B4}" type="parTrans">
      <dgm:prSet/>
      <dgm:spPr/>
      <dgm:t>
        <a:bodyPr/>
        <a:lstStyle/>
        <a:p>
          <a:endParaRPr lang="en-US"/>
        </a:p>
      </dgm:t>
    </dgm:pt>
    <dgm:pt modelId="{0328C579-4529-425B-A78D-0642F01A728F}" cxnId="{F692A22C-1921-496E-995F-9BD7900268B4}" type="sibTrans">
      <dgm:prSet/>
      <dgm:spPr/>
      <dgm:t>
        <a:bodyPr/>
        <a:lstStyle/>
        <a:p>
          <a:endParaRPr lang="en-US"/>
        </a:p>
      </dgm:t>
    </dgm:pt>
    <dgm:pt modelId="{8E9F90DE-B7D1-47CC-B331-36D6CEEE62BC}">
      <dgm:prSet phldrT="[Text]"/>
      <dgm:spPr>
        <a:solidFill>
          <a:schemeClr val="tx2">
            <a:lumMod val="75000"/>
          </a:schemeClr>
        </a:solidFill>
      </dgm:spPr>
      <dgm:t>
        <a:bodyPr/>
        <a:lstStyle/>
        <a:p>
          <a:r>
            <a:rPr lang="en-US" dirty="0" smtClean="0"/>
            <a:t>com.google.android.map</a:t>
          </a:r>
          <a:endParaRPr lang="en-US" dirty="0"/>
        </a:p>
      </dgm:t>
    </dgm:pt>
    <dgm:pt modelId="{2FDEABE3-5AD2-47D2-BB0A-DAB683F35419}" cxnId="{FDF335E7-1C44-4766-ACBC-4BF25F08BB60}" type="parTrans">
      <dgm:prSet/>
      <dgm:spPr/>
      <dgm:t>
        <a:bodyPr/>
        <a:lstStyle/>
        <a:p>
          <a:endParaRPr lang="en-US"/>
        </a:p>
      </dgm:t>
    </dgm:pt>
    <dgm:pt modelId="{D3278992-B643-4CE1-B134-20AC06F28FF3}" cxnId="{FDF335E7-1C44-4766-ACBC-4BF25F08BB60}" type="sibTrans">
      <dgm:prSet/>
      <dgm:spPr/>
      <dgm:t>
        <a:bodyPr/>
        <a:lstStyle/>
        <a:p>
          <a:endParaRPr lang="en-US"/>
        </a:p>
      </dgm:t>
    </dgm:pt>
    <dgm:pt modelId="{A51326D5-1616-4C94-90A6-3CEA8753BACB}" type="pres">
      <dgm:prSet presAssocID="{876E18A9-905D-4CF3-A9DE-D2E02F820552}" presName="Name0" presStyleCnt="0">
        <dgm:presLayoutVars>
          <dgm:chPref val="1"/>
          <dgm:dir/>
          <dgm:animOne val="branch"/>
          <dgm:animLvl val="lvl"/>
          <dgm:resizeHandles/>
        </dgm:presLayoutVars>
      </dgm:prSet>
      <dgm:spPr/>
      <dgm:t>
        <a:bodyPr/>
        <a:lstStyle/>
        <a:p>
          <a:endParaRPr lang="en-US"/>
        </a:p>
      </dgm:t>
    </dgm:pt>
    <dgm:pt modelId="{BB1271ED-DFF6-4570-B3AE-1BB7101E7701}" type="pres">
      <dgm:prSet presAssocID="{A907361B-034F-4F15-A07C-AB1669B62282}" presName="vertOne" presStyleCnt="0"/>
      <dgm:spPr/>
    </dgm:pt>
    <dgm:pt modelId="{E5897248-509D-4B9F-982A-F83D4E194393}" type="pres">
      <dgm:prSet presAssocID="{A907361B-034F-4F15-A07C-AB1669B62282}" presName="txOne" presStyleLbl="node0" presStyleIdx="0" presStyleCnt="1" custLinFactNeighborX="-37" custLinFactNeighborY="-57373">
        <dgm:presLayoutVars>
          <dgm:chPref val="3"/>
        </dgm:presLayoutVars>
      </dgm:prSet>
      <dgm:spPr/>
      <dgm:t>
        <a:bodyPr/>
        <a:lstStyle/>
        <a:p>
          <a:endParaRPr lang="en-US"/>
        </a:p>
      </dgm:t>
    </dgm:pt>
    <dgm:pt modelId="{440D56DE-54F7-4B9D-9522-C9989ECCEC91}" type="pres">
      <dgm:prSet presAssocID="{A907361B-034F-4F15-A07C-AB1669B62282}" presName="parTransOne" presStyleCnt="0"/>
      <dgm:spPr/>
    </dgm:pt>
    <dgm:pt modelId="{42454D69-5A7B-4274-BB67-F503AC1475C6}" type="pres">
      <dgm:prSet presAssocID="{A907361B-034F-4F15-A07C-AB1669B62282}" presName="horzOne" presStyleCnt="0"/>
      <dgm:spPr/>
    </dgm:pt>
    <dgm:pt modelId="{7409A980-5C19-4F46-981E-09B793B8BAFE}" type="pres">
      <dgm:prSet presAssocID="{ACFF7597-8BFB-4988-BCB8-47E2C541FED3}" presName="vertTwo" presStyleCnt="0"/>
      <dgm:spPr/>
    </dgm:pt>
    <dgm:pt modelId="{710F7F61-A0FB-45B0-A56C-E35626CCA747}" type="pres">
      <dgm:prSet presAssocID="{ACFF7597-8BFB-4988-BCB8-47E2C541FED3}" presName="txTwo" presStyleLbl="node2" presStyleIdx="0" presStyleCnt="2">
        <dgm:presLayoutVars>
          <dgm:chPref val="3"/>
        </dgm:presLayoutVars>
      </dgm:prSet>
      <dgm:spPr/>
      <dgm:t>
        <a:bodyPr/>
        <a:lstStyle/>
        <a:p>
          <a:endParaRPr lang="en-US"/>
        </a:p>
      </dgm:t>
    </dgm:pt>
    <dgm:pt modelId="{F6498242-4357-474F-B14F-1BA507388E8F}" type="pres">
      <dgm:prSet presAssocID="{ACFF7597-8BFB-4988-BCB8-47E2C541FED3}" presName="horzTwo" presStyleCnt="0"/>
      <dgm:spPr/>
    </dgm:pt>
    <dgm:pt modelId="{D961BBE8-3717-4837-B7D1-17647D306EEA}" type="pres">
      <dgm:prSet presAssocID="{0328C579-4529-425B-A78D-0642F01A728F}" presName="sibSpaceTwo" presStyleCnt="0"/>
      <dgm:spPr/>
    </dgm:pt>
    <dgm:pt modelId="{A5110A6D-2AAB-4F94-B9C9-1416DB2BC558}" type="pres">
      <dgm:prSet presAssocID="{8E9F90DE-B7D1-47CC-B331-36D6CEEE62BC}" presName="vertTwo" presStyleCnt="0"/>
      <dgm:spPr/>
    </dgm:pt>
    <dgm:pt modelId="{07A04E86-86A3-4F98-A447-90A7404C7B81}" type="pres">
      <dgm:prSet presAssocID="{8E9F90DE-B7D1-47CC-B331-36D6CEEE62BC}" presName="txTwo" presStyleLbl="node2" presStyleIdx="1" presStyleCnt="2">
        <dgm:presLayoutVars>
          <dgm:chPref val="3"/>
        </dgm:presLayoutVars>
      </dgm:prSet>
      <dgm:spPr/>
      <dgm:t>
        <a:bodyPr/>
        <a:lstStyle/>
        <a:p>
          <a:endParaRPr lang="en-US"/>
        </a:p>
      </dgm:t>
    </dgm:pt>
    <dgm:pt modelId="{FC20BA65-C8D4-409A-B7DB-44275BD6FD8A}" type="pres">
      <dgm:prSet presAssocID="{8E9F90DE-B7D1-47CC-B331-36D6CEEE62BC}" presName="horzTwo" presStyleCnt="0"/>
      <dgm:spPr/>
    </dgm:pt>
  </dgm:ptLst>
  <dgm:cxnLst>
    <dgm:cxn modelId="{FDF335E7-1C44-4766-ACBC-4BF25F08BB60}" srcId="{A907361B-034F-4F15-A07C-AB1669B62282}" destId="{8E9F90DE-B7D1-47CC-B331-36D6CEEE62BC}" srcOrd="1" destOrd="0" parTransId="{2FDEABE3-5AD2-47D2-BB0A-DAB683F35419}" sibTransId="{D3278992-B643-4CE1-B134-20AC06F28FF3}"/>
    <dgm:cxn modelId="{8CD38E2C-9A34-456E-A354-84145EDF0CD1}" srcId="{876E18A9-905D-4CF3-A9DE-D2E02F820552}" destId="{A907361B-034F-4F15-A07C-AB1669B62282}" srcOrd="0" destOrd="0" parTransId="{6AAB4A87-2C7F-4BF8-8A0E-52F3239B5AF0}" sibTransId="{415E8FA8-06CC-4404-A4F7-C036AD13A562}"/>
    <dgm:cxn modelId="{50A3F9C0-AE99-4B74-A8A4-0F65F329E7FA}" type="presOf" srcId="{8E9F90DE-B7D1-47CC-B331-36D6CEEE62BC}" destId="{07A04E86-86A3-4F98-A447-90A7404C7B81}" srcOrd="0" destOrd="0" presId="urn:microsoft.com/office/officeart/2005/8/layout/hierarchy4"/>
    <dgm:cxn modelId="{8F65219F-73B6-4002-BBD4-1617D08159FC}" type="presOf" srcId="{876E18A9-905D-4CF3-A9DE-D2E02F820552}" destId="{A51326D5-1616-4C94-90A6-3CEA8753BACB}" srcOrd="0" destOrd="0" presId="urn:microsoft.com/office/officeart/2005/8/layout/hierarchy4"/>
    <dgm:cxn modelId="{4BEECA60-21B5-4628-83C7-D203E86D6934}" type="presOf" srcId="{A907361B-034F-4F15-A07C-AB1669B62282}" destId="{E5897248-509D-4B9F-982A-F83D4E194393}" srcOrd="0" destOrd="0" presId="urn:microsoft.com/office/officeart/2005/8/layout/hierarchy4"/>
    <dgm:cxn modelId="{D4B94215-9AB9-4270-AA65-10B9CBFD3D9D}" type="presOf" srcId="{ACFF7597-8BFB-4988-BCB8-47E2C541FED3}" destId="{710F7F61-A0FB-45B0-A56C-E35626CCA747}" srcOrd="0" destOrd="0" presId="urn:microsoft.com/office/officeart/2005/8/layout/hierarchy4"/>
    <dgm:cxn modelId="{F692A22C-1921-496E-995F-9BD7900268B4}" srcId="{A907361B-034F-4F15-A07C-AB1669B62282}" destId="{ACFF7597-8BFB-4988-BCB8-47E2C541FED3}" srcOrd="0" destOrd="0" parTransId="{83B0DEEE-2DE0-4153-9F53-20256769712B}" sibTransId="{0328C579-4529-425B-A78D-0642F01A728F}"/>
    <dgm:cxn modelId="{1EDB8E48-6511-49B3-BF01-3B742767C9EB}" type="presParOf" srcId="{A51326D5-1616-4C94-90A6-3CEA8753BACB}" destId="{BB1271ED-DFF6-4570-B3AE-1BB7101E7701}" srcOrd="0" destOrd="0" presId="urn:microsoft.com/office/officeart/2005/8/layout/hierarchy4"/>
    <dgm:cxn modelId="{827DE847-8044-4CC4-BF4A-3AC5D3975D8A}" type="presParOf" srcId="{BB1271ED-DFF6-4570-B3AE-1BB7101E7701}" destId="{E5897248-509D-4B9F-982A-F83D4E194393}" srcOrd="0" destOrd="0" presId="urn:microsoft.com/office/officeart/2005/8/layout/hierarchy4"/>
    <dgm:cxn modelId="{17777D03-6CBC-477F-A50E-7C517C0F8BAF}" type="presParOf" srcId="{BB1271ED-DFF6-4570-B3AE-1BB7101E7701}" destId="{440D56DE-54F7-4B9D-9522-C9989ECCEC91}" srcOrd="1" destOrd="0" presId="urn:microsoft.com/office/officeart/2005/8/layout/hierarchy4"/>
    <dgm:cxn modelId="{7EF2502E-43C3-4D90-A401-13FB60DE19BA}" type="presParOf" srcId="{BB1271ED-DFF6-4570-B3AE-1BB7101E7701}" destId="{42454D69-5A7B-4274-BB67-F503AC1475C6}" srcOrd="2" destOrd="0" presId="urn:microsoft.com/office/officeart/2005/8/layout/hierarchy4"/>
    <dgm:cxn modelId="{76CD57CC-A442-4922-8E36-5C93DF2D888C}" type="presParOf" srcId="{42454D69-5A7B-4274-BB67-F503AC1475C6}" destId="{7409A980-5C19-4F46-981E-09B793B8BAFE}" srcOrd="0" destOrd="0" presId="urn:microsoft.com/office/officeart/2005/8/layout/hierarchy4"/>
    <dgm:cxn modelId="{BC1B084D-B67B-456E-A2C7-2A457FEEE672}" type="presParOf" srcId="{7409A980-5C19-4F46-981E-09B793B8BAFE}" destId="{710F7F61-A0FB-45B0-A56C-E35626CCA747}" srcOrd="0" destOrd="0" presId="urn:microsoft.com/office/officeart/2005/8/layout/hierarchy4"/>
    <dgm:cxn modelId="{4020939C-EAD6-41B9-AACB-79A5627A825A}" type="presParOf" srcId="{7409A980-5C19-4F46-981E-09B793B8BAFE}" destId="{F6498242-4357-474F-B14F-1BA507388E8F}" srcOrd="1" destOrd="0" presId="urn:microsoft.com/office/officeart/2005/8/layout/hierarchy4"/>
    <dgm:cxn modelId="{9990A137-A165-4A9E-AAEB-10FCA3D265CA}" type="presParOf" srcId="{42454D69-5A7B-4274-BB67-F503AC1475C6}" destId="{D961BBE8-3717-4837-B7D1-17647D306EEA}" srcOrd="1" destOrd="0" presId="urn:microsoft.com/office/officeart/2005/8/layout/hierarchy4"/>
    <dgm:cxn modelId="{ADDC205A-E4B7-43CF-B90F-43C350585164}" type="presParOf" srcId="{42454D69-5A7B-4274-BB67-F503AC1475C6}" destId="{A5110A6D-2AAB-4F94-B9C9-1416DB2BC558}" srcOrd="2" destOrd="0" presId="urn:microsoft.com/office/officeart/2005/8/layout/hierarchy4"/>
    <dgm:cxn modelId="{ECA5F1CF-8A2B-4783-AFAE-9C0F0D294F4E}" type="presParOf" srcId="{A5110A6D-2AAB-4F94-B9C9-1416DB2BC558}" destId="{07A04E86-86A3-4F98-A447-90A7404C7B81}" srcOrd="0" destOrd="0" presId="urn:microsoft.com/office/officeart/2005/8/layout/hierarchy4"/>
    <dgm:cxn modelId="{59399EBD-4054-4132-9D0E-32E4D451BD31}" type="presParOf" srcId="{A5110A6D-2AAB-4F94-B9C9-1416DB2BC558}" destId="{FC20BA65-C8D4-409A-B7DB-44275BD6FD8A}" srcOrd="1" destOrd="0" presId="urn:microsoft.com/office/officeart/2005/8/layout/hierarchy4"/>
  </dgm:cxnLst>
  <dgm:bg/>
  <dgm:whole/>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1" name="Group 0"/>
      <dsp:cNvGrpSpPr/>
    </dsp:nvGrpSpPr>
    <dsp:grpSpPr>
      <a:xfrm>
        <a:off x="0" y="0"/>
        <a:ext cx="4667272" cy="2786082"/>
        <a:chOff x="0" y="0"/>
        <a:chExt cx="4667272" cy="2786082"/>
      </a:xfrm>
    </dsp:grpSpPr>
    <dsp:sp>
      <dsp:nvSpPr>
        <dsp:cNvPr id="2" name="Rounded Rectangle 1"/>
        <dsp:cNvSpPr/>
      </dsp:nvSpPr>
      <dsp:spPr bwMode="white">
        <a:xfrm>
          <a:off x="0" y="0"/>
          <a:ext cx="4667272" cy="1330627"/>
        </a:xfrm>
        <a:prstGeom prst="roundRect">
          <a:avLst>
            <a:gd name="adj" fmla="val 10000"/>
          </a:avLst>
        </a:prstGeom>
        <a:solidFill>
          <a:schemeClr val="accent6">
            <a:lumMod val="75000"/>
            <a:alpha val="99000"/>
          </a:schemeClr>
        </a:solidFill>
      </dsp:spPr>
      <dsp:style>
        <a:lnRef idx="0">
          <a:schemeClr val="lt1"/>
        </a:lnRef>
        <a:fillRef idx="3">
          <a:schemeClr val="accent1"/>
        </a:fillRef>
        <a:effectRef idx="3">
          <a:scrgbClr r="0" g="0" b="0"/>
        </a:effectRef>
        <a:fontRef idx="minor">
          <a:schemeClr val="lt1"/>
        </a:fontRef>
      </dsp:style>
      <dsp:txBody>
        <a:bodyPr lIns="121920" tIns="121920" rIns="121920" bIns="121920" anchor="ctr"/>
        <a:lstStyle>
          <a:lvl2pPr marL="285750" indent="-285750">
            <a:defRPr sz="5000"/>
          </a:lvl2pPr>
          <a:lvl3pPr marL="571500" indent="-285750">
            <a:defRPr sz="5000"/>
          </a:lvl3pPr>
          <a:lvl4pPr marL="857250" indent="-285750">
            <a:defRPr sz="5000"/>
          </a:lvl4pPr>
          <a:lvl5pPr marL="1143000" indent="-285750">
            <a:defRPr sz="5000"/>
          </a:lvl5pPr>
          <a:lvl6pPr marL="1428750" indent="-285750">
            <a:defRPr sz="5000"/>
          </a:lvl6pPr>
          <a:lvl7pPr marL="1714500" indent="-285750">
            <a:defRPr sz="5000"/>
          </a:lvl7pPr>
          <a:lvl8pPr marL="2000250" indent="-285750">
            <a:defRPr sz="5000"/>
          </a:lvl8pPr>
          <a:lvl9pPr marL="2286000" indent="-285750">
            <a:defRPr sz="5000"/>
          </a:lvl9pPr>
        </a:lstStyle>
        <a:p>
          <a:pPr lvl="0" algn="ctr">
            <a:lnSpc>
              <a:spcPct val="100000"/>
            </a:lnSpc>
            <a:spcBef>
              <a:spcPct val="0"/>
            </a:spcBef>
            <a:spcAft>
              <a:spcPct val="35000"/>
            </a:spcAft>
          </a:pPr>
          <a:r>
            <a:rPr lang="en-US" sz="3200" dirty="0" smtClean="0"/>
            <a:t>Location-Based Service</a:t>
          </a:r>
          <a:endParaRPr lang="en-US" sz="3200" dirty="0"/>
        </a:p>
      </dsp:txBody>
      <dsp:txXfrm>
        <a:off x="0" y="0"/>
        <a:ext cx="4667272" cy="1330627"/>
      </dsp:txXfrm>
    </dsp:sp>
    <dsp:sp>
      <dsp:nvSpPr>
        <dsp:cNvPr id="3" name="Rounded Rectangle 2"/>
        <dsp:cNvSpPr/>
      </dsp:nvSpPr>
      <dsp:spPr bwMode="white">
        <a:xfrm>
          <a:off x="0" y="1455455"/>
          <a:ext cx="2239574" cy="1330627"/>
        </a:xfrm>
        <a:prstGeom prst="roundRect">
          <a:avLst>
            <a:gd name="adj" fmla="val 10000"/>
          </a:avLst>
        </a:prstGeom>
        <a:solidFill>
          <a:schemeClr val="accent3">
            <a:lumMod val="75000"/>
          </a:schemeClr>
        </a:solidFill>
      </dsp:spPr>
      <dsp:style>
        <a:lnRef idx="0">
          <a:schemeClr val="lt1"/>
        </a:lnRef>
        <a:fillRef idx="3">
          <a:schemeClr val="accent1"/>
        </a:fillRef>
        <a:effectRef idx="3">
          <a:scrgbClr r="0" g="0" b="0"/>
        </a:effectRef>
        <a:fontRef idx="minor">
          <a:schemeClr val="lt1"/>
        </a:fontRef>
      </dsp:style>
      <dsp:txBody>
        <a:bodyPr lIns="57150" tIns="57150" rIns="57150" bIns="57150" anchor="ctr"/>
        <a:lstStyle>
          <a:lvl2pPr marL="57150" indent="-57150">
            <a:defRPr sz="1100"/>
          </a:lvl2pPr>
          <a:lvl3pPr marL="114300" indent="-57150">
            <a:defRPr sz="1100"/>
          </a:lvl3pPr>
          <a:lvl4pPr marL="171450" indent="-57150">
            <a:defRPr sz="1100"/>
          </a:lvl4pPr>
          <a:lvl5pPr marL="228600" indent="-57150">
            <a:defRPr sz="1100"/>
          </a:lvl5pPr>
          <a:lvl6pPr marL="285750" indent="-57150">
            <a:defRPr sz="1100"/>
          </a:lvl6pPr>
          <a:lvl7pPr marL="342900" indent="-57150">
            <a:defRPr sz="1100"/>
          </a:lvl7pPr>
          <a:lvl8pPr marL="400050" indent="-57150">
            <a:defRPr sz="1100"/>
          </a:lvl8pPr>
          <a:lvl9pPr marL="457200" indent="-57150">
            <a:defRPr sz="1100"/>
          </a:lvl9pPr>
        </a:lstStyle>
        <a:p>
          <a:pPr lvl="0" algn="ctr">
            <a:lnSpc>
              <a:spcPct val="100000"/>
            </a:lnSpc>
            <a:spcBef>
              <a:spcPct val="0"/>
            </a:spcBef>
            <a:spcAft>
              <a:spcPct val="35000"/>
            </a:spcAft>
          </a:pPr>
          <a:r>
            <a:rPr lang="en-US" dirty="0" smtClean="0"/>
            <a:t>android.location</a:t>
          </a:r>
          <a:endParaRPr lang="en-US" dirty="0"/>
        </a:p>
      </dsp:txBody>
      <dsp:txXfrm>
        <a:off x="0" y="1455455"/>
        <a:ext cx="2239574" cy="1330627"/>
      </dsp:txXfrm>
    </dsp:sp>
    <dsp:sp>
      <dsp:nvSpPr>
        <dsp:cNvPr id="4" name="Rounded Rectangle 3"/>
        <dsp:cNvSpPr/>
      </dsp:nvSpPr>
      <dsp:spPr bwMode="white">
        <a:xfrm>
          <a:off x="2427698" y="1455455"/>
          <a:ext cx="2239574" cy="1330627"/>
        </a:xfrm>
        <a:prstGeom prst="roundRect">
          <a:avLst>
            <a:gd name="adj" fmla="val 10000"/>
          </a:avLst>
        </a:prstGeom>
        <a:solidFill>
          <a:schemeClr val="tx2">
            <a:lumMod val="75000"/>
          </a:schemeClr>
        </a:solidFill>
      </dsp:spPr>
      <dsp:style>
        <a:lnRef idx="0">
          <a:schemeClr val="lt1"/>
        </a:lnRef>
        <a:fillRef idx="3">
          <a:schemeClr val="accent1"/>
        </a:fillRef>
        <a:effectRef idx="3">
          <a:scrgbClr r="0" g="0" b="0"/>
        </a:effectRef>
        <a:fontRef idx="minor">
          <a:schemeClr val="lt1"/>
        </a:fontRef>
      </dsp:style>
      <dsp:txBody>
        <a:bodyPr lIns="57150" tIns="57150" rIns="57150" bIns="57150" anchor="ctr"/>
        <a:lstStyle>
          <a:lvl2pPr marL="57150" indent="-57150">
            <a:defRPr sz="1100"/>
          </a:lvl2pPr>
          <a:lvl3pPr marL="114300" indent="-57150">
            <a:defRPr sz="1100"/>
          </a:lvl3pPr>
          <a:lvl4pPr marL="171450" indent="-57150">
            <a:defRPr sz="1100"/>
          </a:lvl4pPr>
          <a:lvl5pPr marL="228600" indent="-57150">
            <a:defRPr sz="1100"/>
          </a:lvl5pPr>
          <a:lvl6pPr marL="285750" indent="-57150">
            <a:defRPr sz="1100"/>
          </a:lvl6pPr>
          <a:lvl7pPr marL="342900" indent="-57150">
            <a:defRPr sz="1100"/>
          </a:lvl7pPr>
          <a:lvl8pPr marL="400050" indent="-57150">
            <a:defRPr sz="1100"/>
          </a:lvl8pPr>
          <a:lvl9pPr marL="457200" indent="-57150">
            <a:defRPr sz="1100"/>
          </a:lvl9pPr>
        </a:lstStyle>
        <a:p>
          <a:pPr lvl="0" algn="ctr">
            <a:lnSpc>
              <a:spcPct val="100000"/>
            </a:lnSpc>
            <a:spcBef>
              <a:spcPct val="0"/>
            </a:spcBef>
            <a:spcAft>
              <a:spcPct val="35000"/>
            </a:spcAft>
          </a:pPr>
          <a:r>
            <a:rPr lang="en-US" dirty="0" smtClean="0"/>
            <a:t>com.google.android.map</a:t>
          </a:r>
          <a:endParaRPr lang="en-US" dirty="0"/>
        </a:p>
      </dsp:txBody>
      <dsp:txXfrm>
        <a:off x="2427698" y="1455455"/>
        <a:ext cx="2239574" cy="13306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code.google.com/android/toolbox/apis/lbs.html" TargetMode="External"/><Relationship Id="rId4" Type="http://schemas.openxmlformats.org/officeDocument/2006/relationships/hyperlink" Target="http://webmsi.free.fr/HEC-MSI-0705T-GR8/nouvellepage2.htm" TargetMode="External"/><Relationship Id="rId3" Type="http://schemas.openxmlformats.org/officeDocument/2006/relationships/hyperlink" Target="http://www.ordnancesurvey.co.uk/oswebsite/business/sectors/wireless/lbs/benefits.html" TargetMode="External"/><Relationship Id="rId2" Type="http://schemas.openxmlformats.org/officeDocument/2006/relationships/hyperlink" Target="http://www.webology.ir/2007/v4n4/a48.html" TargetMode="Externa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hyperlink" Target="http://code.google.com/android/reference/com/google/android/maps/package-summary.html" TargetMode="External"/><Relationship Id="rId1" Type="http://schemas.openxmlformats.org/officeDocument/2006/relationships/hyperlink" Target="http://code.google.com/android/reference/android/location/package-summary.html"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code.google.com/android/reference/android/content/Inten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code.google.com/android/reference/android/location/Criteria.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4000">
                <a:solidFill>
                  <a:schemeClr val="tx1"/>
                </a:solidFill>
              </a:rPr>
              <a:t>Friend Finder Android App</a:t>
            </a:r>
            <a:br>
              <a:rPr lang="en-US">
                <a:solidFill>
                  <a:schemeClr val="tx1"/>
                </a:solidFill>
              </a:rPr>
            </a:br>
            <a:endParaRPr lang="en-US">
              <a:solidFill>
                <a:schemeClr val="tx1"/>
              </a:solidFill>
            </a:endParaRPr>
          </a:p>
        </p:txBody>
      </p:sp>
      <p:sp>
        <p:nvSpPr>
          <p:cNvPr id="3" name="Subtitle 2"/>
          <p:cNvSpPr>
            <a:spLocks noGrp="1"/>
          </p:cNvSpPr>
          <p:nvPr>
            <p:ph type="subTitle" idx="1"/>
          </p:nvPr>
        </p:nvSpPr>
        <p:spPr>
          <a:xfrm>
            <a:off x="626745" y="2422525"/>
            <a:ext cx="11440795" cy="4050665"/>
          </a:xfrm>
        </p:spPr>
        <p:txBody>
          <a:bodyPr/>
          <a:p>
            <a:pPr algn="r"/>
            <a:r>
              <a:rPr lang="en-US" sz="2000">
                <a:solidFill>
                  <a:schemeClr val="tx1"/>
                </a:solidFill>
              </a:rPr>
              <a:t>Project Members</a:t>
            </a:r>
            <a:endParaRPr lang="en-US" sz="2000">
              <a:solidFill>
                <a:schemeClr val="tx1"/>
              </a:solidFill>
            </a:endParaRPr>
          </a:p>
          <a:p>
            <a:pPr algn="r"/>
            <a:r>
              <a:rPr lang="en-US" sz="2000">
                <a:solidFill>
                  <a:schemeClr val="tx1"/>
                </a:solidFill>
              </a:rPr>
              <a:t>Sanket.S.Kulkarni</a:t>
            </a:r>
            <a:endParaRPr lang="en-US" sz="2000">
              <a:solidFill>
                <a:schemeClr val="tx1"/>
              </a:solidFill>
            </a:endParaRPr>
          </a:p>
          <a:p>
            <a:pPr algn="r"/>
            <a:r>
              <a:rPr lang="en-US" sz="2000">
                <a:solidFill>
                  <a:schemeClr val="tx1"/>
                </a:solidFill>
              </a:rPr>
              <a:t>Rakesh.S</a:t>
            </a:r>
            <a:endParaRPr lang="en-US" sz="2000">
              <a:solidFill>
                <a:schemeClr val="tx1"/>
              </a:solidFill>
            </a:endParaRPr>
          </a:p>
          <a:p>
            <a:pPr algn="r"/>
            <a:r>
              <a:rPr lang="en-US" sz="2000">
                <a:solidFill>
                  <a:schemeClr val="tx1"/>
                </a:solidFill>
              </a:rPr>
              <a:t>Yashaswini.N</a:t>
            </a:r>
            <a:endParaRPr lang="en-US" sz="2000">
              <a:solidFill>
                <a:schemeClr val="tx1"/>
              </a:solidFill>
            </a:endParaRPr>
          </a:p>
          <a:p>
            <a:pPr algn="r"/>
            <a:r>
              <a:rPr lang="en-US" sz="2000">
                <a:solidFill>
                  <a:schemeClr val="tx1"/>
                </a:solidFill>
              </a:rPr>
              <a:t>H.S. Nagbushan</a:t>
            </a:r>
            <a:endParaRPr lang="en-US" sz="2000">
              <a:solidFill>
                <a:schemeClr val="tx1"/>
              </a:solidFill>
            </a:endParaRPr>
          </a:p>
          <a:p>
            <a:pPr algn="r"/>
            <a:r>
              <a:rPr lang="en-US" sz="2000">
                <a:solidFill>
                  <a:schemeClr val="tx1"/>
                </a:solidFill>
              </a:rPr>
              <a:t>Final Year </a:t>
            </a:r>
            <a:endParaRPr lang="en-US" sz="2000">
              <a:solidFill>
                <a:schemeClr val="tx1"/>
              </a:solidFill>
            </a:endParaRPr>
          </a:p>
          <a:p>
            <a:pPr algn="r"/>
            <a:r>
              <a:rPr lang="en-US" sz="2000">
                <a:solidFill>
                  <a:schemeClr val="tx1"/>
                </a:solidFill>
              </a:rPr>
              <a:t>Jyothy Institute Of Technology</a:t>
            </a:r>
            <a:endParaRPr lang="en-US" sz="2000">
              <a:solidFill>
                <a:schemeClr val="tx1"/>
              </a:solidFill>
            </a:endParaRPr>
          </a:p>
          <a:p>
            <a:pPr algn="r"/>
            <a:r>
              <a:rPr lang="en-US" sz="2000">
                <a:solidFill>
                  <a:schemeClr val="tx1"/>
                </a:solidFill>
              </a:rPr>
              <a:t>Guide-</a:t>
            </a:r>
            <a:endParaRPr lang="en-US" sz="2000">
              <a:solidFill>
                <a:schemeClr val="tx1"/>
              </a:solidFill>
            </a:endParaRPr>
          </a:p>
          <a:p>
            <a:pPr algn="r"/>
            <a:r>
              <a:rPr lang="en-US" sz="2000">
                <a:solidFill>
                  <a:schemeClr val="tx1"/>
                </a:solidFill>
              </a:rPr>
              <a:t>Harish.K Sir</a:t>
            </a:r>
            <a:endParaRPr lang="en-US" sz="20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46380" y="1174750"/>
            <a:ext cx="11788775" cy="5315585"/>
          </a:xfrm>
        </p:spPr>
        <p:txBody>
          <a:bodyPr/>
          <a:p>
            <a:pPr marL="0" indent="0">
              <a:buNone/>
            </a:pPr>
            <a:r>
              <a:rPr lang="en-US" sz="2000" u="sng"/>
              <a:t>Android architecture</a:t>
            </a:r>
            <a:endParaRPr lang="en-US" sz="2000" u="sng"/>
          </a:p>
          <a:p>
            <a:r>
              <a:rPr lang="en-US" sz="2000"/>
              <a:t>The Android platform runs on a Linux kernel and contains several libraries and</a:t>
            </a:r>
            <a:endParaRPr lang="en-US" sz="2000"/>
          </a:p>
          <a:p>
            <a:r>
              <a:rPr lang="en-US" sz="2000"/>
              <a:t>application frameworks. To start developing Android applications the Android</a:t>
            </a:r>
            <a:endParaRPr lang="en-US" sz="2000"/>
          </a:p>
          <a:p>
            <a:r>
              <a:rPr lang="en-US" sz="2000"/>
              <a:t>SDK (Software Development Kit) is needed. The Android SDK provides necessary</a:t>
            </a:r>
            <a:endParaRPr lang="en-US" sz="2000"/>
          </a:p>
          <a:p>
            <a:r>
              <a:rPr lang="en-US" sz="2000"/>
              <a:t>tools and API:s (Application Programming Interface) for developing your</a:t>
            </a:r>
            <a:endParaRPr lang="en-US" sz="2000"/>
          </a:p>
          <a:p>
            <a:r>
              <a:rPr lang="en-US" sz="2000"/>
              <a:t>own applications with the Java programming language. See Figure 2 for the full</a:t>
            </a:r>
            <a:endParaRPr lang="en-US" sz="2000"/>
          </a:p>
          <a:p>
            <a:r>
              <a:rPr lang="en-US" sz="2000"/>
              <a:t>platform architecture.[3]</a:t>
            </a:r>
            <a:endParaRPr lang="en-US" sz="2000"/>
          </a:p>
          <a:p>
            <a:r>
              <a:rPr lang="en-US" sz="2000"/>
              <a:t>An API is a documentation or a specification in form of source-code intended</a:t>
            </a:r>
            <a:endParaRPr lang="en-US" sz="2000"/>
          </a:p>
          <a:p>
            <a:r>
              <a:rPr lang="en-US" sz="2000"/>
              <a:t>as an interface in software development. When using an API all software components</a:t>
            </a:r>
            <a:endParaRPr lang="en-US" sz="2000"/>
          </a:p>
          <a:p>
            <a:r>
              <a:rPr lang="en-US" sz="2000"/>
              <a:t>within the API can communicate with each other. An API may include</a:t>
            </a:r>
            <a:endParaRPr lang="en-US" sz="2000"/>
          </a:p>
          <a:p>
            <a:r>
              <a:rPr lang="en-US" sz="2000"/>
              <a:t>several specifications in how to use the components, e.g. data structures, routines,</a:t>
            </a:r>
            <a:endParaRPr lang="en-US" sz="2000"/>
          </a:p>
          <a:p>
            <a:r>
              <a:rPr lang="en-US" sz="2000"/>
              <a:t>object classes, methods and variables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293745" y="1144905"/>
            <a:ext cx="5303520"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Activity Diagram</a:t>
            </a:r>
            <a:endParaRPr lang="en-US"/>
          </a:p>
        </p:txBody>
      </p:sp>
      <p:pic>
        <p:nvPicPr>
          <p:cNvPr id="5" name="Content Placeholder 4"/>
          <p:cNvPicPr>
            <a:picLocks noChangeAspect="1"/>
          </p:cNvPicPr>
          <p:nvPr>
            <p:ph sz="half" idx="1"/>
          </p:nvPr>
        </p:nvPicPr>
        <p:blipFill>
          <a:blip r:embed="rId1"/>
          <a:stretch>
            <a:fillRect/>
          </a:stretch>
        </p:blipFill>
        <p:spPr>
          <a:xfrm>
            <a:off x="4178935" y="1159510"/>
            <a:ext cx="4212590" cy="5495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98755" y="1174750"/>
            <a:ext cx="11363325" cy="4953000"/>
          </a:xfrm>
        </p:spPr>
        <p:txBody>
          <a:bodyPr/>
          <a:p>
            <a:pPr marL="0" indent="0">
              <a:buNone/>
            </a:pPr>
            <a:r>
              <a:rPr lang="en-US" sz="2000"/>
              <a:t> XML Layout</a:t>
            </a:r>
            <a:endParaRPr lang="en-US" sz="2000"/>
          </a:p>
          <a:p>
            <a:r>
              <a:rPr lang="en-US" sz="2000"/>
              <a:t>Android offers a convenient way of setting the layout of an application. The UI</a:t>
            </a:r>
            <a:endParaRPr lang="en-US" sz="2000"/>
          </a:p>
          <a:p>
            <a:r>
              <a:rPr lang="en-US" sz="2000"/>
              <a:t>can be setup in the code and/or by declaring the UI elements in XML. This is11</a:t>
            </a:r>
            <a:endParaRPr lang="en-US" sz="2000"/>
          </a:p>
          <a:p>
            <a:r>
              <a:rPr lang="en-US" sz="2000"/>
              <a:t>a smart way of separating the layout design from the code that handles the user</a:t>
            </a:r>
            <a:endParaRPr lang="en-US" sz="2000"/>
          </a:p>
          <a:p>
            <a:r>
              <a:rPr lang="en-US" sz="2000"/>
              <a:t>interactions. The developer may also use different XML layouts depending on</a:t>
            </a:r>
            <a:endParaRPr lang="en-US" sz="2000"/>
          </a:p>
          <a:p>
            <a:r>
              <a:rPr lang="en-US" sz="2000"/>
              <a:t>different circumstances, e.g. different screen sizes or platform version. Listing  shows an example of .xml code.</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Listing 1: .xml code example</a:t>
            </a:r>
            <a:endParaRPr lang="en-US"/>
          </a:p>
        </p:txBody>
      </p:sp>
      <p:sp>
        <p:nvSpPr>
          <p:cNvPr id="3" name="Content Placeholder 2"/>
          <p:cNvSpPr>
            <a:spLocks noGrp="1"/>
          </p:cNvSpPr>
          <p:nvPr>
            <p:ph sz="half" idx="1"/>
          </p:nvPr>
        </p:nvSpPr>
        <p:spPr>
          <a:xfrm>
            <a:off x="237490" y="1174750"/>
            <a:ext cx="11737340" cy="5511165"/>
          </a:xfrm>
        </p:spPr>
        <p:txBody>
          <a:bodyPr/>
          <a:p>
            <a:pPr marL="0" indent="0">
              <a:buNone/>
            </a:pPr>
            <a:r>
              <a:rPr lang="en-US" sz="2000">
                <a:latin typeface="Calibri" panose="020F0502020204030204" charset="0"/>
              </a:rPr>
              <a:t>&lt;?xml version="1.0" encoding="utf-8"?&gt;</a:t>
            </a:r>
            <a:endParaRPr lang="en-US" sz="2000">
              <a:latin typeface="Calibri" panose="020F0502020204030204" charset="0"/>
            </a:endParaRPr>
          </a:p>
          <a:p>
            <a:pPr marL="0" indent="0">
              <a:buNone/>
            </a:pPr>
            <a:r>
              <a:rPr lang="en-US" sz="2000">
                <a:latin typeface="Calibri" panose="020F0502020204030204" charset="0"/>
              </a:rPr>
              <a:t>&lt;LinearLayout</a:t>
            </a:r>
            <a:endParaRPr lang="en-US" sz="2000">
              <a:latin typeface="Calibri" panose="020F0502020204030204" charset="0"/>
            </a:endParaRPr>
          </a:p>
          <a:p>
            <a:pPr marL="0" indent="0">
              <a:buNone/>
            </a:pPr>
            <a:r>
              <a:rPr lang="en-US" sz="2000">
                <a:latin typeface="Calibri" panose="020F0502020204030204" charset="0"/>
              </a:rPr>
              <a:t>xmlns:android="http://schemas.android.com/apk/res/android"</a:t>
            </a:r>
            <a:endParaRPr lang="en-US" sz="2000">
              <a:latin typeface="Calibri" panose="020F0502020204030204" charset="0"/>
            </a:endParaRPr>
          </a:p>
          <a:p>
            <a:pPr marL="0" indent="0">
              <a:buNone/>
            </a:pPr>
            <a:r>
              <a:rPr lang="en-US" sz="2000">
                <a:latin typeface="Calibri" panose="020F0502020204030204" charset="0"/>
              </a:rPr>
              <a:t>android:layout_width="fill_parent"</a:t>
            </a:r>
            <a:endParaRPr lang="en-US" sz="2000">
              <a:latin typeface="Calibri" panose="020F0502020204030204" charset="0"/>
            </a:endParaRPr>
          </a:p>
          <a:p>
            <a:pPr marL="0" indent="0">
              <a:buNone/>
            </a:pPr>
            <a:r>
              <a:rPr lang="en-US" sz="2000">
                <a:latin typeface="Calibri" panose="020F0502020204030204" charset="0"/>
              </a:rPr>
              <a:t>android:layout_height="fill_parent"</a:t>
            </a:r>
            <a:endParaRPr lang="en-US" sz="2000">
              <a:latin typeface="Calibri" panose="020F0502020204030204" charset="0"/>
            </a:endParaRPr>
          </a:p>
          <a:p>
            <a:pPr marL="0" indent="0">
              <a:buNone/>
            </a:pPr>
            <a:r>
              <a:rPr lang="en-US" sz="2000">
                <a:latin typeface="Calibri" panose="020F0502020204030204" charset="0"/>
              </a:rPr>
              <a:t>android:orientation="vertical" &gt;</a:t>
            </a:r>
            <a:endParaRPr lang="en-US" sz="2000">
              <a:latin typeface="Calibri" panose="020F0502020204030204" charset="0"/>
            </a:endParaRPr>
          </a:p>
          <a:p>
            <a:pPr marL="0" indent="0">
              <a:buNone/>
            </a:pPr>
            <a:r>
              <a:rPr lang="en-US" sz="2000">
                <a:latin typeface="Calibri" panose="020F0502020204030204" charset="0"/>
              </a:rPr>
              <a:t>&lt;TextView android:id="@+id/text"</a:t>
            </a:r>
            <a:endParaRPr lang="en-US" sz="2000">
              <a:latin typeface="Calibri" panose="020F0502020204030204" charset="0"/>
            </a:endParaRPr>
          </a:p>
          <a:p>
            <a:pPr marL="0" indent="0">
              <a:buNone/>
            </a:pPr>
            <a:r>
              <a:rPr lang="en-US" sz="2000">
                <a:latin typeface="Calibri" panose="020F0502020204030204" charset="0"/>
              </a:rPr>
              <a:t>android:layout_width="wrap_content"</a:t>
            </a:r>
            <a:endParaRPr lang="en-US" sz="2000">
              <a:latin typeface="Calibri" panose="020F0502020204030204" charset="0"/>
            </a:endParaRPr>
          </a:p>
          <a:p>
            <a:pPr marL="0" indent="0">
              <a:buNone/>
            </a:pPr>
            <a:r>
              <a:rPr lang="en-US" sz="2000">
                <a:latin typeface="Calibri" panose="020F0502020204030204" charset="0"/>
              </a:rPr>
              <a:t>android:layout_height="wrap_content"</a:t>
            </a:r>
            <a:endParaRPr lang="en-US" sz="2000">
              <a:latin typeface="Calibri" panose="020F0502020204030204" charset="0"/>
            </a:endParaRPr>
          </a:p>
          <a:p>
            <a:pPr marL="0" indent="0">
              <a:buNone/>
            </a:pPr>
            <a:r>
              <a:rPr lang="en-US" sz="2000">
                <a:latin typeface="Calibri" panose="020F0502020204030204" charset="0"/>
              </a:rPr>
              <a:t>android:text="Hello, I am a TextView" /&gt;</a:t>
            </a:r>
            <a:endParaRPr lang="en-US" sz="2000">
              <a:latin typeface="Calibri" panose="020F0502020204030204" charset="0"/>
            </a:endParaRPr>
          </a:p>
          <a:p>
            <a:pPr marL="0" indent="0">
              <a:buNone/>
            </a:pPr>
            <a:r>
              <a:rPr lang="en-US" sz="2000">
                <a:latin typeface="Calibri" panose="020F0502020204030204" charset="0"/>
              </a:rPr>
              <a:t>&lt;Button android:id="@+id/button"</a:t>
            </a:r>
            <a:endParaRPr lang="en-US" sz="2000">
              <a:latin typeface="Calibri" panose="020F0502020204030204" charset="0"/>
            </a:endParaRPr>
          </a:p>
          <a:p>
            <a:pPr marL="0" indent="0">
              <a:buNone/>
            </a:pPr>
            <a:r>
              <a:rPr lang="en-US" sz="2000">
                <a:latin typeface="Calibri" panose="020F0502020204030204" charset="0"/>
              </a:rPr>
              <a:t>android:layout_width="wrap_content"s</a:t>
            </a:r>
            <a:endParaRPr lang="en-US" sz="2000">
              <a:latin typeface="Calibri" panose="020F0502020204030204" charset="0"/>
            </a:endParaRPr>
          </a:p>
          <a:p>
            <a:pPr marL="0" indent="0">
              <a:buNone/>
            </a:pPr>
            <a:r>
              <a:rPr lang="en-US" sz="2000">
                <a:latin typeface="Calibri" panose="020F0502020204030204" charset="0"/>
              </a:rPr>
              <a:t>android:layout_height="wrap_content"</a:t>
            </a:r>
            <a:endParaRPr lang="en-US" sz="2000">
              <a:latin typeface="Calibri" panose="020F0502020204030204" charset="0"/>
            </a:endParaRPr>
          </a:p>
          <a:p>
            <a:pPr marL="0" indent="0">
              <a:buNone/>
            </a:pPr>
            <a:r>
              <a:rPr lang="en-US" sz="2000">
                <a:latin typeface="Calibri" panose="020F0502020204030204" charset="0"/>
              </a:rPr>
              <a:t>android:text="Hello, I am a Button" /&gt;</a:t>
            </a:r>
            <a:endParaRPr lang="en-US" sz="2000">
              <a:latin typeface="Calibri" panose="020F0502020204030204" charset="0"/>
            </a:endParaRPr>
          </a:p>
          <a:p>
            <a:pPr marL="0" indent="0">
              <a:buNone/>
            </a:pPr>
            <a:r>
              <a:rPr lang="en-US" sz="2000">
                <a:latin typeface="Calibri" panose="020F0502020204030204" charset="0"/>
              </a:rPr>
              <a:t>&lt;/LinearLayout&gt;</a:t>
            </a:r>
            <a:endParaRPr lang="en-US" sz="2000">
              <a:latin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Design and implementation of Friend Finder</a:t>
            </a:r>
            <a:endParaRPr lang="en-US"/>
          </a:p>
        </p:txBody>
      </p:sp>
      <p:sp>
        <p:nvSpPr>
          <p:cNvPr id="3" name="Content Placeholder 2"/>
          <p:cNvSpPr>
            <a:spLocks noGrp="1"/>
          </p:cNvSpPr>
          <p:nvPr>
            <p:ph sz="half" idx="1"/>
          </p:nvPr>
        </p:nvSpPr>
        <p:spPr>
          <a:xfrm>
            <a:off x="609600" y="1174750"/>
            <a:ext cx="11250930" cy="5563870"/>
          </a:xfrm>
        </p:spPr>
        <p:txBody>
          <a:bodyPr/>
          <a:p>
            <a:pPr marL="457200" indent="-457200"/>
            <a:r>
              <a:rPr lang="en-US"/>
              <a:t>The final result is an Android application that conforms to the original idea. It</a:t>
            </a:r>
            <a:endParaRPr lang="en-US"/>
          </a:p>
          <a:p>
            <a:r>
              <a:rPr lang="en-US"/>
              <a:t>contains two activities with different functions, one handles the synchronization</a:t>
            </a:r>
            <a:endParaRPr lang="en-US"/>
          </a:p>
          <a:p>
            <a:r>
              <a:rPr lang="en-US"/>
              <a:t>with the cell phone’s contacts and Eniro’s API and the other one handles the presentation</a:t>
            </a:r>
            <a:endParaRPr lang="en-US"/>
          </a:p>
          <a:p>
            <a:r>
              <a:rPr lang="en-US"/>
              <a:t>of the contacts that live nearby the user. Below follows database design,</a:t>
            </a:r>
            <a:endParaRPr lang="en-US"/>
          </a:p>
          <a:p>
            <a:r>
              <a:rPr lang="en-US"/>
              <a:t>print screens, explanatory text and pseudo code.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 design</a:t>
            </a:r>
            <a:endParaRPr lang="en-US"/>
          </a:p>
        </p:txBody>
      </p:sp>
      <p:sp>
        <p:nvSpPr>
          <p:cNvPr id="3" name="Content Placeholder 2"/>
          <p:cNvSpPr>
            <a:spLocks noGrp="1"/>
          </p:cNvSpPr>
          <p:nvPr>
            <p:ph sz="half" idx="1"/>
          </p:nvPr>
        </p:nvSpPr>
        <p:spPr>
          <a:xfrm>
            <a:off x="609600" y="1174750"/>
            <a:ext cx="10972800" cy="5245735"/>
          </a:xfrm>
        </p:spPr>
        <p:txBody>
          <a:bodyPr/>
          <a:p>
            <a:pPr marL="285750" indent="-285750"/>
            <a:r>
              <a:rPr lang="en-US" sz="1800"/>
              <a:t>In order to store the contacts’ address info a database was designed and implemented</a:t>
            </a:r>
            <a:endParaRPr lang="en-US" sz="1800"/>
          </a:p>
          <a:p>
            <a:pPr marL="0" indent="0">
              <a:buNone/>
            </a:pPr>
            <a:r>
              <a:rPr lang="en-US" sz="1800"/>
              <a:t>in the application. Retrieving all the data from Eniro’s API is a quite time</a:t>
            </a:r>
            <a:endParaRPr lang="en-US" sz="1800"/>
          </a:p>
          <a:p>
            <a:pPr marL="0" indent="0">
              <a:buNone/>
            </a:pPr>
            <a:r>
              <a:rPr lang="en-US" sz="1800"/>
              <a:t>and bandwidth consuming process and it would be very inconvenient to retrieve all</a:t>
            </a:r>
            <a:endParaRPr lang="en-US" sz="1800"/>
          </a:p>
          <a:p>
            <a:pPr marL="0" indent="0">
              <a:buNone/>
            </a:pPr>
            <a:r>
              <a:rPr lang="en-US" sz="1800"/>
              <a:t>the data every time the application is started. Thus, a database class that extends</a:t>
            </a:r>
            <a:endParaRPr lang="en-US" sz="1800"/>
          </a:p>
          <a:p>
            <a:pPr marL="0" indent="0">
              <a:buNone/>
            </a:pPr>
            <a:r>
              <a:rPr lang="en-US" sz="1800"/>
              <a:t>the SQLiteHelper class was designed. SQLiteHelper is a class that is used</a:t>
            </a:r>
            <a:endParaRPr lang="en-US" sz="1800"/>
          </a:p>
          <a:p>
            <a:pPr marL="0" indent="0">
              <a:buNone/>
            </a:pPr>
            <a:r>
              <a:rPr lang="en-US" sz="1800"/>
              <a:t>to implement databases in Android. The database class (ContactDatabase)</a:t>
            </a:r>
            <a:endParaRPr lang="en-US" sz="1800"/>
          </a:p>
          <a:p>
            <a:pPr marL="0" indent="0">
              <a:buNone/>
            </a:pPr>
            <a:r>
              <a:rPr lang="en-US" sz="1800"/>
              <a:t>mainly consists of one large table where each row is filled with information about</a:t>
            </a:r>
            <a:endParaRPr lang="en-US" sz="1800"/>
          </a:p>
          <a:p>
            <a:pPr marL="0" indent="0">
              <a:buNone/>
            </a:pPr>
            <a:r>
              <a:rPr lang="en-US" sz="1800"/>
              <a:t>one contact such as contact name, name stored in, phone number, address</a:t>
            </a:r>
            <a:endParaRPr lang="en-US" sz="1800"/>
          </a:p>
          <a:p>
            <a:pPr marL="0" indent="0">
              <a:buNone/>
            </a:pPr>
            <a:r>
              <a:rPr lang="en-US" sz="1800"/>
              <a:t>and coordinates. Every time the application starts this information is fetched</a:t>
            </a:r>
            <a:endParaRPr lang="en-US" sz="1800"/>
          </a:p>
          <a:p>
            <a:pPr marL="0" indent="0">
              <a:buNone/>
            </a:pPr>
            <a:r>
              <a:rPr lang="en-US" sz="1800"/>
              <a:t>from the database and stored in an ArrayList that is used while the application</a:t>
            </a:r>
            <a:endParaRPr lang="en-US" sz="1800"/>
          </a:p>
          <a:p>
            <a:pPr marL="0" indent="0">
              <a:buNone/>
            </a:pPr>
            <a:r>
              <a:rPr lang="en-US" sz="1800"/>
              <a:t>is running. The other table that is stored in the database is very simple, it contains</a:t>
            </a:r>
            <a:endParaRPr lang="en-US" sz="1800"/>
          </a:p>
          <a:p>
            <a:pPr marL="0" indent="0">
              <a:buNone/>
            </a:pPr>
            <a:r>
              <a:rPr lang="en-US" sz="1800"/>
              <a:t>one single value, namely the max radius for viewing contacts that the user has</a:t>
            </a:r>
            <a:endParaRPr lang="en-US" sz="1800"/>
          </a:p>
          <a:p>
            <a:pPr marL="0" indent="0">
              <a:buNone/>
            </a:pPr>
            <a:r>
              <a:rPr lang="en-US" sz="1800"/>
              <a:t>chosen. In order to maintain this radius when the application is stopped it was</a:t>
            </a:r>
            <a:endParaRPr lang="en-US" sz="1800"/>
          </a:p>
          <a:p>
            <a:pPr marL="0" indent="0">
              <a:buNone/>
            </a:pPr>
            <a:r>
              <a:rPr lang="en-US" sz="1800"/>
              <a:t>necessary to store this value in the database and since it is not related to a certain</a:t>
            </a:r>
            <a:endParaRPr lang="en-US" sz="1800"/>
          </a:p>
          <a:p>
            <a:pPr marL="0" indent="0">
              <a:buNone/>
            </a:pPr>
            <a:r>
              <a:rPr lang="en-US" sz="1800"/>
              <a:t>contact it was put in a separate table. Figure 6 illustrates the database in an ER</a:t>
            </a:r>
            <a:endParaRPr lang="en-US" sz="1800"/>
          </a:p>
          <a:p>
            <a:pPr marL="0" indent="0">
              <a:buNone/>
            </a:pPr>
            <a:r>
              <a:rPr lang="en-US" sz="1800"/>
              <a:t>diagram</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3742875" name="Content Placeholder 1073742874"/>
          <p:cNvPicPr>
            <a:picLocks noChangeAspect="1"/>
          </p:cNvPicPr>
          <p:nvPr>
            <p:ph sz="half" idx="1"/>
          </p:nvPr>
        </p:nvPicPr>
        <p:blipFill>
          <a:blip r:embed="rId1"/>
          <a:stretch>
            <a:fillRect/>
          </a:stretch>
        </p:blipFill>
        <p:spPr>
          <a:xfrm>
            <a:off x="1951990" y="1206500"/>
            <a:ext cx="7484110" cy="406781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Listing 2: Back-end - Startup screen</a:t>
            </a:r>
            <a:endParaRPr lang="en-US"/>
          </a:p>
        </p:txBody>
      </p:sp>
      <p:sp>
        <p:nvSpPr>
          <p:cNvPr id="3" name="Content Placeholder 2"/>
          <p:cNvSpPr>
            <a:spLocks noGrp="1"/>
          </p:cNvSpPr>
          <p:nvPr>
            <p:ph sz="half" idx="1"/>
          </p:nvPr>
        </p:nvSpPr>
        <p:spPr/>
        <p:txBody>
          <a:bodyPr/>
          <a:p>
            <a:pPr marL="0" indent="0">
              <a:buNone/>
            </a:pPr>
            <a:r>
              <a:rPr lang="en-US" sz="1800">
                <a:latin typeface="Calibri" panose="020F0502020204030204" charset="0"/>
              </a:rPr>
              <a:t>public class FriendFinderActivity extends Activity{</a:t>
            </a:r>
            <a:endParaRPr lang="en-US" sz="1800">
              <a:latin typeface="Calibri" panose="020F0502020204030204" charset="0"/>
            </a:endParaRPr>
          </a:p>
          <a:p>
            <a:pPr marL="0" indent="0">
              <a:buNone/>
            </a:pPr>
            <a:r>
              <a:rPr lang="en-US" sz="1800">
                <a:latin typeface="Calibri" panose="020F0502020204030204" charset="0"/>
              </a:rPr>
              <a:t>public void onCreate(Bundle savedInstanceState){</a:t>
            </a:r>
            <a:endParaRPr lang="en-US" sz="1800">
              <a:latin typeface="Calibri" panose="020F0502020204030204" charset="0"/>
            </a:endParaRPr>
          </a:p>
          <a:p>
            <a:pPr marL="0" indent="0">
              <a:buNone/>
            </a:pPr>
            <a:r>
              <a:rPr lang="en-US" sz="1800">
                <a:latin typeface="Calibri" panose="020F0502020204030204" charset="0"/>
              </a:rPr>
              <a:t>//Sets the layout.</a:t>
            </a:r>
            <a:endParaRPr lang="en-US" sz="1800">
              <a:latin typeface="Calibri" panose="020F0502020204030204" charset="0"/>
            </a:endParaRPr>
          </a:p>
          <a:p>
            <a:pPr marL="0" indent="0">
              <a:buNone/>
            </a:pPr>
            <a:r>
              <a:rPr lang="en-US" sz="1800">
                <a:latin typeface="Calibri" panose="020F0502020204030204" charset="0"/>
              </a:rPr>
              <a:t>}</a:t>
            </a:r>
            <a:endParaRPr lang="en-US" sz="1800">
              <a:latin typeface="Calibri" panose="020F0502020204030204" charset="0"/>
            </a:endParaRPr>
          </a:p>
          <a:p>
            <a:pPr marL="0" indent="0">
              <a:buNone/>
            </a:pPr>
            <a:r>
              <a:rPr lang="en-US" sz="1800">
                <a:latin typeface="Calibri" panose="020F0502020204030204" charset="0"/>
              </a:rPr>
              <a:t>public void onStart(){</a:t>
            </a:r>
            <a:endParaRPr lang="en-US" sz="1800">
              <a:latin typeface="Calibri" panose="020F0502020204030204" charset="0"/>
            </a:endParaRPr>
          </a:p>
          <a:p>
            <a:pPr marL="0" indent="0">
              <a:buNone/>
            </a:pPr>
            <a:r>
              <a:rPr lang="en-US" sz="1800">
                <a:latin typeface="Calibri" panose="020F0502020204030204" charset="0"/>
              </a:rPr>
              <a:t>//Connects to the database to retrieve data from the ❃</a:t>
            </a:r>
            <a:endParaRPr lang="en-US" sz="1800">
              <a:latin typeface="Calibri" panose="020F0502020204030204" charset="0"/>
            </a:endParaRPr>
          </a:p>
          <a:p>
            <a:pPr marL="0" indent="0">
              <a:buNone/>
            </a:pPr>
            <a:r>
              <a:rPr lang="en-US" sz="1800">
                <a:latin typeface="Calibri" panose="020F0502020204030204" charset="0"/>
              </a:rPr>
              <a:t>➬ contact table.</a:t>
            </a:r>
            <a:endParaRPr lang="en-US" sz="1800">
              <a:latin typeface="Calibri" panose="020F0502020204030204" charset="0"/>
            </a:endParaRPr>
          </a:p>
          <a:p>
            <a:pPr marL="0" indent="0">
              <a:buNone/>
            </a:pPr>
            <a:r>
              <a:rPr lang="en-US" sz="1800">
                <a:latin typeface="Calibri" panose="020F0502020204030204" charset="0"/>
              </a:rPr>
              <a:t>}</a:t>
            </a:r>
            <a:endParaRPr lang="en-US" sz="1800">
              <a:latin typeface="Calibri" panose="020F0502020204030204" charset="0"/>
            </a:endParaRPr>
          </a:p>
          <a:p>
            <a:pPr marL="0" indent="0">
              <a:buNone/>
            </a:pPr>
            <a:r>
              <a:rPr lang="en-US" sz="1800">
                <a:latin typeface="Calibri" panose="020F0502020204030204" charset="0"/>
              </a:rPr>
              <a:t>...</a:t>
            </a:r>
            <a:endParaRPr lang="en-US" sz="1800">
              <a:latin typeface="Calibri" panose="020F0502020204030204" charset="0"/>
            </a:endParaRPr>
          </a:p>
          <a:p>
            <a:pPr marL="0" indent="0">
              <a:buNone/>
            </a:pPr>
            <a:r>
              <a:rPr lang="en-US" sz="1800">
                <a:latin typeface="Calibri" panose="020F0502020204030204" charset="0"/>
              </a:rPr>
              <a:t>//Methods for synchronizing, checking the internet ❃</a:t>
            </a:r>
            <a:endParaRPr lang="en-US" sz="1800">
              <a:latin typeface="Calibri" panose="020F0502020204030204" charset="0"/>
            </a:endParaRPr>
          </a:p>
          <a:p>
            <a:pPr marL="0" indent="0">
              <a:buNone/>
            </a:pPr>
            <a:r>
              <a:rPr lang="en-US" sz="1800">
                <a:latin typeface="Calibri" panose="020F0502020204030204" charset="0"/>
              </a:rPr>
              <a:t>➬ connection and connecting to the database.</a:t>
            </a:r>
            <a:endParaRPr lang="en-US" sz="1800">
              <a:latin typeface="Calibri" panose="020F0502020204030204" charset="0"/>
            </a:endParaRPr>
          </a:p>
          <a:p>
            <a:pPr marL="0" indent="0">
              <a:buNone/>
            </a:pPr>
            <a:r>
              <a:rPr lang="en-US" sz="1800">
                <a:latin typeface="Calibri" panose="020F0502020204030204" charset="0"/>
              </a:rPr>
              <a:t>...</a:t>
            </a:r>
            <a:endParaRPr lang="en-US" sz="1800">
              <a:latin typeface="Calibri" panose="020F0502020204030204" charset="0"/>
            </a:endParaRPr>
          </a:p>
          <a:p>
            <a:pPr marL="0" indent="0">
              <a:buNone/>
            </a:pPr>
            <a:r>
              <a:rPr lang="en-US" sz="1800">
                <a:latin typeface="Calibri" panose="020F0502020204030204" charset="0"/>
              </a:rPr>
              <a:t>}</a:t>
            </a:r>
            <a:endParaRPr lang="en-US" sz="1800">
              <a:latin typeface="Calibri" panose="020F0502020204030204" charset="0"/>
            </a:endParaRPr>
          </a:p>
        </p:txBody>
      </p:sp>
      <p:pic>
        <p:nvPicPr>
          <p:cNvPr id="1073742879" name="Content Placeholder 1073742878"/>
          <p:cNvPicPr>
            <a:picLocks noChangeAspect="1"/>
          </p:cNvPicPr>
          <p:nvPr>
            <p:ph sz="half" idx="2"/>
          </p:nvPr>
        </p:nvPicPr>
        <p:blipFill>
          <a:blip r:embed="rId1"/>
          <a:stretch>
            <a:fillRect/>
          </a:stretch>
        </p:blipFill>
        <p:spPr>
          <a:xfrm>
            <a:off x="6649720" y="1610995"/>
            <a:ext cx="4627245" cy="266255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Listing 3: Back-end - Synchronization</a:t>
            </a:r>
            <a:endParaRPr lang="en-US"/>
          </a:p>
        </p:txBody>
      </p:sp>
      <p:sp>
        <p:nvSpPr>
          <p:cNvPr id="3" name="Content Placeholder 2"/>
          <p:cNvSpPr>
            <a:spLocks noGrp="1"/>
          </p:cNvSpPr>
          <p:nvPr>
            <p:ph sz="half" idx="1"/>
          </p:nvPr>
        </p:nvSpPr>
        <p:spPr>
          <a:xfrm>
            <a:off x="609600" y="1174750"/>
            <a:ext cx="10847705" cy="5019675"/>
          </a:xfrm>
        </p:spPr>
        <p:txBody>
          <a:bodyPr/>
          <a:p>
            <a:pPr marL="0" indent="0">
              <a:buNone/>
            </a:pPr>
            <a:r>
              <a:rPr lang="en-US" sz="1600">
                <a:latin typeface="Calibri" panose="020F0502020204030204" charset="0"/>
              </a:rPr>
              <a:t>public class Contact{</a:t>
            </a:r>
            <a:endParaRPr lang="en-US" sz="1600">
              <a:latin typeface="Calibri" panose="020F0502020204030204" charset="0"/>
            </a:endParaRPr>
          </a:p>
          <a:p>
            <a:pPr marL="0" indent="0">
              <a:buNone/>
            </a:pPr>
            <a:r>
              <a:rPr lang="en-US" sz="1600">
                <a:latin typeface="Calibri" panose="020F0502020204030204" charset="0"/>
              </a:rPr>
              <a:t>public Contact(String phoneNumber, String thePhoneName, </a:t>
            </a:r>
            <a:endParaRPr lang="en-US" sz="1600">
              <a:latin typeface="Calibri" panose="020F0502020204030204" charset="0"/>
            </a:endParaRPr>
          </a:p>
          <a:p>
            <a:pPr marL="0" indent="0">
              <a:buNone/>
            </a:pPr>
            <a:r>
              <a:rPr lang="en-US" sz="1600">
                <a:latin typeface="Calibri" panose="020F0502020204030204" charset="0"/>
              </a:rPr>
              <a:t>➬ Context context) throws IOException{</a:t>
            </a:r>
            <a:endParaRPr lang="en-US" sz="1600">
              <a:latin typeface="Calibri" panose="020F0502020204030204" charset="0"/>
            </a:endParaRPr>
          </a:p>
          <a:p>
            <a:pPr marL="0" indent="0">
              <a:buNone/>
            </a:pPr>
            <a:r>
              <a:rPr lang="en-US" sz="1600">
                <a:latin typeface="Calibri" panose="020F0502020204030204" charset="0"/>
              </a:rPr>
              <a:t>//Constructor used to create Contact objects by </a:t>
            </a:r>
            <a:endParaRPr lang="en-US" sz="1600">
              <a:latin typeface="Calibri" panose="020F0502020204030204" charset="0"/>
            </a:endParaRPr>
          </a:p>
          <a:p>
            <a:pPr marL="0" indent="0">
              <a:buNone/>
            </a:pPr>
            <a:r>
              <a:rPr lang="en-US" sz="1600">
                <a:latin typeface="Calibri" panose="020F0502020204030204" charset="0"/>
              </a:rPr>
              <a:t>➬ searching on Eniro's API and then store the data </a:t>
            </a:r>
            <a:endParaRPr lang="en-US" sz="1600">
              <a:latin typeface="Calibri" panose="020F0502020204030204" charset="0"/>
            </a:endParaRPr>
          </a:p>
          <a:p>
            <a:pPr marL="0" indent="0">
              <a:buNone/>
            </a:pPr>
            <a:r>
              <a:rPr lang="en-US" sz="1600">
                <a:latin typeface="Calibri" panose="020F0502020204030204" charset="0"/>
              </a:rPr>
              <a:t>➬ in instance variables such as phone book name, ❃</a:t>
            </a:r>
            <a:endParaRPr lang="en-US" sz="1600">
              <a:latin typeface="Calibri" panose="020F0502020204030204" charset="0"/>
            </a:endParaRPr>
          </a:p>
          <a:p>
            <a:pPr marL="0" indent="0">
              <a:buNone/>
            </a:pPr>
            <a:r>
              <a:rPr lang="en-US" sz="1600">
                <a:latin typeface="Calibri" panose="020F0502020204030204" charset="0"/>
              </a:rPr>
              <a:t>➬ street address, coordinates etc.</a:t>
            </a:r>
            <a:endParaRPr lang="en-US" sz="1600">
              <a:latin typeface="Calibri" panose="020F0502020204030204" charset="0"/>
            </a:endParaRPr>
          </a:p>
          <a:p>
            <a:pPr marL="0" indent="0">
              <a:buNone/>
            </a:pPr>
            <a:r>
              <a:rPr lang="en-US" sz="1600">
                <a:latin typeface="Calibri" panose="020F0502020204030204" charset="0"/>
              </a:rPr>
              <a:t>}</a:t>
            </a:r>
            <a:endParaRPr lang="en-US" sz="1600">
              <a:latin typeface="Calibri" panose="020F0502020204030204" charset="0"/>
            </a:endParaRPr>
          </a:p>
          <a:p>
            <a:pPr marL="0" indent="0">
              <a:buNone/>
            </a:pPr>
            <a:r>
              <a:rPr lang="en-US" sz="1600">
                <a:latin typeface="Calibri" panose="020F0502020204030204" charset="0"/>
              </a:rPr>
              <a:t>public Contact(String[] personData, double [] coordinates){</a:t>
            </a:r>
            <a:endParaRPr lang="en-US" sz="1600">
              <a:latin typeface="Calibri" panose="020F0502020204030204" charset="0"/>
            </a:endParaRPr>
          </a:p>
          <a:p>
            <a:pPr marL="0" indent="0">
              <a:buNone/>
            </a:pPr>
            <a:r>
              <a:rPr lang="en-US" sz="1600">
                <a:latin typeface="Calibri" panose="020F0502020204030204" charset="0"/>
              </a:rPr>
              <a:t>//Constructor used to store data taken from the ❃</a:t>
            </a:r>
            <a:endParaRPr lang="en-US" sz="1600">
              <a:latin typeface="Calibri" panose="020F0502020204030204" charset="0"/>
            </a:endParaRPr>
          </a:p>
          <a:p>
            <a:pPr marL="0" indent="0">
              <a:buNone/>
            </a:pPr>
            <a:r>
              <a:rPr lang="en-US" sz="1600">
                <a:latin typeface="Calibri" panose="020F0502020204030204" charset="0"/>
              </a:rPr>
              <a:t>➬ database in the Contact object. Thus, when the ❃</a:t>
            </a:r>
            <a:endParaRPr lang="en-US" sz="1600">
              <a:latin typeface="Calibri" panose="020F0502020204030204" charset="0"/>
            </a:endParaRPr>
          </a:p>
          <a:p>
            <a:pPr marL="0" indent="0">
              <a:buNone/>
            </a:pPr>
            <a:r>
              <a:rPr lang="en-US" sz="1600">
                <a:latin typeface="Calibri" panose="020F0502020204030204" charset="0"/>
              </a:rPr>
              <a:t>22</a:t>
            </a:r>
            <a:endParaRPr lang="en-US" sz="1600">
              <a:latin typeface="Calibri" panose="020F0502020204030204" charset="0"/>
            </a:endParaRPr>
          </a:p>
          <a:p>
            <a:pPr marL="0" indent="0">
              <a:buNone/>
            </a:pPr>
            <a:r>
              <a:rPr lang="en-US" sz="1600">
                <a:latin typeface="Calibri" panose="020F0502020204030204" charset="0"/>
              </a:rPr>
              <a:t>E//Get methods for the variables such as name, phone ❃</a:t>
            </a:r>
            <a:endParaRPr lang="en-US" sz="1600">
              <a:latin typeface="Calibri" panose="020F0502020204030204" charset="0"/>
            </a:endParaRPr>
          </a:p>
          <a:p>
            <a:pPr marL="0" indent="0">
              <a:buNone/>
            </a:pPr>
            <a:r>
              <a:rPr lang="en-US" sz="1600">
                <a:latin typeface="Calibri" panose="020F0502020204030204" charset="0"/>
              </a:rPr>
              <a:t>➬ number, address and the distance to the user.</a:t>
            </a:r>
            <a:endParaRPr lang="en-US" sz="1600">
              <a:latin typeface="Calibri" panose="020F0502020204030204" charset="0"/>
            </a:endParaRPr>
          </a:p>
          <a:p>
            <a:pPr marL="0" indent="0">
              <a:buNone/>
            </a:pPr>
            <a:r>
              <a:rPr lang="en-US" sz="1600">
                <a:latin typeface="Calibri" panose="020F0502020204030204" charset="0"/>
              </a:rPr>
              <a:t>//Methods for retrieving data from the JSON objects that ❃</a:t>
            </a:r>
            <a:endParaRPr lang="en-US" sz="1600">
              <a:latin typeface="Calibri" panose="020F0502020204030204" charset="0"/>
            </a:endParaRPr>
          </a:p>
          <a:p>
            <a:pPr marL="0" indent="0">
              <a:buNone/>
            </a:pPr>
            <a:r>
              <a:rPr lang="en-US" sz="1600">
                <a:latin typeface="Calibri" panose="020F0502020204030204" charset="0"/>
              </a:rPr>
              <a:t>➬ are returned from Eniro's API.</a:t>
            </a:r>
            <a:endParaRPr lang="en-US" sz="1600">
              <a:latin typeface="Calibri" panose="020F0502020204030204" charset="0"/>
            </a:endParaRPr>
          </a:p>
          <a:p>
            <a:pPr marL="0" indent="0">
              <a:buNone/>
            </a:pPr>
            <a:r>
              <a:rPr lang="en-US" sz="1600">
                <a:latin typeface="Calibri" panose="020F0502020204030204" charset="0"/>
              </a:rPr>
              <a:t>...</a:t>
            </a:r>
            <a:endParaRPr lang="en-US" sz="1600">
              <a:latin typeface="Calibri" panose="020F0502020204030204" charset="0"/>
            </a:endParaRPr>
          </a:p>
          <a:p>
            <a:pPr marL="0" indent="0">
              <a:buNone/>
            </a:pPr>
            <a:r>
              <a:rPr lang="en-US" sz="1600">
                <a:latin typeface="Calibri" panose="020F0502020204030204" charset="0"/>
              </a:rPr>
              <a:t>}</a:t>
            </a:r>
            <a:endParaRPr lang="en-US" sz="1600">
              <a:latin typeface="Calibri" panose="020F0502020204030204" charset="0"/>
            </a:endParaRPr>
          </a:p>
          <a:p>
            <a:pPr marL="0" indent="0">
              <a:buNone/>
            </a:pPr>
            <a:endParaRPr lang="en-US" sz="1600">
              <a:latin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x-none" dirty="0">
                <a:solidFill>
                  <a:srgbClr val="558ED5"/>
                </a:solidFill>
                <a:latin typeface="Calibri" panose="020F0502020204030204" charset="0"/>
                <a:sym typeface="+mn-ea"/>
              </a:rPr>
              <a:t>Location-Based Services</a:t>
            </a:r>
            <a:br>
              <a:rPr lang="en-US" altLang="x-none" dirty="0">
                <a:solidFill>
                  <a:srgbClr val="558ED5"/>
                </a:solidFill>
                <a:latin typeface="Calibri" panose="020F0502020204030204" charset="0"/>
                <a:sym typeface="+mn-ea"/>
              </a:rPr>
            </a:br>
            <a:endParaRPr lang="en-US"/>
          </a:p>
        </p:txBody>
      </p:sp>
      <p:sp>
        <p:nvSpPr>
          <p:cNvPr id="3" name="Content Placeholder 2"/>
          <p:cNvSpPr>
            <a:spLocks noGrp="1"/>
          </p:cNvSpPr>
          <p:nvPr>
            <p:ph sz="half" idx="1"/>
          </p:nvPr>
        </p:nvSpPr>
        <p:spPr/>
        <p:txBody>
          <a:bodyPr/>
          <a:p>
            <a:pPr lvl="0" algn="just" eaLnBrk="1" hangingPunct="1"/>
            <a:r>
              <a:rPr sz="2000" dirty="0">
                <a:solidFill>
                  <a:srgbClr val="0D0D0D"/>
                </a:solidFill>
                <a:latin typeface="Times New Roman" panose="02020603050405020304" charset="0"/>
                <a:sym typeface="+mn-ea"/>
              </a:rPr>
              <a:t>Location-Based Services</a:t>
            </a:r>
            <a:r>
              <a:rPr lang="en-US" altLang="x-none" sz="2000" dirty="0">
                <a:solidFill>
                  <a:srgbClr val="0D0D0D"/>
                </a:solidFill>
                <a:latin typeface="Times New Roman" panose="02020603050405020304" charset="0"/>
                <a:sym typeface="+mn-ea"/>
              </a:rPr>
              <a:t> or </a:t>
            </a:r>
            <a:r>
              <a:rPr sz="2000" dirty="0">
                <a:solidFill>
                  <a:srgbClr val="0D0D0D"/>
                </a:solidFill>
                <a:latin typeface="Times New Roman" panose="02020603050405020304" charset="0"/>
                <a:sym typeface="+mn-ea"/>
              </a:rPr>
              <a:t>LBS allow software to obtain the phone's current location. This includes location obtained from the Global Positioning System (GPS) satellite constellation, but it's not limited to that. </a:t>
            </a:r>
            <a:endParaRPr lang="en-US" altLang="x-none" sz="2000" dirty="0">
              <a:solidFill>
                <a:srgbClr val="0D0D0D"/>
              </a:solidFill>
              <a:latin typeface="Times New Roman" panose="02020603050405020304" charset="0"/>
            </a:endParaRPr>
          </a:p>
          <a:p>
            <a:pPr lvl="0" algn="just" eaLnBrk="1" hangingPunct="1"/>
            <a:endParaRPr lang="en-US" altLang="x-none" sz="2000" dirty="0">
              <a:solidFill>
                <a:srgbClr val="0D0D0D"/>
              </a:solidFill>
              <a:latin typeface="Times New Roman" panose="02020603050405020304" charset="0"/>
            </a:endParaRPr>
          </a:p>
          <a:p>
            <a:pPr lvl="0" algn="just" eaLnBrk="1" hangingPunct="1"/>
            <a:r>
              <a:rPr sz="2000" dirty="0">
                <a:latin typeface="Times New Roman" panose="02020603050405020304" charset="0"/>
                <a:sym typeface="+mn-ea"/>
              </a:rPr>
              <a:t>The</a:t>
            </a:r>
            <a:r>
              <a:rPr lang="en-US" altLang="x-none" sz="2000" dirty="0">
                <a:latin typeface="Times New Roman" panose="02020603050405020304" charset="0"/>
                <a:sym typeface="+mn-ea"/>
              </a:rPr>
              <a:t> </a:t>
            </a:r>
            <a:r>
              <a:rPr sz="2000" dirty="0">
                <a:latin typeface="Times New Roman" panose="02020603050405020304" charset="0"/>
                <a:sym typeface="+mn-ea"/>
              </a:rPr>
              <a:t>API </a:t>
            </a:r>
            <a:r>
              <a:rPr lang="en-US" altLang="x-none" sz="2000" dirty="0">
                <a:latin typeface="Times New Roman" panose="02020603050405020304" charset="0"/>
                <a:sym typeface="+mn-ea"/>
              </a:rPr>
              <a:t>is considered as </a:t>
            </a:r>
            <a:r>
              <a:rPr sz="2000" dirty="0">
                <a:latin typeface="Times New Roman" panose="02020603050405020304" charset="0"/>
                <a:sym typeface="+mn-ea"/>
              </a:rPr>
              <a:t>"optional“</a:t>
            </a:r>
            <a:r>
              <a:rPr lang="en-US" altLang="x-none" sz="2000" dirty="0">
                <a:latin typeface="Times New Roman" panose="02020603050405020304" charset="0"/>
                <a:sym typeface="+mn-ea"/>
              </a:rPr>
              <a:t> API as an application can still be build without using the Location-Based API. </a:t>
            </a:r>
            <a:endParaRPr lang="en-US" altLang="x-none" sz="2000" dirty="0">
              <a:latin typeface="Times New Roman" panose="02020603050405020304" charset="0"/>
            </a:endParaRPr>
          </a:p>
          <a:p>
            <a:pPr lvl="0" algn="just" eaLnBrk="1" hangingPunct="1"/>
            <a:endParaRPr lang="en-US" altLang="x-none" sz="2000" dirty="0">
              <a:latin typeface="Times New Roman" panose="02020603050405020304" charset="0"/>
            </a:endParaRPr>
          </a:p>
          <a:p>
            <a:pPr lvl="0" algn="just" eaLnBrk="1" hangingPunct="1"/>
            <a:r>
              <a:rPr sz="2000" dirty="0">
                <a:latin typeface="Times New Roman" panose="02020603050405020304" charset="0"/>
                <a:sym typeface="+mn-ea"/>
              </a:rPr>
              <a:t>For example, an </a:t>
            </a:r>
            <a:r>
              <a:rPr lang="en-US" altLang="x-none" sz="2000" dirty="0">
                <a:latin typeface="Times New Roman" panose="02020603050405020304" charset="0"/>
                <a:sym typeface="+mn-ea"/>
              </a:rPr>
              <a:t>Android </a:t>
            </a:r>
            <a:r>
              <a:rPr sz="2000" dirty="0">
                <a:latin typeface="Times New Roman" panose="02020603050405020304" charset="0"/>
                <a:sym typeface="+mn-ea"/>
              </a:rPr>
              <a:t>application </a:t>
            </a:r>
            <a:r>
              <a:rPr lang="en-US" altLang="x-none" sz="2000" dirty="0">
                <a:latin typeface="Times New Roman" panose="02020603050405020304" charset="0"/>
                <a:sym typeface="+mn-ea"/>
              </a:rPr>
              <a:t>cannot be writtien </a:t>
            </a:r>
            <a:r>
              <a:rPr sz="2000" dirty="0">
                <a:latin typeface="Times New Roman" panose="02020603050405020304" charset="0"/>
                <a:sym typeface="+mn-ea"/>
              </a:rPr>
              <a:t>without using the Activity and Intent APIs, but </a:t>
            </a:r>
            <a:r>
              <a:rPr lang="en-US" altLang="x-none" sz="2000" dirty="0">
                <a:latin typeface="Times New Roman" panose="02020603050405020304" charset="0"/>
                <a:sym typeface="+mn-ea"/>
              </a:rPr>
              <a:t>an</a:t>
            </a:r>
            <a:r>
              <a:rPr sz="2000" dirty="0">
                <a:latin typeface="Times New Roman" panose="02020603050405020304" charset="0"/>
                <a:sym typeface="+mn-ea"/>
              </a:rPr>
              <a:t> application may not need to know where the user is, so </a:t>
            </a:r>
            <a:r>
              <a:rPr lang="en-US" altLang="x-none" sz="2000" dirty="0">
                <a:latin typeface="Times New Roman" panose="02020603050405020304" charset="0"/>
                <a:sym typeface="+mn-ea"/>
              </a:rPr>
              <a:t>the</a:t>
            </a:r>
            <a:r>
              <a:rPr sz="2000" dirty="0">
                <a:latin typeface="Times New Roman" panose="02020603050405020304" charset="0"/>
                <a:sym typeface="+mn-ea"/>
              </a:rPr>
              <a:t> need</a:t>
            </a:r>
            <a:r>
              <a:rPr lang="en-US" altLang="x-none" sz="2000" dirty="0">
                <a:latin typeface="Times New Roman" panose="02020603050405020304" charset="0"/>
                <a:sym typeface="+mn-ea"/>
              </a:rPr>
              <a:t> of</a:t>
            </a:r>
            <a:r>
              <a:rPr sz="2000" dirty="0">
                <a:latin typeface="Times New Roman" panose="02020603050405020304" charset="0"/>
                <a:sym typeface="+mn-ea"/>
              </a:rPr>
              <a:t> the Location-Based Services API</a:t>
            </a:r>
            <a:r>
              <a:rPr lang="en-US" altLang="x-none" sz="2000" dirty="0">
                <a:latin typeface="Times New Roman" panose="02020603050405020304" charset="0"/>
                <a:sym typeface="+mn-ea"/>
              </a:rPr>
              <a:t> maybe not be use</a:t>
            </a:r>
            <a:r>
              <a:rPr sz="2000" dirty="0">
                <a:latin typeface="Times New Roman" panose="02020603050405020304" charset="0"/>
                <a:sym typeface="+mn-ea"/>
              </a:rPr>
              <a:t>. In this sense, the LBS API is optional where the Activity API is not.</a:t>
            </a:r>
            <a:endParaRPr lang="en-US" altLang="x-none" sz="2000" dirty="0">
              <a:latin typeface="Times New Roman" panose="02020603050405020304" charset="0"/>
            </a:endParaRPr>
          </a:p>
          <a:p>
            <a:pPr lvl="0" algn="just" eaLnBrk="1" hangingPunct="1"/>
            <a:endParaRPr lang="en-US" sz="2000">
              <a:latin typeface="Times New Roman" panose="02020603050405020304" charset="0"/>
            </a:endParaRPr>
          </a:p>
        </p:txBody>
      </p:sp>
      <p:pic>
        <p:nvPicPr>
          <p:cNvPr id="4107" name="Picture 2" descr="http://www.techchee.com/wp-content/uploads/2007/11/google-mobile-linux-based-os-with-java-topping-051107.jpg"/>
          <p:cNvPicPr>
            <a:picLocks noChangeAspect="1"/>
          </p:cNvPicPr>
          <p:nvPr>
            <p:ph sz="half" idx="2"/>
          </p:nvPr>
        </p:nvPicPr>
        <p:blipFill>
          <a:blip r:embed="rId1"/>
          <a:stretch>
            <a:fillRect/>
          </a:stretch>
        </p:blipFill>
        <p:spPr>
          <a:xfrm>
            <a:off x="8025130" y="1498600"/>
            <a:ext cx="3557270" cy="229679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US" sz="1400">
                <a:latin typeface="Calibri" panose="020F0502020204030204" charset="0"/>
                <a:sym typeface="+mn-ea"/>
              </a:rPr>
              <a:t>public class ContactDatabase extends SQLiteHelper{</a:t>
            </a:r>
            <a:endParaRPr lang="en-US" sz="1400">
              <a:latin typeface="Calibri" panose="020F0502020204030204" charset="0"/>
            </a:endParaRPr>
          </a:p>
          <a:p>
            <a:pPr marL="0" indent="0">
              <a:buNone/>
            </a:pPr>
            <a:r>
              <a:rPr lang="en-US" sz="1400">
                <a:latin typeface="Calibri" panose="020F0502020204030204" charset="0"/>
                <a:sym typeface="+mn-ea"/>
              </a:rPr>
              <a:t>public void onCreate(SQLiteDatabase db){</a:t>
            </a:r>
            <a:endParaRPr lang="en-US" sz="1400">
              <a:latin typeface="Calibri" panose="020F0502020204030204" charset="0"/>
            </a:endParaRPr>
          </a:p>
          <a:p>
            <a:pPr marL="0" indent="0">
              <a:buNone/>
            </a:pPr>
            <a:r>
              <a:rPr lang="en-US" sz="1400">
                <a:latin typeface="Calibri" panose="020F0502020204030204" charset="0"/>
                <a:sym typeface="+mn-ea"/>
              </a:rPr>
              <a:t>//Creates the tables and views needed in the database.</a:t>
            </a:r>
            <a:endParaRPr lang="en-US" sz="1400">
              <a:latin typeface="Calibri" panose="020F0502020204030204" charset="0"/>
            </a:endParaRPr>
          </a:p>
          <a:p>
            <a:pPr marL="0" indent="0">
              <a:buNone/>
            </a:pPr>
            <a:r>
              <a:rPr lang="en-US" sz="1400">
                <a:latin typeface="Calibri" panose="020F0502020204030204" charset="0"/>
                <a:sym typeface="+mn-ea"/>
              </a:rPr>
              <a:t>}</a:t>
            </a:r>
            <a:endParaRPr lang="en-US" sz="1400">
              <a:latin typeface="Calibri" panose="020F0502020204030204" charset="0"/>
            </a:endParaRPr>
          </a:p>
          <a:p>
            <a:pPr marL="0" indent="0">
              <a:buNone/>
            </a:pPr>
            <a:r>
              <a:rPr lang="en-US" sz="1400">
                <a:latin typeface="Calibri" panose="020F0502020204030204" charset="0"/>
                <a:sym typeface="+mn-ea"/>
              </a:rPr>
              <a:t>...</a:t>
            </a:r>
            <a:endParaRPr lang="en-US" sz="1400">
              <a:latin typeface="Calibri" panose="020F0502020204030204" charset="0"/>
            </a:endParaRPr>
          </a:p>
          <a:p>
            <a:pPr marL="0" indent="0">
              <a:buNone/>
            </a:pPr>
            <a:r>
              <a:rPr lang="en-US" sz="1400">
                <a:latin typeface="Calibri" panose="020F0502020204030204" charset="0"/>
                <a:sym typeface="+mn-ea"/>
              </a:rPr>
              <a:t>//Methods for adding contacts, setting radius and updating ❃</a:t>
            </a:r>
            <a:endParaRPr lang="en-US" sz="1400">
              <a:latin typeface="Calibri" panose="020F0502020204030204" charset="0"/>
            </a:endParaRPr>
          </a:p>
          <a:p>
            <a:pPr marL="0" indent="0">
              <a:buNone/>
            </a:pPr>
            <a:r>
              <a:rPr lang="en-US" sz="1400">
                <a:latin typeface="Calibri" panose="020F0502020204030204" charset="0"/>
                <a:sym typeface="+mn-ea"/>
              </a:rPr>
              <a:t>➬ values.</a:t>
            </a:r>
            <a:endParaRPr lang="en-US" sz="1400">
              <a:latin typeface="Calibri" panose="020F0502020204030204" charset="0"/>
            </a:endParaRPr>
          </a:p>
          <a:p>
            <a:pPr marL="0" indent="0">
              <a:buNone/>
            </a:pPr>
            <a:r>
              <a:rPr lang="en-US" sz="1400">
                <a:latin typeface="Calibri" panose="020F0502020204030204" charset="0"/>
                <a:sym typeface="+mn-ea"/>
              </a:rPr>
              <a:t>...</a:t>
            </a:r>
            <a:endParaRPr lang="en-US" sz="1400">
              <a:latin typeface="Calibri" panose="020F0502020204030204" charset="0"/>
            </a:endParaRPr>
          </a:p>
          <a:p>
            <a:pPr marL="0" indent="0">
              <a:buNone/>
            </a:pPr>
            <a:r>
              <a:rPr lang="en-US" sz="1400">
                <a:latin typeface="Calibri" panose="020F0502020204030204" charset="0"/>
                <a:sym typeface="+mn-ea"/>
              </a:rPr>
              <a:t>}</a:t>
            </a:r>
            <a:endParaRPr lang="en-US" sz="1400">
              <a:latin typeface="Calibri" panose="020F0502020204030204" charset="0"/>
            </a:endParaRP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073742882" name="Content Placeholder 1073742881"/>
          <p:cNvPicPr>
            <a:picLocks noChangeAspect="1"/>
          </p:cNvPicPr>
          <p:nvPr>
            <p:ph sz="half" idx="1"/>
          </p:nvPr>
        </p:nvPicPr>
        <p:blipFill>
          <a:blip r:embed="rId1"/>
          <a:stretch>
            <a:fillRect/>
          </a:stretch>
        </p:blipFill>
        <p:spPr>
          <a:xfrm>
            <a:off x="817245" y="1174750"/>
            <a:ext cx="8782685" cy="49530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600"/>
              <a:t>Listing 4: Back-end - User interface after synchronization</a:t>
            </a:r>
            <a:endParaRPr lang="en-US" sz="1600"/>
          </a:p>
        </p:txBody>
      </p:sp>
      <p:sp>
        <p:nvSpPr>
          <p:cNvPr id="3" name="Content Placeholder 2"/>
          <p:cNvSpPr>
            <a:spLocks noGrp="1"/>
          </p:cNvSpPr>
          <p:nvPr>
            <p:ph sz="half" idx="1"/>
          </p:nvPr>
        </p:nvSpPr>
        <p:spPr>
          <a:xfrm>
            <a:off x="609600" y="1174750"/>
            <a:ext cx="11059160" cy="5245735"/>
          </a:xfrm>
        </p:spPr>
        <p:txBody>
          <a:bodyPr/>
          <a:p>
            <a:pPr marL="0" indent="0">
              <a:buNone/>
            </a:pPr>
            <a:r>
              <a:rPr lang="en-US" sz="1400"/>
              <a:t>public class FFTabWidget extends TabActivity implements &gt;</a:t>
            </a:r>
            <a:endParaRPr lang="en-US" sz="1400"/>
          </a:p>
          <a:p>
            <a:pPr marL="0" indent="0">
              <a:buNone/>
            </a:pPr>
            <a:endParaRPr lang="en-US" sz="1400"/>
          </a:p>
          <a:p>
            <a:pPr marL="0" indent="0">
              <a:buNone/>
            </a:pPr>
            <a:r>
              <a:rPr lang="en-US" sz="1400"/>
              <a:t> OnTabChangeListener{</a:t>
            </a:r>
            <a:endParaRPr lang="en-US" sz="1400"/>
          </a:p>
          <a:p>
            <a:pPr marL="0" indent="0">
              <a:buNone/>
            </a:pPr>
            <a:endParaRPr lang="en-US" sz="1400"/>
          </a:p>
          <a:p>
            <a:pPr marL="0" indent="0">
              <a:buNone/>
            </a:pPr>
            <a:r>
              <a:rPr lang="en-US" sz="1400"/>
              <a:t>//The class where most of the work is done. A TabHost &gt;</a:t>
            </a:r>
            <a:endParaRPr lang="en-US" sz="1400"/>
          </a:p>
          <a:p>
            <a:pPr marL="0" indent="0">
              <a:buNone/>
            </a:pPr>
            <a:endParaRPr lang="en-US" sz="1400"/>
          </a:p>
          <a:p>
            <a:pPr marL="0" indent="0">
              <a:buNone/>
            </a:pPr>
            <a:r>
              <a:rPr lang="en-US" sz="1400"/>
              <a:t>manages the list and map tabs. Since the list view &gt;</a:t>
            </a:r>
            <a:endParaRPr lang="en-US" sz="1400"/>
          </a:p>
          <a:p>
            <a:pPr marL="0" indent="0">
              <a:buNone/>
            </a:pPr>
            <a:endParaRPr lang="en-US" sz="1400"/>
          </a:p>
          <a:p>
            <a:pPr marL="0" indent="0">
              <a:buNone/>
            </a:pPr>
            <a:r>
              <a:rPr lang="en-US" sz="1400"/>
              <a:t>and map view are handled and designed in this class &gt;</a:t>
            </a:r>
            <a:endParaRPr lang="en-US" sz="1400"/>
          </a:p>
          <a:p>
            <a:pPr marL="0" indent="0">
              <a:buNone/>
            </a:pPr>
            <a:endParaRPr lang="en-US" sz="1400"/>
          </a:p>
          <a:p>
            <a:pPr marL="0" indent="0">
              <a:buNone/>
            </a:pPr>
            <a:r>
              <a:rPr lang="en-US" sz="1400"/>
              <a:t>Çthe back-end perspective of these two have been merged.</a:t>
            </a:r>
            <a:endParaRPr lang="en-US" sz="1400"/>
          </a:p>
          <a:p>
            <a:pPr marL="0" indent="0">
              <a:buNone/>
            </a:pPr>
            <a:endParaRPr lang="en-US" sz="1400"/>
          </a:p>
          <a:p>
            <a:pPr marL="0" indent="0">
              <a:buNone/>
            </a:pPr>
            <a:r>
              <a:rPr lang="en-US" sz="1400"/>
              <a:t>public void onCreate(Bundle savedInstanceState){</a:t>
            </a:r>
            <a:endParaRPr lang="en-US" sz="1400"/>
          </a:p>
          <a:p>
            <a:pPr marL="0" indent="0">
              <a:buNone/>
            </a:pPr>
            <a:endParaRPr lang="en-US" sz="1400"/>
          </a:p>
          <a:p>
            <a:pPr marL="0" indent="0">
              <a:buNone/>
            </a:pPr>
            <a:r>
              <a:rPr lang="en-US" sz="1400"/>
              <a:t>//Sets the layout.</a:t>
            </a:r>
            <a:endParaRPr lang="en-US" sz="1400"/>
          </a:p>
          <a:p>
            <a:pPr marL="0" indent="0">
              <a:buNone/>
            </a:pPr>
            <a:endParaRPr lang="en-US" sz="1400"/>
          </a:p>
          <a:p>
            <a:pPr marL="0" indent="0">
              <a:buNone/>
            </a:pPr>
            <a:r>
              <a:rPr lang="en-US" sz="1400"/>
              <a:t>//Creates the list and map view.</a:t>
            </a:r>
            <a:endParaRPr lang="en-US" sz="1400"/>
          </a:p>
          <a:p>
            <a:pPr marL="0" indent="0">
              <a:buNone/>
            </a:pPr>
            <a:endParaRPr 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endParaRPr lang="en-US" sz="1400"/>
          </a:p>
          <a:p>
            <a:pPr marL="0" indent="0">
              <a:buNone/>
            </a:pPr>
            <a:r>
              <a:rPr lang="en-US" sz="1400">
                <a:sym typeface="+mn-ea"/>
              </a:rPr>
              <a:t>//Creates the JavaScript bridge needed to interact </a:t>
            </a:r>
            <a:endParaRPr lang="en-US" sz="1400"/>
          </a:p>
          <a:p>
            <a:pPr marL="0" indent="0">
              <a:buNone/>
            </a:pPr>
            <a:r>
              <a:rPr lang="en-US" sz="1400">
                <a:sym typeface="+mn-ea"/>
              </a:rPr>
              <a:t>with the Eniro map API in the .html file.</a:t>
            </a:r>
            <a:endParaRPr lang="en-US" sz="1400"/>
          </a:p>
          <a:p>
            <a:pPr marL="0" indent="0">
              <a:buNone/>
            </a:pPr>
            <a:endParaRPr lang="en-US" sz="1400"/>
          </a:p>
          <a:p>
            <a:pPr marL="0" indent="0">
              <a:buNone/>
            </a:pPr>
            <a:r>
              <a:rPr lang="en-US" sz="1400">
                <a:sym typeface="+mn-ea"/>
              </a:rPr>
              <a:t>//Starts searching for the user location.</a:t>
            </a:r>
            <a:endParaRPr lang="en-US" sz="1400"/>
          </a:p>
          <a:p>
            <a:pPr marL="0" indent="0">
              <a:buNone/>
            </a:pPr>
            <a:endParaRPr lang="en-US" sz="1400"/>
          </a:p>
          <a:p>
            <a:pPr marL="0" indent="0">
              <a:buNone/>
            </a:pPr>
            <a:r>
              <a:rPr lang="en-US" sz="1400">
                <a:sym typeface="+mn-ea"/>
              </a:rPr>
              <a:t>//Retrieves the Contact list from &gt;</a:t>
            </a:r>
            <a:endParaRPr lang="en-US" sz="1400"/>
          </a:p>
          <a:p>
            <a:pPr marL="0" indent="0">
              <a:buNone/>
            </a:pPr>
            <a:endParaRPr lang="en-US" sz="1400"/>
          </a:p>
          <a:p>
            <a:pPr marL="0" indent="0">
              <a:buNone/>
            </a:pPr>
            <a:r>
              <a:rPr lang="en-US" sz="1400">
                <a:sym typeface="+mn-ea"/>
              </a:rPr>
              <a:t>FriendFinderActivity, calculates the distances &gt;</a:t>
            </a:r>
            <a:endParaRPr lang="en-US" sz="1400"/>
          </a:p>
          <a:p>
            <a:pPr marL="0" indent="0">
              <a:buNone/>
            </a:pPr>
            <a:endParaRPr lang="en-US" sz="1400"/>
          </a:p>
          <a:p>
            <a:pPr marL="0" indent="0">
              <a:buNone/>
            </a:pPr>
            <a:r>
              <a:rPr lang="en-US" sz="1400">
                <a:sym typeface="+mn-ea"/>
              </a:rPr>
              <a:t>Çwith the Haversine equation and uses Heapsort to </a:t>
            </a:r>
            <a:endParaRPr lang="en-US" sz="1400"/>
          </a:p>
          <a:p>
            <a:pPr marL="0" indent="0">
              <a:buNone/>
            </a:pPr>
            <a:endParaRPr lang="en-US" sz="1400"/>
          </a:p>
          <a:p>
            <a:pPr marL="0" indent="0">
              <a:buNone/>
            </a:pPr>
            <a:r>
              <a:rPr lang="en-US" sz="1400">
                <a:sym typeface="+mn-ea"/>
              </a:rPr>
              <a:t>Çsort the list according to the distances to the &gt;</a:t>
            </a:r>
            <a:endParaRPr lang="en-US" sz="1400"/>
          </a:p>
          <a:p>
            <a:pPr marL="0" indent="0">
              <a:buNone/>
            </a:pPr>
            <a:endParaRPr lang="en-US" sz="1400"/>
          </a:p>
          <a:p>
            <a:pPr marL="0" indent="0">
              <a:buNone/>
            </a:pPr>
            <a:r>
              <a:rPr lang="en-US" sz="1400">
                <a:sym typeface="+mn-ea"/>
              </a:rPr>
              <a:t>Çuser.</a:t>
            </a:r>
            <a:endParaRPr lang="en-US" sz="1400"/>
          </a:p>
          <a:p>
            <a:pPr marL="0" indent="0">
              <a:buNone/>
            </a:pPr>
            <a:endParaRPr lang="en-US" sz="1400"/>
          </a:p>
          <a:p>
            <a:pPr marL="0" indent="0">
              <a:buNone/>
            </a:pPr>
            <a:r>
              <a:rPr lang="en-US" sz="1400">
                <a:sym typeface="+mn-ea"/>
              </a:rPr>
              <a:t>}</a:t>
            </a:r>
            <a:endParaRPr lang="en-US" sz="1400"/>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0972165" cy="5629910"/>
          </a:xfrm>
        </p:spPr>
        <p:txBody>
          <a:bodyPr/>
          <a:p>
            <a:pPr marL="0" indent="0">
              <a:buNone/>
            </a:pPr>
            <a:r>
              <a:rPr lang="en-US" sz="1400"/>
              <a:t>public void onStart(){</a:t>
            </a:r>
            <a:endParaRPr lang="en-US" sz="1400"/>
          </a:p>
          <a:p>
            <a:pPr marL="0" indent="0">
              <a:buNone/>
            </a:pPr>
            <a:endParaRPr lang="en-US" sz="1400"/>
          </a:p>
          <a:p>
            <a:pPr marL="0" indent="0">
              <a:buNone/>
            </a:pPr>
            <a:r>
              <a:rPr lang="en-US" sz="1400"/>
              <a:t>//Connects to the database to retrieve data from the &gt;</a:t>
            </a:r>
            <a:endParaRPr lang="en-US" sz="1400"/>
          </a:p>
          <a:p>
            <a:pPr marL="0" indent="0">
              <a:buNone/>
            </a:pPr>
            <a:endParaRPr lang="en-US" sz="1400"/>
          </a:p>
          <a:p>
            <a:pPr marL="0" indent="0">
              <a:buNone/>
            </a:pPr>
            <a:r>
              <a:rPr lang="en-US" sz="1400"/>
              <a:t>Çradius table.</a:t>
            </a:r>
            <a:endParaRPr lang="en-US" sz="1400"/>
          </a:p>
          <a:p>
            <a:pPr marL="0" indent="0">
              <a:buNone/>
            </a:pPr>
            <a:endParaRPr lang="en-US" sz="1400"/>
          </a:p>
          <a:p>
            <a:pPr marL="0" indent="0">
              <a:buNone/>
            </a:pPr>
            <a:r>
              <a:rPr lang="en-US" sz="1400"/>
              <a:t>}</a:t>
            </a:r>
            <a:endParaRPr lang="en-US" sz="1400"/>
          </a:p>
          <a:p>
            <a:pPr marL="0" indent="0">
              <a:buNone/>
            </a:pPr>
            <a:endParaRPr lang="en-US" sz="1400"/>
          </a:p>
          <a:p>
            <a:pPr marL="0" indent="0">
              <a:buNone/>
            </a:pPr>
            <a:r>
              <a:rPr lang="en-US" sz="1400"/>
              <a:t>...</a:t>
            </a:r>
            <a:endParaRPr lang="en-US" sz="1400"/>
          </a:p>
          <a:p>
            <a:pPr marL="0" indent="0">
              <a:buNone/>
            </a:pPr>
            <a:endParaRPr lang="en-US" sz="1400"/>
          </a:p>
          <a:p>
            <a:pPr marL="0" indent="0">
              <a:buNone/>
            </a:pPr>
            <a:r>
              <a:rPr lang="en-US" sz="1400"/>
              <a:t>//Methods for updating the distances to the user, the set &gt;</a:t>
            </a:r>
            <a:endParaRPr lang="en-US" sz="1400"/>
          </a:p>
          <a:p>
            <a:pPr marL="0" indent="0">
              <a:buNone/>
            </a:pPr>
            <a:endParaRPr lang="en-US" sz="1400"/>
          </a:p>
          <a:p>
            <a:pPr marL="0" indent="0">
              <a:buNone/>
            </a:pPr>
            <a:r>
              <a:rPr lang="en-US" sz="1400"/>
              <a:t>Çradius dialog, searching for the user's location, &gt;</a:t>
            </a:r>
            <a:endParaRPr lang="en-US" sz="1400"/>
          </a:p>
          <a:p>
            <a:pPr marL="0" indent="0">
              <a:buNone/>
            </a:pPr>
            <a:endParaRPr lang="en-US" sz="1400"/>
          </a:p>
          <a:p>
            <a:pPr marL="0" indent="0">
              <a:buNone/>
            </a:pPr>
            <a:r>
              <a:rPr lang="en-US" sz="1400"/>
              <a:t>Çsetting up the tabs, create and update the list view &gt;</a:t>
            </a:r>
            <a:endParaRPr lang="en-US" sz="1400"/>
          </a:p>
          <a:p>
            <a:pPr marL="0" indent="0">
              <a:buNone/>
            </a:pPr>
            <a:endParaRPr lang="en-US" sz="1400"/>
          </a:p>
          <a:p>
            <a:pPr marL="0" indent="0">
              <a:buNone/>
            </a:pPr>
            <a:r>
              <a:rPr lang="en-US" sz="1400"/>
              <a:t>Çand map view, connecting to the database.</a:t>
            </a:r>
            <a:endParaRPr lang="en-US" sz="1400"/>
          </a:p>
          <a:p>
            <a:pPr marL="0" indent="0">
              <a:buNone/>
            </a:pPr>
            <a:endParaRPr lang="en-US" sz="1400"/>
          </a:p>
          <a:p>
            <a:pPr marL="0" indent="0">
              <a:buNone/>
            </a:pPr>
            <a:r>
              <a:rPr lang="en-US" sz="1400"/>
              <a:t>...</a:t>
            </a:r>
            <a:endParaRPr lang="en-US" sz="1400"/>
          </a:p>
          <a:p>
            <a:pPr marL="0" indent="0">
              <a:buNone/>
            </a:pPr>
            <a:endParaRPr lang="en-US" sz="1400"/>
          </a:p>
          <a:p>
            <a:pPr marL="0" indent="0">
              <a:buNone/>
            </a:pPr>
            <a:r>
              <a:rPr lang="en-US" sz="1400"/>
              <a:t>}</a:t>
            </a:r>
            <a:endParaRPr 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Slide Number Placeholder 3"/>
          <p:cNvSpPr>
            <a:spLocks noGrp="1"/>
          </p:cNvSpPr>
          <p:nvPr>
            <p:ph type="sldNum" sz="quarter" idx="12"/>
          </p:nvPr>
        </p:nvSpPr>
        <p:spPr>
          <a:noFill/>
          <a:ln>
            <a:noFill/>
          </a:ln>
        </p:spPr>
        <p:txBody>
          <a:bodyPr lIns="91440" tIns="45720" rIns="91440" bIns="45720" anchor="ctr"/>
          <a:p>
            <a:pPr indent="0" algn="r"/>
            <a:fld id="{9A0DB2DC-4C9A-4742-B13C-FB6460FD3503}" type="slidenum">
              <a:rPr lang="en-US" altLang="en-US" sz="1200" dirty="0">
                <a:solidFill>
                  <a:srgbClr val="898989"/>
                </a:solidFill>
                <a:latin typeface="Calibri" panose="020F0502020204030204" charset="0"/>
              </a:rPr>
            </a:fld>
            <a:endParaRPr lang="en-US" altLang="en-US" sz="1200" dirty="0">
              <a:solidFill>
                <a:srgbClr val="898989"/>
              </a:solidFill>
              <a:latin typeface="Calibri" panose="020F0502020204030204" charset="0"/>
            </a:endParaRPr>
          </a:p>
        </p:txBody>
      </p:sp>
      <p:grpSp>
        <p:nvGrpSpPr>
          <p:cNvPr id="12290" name="Group 9"/>
          <p:cNvGrpSpPr/>
          <p:nvPr/>
        </p:nvGrpSpPr>
        <p:grpSpPr>
          <a:xfrm>
            <a:off x="1666875" y="6000750"/>
            <a:ext cx="2286000" cy="704850"/>
            <a:chOff x="285750" y="5857875"/>
            <a:chExt cx="2286000" cy="704850"/>
          </a:xfrm>
        </p:grpSpPr>
        <p:grpSp>
          <p:nvGrpSpPr>
            <p:cNvPr id="12291" name="Group 8"/>
            <p:cNvGrpSpPr/>
            <p:nvPr/>
          </p:nvGrpSpPr>
          <p:grpSpPr>
            <a:xfrm>
              <a:off x="285750" y="5857875"/>
              <a:ext cx="2214563" cy="358775"/>
              <a:chOff x="285750" y="5857875"/>
              <a:chExt cx="2214563" cy="358775"/>
            </a:xfrm>
          </p:grpSpPr>
          <p:pic>
            <p:nvPicPr>
              <p:cNvPr id="12292" name="Picture 8"/>
              <p:cNvPicPr>
                <a:picLocks noChangeAspect="1"/>
              </p:cNvPicPr>
              <p:nvPr/>
            </p:nvPicPr>
            <p:blipFill>
              <a:blip r:embed="rId1"/>
              <a:stretch>
                <a:fillRect/>
              </a:stretch>
            </p:blipFill>
            <p:spPr>
              <a:xfrm>
                <a:off x="285750" y="5857875"/>
                <a:ext cx="1470025" cy="268288"/>
              </a:xfrm>
              <a:prstGeom prst="rect">
                <a:avLst/>
              </a:prstGeom>
              <a:noFill/>
              <a:ln w="9525">
                <a:noFill/>
              </a:ln>
            </p:spPr>
          </p:pic>
          <p:cxnSp>
            <p:nvCxnSpPr>
              <p:cNvPr id="6" name="Straight Connector 5"/>
              <p:cNvCxnSpPr/>
              <p:nvPr/>
            </p:nvCxnSpPr>
            <p:spPr>
              <a:xfrm>
                <a:off x="398463" y="6215063"/>
                <a:ext cx="2101850" cy="15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294" name="TextBox 6"/>
            <p:cNvSpPr txBox="1"/>
            <p:nvPr/>
          </p:nvSpPr>
          <p:spPr>
            <a:xfrm>
              <a:off x="1071563" y="6286500"/>
              <a:ext cx="1500187" cy="276225"/>
            </a:xfrm>
            <a:prstGeom prst="rect">
              <a:avLst/>
            </a:prstGeom>
            <a:noFill/>
            <a:ln w="9525">
              <a:noFill/>
            </a:ln>
          </p:spPr>
          <p:txBody>
            <a:bodyPr anchor="t">
              <a:spAutoFit/>
            </a:bodyPr>
            <a:p>
              <a:pPr lvl="0" indent="0" algn="r"/>
              <a:r>
                <a:rPr lang="en-US" altLang="x-none" sz="1200" dirty="0">
                  <a:solidFill>
                    <a:srgbClr val="7F7F7F"/>
                  </a:solidFill>
                  <a:latin typeface="Calibri" panose="020F0502020204030204" charset="0"/>
                  <a:ea typeface="Arial" panose="020B0604020202020204" pitchFamily="34" charset="0"/>
                </a:rPr>
                <a:t>Location-Based API</a:t>
              </a:r>
              <a:endParaRPr lang="en-US" altLang="en-US" sz="1200" dirty="0">
                <a:solidFill>
                  <a:srgbClr val="7F7F7F"/>
                </a:solidFill>
                <a:latin typeface="Calibri" panose="020F0502020204030204" charset="0"/>
                <a:ea typeface="Arial" panose="020B0604020202020204" pitchFamily="34" charset="0"/>
              </a:endParaRPr>
            </a:p>
          </p:txBody>
        </p:sp>
      </p:grpSp>
      <p:sp>
        <p:nvSpPr>
          <p:cNvPr id="12295" name="TextBox 7"/>
          <p:cNvSpPr txBox="1"/>
          <p:nvPr/>
        </p:nvSpPr>
        <p:spPr>
          <a:xfrm>
            <a:off x="2024063" y="1500188"/>
            <a:ext cx="8143875" cy="3507740"/>
          </a:xfrm>
          <a:prstGeom prst="rect">
            <a:avLst/>
          </a:prstGeom>
          <a:noFill/>
          <a:ln w="9525">
            <a:noFill/>
          </a:ln>
        </p:spPr>
        <p:txBody>
          <a:bodyPr wrap="square" anchor="t">
            <a:spAutoFit/>
          </a:bodyPr>
          <a:p>
            <a:pPr lvl="0" indent="0" algn="just">
              <a:buChar char="•"/>
            </a:pPr>
            <a:r>
              <a:rPr lang="en-US" altLang="en-US" sz="1600" u="sng" dirty="0">
                <a:latin typeface="Calibri" panose="020F0502020204030204" charset="0"/>
                <a:ea typeface="Arial" panose="020B0604020202020204" pitchFamily="34" charset="0"/>
                <a:hlinkClick r:id="rId2"/>
              </a:rPr>
              <a:t>http://www.webology.ir/2007/v4n4/a48.html</a:t>
            </a:r>
            <a:endParaRPr lang="en-US" altLang="x-none" sz="1600" u="sng" dirty="0">
              <a:latin typeface="Calibri" panose="020F0502020204030204" charset="0"/>
              <a:ea typeface="Arial" panose="020B0604020202020204" pitchFamily="34" charset="0"/>
            </a:endParaRPr>
          </a:p>
          <a:p>
            <a:pPr lvl="0" indent="0" algn="just">
              <a:buChar char="•"/>
            </a:pPr>
            <a:endParaRPr lang="en-US" altLang="x-none" sz="1600" u="sng" dirty="0">
              <a:latin typeface="Calibri" panose="020F0502020204030204" charset="0"/>
              <a:ea typeface="Arial" panose="020B0604020202020204" pitchFamily="34" charset="0"/>
            </a:endParaRPr>
          </a:p>
          <a:p>
            <a:pPr lvl="0" indent="0" algn="just">
              <a:buChar char="•"/>
            </a:pPr>
            <a:endParaRPr lang="en-US" altLang="x-none" sz="1600" dirty="0">
              <a:latin typeface="Calibri" panose="020F0502020204030204" charset="0"/>
              <a:ea typeface="Arial" panose="020B0604020202020204" pitchFamily="34" charset="0"/>
            </a:endParaRPr>
          </a:p>
          <a:p>
            <a:pPr lvl="0" indent="0" algn="just">
              <a:buChar char="•"/>
            </a:pPr>
            <a:r>
              <a:rPr lang="en-US" altLang="en-US" sz="1600" u="sng" dirty="0">
                <a:latin typeface="Calibri" panose="020F0502020204030204" charset="0"/>
                <a:ea typeface="Arial" panose="020B0604020202020204" pitchFamily="34" charset="0"/>
                <a:hlinkClick r:id="rId3"/>
              </a:rPr>
              <a:t>http://www.ordnancesurvey.co.uk/oswebsite/business/sectors/wireless/lbs/benefits.html</a:t>
            </a:r>
            <a:endParaRPr lang="en-US" altLang="en-US" sz="1600" dirty="0">
              <a:latin typeface="Calibri" panose="020F0502020204030204" charset="0"/>
              <a:ea typeface="Arial" panose="020B0604020202020204" pitchFamily="34" charset="0"/>
            </a:endParaRPr>
          </a:p>
          <a:p>
            <a:pPr lvl="0" indent="0" algn="just">
              <a:buChar char="•"/>
            </a:pPr>
            <a:endParaRPr lang="en-US" altLang="x-none" sz="1600" dirty="0">
              <a:latin typeface="Calibri" panose="020F0502020204030204" charset="0"/>
              <a:ea typeface="Arial" panose="020B0604020202020204" pitchFamily="34" charset="0"/>
            </a:endParaRPr>
          </a:p>
          <a:p>
            <a:pPr lvl="0" indent="0" algn="just">
              <a:buChar char="•"/>
            </a:pPr>
            <a:endParaRPr lang="en-US" altLang="x-none" sz="1600" dirty="0">
              <a:latin typeface="Calibri" panose="020F0502020204030204" charset="0"/>
              <a:ea typeface="Arial" panose="020B0604020202020204" pitchFamily="34" charset="0"/>
            </a:endParaRPr>
          </a:p>
          <a:p>
            <a:pPr lvl="0" indent="0" algn="just">
              <a:buChar char="•"/>
            </a:pPr>
            <a:r>
              <a:rPr lang="en-US" altLang="en-US" sz="1600" u="sng" dirty="0">
                <a:latin typeface="Calibri" panose="020F0502020204030204" charset="0"/>
                <a:ea typeface="Arial" panose="020B0604020202020204" pitchFamily="34" charset="0"/>
                <a:hlinkClick r:id="rId4"/>
              </a:rPr>
              <a:t>http://webmsi.free.fr/HEC-MSI-0705T-GR8/nouvellepage2.htm</a:t>
            </a:r>
            <a:endParaRPr lang="en-US" altLang="x-none" sz="1600" u="sng" dirty="0">
              <a:latin typeface="Calibri" panose="020F0502020204030204" charset="0"/>
              <a:ea typeface="Arial" panose="020B0604020202020204" pitchFamily="34" charset="0"/>
            </a:endParaRPr>
          </a:p>
          <a:p>
            <a:pPr lvl="0" indent="0" algn="just">
              <a:buChar char="•"/>
            </a:pPr>
            <a:endParaRPr lang="en-US" altLang="en-US" sz="1600" dirty="0">
              <a:latin typeface="Calibri" panose="020F0502020204030204" charset="0"/>
              <a:ea typeface="Arial" panose="020B0604020202020204" pitchFamily="34" charset="0"/>
            </a:endParaRPr>
          </a:p>
          <a:p>
            <a:pPr lvl="0" indent="0" algn="just">
              <a:buChar char="•"/>
            </a:pPr>
            <a:endParaRPr lang="en-US" altLang="x-none" sz="1600" dirty="0">
              <a:latin typeface="Calibri" panose="020F0502020204030204" charset="0"/>
              <a:ea typeface="Arial" panose="020B0604020202020204" pitchFamily="34" charset="0"/>
            </a:endParaRPr>
          </a:p>
          <a:p>
            <a:pPr lvl="0" indent="0" algn="just">
              <a:buChar char="•"/>
            </a:pPr>
            <a:r>
              <a:rPr lang="en-US" altLang="x-none" sz="1600" dirty="0">
                <a:latin typeface="Calibri" panose="020F0502020204030204" charset="0"/>
                <a:ea typeface="Arial" panose="020B0604020202020204" pitchFamily="34" charset="0"/>
                <a:hlinkClick r:id="rId5"/>
              </a:rPr>
              <a:t>http://code.google.com/android/toolbox/apis/lbs.html</a:t>
            </a:r>
            <a:endParaRPr lang="en-US" altLang="x-none" sz="1600" dirty="0">
              <a:latin typeface="Calibri" panose="020F0502020204030204" charset="0"/>
              <a:ea typeface="Arial" panose="020B0604020202020204" pitchFamily="34" charset="0"/>
            </a:endParaRPr>
          </a:p>
          <a:p>
            <a:pPr lvl="0" indent="0" algn="just">
              <a:buChar char="•"/>
            </a:pPr>
            <a:endParaRPr lang="en-US" altLang="x-none" sz="1600" dirty="0">
              <a:latin typeface="Calibri" panose="020F0502020204030204" charset="0"/>
              <a:ea typeface="Arial" panose="020B0604020202020204" pitchFamily="34" charset="0"/>
            </a:endParaRPr>
          </a:p>
          <a:p>
            <a:pPr lvl="0" indent="0" algn="just">
              <a:buChar char="•"/>
            </a:pPr>
            <a:endParaRPr lang="en-US" altLang="x-none" sz="1600" dirty="0">
              <a:latin typeface="Calibri" panose="020F0502020204030204" charset="0"/>
              <a:ea typeface="Arial" panose="020B0604020202020204" pitchFamily="34" charset="0"/>
            </a:endParaRPr>
          </a:p>
          <a:p>
            <a:pPr lvl="0" indent="0" algn="just">
              <a:buChar char="•"/>
            </a:pPr>
            <a:endParaRPr lang="en-US" altLang="x-none" sz="1600" dirty="0">
              <a:latin typeface="Calibri" panose="020F0502020204030204" charset="0"/>
              <a:ea typeface="Arial" panose="020B0604020202020204" pitchFamily="34" charset="0"/>
            </a:endParaRPr>
          </a:p>
          <a:p>
            <a:pPr lvl="0" indent="0" algn="just">
              <a:buChar char="•"/>
            </a:pPr>
            <a:endParaRPr lang="en-US" altLang="en-US" sz="1600" dirty="0">
              <a:latin typeface="Calibri" panose="020F0502020204030204" charset="0"/>
              <a:ea typeface="Arial" panose="020B0604020202020204" pitchFamily="34" charset="0"/>
            </a:endParaRPr>
          </a:p>
        </p:txBody>
      </p:sp>
      <p:sp>
        <p:nvSpPr>
          <p:cNvPr id="12296" name="Title 1"/>
          <p:cNvSpPr>
            <a:spLocks noGrp="1"/>
          </p:cNvSpPr>
          <p:nvPr>
            <p:ph type="title"/>
          </p:nvPr>
        </p:nvSpPr>
        <p:spPr>
          <a:xfrm>
            <a:off x="2052638" y="71438"/>
            <a:ext cx="4614862" cy="857250"/>
          </a:xfrm>
        </p:spPr>
        <p:txBody>
          <a:bodyPr wrap="square" lIns="91440" tIns="45720" rIns="91440" bIns="45720" anchor="ctr"/>
          <a:p>
            <a:pPr algn="l" eaLnBrk="1" hangingPunct="1"/>
            <a:r>
              <a:rPr lang="en-US" altLang="x-none" sz="4800" dirty="0">
                <a:solidFill>
                  <a:srgbClr val="558ED5"/>
                </a:solidFill>
              </a:rPr>
              <a:t>android.location</a:t>
            </a:r>
            <a:endParaRPr lang="en-US" altLang="en-US" sz="4800" dirty="0">
              <a:solidFill>
                <a:srgbClr val="558ED5"/>
              </a:solidFill>
            </a:endParaRPr>
          </a:p>
        </p:txBody>
      </p:sp>
      <p:cxnSp>
        <p:nvCxnSpPr>
          <p:cNvPr id="15" name="Straight Connector 14"/>
          <p:cNvCxnSpPr/>
          <p:nvPr/>
        </p:nvCxnSpPr>
        <p:spPr>
          <a:xfrm>
            <a:off x="2095500" y="928688"/>
            <a:ext cx="8001000" cy="15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98" name="TextBox 15"/>
          <p:cNvSpPr txBox="1"/>
          <p:nvPr/>
        </p:nvSpPr>
        <p:spPr>
          <a:xfrm>
            <a:off x="6024563" y="928688"/>
            <a:ext cx="4143375" cy="398780"/>
          </a:xfrm>
          <a:prstGeom prst="rect">
            <a:avLst/>
          </a:prstGeom>
          <a:noFill/>
          <a:ln w="9525">
            <a:noFill/>
          </a:ln>
        </p:spPr>
        <p:txBody>
          <a:bodyPr wrap="square" anchor="t">
            <a:spAutoFit/>
          </a:bodyPr>
          <a:p>
            <a:pPr lvl="0" indent="0" algn="r"/>
            <a:r>
              <a:rPr lang="en-GB" altLang="x-none" sz="2000" dirty="0">
                <a:solidFill>
                  <a:srgbClr val="7F7F7F"/>
                </a:solidFill>
                <a:latin typeface="Calibri" panose="020F0502020204030204" charset="0"/>
                <a:ea typeface="Arial" panose="020B0604020202020204" pitchFamily="34" charset="0"/>
              </a:rPr>
              <a:t>R</a:t>
            </a:r>
            <a:r>
              <a:rPr lang="en-US" altLang="x-none" sz="2000" dirty="0">
                <a:solidFill>
                  <a:srgbClr val="7F7F7F"/>
                </a:solidFill>
                <a:latin typeface="Calibri" panose="020F0502020204030204" charset="0"/>
                <a:ea typeface="Arial" panose="020B0604020202020204" pitchFamily="34" charset="0"/>
              </a:rPr>
              <a:t>eferences</a:t>
            </a:r>
            <a:endParaRPr lang="en-US" altLang="en-US" sz="2000" dirty="0">
              <a:solidFill>
                <a:srgbClr val="7F7F7F"/>
              </a:solidFill>
              <a:latin typeface="Calibri" panose="020F0502020204030204" charset="0"/>
              <a:ea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scene3d>
              <a:camera prst="orthographicFront"/>
              <a:lightRig rig="threePt" dir="t"/>
            </a:scene3d>
          </a:bodyPr>
          <a:p>
            <a:pPr marL="0" indent="0">
              <a:buNone/>
            </a:pPr>
            <a:endParaRPr lang="en-US">
              <a:ln w="22225">
                <a:solidFill>
                  <a:schemeClr val="accent2"/>
                </a:solidFill>
                <a:prstDash val="solid"/>
              </a:ln>
              <a:solidFill>
                <a:schemeClr val="accent2">
                  <a:lumMod val="40000"/>
                  <a:lumOff val="60000"/>
                </a:schemeClr>
              </a:solidFill>
              <a:effectLst/>
            </a:endParaRPr>
          </a:p>
        </p:txBody>
      </p:sp>
      <p:sp>
        <p:nvSpPr>
          <p:cNvPr id="4" name="Rectangle 3"/>
          <p:cNvSpPr/>
          <p:nvPr/>
        </p:nvSpPr>
        <p:spPr>
          <a:xfrm>
            <a:off x="3295015" y="2834640"/>
            <a:ext cx="5601335" cy="118872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THANK YOU</a:t>
            </a:r>
            <a:endParaRPr lang="en-US" altLang="zh-CN" sz="72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x-none" dirty="0">
                <a:solidFill>
                  <a:srgbClr val="FF0000"/>
                </a:solidFill>
                <a:latin typeface="Calibri" panose="020F0502020204030204" charset="0"/>
                <a:ea typeface="Arial" panose="020B0604020202020204" pitchFamily="34" charset="0"/>
                <a:sym typeface="+mn-ea"/>
              </a:rPr>
              <a:t>Scenarios</a:t>
            </a:r>
            <a:endParaRPr lang="en-GB" altLang="x-none" dirty="0">
              <a:solidFill>
                <a:srgbClr val="FF0000"/>
              </a:solidFill>
              <a:latin typeface="Calibri" panose="020F0502020204030204" charset="0"/>
              <a:ea typeface="Arial" panose="020B0604020202020204" pitchFamily="34" charset="0"/>
              <a:sym typeface="+mn-ea"/>
            </a:endParaRPr>
          </a:p>
        </p:txBody>
      </p:sp>
      <p:sp>
        <p:nvSpPr>
          <p:cNvPr id="3" name="Content Placeholder 2"/>
          <p:cNvSpPr>
            <a:spLocks noGrp="1"/>
          </p:cNvSpPr>
          <p:nvPr>
            <p:ph sz="half" idx="1"/>
          </p:nvPr>
        </p:nvSpPr>
        <p:spPr>
          <a:xfrm>
            <a:off x="609600" y="1306830"/>
            <a:ext cx="10239375" cy="5426075"/>
          </a:xfrm>
        </p:spPr>
        <p:txBody>
          <a:bodyPr/>
          <a:p>
            <a:pPr lvl="0" indent="0" algn="just">
              <a:buNone/>
            </a:pPr>
            <a:r>
              <a:rPr lang="en-US" altLang="en-US" sz="3200" dirty="0">
                <a:latin typeface="Calibri" panose="020F0502020204030204" charset="0"/>
                <a:ea typeface="Arial" panose="020B0604020202020204" pitchFamily="34" charset="0"/>
                <a:sym typeface="+mn-ea"/>
              </a:rPr>
              <a:t>Location based services can be used in so many different scenarios.</a:t>
            </a:r>
            <a:r>
              <a:rPr lang="en-US" altLang="x-none" sz="3200" dirty="0">
                <a:latin typeface="Calibri" panose="020F0502020204030204" charset="0"/>
                <a:ea typeface="Arial" panose="020B0604020202020204" pitchFamily="34" charset="0"/>
                <a:sym typeface="+mn-ea"/>
              </a:rPr>
              <a:t> Such </a:t>
            </a:r>
            <a:r>
              <a:rPr lang="en-GB" altLang="x-none" sz="3200" dirty="0">
                <a:latin typeface="Calibri" panose="020F0502020204030204" charset="0"/>
                <a:ea typeface="Arial" panose="020B0604020202020204" pitchFamily="34" charset="0"/>
                <a:sym typeface="+mn-ea"/>
              </a:rPr>
              <a:t>examples include :</a:t>
            </a:r>
            <a:endParaRPr lang="en-GB" altLang="x-none" sz="3200" dirty="0">
              <a:latin typeface="Calibri" panose="020F0502020204030204" charset="0"/>
              <a:ea typeface="Arial" panose="020B0604020202020204" pitchFamily="34" charset="0"/>
            </a:endParaRPr>
          </a:p>
          <a:p>
            <a:pPr marL="685800" lvl="0" algn="just"/>
            <a:r>
              <a:rPr lang="en-US" altLang="en-US" sz="2000" dirty="0">
                <a:latin typeface="Calibri" panose="020F0502020204030204" charset="0"/>
                <a:ea typeface="Arial" panose="020B0604020202020204" pitchFamily="34" charset="0"/>
                <a:sym typeface="+mn-ea"/>
              </a:rPr>
              <a:t>Ride Sharing</a:t>
            </a:r>
            <a:endParaRPr lang="en-US" altLang="en-US" sz="2000" dirty="0">
              <a:latin typeface="Calibri" panose="020F0502020204030204" charset="0"/>
              <a:ea typeface="Arial" panose="020B0604020202020204" pitchFamily="34" charset="0"/>
            </a:endParaRPr>
          </a:p>
          <a:p>
            <a:pPr lvl="1" indent="0" algn="just" eaLnBrk="1" hangingPunct="1">
              <a:buChar char="•"/>
            </a:pPr>
            <a:r>
              <a:rPr lang="en-US" altLang="en-US" sz="2000" dirty="0">
                <a:latin typeface="Calibri" panose="020F0502020204030204" charset="0"/>
                <a:ea typeface="Arial" panose="020B0604020202020204" pitchFamily="34" charset="0"/>
                <a:sym typeface="+mn-ea"/>
              </a:rPr>
              <a:t>Meet Anywhere</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Social networking/Mobile Social networking</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Buddy Finder/ Friend finder</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location based Advertisement</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location based business locator</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tourism guides with text popup in different locations</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Navigation</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Traffic management</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Car Parking guide</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Mobile games</a:t>
            </a:r>
            <a:endParaRPr lang="en-US" altLang="en-US" sz="2000" dirty="0">
              <a:latin typeface="Calibri" panose="020F0502020204030204" charset="0"/>
              <a:ea typeface="Arial" panose="020B0604020202020204" pitchFamily="34" charset="0"/>
            </a:endParaRPr>
          </a:p>
          <a:p>
            <a:pPr lvl="1" indent="0" eaLnBrk="1" hangingPunct="1">
              <a:buChar char="•"/>
            </a:pPr>
            <a:r>
              <a:rPr lang="en-US" altLang="en-US" sz="2000" dirty="0">
                <a:latin typeface="Calibri" panose="020F0502020204030204" charset="0"/>
                <a:ea typeface="Arial" panose="020B0604020202020204" pitchFamily="34" charset="0"/>
                <a:sym typeface="+mn-ea"/>
              </a:rPr>
              <a:t>Emergency Services</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1465560" cy="5335905"/>
          </a:xfrm>
        </p:spPr>
        <p:txBody>
          <a:bodyPr/>
          <a:p>
            <a:pPr marL="685800" lvl="0" algn="just"/>
            <a:r>
              <a:rPr lang="en-US" altLang="en-US" sz="2000" u="sng" dirty="0">
                <a:latin typeface="Calibri" panose="020F0502020204030204" charset="0"/>
                <a:ea typeface="Arial" panose="020B0604020202020204" pitchFamily="34" charset="0"/>
                <a:sym typeface="+mn-ea"/>
              </a:rPr>
              <a:t>Geographic Limitation</a:t>
            </a:r>
            <a:r>
              <a:rPr lang="en-US" altLang="en-US" sz="2000" dirty="0">
                <a:latin typeface="Calibri" panose="020F0502020204030204" charset="0"/>
                <a:ea typeface="Arial" panose="020B0604020202020204" pitchFamily="34" charset="0"/>
                <a:sym typeface="+mn-ea"/>
              </a:rPr>
              <a:t>. Most of the current geographic search engines are only limited to USA and Canada. Some of them have a wider coverage including UK, Australia, Japan, Taiwan and few more countries. Other search engines which have not been mentioned here are (also often limited to a city or country or even to a specific language. </a:t>
            </a:r>
            <a:endParaRPr lang="en-US" altLang="en-US" sz="2000" dirty="0">
              <a:latin typeface="Calibri" panose="020F0502020204030204" charset="0"/>
              <a:ea typeface="Arial" panose="020B0604020202020204" pitchFamily="34" charset="0"/>
            </a:endParaRPr>
          </a:p>
          <a:p>
            <a:pPr lvl="0" indent="0" algn="just"/>
            <a:endParaRPr lang="en-US" altLang="en-US" sz="2000" dirty="0">
              <a:latin typeface="Calibri" panose="020F0502020204030204" charset="0"/>
              <a:ea typeface="Arial" panose="020B0604020202020204" pitchFamily="34" charset="0"/>
            </a:endParaRPr>
          </a:p>
          <a:p>
            <a:pPr lvl="0" indent="0" algn="just"/>
            <a:r>
              <a:rPr lang="en-US" altLang="en-US" sz="2000" u="sng" dirty="0">
                <a:latin typeface="Calibri" panose="020F0502020204030204" charset="0"/>
                <a:ea typeface="Arial" panose="020B0604020202020204" pitchFamily="34" charset="0"/>
                <a:sym typeface="+mn-ea"/>
              </a:rPr>
              <a:t>Data Limitation.</a:t>
            </a:r>
            <a:r>
              <a:rPr lang="en-US" altLang="en-US" sz="2000" dirty="0">
                <a:latin typeface="Calibri" panose="020F0502020204030204" charset="0"/>
                <a:ea typeface="Arial" panose="020B0604020202020204" pitchFamily="34" charset="0"/>
                <a:sym typeface="+mn-ea"/>
              </a:rPr>
              <a:t> Existing location-based engines only cover commercially collected information of local businesses e.g. those mentioned in Yellow Pages. They do not cover World Wide Web although they might have link to those pages. </a:t>
            </a:r>
            <a:endParaRPr lang="en-US" altLang="en-US" sz="2000" dirty="0">
              <a:latin typeface="Calibri" panose="020F0502020204030204" charset="0"/>
              <a:ea typeface="Arial" panose="020B0604020202020204" pitchFamily="34" charset="0"/>
            </a:endParaRPr>
          </a:p>
          <a:p>
            <a:pPr lvl="0" indent="0" algn="just"/>
            <a:endParaRPr lang="en-US" altLang="en-US" sz="2000" dirty="0">
              <a:latin typeface="Calibri" panose="020F0502020204030204" charset="0"/>
              <a:ea typeface="Arial" panose="020B0604020202020204" pitchFamily="34" charset="0"/>
            </a:endParaRPr>
          </a:p>
          <a:p>
            <a:pPr lvl="0" indent="0" algn="just">
              <a:buChar char="•"/>
            </a:pPr>
            <a:endParaRPr lang="en-US" altLang="en-US" sz="2000" dirty="0">
              <a:latin typeface="Calibri" panose="020F0502020204030204" charset="0"/>
              <a:ea typeface="Arial" panose="020B0604020202020204" pitchFamily="34" charset="0"/>
            </a:endParaRPr>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API'S</a:t>
            </a:r>
            <a:endParaRPr lang="en-US"/>
          </a:p>
        </p:txBody>
      </p:sp>
      <p:sp>
        <p:nvSpPr>
          <p:cNvPr id="3" name="Content Placeholder 2"/>
          <p:cNvSpPr>
            <a:spLocks noGrp="1"/>
          </p:cNvSpPr>
          <p:nvPr>
            <p:ph sz="half" idx="1"/>
          </p:nvPr>
        </p:nvSpPr>
        <p:spPr>
          <a:xfrm>
            <a:off x="609600" y="774065"/>
            <a:ext cx="10674985" cy="5353685"/>
          </a:xfrm>
        </p:spPr>
        <p:txBody>
          <a:bodyPr/>
          <a:p>
            <a:pPr marL="0" indent="0">
              <a:buNone/>
            </a:pPr>
            <a:endParaRPr lang="en-US"/>
          </a:p>
        </p:txBody>
      </p:sp>
      <p:sp>
        <p:nvSpPr>
          <p:cNvPr id="7178" name="TextBox 13"/>
          <p:cNvSpPr txBox="1"/>
          <p:nvPr/>
        </p:nvSpPr>
        <p:spPr>
          <a:xfrm>
            <a:off x="500063" y="1371600"/>
            <a:ext cx="7643812" cy="1108075"/>
          </a:xfrm>
          <a:prstGeom prst="rect">
            <a:avLst/>
          </a:prstGeom>
          <a:noFill/>
          <a:ln w="9525">
            <a:noFill/>
          </a:ln>
        </p:spPr>
        <p:txBody>
          <a:bodyPr wrap="square" anchor="t">
            <a:spAutoFit/>
          </a:bodyPr>
          <a:p>
            <a:pPr lvl="0" indent="0" algn="just"/>
            <a:r>
              <a:rPr lang="en-US" altLang="en-US" sz="1600" dirty="0">
                <a:solidFill>
                  <a:srgbClr val="0D0D0D"/>
                </a:solidFill>
                <a:latin typeface="Calibri" panose="020F0502020204030204" charset="0"/>
                <a:ea typeface="Arial" panose="020B0604020202020204" pitchFamily="34" charset="0"/>
              </a:rPr>
              <a:t>The</a:t>
            </a:r>
            <a:r>
              <a:rPr lang="en-US" altLang="x-none" sz="1600" dirty="0">
                <a:solidFill>
                  <a:srgbClr val="0D0D0D"/>
                </a:solidFill>
                <a:latin typeface="Calibri" panose="020F0502020204030204" charset="0"/>
                <a:ea typeface="Arial" panose="020B0604020202020204" pitchFamily="34" charset="0"/>
              </a:rPr>
              <a:t> Location-Based API </a:t>
            </a:r>
            <a:r>
              <a:rPr lang="en-US" altLang="en-US" sz="1600" dirty="0">
                <a:solidFill>
                  <a:srgbClr val="0D0D0D"/>
                </a:solidFill>
                <a:latin typeface="Calibri" panose="020F0502020204030204" charset="0"/>
                <a:ea typeface="Arial" panose="020B0604020202020204" pitchFamily="34" charset="0"/>
              </a:rPr>
              <a:t>includes two packages </a:t>
            </a:r>
            <a:r>
              <a:rPr lang="en-US" altLang="en-US" sz="1600" dirty="0">
                <a:solidFill>
                  <a:srgbClr val="0D0D0D"/>
                </a:solidFill>
                <a:latin typeface="Calibri" panose="020F0502020204030204" charset="0"/>
                <a:ea typeface="Arial" panose="020B0604020202020204" pitchFamily="34" charset="0"/>
                <a:hlinkClick r:id="rId1" action="ppaction://hlinkfile"/>
              </a:rPr>
              <a:t>android.location</a:t>
            </a:r>
            <a:r>
              <a:rPr lang="en-US" altLang="en-US" sz="1600" dirty="0">
                <a:solidFill>
                  <a:srgbClr val="0D0D0D"/>
                </a:solidFill>
                <a:latin typeface="Calibri" panose="020F0502020204030204" charset="0"/>
                <a:ea typeface="Arial" panose="020B0604020202020204" pitchFamily="34" charset="0"/>
              </a:rPr>
              <a:t> </a:t>
            </a:r>
            <a:r>
              <a:rPr lang="en-US" altLang="x-none" sz="1600" dirty="0">
                <a:solidFill>
                  <a:srgbClr val="0D0D0D"/>
                </a:solidFill>
                <a:latin typeface="Calibri" panose="020F0502020204030204" charset="0"/>
                <a:ea typeface="Arial" panose="020B0604020202020204" pitchFamily="34" charset="0"/>
              </a:rPr>
              <a:t>&amp; </a:t>
            </a:r>
            <a:r>
              <a:rPr lang="en-US" altLang="en-US" sz="1600" dirty="0">
                <a:solidFill>
                  <a:srgbClr val="0D0D0D"/>
                </a:solidFill>
                <a:latin typeface="Calibri" panose="020F0502020204030204" charset="0"/>
                <a:ea typeface="Arial" panose="020B0604020202020204" pitchFamily="34" charset="0"/>
              </a:rPr>
              <a:t> </a:t>
            </a:r>
            <a:r>
              <a:rPr lang="en-US" altLang="en-US" sz="1600" dirty="0">
                <a:solidFill>
                  <a:srgbClr val="0D0D0D"/>
                </a:solidFill>
                <a:latin typeface="Calibri" panose="020F0502020204030204" charset="0"/>
                <a:ea typeface="Arial" panose="020B0604020202020204" pitchFamily="34" charset="0"/>
                <a:hlinkClick r:id="rId2" action="ppaction://hlinkfile"/>
              </a:rPr>
              <a:t>com.google.android.maps</a:t>
            </a:r>
            <a:r>
              <a:rPr lang="en-US" altLang="en-US" sz="1600" dirty="0">
                <a:solidFill>
                  <a:srgbClr val="0D0D0D"/>
                </a:solidFill>
                <a:latin typeface="Calibri" panose="020F0502020204030204" charset="0"/>
                <a:ea typeface="Arial" panose="020B0604020202020204" pitchFamily="34" charset="0"/>
              </a:rPr>
              <a:t> that provide an initial look at the support in the Android platform for building location-based services. </a:t>
            </a:r>
            <a:endParaRPr lang="en-US" altLang="x-none" sz="1600" dirty="0">
              <a:solidFill>
                <a:srgbClr val="0D0D0D"/>
              </a:solidFill>
              <a:latin typeface="Calibri" panose="020F0502020204030204" charset="0"/>
              <a:ea typeface="Arial" panose="020B0604020202020204" pitchFamily="34" charset="0"/>
            </a:endParaRPr>
          </a:p>
          <a:p>
            <a:pPr lvl="0" indent="0" algn="just"/>
            <a:endParaRPr lang="en-US" altLang="en-US" dirty="0">
              <a:latin typeface="Calibri" panose="020F0502020204030204" charset="0"/>
              <a:ea typeface="Arial" panose="020B0604020202020204" pitchFamily="34" charset="0"/>
            </a:endParaRPr>
          </a:p>
        </p:txBody>
      </p:sp>
      <p:graphicFrame>
        <p:nvGraphicFramePr>
          <p:cNvPr id="16" name="Diagram 15"/>
          <p:cNvGraphicFramePr/>
          <p:nvPr/>
        </p:nvGraphicFramePr>
        <p:xfrm>
          <a:off x="2071670" y="2714620"/>
          <a:ext cx="4667272" cy="2786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0354945" cy="4953000"/>
          </a:xfrm>
        </p:spPr>
        <p:txBody>
          <a:bodyPr/>
          <a:p>
            <a:pPr lvl="0" indent="0" algn="just"/>
            <a:r>
              <a:rPr lang="en-US" altLang="en-US" sz="3200" dirty="0">
                <a:latin typeface="Calibri" panose="020F0502020204030204" charset="0"/>
                <a:ea typeface="Arial" panose="020B0604020202020204" pitchFamily="34" charset="0"/>
                <a:sym typeface="+mn-ea"/>
              </a:rPr>
              <a:t>LocationManager </a:t>
            </a:r>
            <a:r>
              <a:rPr lang="en-US" altLang="x-none" sz="3200" dirty="0">
                <a:latin typeface="Calibri" panose="020F0502020204030204" charset="0"/>
                <a:ea typeface="Arial" panose="020B0604020202020204" pitchFamily="34" charset="0"/>
                <a:sym typeface="+mn-ea"/>
              </a:rPr>
              <a:t>provides</a:t>
            </a:r>
            <a:r>
              <a:rPr lang="en-US" altLang="en-US" sz="3200" dirty="0">
                <a:latin typeface="Calibri" panose="020F0502020204030204" charset="0"/>
                <a:ea typeface="Arial" panose="020B0604020202020204" pitchFamily="34" charset="0"/>
                <a:sym typeface="+mn-ea"/>
              </a:rPr>
              <a:t> an API to determine location and bearing if the underlying device supports it. This class provides access to the system location services</a:t>
            </a:r>
            <a:r>
              <a:rPr lang="en-US" altLang="x-none" sz="3200" dirty="0">
                <a:latin typeface="Calibri" panose="020F0502020204030204" charset="0"/>
                <a:ea typeface="Arial" panose="020B0604020202020204" pitchFamily="34" charset="0"/>
                <a:sym typeface="+mn-ea"/>
              </a:rPr>
              <a:t> which</a:t>
            </a:r>
            <a:r>
              <a:rPr lang="en-US" altLang="en-US" sz="3200" dirty="0">
                <a:latin typeface="Calibri" panose="020F0502020204030204" charset="0"/>
                <a:ea typeface="Arial" panose="020B0604020202020204" pitchFamily="34" charset="0"/>
                <a:sym typeface="+mn-ea"/>
              </a:rPr>
              <a:t> allow applications to obtain periodic updates of the device's geographical location, or to fire an application-specified </a:t>
            </a:r>
            <a:r>
              <a:rPr lang="en-US" altLang="en-US" sz="3200" dirty="0">
                <a:latin typeface="Calibri" panose="020F0502020204030204" charset="0"/>
                <a:ea typeface="Arial" panose="020B0604020202020204" pitchFamily="34" charset="0"/>
                <a:sym typeface="+mn-ea"/>
                <a:hlinkClick r:id="rId1" action="ppaction://hlinkfile"/>
              </a:rPr>
              <a:t>Intent</a:t>
            </a:r>
            <a:r>
              <a:rPr lang="en-US" altLang="en-US" sz="3200" dirty="0">
                <a:latin typeface="Calibri" panose="020F0502020204030204" charset="0"/>
                <a:ea typeface="Arial" panose="020B0604020202020204" pitchFamily="34" charset="0"/>
                <a:sym typeface="+mn-ea"/>
              </a:rPr>
              <a:t> when the device enters the proximity of a given geographical location. </a:t>
            </a:r>
            <a:endParaRPr lang="en-US" altLang="x-none" sz="3200" dirty="0">
              <a:latin typeface="Calibri" panose="020F0502020204030204" charset="0"/>
              <a:ea typeface="Arial" panose="020B0604020202020204" pitchFamily="34" charset="0"/>
            </a:endParaRPr>
          </a:p>
          <a:p>
            <a:pPr lvl="0" indent="0" algn="just"/>
            <a:endParaRPr lang="en-US" altLang="x-none" sz="3200" dirty="0">
              <a:latin typeface="Calibri" panose="020F0502020204030204" charset="0"/>
              <a:ea typeface="Arial" panose="020B0604020202020204" pitchFamily="34" charset="0"/>
            </a:endParaRPr>
          </a:p>
          <a:p>
            <a:pPr lvl="0" indent="0"/>
            <a:r>
              <a:rPr lang="en-US" altLang="en-US" sz="3200" dirty="0">
                <a:latin typeface="Calibri" panose="020F0502020204030204" charset="0"/>
                <a:ea typeface="Arial" panose="020B0604020202020204" pitchFamily="34" charset="0"/>
                <a:sym typeface="+mn-ea"/>
              </a:rPr>
              <a:t>The LocationManager should </a:t>
            </a:r>
            <a:r>
              <a:rPr lang="en-US" altLang="en-US" sz="3200" b="1" dirty="0">
                <a:latin typeface="Calibri" panose="020F0502020204030204" charset="0"/>
                <a:ea typeface="Arial" panose="020B0604020202020204" pitchFamily="34" charset="0"/>
                <a:sym typeface="+mn-ea"/>
              </a:rPr>
              <a:t>not</a:t>
            </a:r>
            <a:r>
              <a:rPr lang="en-US" altLang="en-US" sz="3200" dirty="0">
                <a:latin typeface="Calibri" panose="020F0502020204030204" charset="0"/>
                <a:ea typeface="Arial" panose="020B0604020202020204" pitchFamily="34" charset="0"/>
                <a:sym typeface="+mn-ea"/>
              </a:rPr>
              <a:t> be instantiated directly, but rather a handle to it should be retrieve</a:t>
            </a:r>
            <a:r>
              <a:rPr lang="en-US" altLang="x-none" sz="3200" dirty="0">
                <a:latin typeface="Calibri" panose="020F0502020204030204" charset="0"/>
                <a:ea typeface="Arial" panose="020B0604020202020204" pitchFamily="34" charset="0"/>
                <a:sym typeface="+mn-ea"/>
              </a:rPr>
              <a:t>d.</a:t>
            </a:r>
            <a:endParaRPr lang="en-US" altLang="x-none" sz="3200" dirty="0">
              <a:latin typeface="Calibri" panose="020F0502020204030204" charset="0"/>
              <a:ea typeface="Arial" panose="020B0604020202020204" pitchFamily="34" charset="0"/>
            </a:endParaRPr>
          </a:p>
          <a:p>
            <a:pPr lvl="0" indent="0"/>
            <a:endParaRPr lang="en-US" altLang="en-US" sz="3200" dirty="0">
              <a:latin typeface="Calibri" panose="020F0502020204030204" charset="0"/>
              <a:ea typeface="Arial" panose="020B0604020202020204" pitchFamily="34" charset="0"/>
            </a:endParaRPr>
          </a:p>
          <a:p>
            <a:pPr lvl="0" indent="0" algn="just"/>
            <a:r>
              <a:rPr lang="en-US" altLang="x-none" sz="3200" dirty="0">
                <a:latin typeface="Calibri" panose="020F0502020204030204" charset="0"/>
                <a:ea typeface="Arial" panose="020B0604020202020204" pitchFamily="34" charset="0"/>
                <a:sym typeface="+mn-ea"/>
              </a:rPr>
              <a:t>The </a:t>
            </a:r>
            <a:r>
              <a:rPr lang="en-US" altLang="en-US" sz="3200" dirty="0">
                <a:latin typeface="Calibri" panose="020F0502020204030204" charset="0"/>
                <a:ea typeface="Arial" panose="020B0604020202020204" pitchFamily="34" charset="0"/>
                <a:sym typeface="+mn-ea"/>
              </a:rPr>
              <a:t>application will be able to do three things:</a:t>
            </a:r>
            <a:endParaRPr lang="en-US" altLang="en-US" sz="3200" dirty="0">
              <a:latin typeface="Calibri" panose="020F0502020204030204" charset="0"/>
              <a:ea typeface="Arial" panose="020B0604020202020204" pitchFamily="34" charset="0"/>
            </a:endParaRPr>
          </a:p>
          <a:p>
            <a:pPr lvl="1" indent="0" algn="just" eaLnBrk="1" hangingPunct="1">
              <a:buChar char="•"/>
            </a:pPr>
            <a:r>
              <a:rPr lang="en-US" altLang="x-none" sz="3200" dirty="0">
                <a:latin typeface="Calibri" panose="020F0502020204030204" charset="0"/>
                <a:ea typeface="Arial" panose="020B0604020202020204" pitchFamily="34" charset="0"/>
                <a:sym typeface="+mn-ea"/>
              </a:rPr>
              <a:t> </a:t>
            </a:r>
            <a:r>
              <a:rPr lang="en-US" altLang="en-US" sz="3200" dirty="0">
                <a:latin typeface="Calibri" panose="020F0502020204030204" charset="0"/>
                <a:ea typeface="Arial" panose="020B0604020202020204" pitchFamily="34" charset="0"/>
                <a:sym typeface="+mn-ea"/>
              </a:rPr>
              <a:t>Query for the list of all LocationProviders known to the LocationManager for its last known location. </a:t>
            </a:r>
            <a:endParaRPr lang="en-US" altLang="en-US" sz="3200" dirty="0">
              <a:latin typeface="Calibri" panose="020F0502020204030204" charset="0"/>
              <a:ea typeface="Arial" panose="020B0604020202020204" pitchFamily="34" charset="0"/>
            </a:endParaRPr>
          </a:p>
          <a:p>
            <a:pPr lvl="1" indent="0" algn="just" eaLnBrk="1" hangingPunct="1">
              <a:buChar char="•"/>
            </a:pPr>
            <a:r>
              <a:rPr lang="en-US" altLang="x-none" sz="3200" dirty="0">
                <a:latin typeface="Calibri" panose="020F0502020204030204" charset="0"/>
                <a:ea typeface="Arial" panose="020B0604020202020204" pitchFamily="34" charset="0"/>
                <a:sym typeface="+mn-ea"/>
              </a:rPr>
              <a:t> </a:t>
            </a:r>
            <a:r>
              <a:rPr lang="en-US" altLang="en-US" sz="3200" dirty="0">
                <a:latin typeface="Calibri" panose="020F0502020204030204" charset="0"/>
                <a:ea typeface="Arial" panose="020B0604020202020204" pitchFamily="34" charset="0"/>
                <a:sym typeface="+mn-ea"/>
              </a:rPr>
              <a:t>Register/unregister for periodic updates of current location from a LocationProvider </a:t>
            </a:r>
            <a:r>
              <a:rPr lang="en-US" altLang="x-none" sz="3200" dirty="0">
                <a:latin typeface="Calibri" panose="020F0502020204030204" charset="0"/>
                <a:ea typeface="Arial" panose="020B0604020202020204" pitchFamily="34" charset="0"/>
                <a:sym typeface="+mn-ea"/>
              </a:rPr>
              <a:t> </a:t>
            </a:r>
            <a:r>
              <a:rPr lang="en-US" altLang="en-US" sz="3200" dirty="0">
                <a:latin typeface="Calibri" panose="020F0502020204030204" charset="0"/>
                <a:ea typeface="Arial" panose="020B0604020202020204" pitchFamily="34" charset="0"/>
                <a:sym typeface="+mn-ea"/>
              </a:rPr>
              <a:t>(specified either by Criteria or name). </a:t>
            </a:r>
            <a:endParaRPr lang="en-US" altLang="en-US" sz="3200" dirty="0">
              <a:latin typeface="Calibri" panose="020F0502020204030204" charset="0"/>
              <a:ea typeface="Arial" panose="020B0604020202020204" pitchFamily="34" charset="0"/>
            </a:endParaRPr>
          </a:p>
          <a:p>
            <a:pPr lvl="1" indent="0" algn="just" eaLnBrk="1" hangingPunct="1">
              <a:buChar char="•"/>
            </a:pPr>
            <a:r>
              <a:rPr lang="en-US" altLang="x-none" sz="3200" dirty="0">
                <a:latin typeface="Calibri" panose="020F0502020204030204" charset="0"/>
                <a:ea typeface="Arial" panose="020B0604020202020204" pitchFamily="34" charset="0"/>
                <a:sym typeface="+mn-ea"/>
              </a:rPr>
              <a:t> </a:t>
            </a:r>
            <a:r>
              <a:rPr lang="en-US" altLang="en-US" sz="3200" dirty="0">
                <a:latin typeface="Calibri" panose="020F0502020204030204" charset="0"/>
                <a:ea typeface="Arial" panose="020B0604020202020204" pitchFamily="34" charset="0"/>
                <a:sym typeface="+mn-ea"/>
              </a:rPr>
              <a:t>Register/unregister for a given Intent to be fired if the device comes within a given proximity (specified by radius in meters) of a given lat/long. </a:t>
            </a:r>
            <a:endParaRPr lang="en-US" altLang="en-US" sz="3200" dirty="0">
              <a:latin typeface="Calibri" panose="020F0502020204030204" charset="0"/>
              <a:ea typeface="Arial" panose="020B0604020202020204" pitchFamily="34" charset="0"/>
            </a:endParaRPr>
          </a:p>
          <a:p>
            <a:pPr lvl="0" indent="0" algn="just"/>
            <a:endParaRPr lang="en-US" altLang="x-none" sz="3200" dirty="0">
              <a:solidFill>
                <a:srgbClr val="0D0D0D"/>
              </a:solidFill>
              <a:latin typeface="Calibri" panose="020F0502020204030204" charset="0"/>
              <a:ea typeface="Arial" panose="020B0604020202020204" pitchFamily="34"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002665"/>
            <a:ext cx="10727690" cy="5125085"/>
          </a:xfrm>
        </p:spPr>
        <p:txBody>
          <a:bodyPr/>
          <a:p>
            <a:pPr lvl="0" indent="0" algn="just">
              <a:buNone/>
            </a:pPr>
            <a:r>
              <a:rPr lang="en-GB" altLang="x-none" sz="2000" u="sng" dirty="0">
                <a:latin typeface="Calibri" panose="020F0502020204030204" charset="0"/>
                <a:ea typeface="Arial" panose="020B0604020202020204" pitchFamily="34" charset="0"/>
                <a:sym typeface="+mn-ea"/>
              </a:rPr>
              <a:t>Location</a:t>
            </a:r>
            <a:r>
              <a:rPr lang="en-US" altLang="x-none" sz="2000" u="sng" dirty="0">
                <a:latin typeface="Calibri" panose="020F0502020204030204" charset="0"/>
                <a:ea typeface="Arial" panose="020B0604020202020204" pitchFamily="34" charset="0"/>
                <a:sym typeface="+mn-ea"/>
              </a:rPr>
              <a:t> Class</a:t>
            </a:r>
            <a:endParaRPr lang="en-US" altLang="x-none" sz="2000" u="sng" dirty="0">
              <a:latin typeface="Calibri" panose="020F0502020204030204" charset="0"/>
              <a:ea typeface="Arial" panose="020B0604020202020204" pitchFamily="34" charset="0"/>
            </a:endParaRPr>
          </a:p>
          <a:p>
            <a:pPr marL="685800" lvl="0" algn="just"/>
            <a:r>
              <a:rPr lang="en-US" altLang="en-US" sz="2000" dirty="0">
                <a:latin typeface="Calibri" panose="020F0502020204030204" charset="0"/>
                <a:ea typeface="Arial" panose="020B0604020202020204" pitchFamily="34" charset="0"/>
                <a:sym typeface="+mn-ea"/>
              </a:rPr>
              <a:t>A class representing a geographic location sensed at a particular time (a "fix"). A location consists of a latitude and longitude, a UTC timestamp. and optionally information on altitude, speed, and bearing. </a:t>
            </a:r>
            <a:endParaRPr lang="en-US" altLang="en-US" sz="2000" dirty="0">
              <a:latin typeface="Calibri" panose="020F0502020204030204" charset="0"/>
              <a:ea typeface="Arial" panose="020B0604020202020204" pitchFamily="34" charset="0"/>
            </a:endParaRPr>
          </a:p>
          <a:p>
            <a:pPr lvl="0" indent="0" algn="just"/>
            <a:endParaRPr lang="en-US" altLang="en-US" sz="2000" dirty="0">
              <a:latin typeface="Calibri" panose="020F0502020204030204" charset="0"/>
              <a:ea typeface="Arial" panose="020B0604020202020204" pitchFamily="34" charset="0"/>
            </a:endParaRPr>
          </a:p>
          <a:p>
            <a:pPr lvl="0" indent="0" algn="just"/>
            <a:r>
              <a:rPr lang="en-US" altLang="en-US" sz="2000" dirty="0">
                <a:latin typeface="Calibri" panose="020F0502020204030204" charset="0"/>
                <a:ea typeface="Arial" panose="020B0604020202020204" pitchFamily="34" charset="0"/>
                <a:sym typeface="+mn-ea"/>
              </a:rPr>
              <a:t>Information specific to a particular provider or class of providers may be communicated to the application using getExtras, which returns a Bundle of key/value pairs. Each provider will only provide those entries for which information is available. Some common keys are: </a:t>
            </a:r>
            <a:endParaRPr lang="en-US" altLang="en-US" sz="2000" dirty="0">
              <a:latin typeface="Calibri" panose="020F0502020204030204" charset="0"/>
              <a:ea typeface="Arial" panose="020B0604020202020204" pitchFamily="34" charset="0"/>
            </a:endParaRPr>
          </a:p>
          <a:p>
            <a:pPr lvl="0" indent="0" algn="just"/>
            <a:r>
              <a:rPr lang="en-US" altLang="en-US" sz="2000" dirty="0">
                <a:latin typeface="Calibri" panose="020F0502020204030204" charset="0"/>
                <a:ea typeface="Arial" panose="020B0604020202020204" pitchFamily="34" charset="0"/>
                <a:sym typeface="+mn-ea"/>
              </a:rPr>
              <a:t>"satellites" - returns the number of satellites used to obtain the fix </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95655" y="469900"/>
            <a:ext cx="10972800" cy="582613"/>
          </a:xfrm>
        </p:spPr>
        <p:txBody>
          <a:bodyPr/>
          <a:p>
            <a:r>
              <a:rPr lang="en-US"/>
              <a:t>Location Based On Class</a:t>
            </a:r>
            <a:endParaRPr lang="en-US"/>
          </a:p>
        </p:txBody>
      </p:sp>
      <p:sp>
        <p:nvSpPr>
          <p:cNvPr id="10247" name="TextBox 7"/>
          <p:cNvSpPr txBox="1"/>
          <p:nvPr/>
        </p:nvSpPr>
        <p:spPr>
          <a:xfrm>
            <a:off x="500063" y="1632903"/>
            <a:ext cx="8143875" cy="3786187"/>
          </a:xfrm>
          <a:prstGeom prst="rect">
            <a:avLst/>
          </a:prstGeom>
          <a:noFill/>
          <a:ln w="9525">
            <a:noFill/>
          </a:ln>
        </p:spPr>
        <p:txBody>
          <a:bodyPr wrap="square" anchor="t">
            <a:spAutoFit/>
          </a:bodyPr>
          <a:p>
            <a:pPr lvl="0" indent="0" algn="just"/>
            <a:r>
              <a:rPr lang="en-US" altLang="x-none" sz="1600" u="sng" dirty="0">
                <a:latin typeface="Calibri" panose="020F0502020204030204" charset="0"/>
                <a:ea typeface="Arial" panose="020B0604020202020204" pitchFamily="34" charset="0"/>
              </a:rPr>
              <a:t>LocationProvider Class</a:t>
            </a:r>
            <a:endParaRPr lang="en-US" altLang="x-none" sz="1600" u="sng" dirty="0">
              <a:latin typeface="Calibri" panose="020F0502020204030204" charset="0"/>
              <a:ea typeface="Arial" panose="020B0604020202020204" pitchFamily="34" charset="0"/>
            </a:endParaRPr>
          </a:p>
          <a:p>
            <a:pPr lvl="0" indent="0" algn="just"/>
            <a:endParaRPr lang="en-US" altLang="x-none" sz="1600" dirty="0">
              <a:latin typeface="Calibri" panose="020F0502020204030204" charset="0"/>
              <a:ea typeface="Arial" panose="020B0604020202020204" pitchFamily="34" charset="0"/>
            </a:endParaRPr>
          </a:p>
          <a:p>
            <a:pPr lvl="0" indent="0" algn="just"/>
            <a:r>
              <a:rPr lang="en-US" altLang="en-US" sz="1600" dirty="0">
                <a:latin typeface="Calibri" panose="020F0502020204030204" charset="0"/>
                <a:ea typeface="Arial" panose="020B0604020202020204" pitchFamily="34" charset="0"/>
              </a:rPr>
              <a:t>An abstract superclass for location providers. A location provider provides periodic reports on the geographical location of the device. Each provider has a set of criteria under which it may be used; for example, some providers require GPS hardware and visibility to a number of satellites; others require the use of the cellular radio, or access to a specific carrier's network, or to the internet. They may also have different battery consumption characteristics or monetary costs to the user. The </a:t>
            </a:r>
            <a:r>
              <a:rPr lang="en-US" altLang="en-US" sz="1600" dirty="0">
                <a:solidFill>
                  <a:schemeClr val="tx1"/>
                </a:solidFill>
                <a:effectLst>
                  <a:outerShdw blurRad="38100" dist="19050" dir="2700000" algn="tl" rotWithShape="0">
                    <a:schemeClr val="dk1">
                      <a:alpha val="40000"/>
                    </a:schemeClr>
                  </a:outerShdw>
                </a:effectLst>
                <a:latin typeface="Calibri" panose="020F0502020204030204" charset="0"/>
                <a:ea typeface="Arial" panose="020B0604020202020204" pitchFamily="34" charset="0"/>
                <a:hlinkClick r:id="rId1" action="ppaction://hlinkfile"/>
              </a:rPr>
              <a:t>Criteria</a:t>
            </a:r>
            <a:r>
              <a:rPr lang="en-US" altLang="en-US" sz="1600" dirty="0">
                <a:solidFill>
                  <a:schemeClr val="tx1"/>
                </a:solidFill>
                <a:effectLst>
                  <a:outerShdw blurRad="38100" dist="19050" dir="2700000" algn="tl" rotWithShape="0">
                    <a:schemeClr val="dk1">
                      <a:alpha val="40000"/>
                    </a:schemeClr>
                  </a:outerShdw>
                </a:effectLst>
                <a:latin typeface="Calibri" panose="020F0502020204030204" charset="0"/>
                <a:ea typeface="Arial" panose="020B0604020202020204" pitchFamily="34" charset="0"/>
              </a:rPr>
              <a:t> </a:t>
            </a:r>
            <a:r>
              <a:rPr lang="en-US" altLang="en-US" sz="1600" dirty="0">
                <a:latin typeface="Calibri" panose="020F0502020204030204" charset="0"/>
                <a:ea typeface="Arial" panose="020B0604020202020204" pitchFamily="34" charset="0"/>
              </a:rPr>
              <a:t>class allows providers to be selected based on user-specified criteria. </a:t>
            </a:r>
            <a:endParaRPr lang="en-US" altLang="en-US" sz="1600" dirty="0">
              <a:latin typeface="Calibri" panose="020F0502020204030204" charset="0"/>
              <a:ea typeface="Arial" panose="020B0604020202020204" pitchFamily="34" charset="0"/>
            </a:endParaRPr>
          </a:p>
          <a:p>
            <a:pPr lvl="0" indent="0" algn="just"/>
            <a:endParaRPr lang="en-US" altLang="x-none" sz="1600" u="sng" dirty="0">
              <a:latin typeface="Calibri" panose="020F0502020204030204" charset="0"/>
              <a:ea typeface="Arial" panose="020B0604020202020204" pitchFamily="34" charset="0"/>
            </a:endParaRPr>
          </a:p>
          <a:p>
            <a:pPr lvl="0" indent="0" algn="just"/>
            <a:endParaRPr lang="en-US" altLang="x-none" sz="1600" u="sng" dirty="0">
              <a:latin typeface="Calibri" panose="020F0502020204030204" charset="0"/>
              <a:ea typeface="Arial" panose="020B0604020202020204" pitchFamily="34" charset="0"/>
            </a:endParaRPr>
          </a:p>
          <a:p>
            <a:pPr lvl="0" indent="0" algn="just"/>
            <a:r>
              <a:rPr lang="en-US" altLang="x-none" sz="1600" u="sng" dirty="0">
                <a:latin typeface="Calibri" panose="020F0502020204030204" charset="0"/>
                <a:ea typeface="Arial" panose="020B0604020202020204" pitchFamily="34" charset="0"/>
              </a:rPr>
              <a:t>LocationProviderImpl Class</a:t>
            </a:r>
            <a:endParaRPr lang="en-US" altLang="x-none" sz="1600" u="sng" dirty="0">
              <a:latin typeface="Calibri" panose="020F0502020204030204" charset="0"/>
              <a:ea typeface="Arial" panose="020B0604020202020204" pitchFamily="34" charset="0"/>
            </a:endParaRPr>
          </a:p>
          <a:p>
            <a:pPr lvl="0" indent="0" algn="just"/>
            <a:endParaRPr lang="en-US" altLang="x-none" sz="1600" dirty="0">
              <a:latin typeface="Calibri" panose="020F0502020204030204" charset="0"/>
              <a:ea typeface="Arial" panose="020B0604020202020204" pitchFamily="34" charset="0"/>
            </a:endParaRPr>
          </a:p>
          <a:p>
            <a:pPr lvl="0" indent="0" algn="just"/>
            <a:r>
              <a:rPr lang="en-US" altLang="en-US" sz="1600" dirty="0">
                <a:latin typeface="Calibri" panose="020F0502020204030204" charset="0"/>
                <a:ea typeface="Arial" panose="020B0604020202020204" pitchFamily="34" charset="0"/>
              </a:rPr>
              <a:t>An abstract superclass for location provider implementations. Location provider implementations are typically instantiated by the location manager service in the system process, and location information is made available to implementations via the manager. </a:t>
            </a:r>
            <a:endParaRPr lang="en-US" altLang="x-none" sz="1600" dirty="0">
              <a:latin typeface="Calibri" panose="020F0502020204030204" charset="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0168890" cy="4953000"/>
          </a:xfrm>
        </p:spPr>
        <p:txBody>
          <a:bodyPr/>
          <a:p>
            <a:pPr lvl="0" indent="0" algn="just"/>
            <a:r>
              <a:rPr lang="en-GB" altLang="x-none" sz="2000" u="sng" dirty="0">
                <a:latin typeface="Calibri" panose="020F0502020204030204" charset="0"/>
                <a:ea typeface="Arial" panose="020B0604020202020204" pitchFamily="34" charset="0"/>
                <a:sym typeface="+mn-ea"/>
              </a:rPr>
              <a:t>Address</a:t>
            </a:r>
            <a:r>
              <a:rPr lang="en-US" altLang="x-none" sz="2000" u="sng" dirty="0">
                <a:latin typeface="Calibri" panose="020F0502020204030204" charset="0"/>
                <a:ea typeface="Arial" panose="020B0604020202020204" pitchFamily="34" charset="0"/>
                <a:sym typeface="+mn-ea"/>
              </a:rPr>
              <a:t> Class</a:t>
            </a:r>
            <a:endParaRPr lang="en-GB" altLang="x-none" sz="2000" u="sng" dirty="0">
              <a:latin typeface="Calibri" panose="020F0502020204030204" charset="0"/>
              <a:ea typeface="Arial" panose="020B0604020202020204" pitchFamily="34" charset="0"/>
            </a:endParaRPr>
          </a:p>
          <a:p>
            <a:pPr lvl="0" indent="0" algn="just"/>
            <a:endParaRPr lang="en-US" altLang="x-none" sz="2000" u="sng" dirty="0">
              <a:latin typeface="Calibri" panose="020F0502020204030204" charset="0"/>
              <a:ea typeface="Arial" panose="020B0604020202020204" pitchFamily="34" charset="0"/>
            </a:endParaRPr>
          </a:p>
          <a:p>
            <a:pPr lvl="0" indent="0" algn="just"/>
            <a:r>
              <a:rPr lang="en-US" altLang="en-US" sz="2000" dirty="0">
                <a:latin typeface="Calibri" panose="020F0502020204030204" charset="0"/>
                <a:ea typeface="Arial" panose="020B0604020202020204" pitchFamily="34" charset="0"/>
                <a:sym typeface="+mn-ea"/>
              </a:rPr>
              <a:t>A class representing an Address, i.e, a set of Strings describing a location. </a:t>
            </a:r>
            <a:endParaRPr lang="en-US" altLang="x-none" sz="2000" u="sng" dirty="0">
              <a:latin typeface="Calibri" panose="020F0502020204030204" charset="0"/>
              <a:ea typeface="Arial" panose="020B0604020202020204" pitchFamily="34" charset="0"/>
            </a:endParaRPr>
          </a:p>
          <a:p>
            <a:pPr lvl="0" indent="0" algn="just"/>
            <a:endParaRPr lang="en-US" altLang="x-none" sz="2000" u="sng" dirty="0">
              <a:latin typeface="Calibri" panose="020F0502020204030204" charset="0"/>
              <a:ea typeface="Arial" panose="020B0604020202020204" pitchFamily="34" charset="0"/>
            </a:endParaRPr>
          </a:p>
          <a:p>
            <a:pPr lvl="0" indent="0" algn="just"/>
            <a:r>
              <a:rPr lang="en-GB" altLang="x-none" sz="2000" u="sng" dirty="0">
                <a:latin typeface="Calibri" panose="020F0502020204030204" charset="0"/>
                <a:ea typeface="Arial" panose="020B0604020202020204" pitchFamily="34" charset="0"/>
                <a:sym typeface="+mn-ea"/>
              </a:rPr>
              <a:t>Criteria</a:t>
            </a:r>
            <a:r>
              <a:rPr lang="en-US" altLang="x-none" sz="2000" u="sng" dirty="0">
                <a:latin typeface="Calibri" panose="020F0502020204030204" charset="0"/>
                <a:ea typeface="Arial" panose="020B0604020202020204" pitchFamily="34" charset="0"/>
                <a:sym typeface="+mn-ea"/>
              </a:rPr>
              <a:t> Class</a:t>
            </a:r>
            <a:endParaRPr lang="en-US" altLang="x-none" sz="2000" u="sng" dirty="0">
              <a:latin typeface="Calibri" panose="020F0502020204030204" charset="0"/>
              <a:ea typeface="Arial" panose="020B0604020202020204" pitchFamily="34" charset="0"/>
            </a:endParaRPr>
          </a:p>
          <a:p>
            <a:pPr lvl="0" indent="0" algn="just"/>
            <a:endParaRPr lang="en-US" altLang="x-none" sz="2000" dirty="0">
              <a:latin typeface="Calibri" panose="020F0502020204030204" charset="0"/>
              <a:ea typeface="Arial" panose="020B0604020202020204" pitchFamily="34" charset="0"/>
            </a:endParaRPr>
          </a:p>
          <a:p>
            <a:pPr lvl="0" indent="0" algn="just"/>
            <a:r>
              <a:rPr lang="en-US" altLang="en-US" sz="2000" dirty="0">
                <a:latin typeface="Calibri" panose="020F0502020204030204" charset="0"/>
                <a:ea typeface="Arial" panose="020B0604020202020204" pitchFamily="34" charset="0"/>
                <a:sym typeface="+mn-ea"/>
              </a:rPr>
              <a:t>A class indicating the application criteria for selecting a location provider. Providers maybe ordered according to accuracy, power usage, ability to report altitude, speed, and bearing, and monetary cost. </a:t>
            </a:r>
            <a:endParaRPr lang="en-US" altLang="en-US" sz="2000" dirty="0">
              <a:latin typeface="Calibri" panose="020F0502020204030204" charset="0"/>
              <a:ea typeface="Arial" panose="020B0604020202020204" pitchFamily="34" charset="0"/>
            </a:endParaRPr>
          </a:p>
          <a:p>
            <a:pPr lvl="0" indent="0" algn="just"/>
            <a:endParaRPr lang="en-GB" altLang="x-none" sz="2000" u="sng" dirty="0">
              <a:latin typeface="Calibri" panose="020F0502020204030204" charset="0"/>
              <a:ea typeface="Arial" panose="020B0604020202020204" pitchFamily="34" charset="0"/>
            </a:endParaRPr>
          </a:p>
          <a:p>
            <a:pPr lvl="0" indent="0" algn="just"/>
            <a:r>
              <a:rPr lang="en-GB" altLang="x-none" sz="2000" u="sng" dirty="0">
                <a:latin typeface="Calibri" panose="020F0502020204030204" charset="0"/>
                <a:ea typeface="Arial" panose="020B0604020202020204" pitchFamily="34" charset="0"/>
                <a:sym typeface="+mn-ea"/>
              </a:rPr>
              <a:t>Geocoder</a:t>
            </a:r>
            <a:r>
              <a:rPr lang="en-US" altLang="x-none" sz="2000" u="sng" dirty="0">
                <a:latin typeface="Calibri" panose="020F0502020204030204" charset="0"/>
                <a:ea typeface="Arial" panose="020B0604020202020204" pitchFamily="34" charset="0"/>
                <a:sym typeface="+mn-ea"/>
              </a:rPr>
              <a:t> Class</a:t>
            </a:r>
            <a:endParaRPr lang="en-US" altLang="x-none" sz="2000" u="sng" dirty="0">
              <a:latin typeface="Calibri" panose="020F0502020204030204" charset="0"/>
              <a:ea typeface="Arial" panose="020B0604020202020204" pitchFamily="34" charset="0"/>
            </a:endParaRPr>
          </a:p>
          <a:p>
            <a:pPr lvl="0" indent="0" algn="just"/>
            <a:endParaRPr lang="en-US" altLang="en-US" sz="2000" dirty="0">
              <a:latin typeface="Calibri" panose="020F0502020204030204" charset="0"/>
              <a:ea typeface="Arial" panose="020B0604020202020204" pitchFamily="34" charset="0"/>
            </a:endParaRPr>
          </a:p>
          <a:p>
            <a:pPr lvl="0" indent="0" algn="just"/>
            <a:r>
              <a:rPr lang="en-US" altLang="en-US" sz="2000" dirty="0">
                <a:latin typeface="Calibri" panose="020F0502020204030204" charset="0"/>
                <a:ea typeface="Arial" panose="020B0604020202020204" pitchFamily="34" charset="0"/>
                <a:sym typeface="+mn-ea"/>
              </a:rPr>
              <a:t>A class for handling geocoding and reverse geocoding. Geocoding is the process of transforming a street address or other description of a location into a (latitude, longitude) coordinate. Reverse geocoding is the process of transforming a (latitude, longitude) coordinate into a (partial) address. </a:t>
            </a:r>
            <a:endParaRPr lang="en-US" altLang="en-US" sz="2000" dirty="0">
              <a:latin typeface="Calibri" panose="020F0502020204030204" charset="0"/>
              <a:ea typeface="Arial" panose="020B0604020202020204" pitchFamily="34" charset="0"/>
            </a:endParaRPr>
          </a:p>
          <a:p>
            <a:endParaRPr 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10955</Words>
  <Application>WPS Presentation</Application>
  <PresentationFormat>Widescreen</PresentationFormat>
  <Paragraphs>292</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Arial</vt:lpstr>
      <vt:lpstr>SimSun</vt:lpstr>
      <vt:lpstr>Wingdings</vt:lpstr>
      <vt:lpstr>Calibri</vt:lpstr>
      <vt:lpstr>Times New Roman</vt:lpstr>
      <vt:lpstr>Microsoft YaHei</vt:lpstr>
      <vt:lpstr>Blue Waves</vt:lpstr>
      <vt:lpstr>Friend Finder Android App </vt:lpstr>
      <vt:lpstr>Location-Based Services </vt:lpstr>
      <vt:lpstr>Scenarios</vt:lpstr>
      <vt:lpstr>PowerPoint 演示文稿</vt:lpstr>
      <vt:lpstr>API'S</vt:lpstr>
      <vt:lpstr>PowerPoint 演示文稿</vt:lpstr>
      <vt:lpstr>PowerPoint 演示文稿</vt:lpstr>
      <vt:lpstr>Location Based On 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android.location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 Finder Android App </dc:title>
  <dc:creator>Home</dc:creator>
  <cp:lastModifiedBy>Home</cp:lastModifiedBy>
  <cp:revision>21</cp:revision>
  <dcterms:created xsi:type="dcterms:W3CDTF">2016-12-27T09:03:00Z</dcterms:created>
  <dcterms:modified xsi:type="dcterms:W3CDTF">2016-12-27T10:18:59Z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