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E85FB6-FA28-434A-A37F-1A79B58BA488}" type="datetimeFigureOut">
              <a:rPr lang="en-IN" smtClean="0"/>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207895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E85FB6-FA28-434A-A37F-1A79B58BA488}" type="datetimeFigureOut">
              <a:rPr lang="en-IN" smtClean="0"/>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297768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E85FB6-FA28-434A-A37F-1A79B58BA488}" type="datetimeFigureOut">
              <a:rPr lang="en-IN" smtClean="0"/>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273604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E85FB6-FA28-434A-A37F-1A79B58BA488}" type="datetimeFigureOut">
              <a:rPr lang="en-IN" smtClean="0"/>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126858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E85FB6-FA28-434A-A37F-1A79B58BA488}" type="datetimeFigureOut">
              <a:rPr lang="en-IN" smtClean="0"/>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343619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E85FB6-FA28-434A-A37F-1A79B58BA488}" type="datetimeFigureOut">
              <a:rPr lang="en-IN" smtClean="0"/>
              <a:t>24-02-2017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175871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E85FB6-FA28-434A-A37F-1A79B58BA488}" type="datetimeFigureOut">
              <a:rPr lang="en-IN" smtClean="0"/>
              <a:t>24-02-2017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134161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E85FB6-FA28-434A-A37F-1A79B58BA488}" type="datetimeFigureOut">
              <a:rPr lang="en-IN" smtClean="0"/>
              <a:t>24-02-2017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213086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85FB6-FA28-434A-A37F-1A79B58BA488}" type="datetimeFigureOut">
              <a:rPr lang="en-IN" smtClean="0"/>
              <a:t>24-02-2017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417592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E85FB6-FA28-434A-A37F-1A79B58BA488}" type="datetimeFigureOut">
              <a:rPr lang="en-IN" smtClean="0"/>
              <a:t>24-02-2017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34813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E85FB6-FA28-434A-A37F-1A79B58BA488}" type="datetimeFigureOut">
              <a:rPr lang="en-IN" smtClean="0"/>
              <a:t>24-02-2017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07D4B-C01B-4291-9CDC-764DC00FC7A0}" type="slidenum">
              <a:rPr lang="en-IN" smtClean="0"/>
              <a:t>‹#›</a:t>
            </a:fld>
            <a:endParaRPr lang="en-IN"/>
          </a:p>
        </p:txBody>
      </p:sp>
    </p:spTree>
    <p:extLst>
      <p:ext uri="{BB962C8B-B14F-4D97-AF65-F5344CB8AC3E}">
        <p14:creationId xmlns:p14="http://schemas.microsoft.com/office/powerpoint/2010/main" val="117772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85FB6-FA28-434A-A37F-1A79B58BA488}" type="datetimeFigureOut">
              <a:rPr lang="en-IN" smtClean="0"/>
              <a:t>24-02-2017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07D4B-C01B-4291-9CDC-764DC00FC7A0}" type="slidenum">
              <a:rPr lang="en-IN" smtClean="0"/>
              <a:t>‹#›</a:t>
            </a:fld>
            <a:endParaRPr lang="en-IN"/>
          </a:p>
        </p:txBody>
      </p:sp>
    </p:spTree>
    <p:extLst>
      <p:ext uri="{BB962C8B-B14F-4D97-AF65-F5344CB8AC3E}">
        <p14:creationId xmlns:p14="http://schemas.microsoft.com/office/powerpoint/2010/main" val="769341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2"/>
          <p:cNvSpPr txBox="1">
            <a:spLocks/>
          </p:cNvSpPr>
          <p:nvPr/>
        </p:nvSpPr>
        <p:spPr>
          <a:xfrm>
            <a:off x="270456" y="553792"/>
            <a:ext cx="12192000" cy="2237362"/>
          </a:xfrm>
          <a:prstGeom prst="rect">
            <a:avLst/>
          </a:prstGeom>
        </p:spPr>
        <p:txBody>
          <a:bodyPr>
            <a:noAutofit/>
            <a:scene3d>
              <a:camera prst="obliqueBottomRight">
                <a:rot lat="0" lon="21599966" rev="0"/>
              </a:camera>
              <a:lightRig rig="threePt" dir="t"/>
            </a:scene3d>
            <a:sp3d extrusionH="57150">
              <a:bevelT h="25400" prst="softRound"/>
              <a:bevelB w="50800" h="38100" prst="riblet"/>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dirty="0" smtClean="0">
                <a:solidFill>
                  <a:srgbClr val="FF0000"/>
                </a:solidFill>
                <a:effectLst>
                  <a:glow rad="241300">
                    <a:schemeClr val="accent4">
                      <a:satMod val="175000"/>
                      <a:alpha val="37000"/>
                    </a:schemeClr>
                  </a:glow>
                </a:effectLst>
              </a:rPr>
              <a:t>   </a:t>
            </a:r>
            <a:r>
              <a:rPr lang="en-US" sz="9600" dirty="0" smtClean="0">
                <a:solidFill>
                  <a:srgbClr val="FF0000"/>
                </a:solidFill>
                <a:effectLst>
                  <a:glow rad="101600">
                    <a:schemeClr val="accent4">
                      <a:satMod val="175000"/>
                      <a:alpha val="21000"/>
                    </a:schemeClr>
                  </a:glow>
                  <a:outerShdw blurRad="60007" dist="310007" dir="7680000" sy="30000" kx="1300200" algn="ctr" rotWithShape="0">
                    <a:prstClr val="black">
                      <a:alpha val="32000"/>
                    </a:prstClr>
                  </a:outerShdw>
                  <a:reflection endPos="0" dist="50800" dir="5400000" sy="-100000" algn="bl" rotWithShape="0"/>
                </a:effectLst>
              </a:rPr>
              <a:t>JYOTHY  INSTITUTE            OF  TECHNOLOGY</a:t>
            </a:r>
            <a:endParaRPr lang="en-US" sz="9600" dirty="0">
              <a:solidFill>
                <a:srgbClr val="FF0000"/>
              </a:solidFill>
              <a:effectLst>
                <a:glow rad="101600">
                  <a:schemeClr val="accent4">
                    <a:satMod val="175000"/>
                    <a:alpha val="21000"/>
                  </a:schemeClr>
                </a:glow>
                <a:outerShdw blurRad="60007" dist="310007" dir="7680000" sy="30000" kx="1300200" algn="ctr" rotWithShape="0">
                  <a:prstClr val="black">
                    <a:alpha val="32000"/>
                  </a:prstClr>
                </a:outerShdw>
                <a:reflection endPos="0" dist="50800" dir="5400000" sy="-100000" algn="bl" rotWithShape="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284" y="5649054"/>
            <a:ext cx="782140" cy="774011"/>
          </a:xfrm>
          <a:prstGeom prst="rect">
            <a:avLst/>
          </a:prstGeom>
        </p:spPr>
      </p:pic>
    </p:spTree>
    <p:extLst>
      <p:ext uri="{BB962C8B-B14F-4D97-AF65-F5344CB8AC3E}">
        <p14:creationId xmlns:p14="http://schemas.microsoft.com/office/powerpoint/2010/main" val="7572283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800" decel="100000"/>
                                        <p:tgtEl>
                                          <p:spTgt spid="5">
                                            <p:txEl>
                                              <p:pRg st="0" end="0"/>
                                            </p:txEl>
                                          </p:spTgt>
                                        </p:tgtEl>
                                      </p:cBhvr>
                                    </p:animEffect>
                                    <p:anim calcmode="lin" valueType="num">
                                      <p:cBhvr>
                                        <p:cTn id="8" dur="800" decel="100000" fill="hold"/>
                                        <p:tgtEl>
                                          <p:spTgt spid="5">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5">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5">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470246" y="160407"/>
            <a:ext cx="9580727" cy="1325563"/>
          </a:xfrm>
        </p:spPr>
        <p:txBody>
          <a:bodyPr>
            <a:noAutofit/>
          </a:bodyPr>
          <a:lstStyle/>
          <a:p>
            <a:r>
              <a:rPr lang="en-IN" sz="6000" b="1" u="sng" dirty="0" smtClean="0">
                <a:solidFill>
                  <a:srgbClr val="FF0000"/>
                </a:solidFill>
              </a:rPr>
              <a:t>Adding a Marker</a:t>
            </a:r>
            <a:endParaRPr lang="en-IN" sz="6000" b="1" u="sng" dirty="0">
              <a:solidFill>
                <a:srgbClr val="FF0000"/>
              </a:solidFill>
            </a:endParaRPr>
          </a:p>
        </p:txBody>
      </p:sp>
      <p:sp>
        <p:nvSpPr>
          <p:cNvPr id="5" name="Content Placeholder 2"/>
          <p:cNvSpPr>
            <a:spLocks noGrp="1"/>
          </p:cNvSpPr>
          <p:nvPr>
            <p:ph idx="1"/>
          </p:nvPr>
        </p:nvSpPr>
        <p:spPr>
          <a:xfrm>
            <a:off x="232013" y="1757387"/>
            <a:ext cx="11818960" cy="4902720"/>
          </a:xfrm>
        </p:spPr>
        <p:txBody>
          <a:bodyPr/>
          <a:lstStyle/>
          <a:p>
            <a:r>
              <a:rPr lang="en-IN" sz="3000" dirty="0" smtClean="0"/>
              <a:t>Marker can be added to the location by calling a method on object.</a:t>
            </a:r>
          </a:p>
          <a:p>
            <a:r>
              <a:rPr lang="en-IN" sz="3000" dirty="0" err="1" smtClean="0"/>
              <a:t>mMap.addMarker</a:t>
            </a:r>
            <a:r>
              <a:rPr lang="en-IN" sz="3000" dirty="0" smtClean="0"/>
              <a:t>();</a:t>
            </a:r>
          </a:p>
          <a:p>
            <a:r>
              <a:rPr lang="en-IN" sz="3000" dirty="0" err="1" smtClean="0"/>
              <a:t>mMap.moveCamera</a:t>
            </a:r>
            <a:r>
              <a:rPr lang="en-IN" sz="3000" dirty="0" smtClean="0"/>
              <a:t>();</a:t>
            </a:r>
          </a:p>
          <a:p>
            <a:r>
              <a:rPr lang="en-IN" sz="3000" dirty="0" err="1" smtClean="0"/>
              <a:t>mMap.clear</a:t>
            </a:r>
            <a:r>
              <a:rPr lang="en-IN" sz="3000" dirty="0" smtClean="0"/>
              <a:t>();</a:t>
            </a:r>
          </a:p>
          <a:p>
            <a:endParaRPr lang="en-IN" sz="3000" dirty="0" smtClean="0"/>
          </a:p>
        </p:txBody>
      </p:sp>
    </p:spTree>
    <p:extLst>
      <p:ext uri="{BB962C8B-B14F-4D97-AF65-F5344CB8AC3E}">
        <p14:creationId xmlns:p14="http://schemas.microsoft.com/office/powerpoint/2010/main" val="203334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470246" y="160407"/>
            <a:ext cx="9580727" cy="1325563"/>
          </a:xfrm>
        </p:spPr>
        <p:txBody>
          <a:bodyPr>
            <a:noAutofit/>
          </a:bodyPr>
          <a:lstStyle/>
          <a:p>
            <a:r>
              <a:rPr lang="en-IN" sz="6000" b="1" u="sng" dirty="0" smtClean="0">
                <a:solidFill>
                  <a:srgbClr val="FF0000"/>
                </a:solidFill>
              </a:rPr>
              <a:t>Real-Time Database</a:t>
            </a:r>
            <a:endParaRPr lang="en-IN" sz="6000" b="1" u="sng" dirty="0">
              <a:solidFill>
                <a:srgbClr val="FF0000"/>
              </a:solidFill>
            </a:endParaRPr>
          </a:p>
        </p:txBody>
      </p:sp>
      <p:sp>
        <p:nvSpPr>
          <p:cNvPr id="5" name="Content Placeholder 2"/>
          <p:cNvSpPr>
            <a:spLocks noGrp="1"/>
          </p:cNvSpPr>
          <p:nvPr>
            <p:ph idx="1"/>
          </p:nvPr>
        </p:nvSpPr>
        <p:spPr>
          <a:xfrm>
            <a:off x="232013" y="1757387"/>
            <a:ext cx="11818960" cy="4902720"/>
          </a:xfrm>
        </p:spPr>
        <p:txBody>
          <a:bodyPr/>
          <a:lstStyle/>
          <a:p>
            <a:r>
              <a:rPr lang="en-IN" sz="3200" dirty="0" smtClean="0"/>
              <a:t>In Firebase Data is stored and synchronized in </a:t>
            </a:r>
            <a:r>
              <a:rPr lang="en-IN" sz="3200" dirty="0" err="1" smtClean="0"/>
              <a:t>realtime</a:t>
            </a:r>
            <a:r>
              <a:rPr lang="en-IN" sz="3200" dirty="0" smtClean="0"/>
              <a:t> to every connected client. all the clients </a:t>
            </a:r>
            <a:r>
              <a:rPr lang="en-IN" sz="3200" dirty="0" err="1" smtClean="0"/>
              <a:t>shareRealtime</a:t>
            </a:r>
            <a:r>
              <a:rPr lang="en-IN" sz="3200" dirty="0" smtClean="0"/>
              <a:t> Database every user will have one instance and automatically receive updates with the newest data.</a:t>
            </a:r>
          </a:p>
          <a:p>
            <a:r>
              <a:rPr kumimoji="0" lang="en-US" altLang="en-US" sz="3000" b="0" i="0" u="none" strike="noStrike" cap="none" normalizeH="0" baseline="0" dirty="0" err="1" smtClean="0">
                <a:ln>
                  <a:noFill/>
                </a:ln>
                <a:solidFill>
                  <a:srgbClr val="000000"/>
                </a:solidFill>
                <a:effectLst/>
                <a:cs typeface="Courier New" panose="02070309020205020404" pitchFamily="49" charset="0"/>
              </a:rPr>
              <a:t>DatabaseReference</a:t>
            </a:r>
            <a:r>
              <a:rPr kumimoji="0" lang="en-US" altLang="en-US" sz="3000" b="0" i="0" u="none" strike="noStrike" cap="none" normalizeH="0" baseline="0" dirty="0" smtClean="0">
                <a:ln>
                  <a:noFill/>
                </a:ln>
                <a:solidFill>
                  <a:srgbClr val="000000"/>
                </a:solidFill>
                <a:effectLst/>
                <a:cs typeface="Courier New" panose="02070309020205020404" pitchFamily="49" charset="0"/>
              </a:rPr>
              <a:t> </a:t>
            </a:r>
            <a:r>
              <a:rPr kumimoji="0" lang="en-US" altLang="en-US" sz="3000" b="0" i="0" u="none" strike="noStrike" cap="none" normalizeH="0" baseline="0" dirty="0" err="1" smtClean="0">
                <a:ln>
                  <a:noFill/>
                </a:ln>
                <a:solidFill>
                  <a:srgbClr val="000000"/>
                </a:solidFill>
                <a:effectLst/>
                <a:cs typeface="Courier New" panose="02070309020205020404" pitchFamily="49" charset="0"/>
              </a:rPr>
              <a:t>dbRef</a:t>
            </a:r>
            <a:r>
              <a:rPr kumimoji="0" lang="en-US" altLang="en-US" sz="3000" b="0" i="0" u="none" strike="noStrike" cap="none" normalizeH="0" baseline="0" dirty="0" smtClean="0">
                <a:ln>
                  <a:noFill/>
                </a:ln>
                <a:solidFill>
                  <a:srgbClr val="000000"/>
                </a:solidFill>
                <a:effectLst/>
                <a:cs typeface="Courier New" panose="02070309020205020404" pitchFamily="49" charset="0"/>
              </a:rPr>
              <a:t> = </a:t>
            </a:r>
            <a:r>
              <a:rPr kumimoji="0" lang="en-US" altLang="en-US" sz="3000" b="0" i="0" u="none" strike="noStrike" cap="none" normalizeH="0" baseline="0" dirty="0" err="1" smtClean="0">
                <a:ln>
                  <a:noFill/>
                </a:ln>
                <a:solidFill>
                  <a:srgbClr val="000000"/>
                </a:solidFill>
                <a:effectLst/>
                <a:cs typeface="Courier New" panose="02070309020205020404" pitchFamily="49" charset="0"/>
              </a:rPr>
              <a:t>FirebaseDatabase</a:t>
            </a:r>
            <a:r>
              <a:rPr kumimoji="0" lang="en-US" altLang="en-US" sz="3000" b="0" i="0" u="none" strike="noStrike" cap="none" normalizeH="0" baseline="0" dirty="0" smtClean="0">
                <a:ln>
                  <a:noFill/>
                </a:ln>
                <a:solidFill>
                  <a:srgbClr val="000000"/>
                </a:solidFill>
                <a:effectLst/>
                <a:cs typeface="Courier New" panose="02070309020205020404" pitchFamily="49" charset="0"/>
              </a:rPr>
              <a:t> .</a:t>
            </a:r>
            <a:r>
              <a:rPr kumimoji="0" lang="en-US" altLang="en-US" sz="3000" b="0" i="1" u="none" strike="noStrike" cap="none" normalizeH="0" baseline="0" dirty="0" err="1" smtClean="0">
                <a:ln>
                  <a:noFill/>
                </a:ln>
                <a:solidFill>
                  <a:srgbClr val="000000"/>
                </a:solidFill>
                <a:effectLst/>
                <a:cs typeface="Courier New" panose="02070309020205020404" pitchFamily="49" charset="0"/>
              </a:rPr>
              <a:t>getInstance</a:t>
            </a:r>
            <a:r>
              <a:rPr kumimoji="0" lang="en-US" altLang="en-US" sz="3000" b="0" i="0" u="none" strike="noStrike" cap="none" normalizeH="0" baseline="0" dirty="0" smtClean="0">
                <a:ln>
                  <a:noFill/>
                </a:ln>
                <a:solidFill>
                  <a:srgbClr val="000000"/>
                </a:solidFill>
                <a:effectLst/>
                <a:cs typeface="Courier New" panose="02070309020205020404" pitchFamily="49" charset="0"/>
              </a:rPr>
              <a:t>()								.</a:t>
            </a:r>
            <a:r>
              <a:rPr kumimoji="0" lang="en-US" altLang="en-US" sz="3000" b="0" i="0" u="none" strike="noStrike" cap="none" normalizeH="0" baseline="0" dirty="0" err="1" smtClean="0">
                <a:ln>
                  <a:noFill/>
                </a:ln>
                <a:solidFill>
                  <a:srgbClr val="000000"/>
                </a:solidFill>
                <a:effectLst/>
                <a:cs typeface="Courier New" panose="02070309020205020404" pitchFamily="49" charset="0"/>
              </a:rPr>
              <a:t>getReference</a:t>
            </a:r>
            <a:r>
              <a:rPr kumimoji="0" lang="en-US" altLang="en-US" sz="3000" b="0" i="0" u="none" strike="noStrike" cap="none" normalizeH="0" baseline="0" dirty="0" smtClean="0">
                <a:ln>
                  <a:noFill/>
                </a:ln>
                <a:solidFill>
                  <a:srgbClr val="000000"/>
                </a:solidFill>
                <a:effectLst/>
                <a:cs typeface="Courier New" panose="02070309020205020404" pitchFamily="49" charset="0"/>
              </a:rPr>
              <a:t>();</a:t>
            </a:r>
            <a:endParaRPr kumimoji="0" lang="en-US" altLang="en-US" sz="3000" b="0" i="0" u="none" strike="noStrike" cap="none" normalizeH="0" baseline="0" dirty="0" smtClean="0">
              <a:ln>
                <a:noFill/>
              </a:ln>
              <a:solidFill>
                <a:schemeClr val="tx1"/>
              </a:solidFill>
              <a:effectLst/>
            </a:endParaRPr>
          </a:p>
          <a:p>
            <a:endParaRPr lang="en-IN" sz="3000" dirty="0" smtClean="0"/>
          </a:p>
          <a:p>
            <a:r>
              <a:rPr kumimoji="0" lang="en-US" altLang="en-US" sz="3200" b="0" i="0" u="none" strike="noStrike" cap="none" normalizeH="0" baseline="0" dirty="0" err="1" smtClean="0">
                <a:ln>
                  <a:noFill/>
                </a:ln>
                <a:solidFill>
                  <a:srgbClr val="000000"/>
                </a:solidFill>
                <a:effectLst/>
                <a:cs typeface="Courier New" panose="02070309020205020404" pitchFamily="49" charset="0"/>
              </a:rPr>
              <a:t>dbRef.child</a:t>
            </a:r>
            <a:r>
              <a:rPr kumimoji="0" lang="en-US" altLang="en-US" sz="3200" b="0" i="0" u="none" strike="noStrike" cap="none" normalizeH="0" baseline="0" dirty="0" smtClean="0">
                <a:ln>
                  <a:noFill/>
                </a:ln>
                <a:solidFill>
                  <a:srgbClr val="000000"/>
                </a:solidFill>
                <a:effectLst/>
                <a:cs typeface="Courier New" panose="02070309020205020404" pitchFamily="49" charset="0"/>
              </a:rPr>
              <a:t>(</a:t>
            </a:r>
            <a:r>
              <a:rPr kumimoji="0" lang="en-US" altLang="en-US" sz="3200" b="0" i="0" u="none" strike="noStrike" cap="none" normalizeH="0" baseline="0" dirty="0" err="1" smtClean="0">
                <a:ln>
                  <a:noFill/>
                </a:ln>
                <a:solidFill>
                  <a:srgbClr val="000000"/>
                </a:solidFill>
                <a:effectLst/>
                <a:cs typeface="Courier New" panose="02070309020205020404" pitchFamily="49" charset="0"/>
              </a:rPr>
              <a:t>phoneNumber</a:t>
            </a:r>
            <a:r>
              <a:rPr kumimoji="0" lang="en-US" altLang="en-US" sz="3200" b="0" i="0" u="none" strike="noStrike" cap="none" normalizeH="0" baseline="0" dirty="0" smtClean="0">
                <a:ln>
                  <a:noFill/>
                </a:ln>
                <a:solidFill>
                  <a:srgbClr val="000000"/>
                </a:solidFill>
                <a:effectLst/>
                <a:cs typeface="Courier New" panose="02070309020205020404" pitchFamily="49" charset="0"/>
              </a:rPr>
              <a:t>).</a:t>
            </a:r>
            <a:r>
              <a:rPr kumimoji="0" lang="en-US" altLang="en-US" sz="3200" b="0" i="0" u="none" strike="noStrike" cap="none" normalizeH="0" baseline="0" dirty="0" err="1" smtClean="0">
                <a:ln>
                  <a:noFill/>
                </a:ln>
                <a:solidFill>
                  <a:srgbClr val="000000"/>
                </a:solidFill>
                <a:effectLst/>
                <a:cs typeface="Courier New" panose="02070309020205020404" pitchFamily="49" charset="0"/>
              </a:rPr>
              <a:t>setValue</a:t>
            </a:r>
            <a:r>
              <a:rPr kumimoji="0" lang="en-US" altLang="en-US" sz="3200" b="0" i="0" u="none" strike="noStrike" cap="none" normalizeH="0" baseline="0" dirty="0" smtClean="0">
                <a:ln>
                  <a:noFill/>
                </a:ln>
                <a:solidFill>
                  <a:srgbClr val="000000"/>
                </a:solidFill>
                <a:effectLst/>
                <a:cs typeface="Courier New" panose="02070309020205020404" pitchFamily="49" charset="0"/>
              </a:rPr>
              <a:t>(</a:t>
            </a:r>
            <a:r>
              <a:rPr kumimoji="0" lang="en-US" altLang="en-US" sz="3200" b="0" i="0" u="none" strike="noStrike" cap="none" normalizeH="0" baseline="0" dirty="0" err="1" smtClean="0">
                <a:ln>
                  <a:noFill/>
                </a:ln>
                <a:solidFill>
                  <a:srgbClr val="000000"/>
                </a:solidFill>
                <a:effectLst/>
                <a:cs typeface="Courier New" panose="02070309020205020404" pitchFamily="49" charset="0"/>
              </a:rPr>
              <a:t>userData</a:t>
            </a:r>
            <a:r>
              <a:rPr kumimoji="0" lang="en-US" altLang="en-US" sz="3200" b="0" i="0" u="none" strike="noStrike" cap="none" normalizeH="0" baseline="0" dirty="0" smtClean="0">
                <a:ln>
                  <a:noFill/>
                </a:ln>
                <a:solidFill>
                  <a:srgbClr val="000000"/>
                </a:solidFill>
                <a:effectLst/>
                <a:cs typeface="Courier New" panose="02070309020205020404" pitchFamily="49" charset="0"/>
              </a:rPr>
              <a:t>);</a:t>
            </a:r>
            <a:endParaRPr kumimoji="0" lang="en-US" altLang="en-US" sz="6600" b="0" i="0" u="none" strike="noStrike" cap="none" normalizeH="0" baseline="0" dirty="0" smtClean="0">
              <a:ln>
                <a:noFill/>
              </a:ln>
              <a:solidFill>
                <a:schemeClr val="tx1"/>
              </a:solidFill>
              <a:effectLst/>
            </a:endParaRPr>
          </a:p>
          <a:p>
            <a:endParaRPr lang="en-IN" sz="3000" dirty="0" smtClean="0"/>
          </a:p>
        </p:txBody>
      </p:sp>
    </p:spTree>
    <p:extLst>
      <p:ext uri="{BB962C8B-B14F-4D97-AF65-F5344CB8AC3E}">
        <p14:creationId xmlns:p14="http://schemas.microsoft.com/office/powerpoint/2010/main" val="282053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470246" y="160407"/>
            <a:ext cx="9580727" cy="1325563"/>
          </a:xfrm>
        </p:spPr>
        <p:txBody>
          <a:bodyPr>
            <a:noAutofit/>
          </a:bodyPr>
          <a:lstStyle/>
          <a:p>
            <a:r>
              <a:rPr lang="en-IN" sz="6000" b="1" u="sng" dirty="0" smtClean="0">
                <a:solidFill>
                  <a:srgbClr val="FF0000"/>
                </a:solidFill>
              </a:rPr>
              <a:t>Real-Time Database</a:t>
            </a:r>
            <a:endParaRPr lang="en-IN" sz="6000" b="1" u="sng" dirty="0">
              <a:solidFill>
                <a:srgbClr val="FF0000"/>
              </a:solidFill>
            </a:endParaRPr>
          </a:p>
        </p:txBody>
      </p:sp>
      <p:sp>
        <p:nvSpPr>
          <p:cNvPr id="3" name="Content Placeholder 2"/>
          <p:cNvSpPr>
            <a:spLocks noGrp="1"/>
          </p:cNvSpPr>
          <p:nvPr>
            <p:ph idx="1"/>
          </p:nvPr>
        </p:nvSpPr>
        <p:spPr/>
        <p:txBody>
          <a:bodyPr/>
          <a:lstStyle/>
          <a:p>
            <a:r>
              <a:rPr kumimoji="0" lang="en-US" altLang="en-US" sz="3000" i="0" u="none" strike="noStrike" cap="none" normalizeH="0" baseline="0" dirty="0" smtClean="0">
                <a:ln>
                  <a:noFill/>
                </a:ln>
                <a:effectLst/>
                <a:cs typeface="Courier New" panose="02070309020205020404" pitchFamily="49" charset="0"/>
              </a:rPr>
              <a:t>The data stored</a:t>
            </a:r>
            <a:r>
              <a:rPr kumimoji="0" lang="en-US" altLang="en-US" sz="3000" i="0" u="none" strike="noStrike" cap="none" normalizeH="0" dirty="0" smtClean="0">
                <a:ln>
                  <a:noFill/>
                </a:ln>
                <a:effectLst/>
                <a:cs typeface="Courier New" panose="02070309020205020404" pitchFamily="49" charset="0"/>
              </a:rPr>
              <a:t> in the firebase can be retrieved as-</a:t>
            </a:r>
          </a:p>
          <a:p>
            <a:r>
              <a:rPr lang="en-US" altLang="en-US" sz="3000" dirty="0" err="1" smtClean="0">
                <a:cs typeface="Courier New" panose="02070309020205020404" pitchFamily="49" charset="0"/>
              </a:rPr>
              <a:t>dbRef.child</a:t>
            </a:r>
            <a:r>
              <a:rPr lang="en-US" altLang="en-US" sz="3000" dirty="0" smtClean="0">
                <a:cs typeface="Courier New" panose="02070309020205020404" pitchFamily="49" charset="0"/>
              </a:rPr>
              <a:t>(</a:t>
            </a:r>
            <a:r>
              <a:rPr lang="en-US" altLang="en-US" sz="3000" dirty="0" err="1" smtClean="0">
                <a:cs typeface="Courier New" panose="02070309020205020404" pitchFamily="49" charset="0"/>
              </a:rPr>
              <a:t>phoneNumber</a:t>
            </a:r>
            <a:r>
              <a:rPr lang="en-US" altLang="en-US" sz="3000" dirty="0" smtClean="0">
                <a:cs typeface="Courier New" panose="02070309020205020404" pitchFamily="49" charset="0"/>
              </a:rPr>
              <a:t>)</a:t>
            </a:r>
            <a:r>
              <a:rPr kumimoji="0" lang="en-US" altLang="en-US" sz="3000" i="0" u="none" strike="noStrike" cap="none" normalizeH="0" dirty="0" smtClean="0">
                <a:ln>
                  <a:noFill/>
                </a:ln>
                <a:effectLst/>
                <a:cs typeface="Courier New" panose="02070309020205020404" pitchFamily="49" charset="0"/>
              </a:rPr>
              <a:t> .</a:t>
            </a:r>
            <a:r>
              <a:rPr kumimoji="0" lang="en-US" altLang="en-US" sz="3000" i="0" u="none" strike="noStrike" cap="none" normalizeH="0" dirty="0" err="1" smtClean="0">
                <a:ln>
                  <a:noFill/>
                </a:ln>
                <a:effectLst/>
                <a:cs typeface="Courier New" panose="02070309020205020404" pitchFamily="49" charset="0"/>
              </a:rPr>
              <a:t>addValueEvent</a:t>
            </a:r>
            <a:r>
              <a:rPr kumimoji="0" lang="en-US" altLang="en-US" sz="3000" b="0" i="0" u="none" strike="noStrike" cap="none" normalizeH="0" baseline="0" dirty="0" err="1" smtClean="0">
                <a:ln>
                  <a:noFill/>
                </a:ln>
                <a:solidFill>
                  <a:srgbClr val="000000"/>
                </a:solidFill>
                <a:effectLst/>
                <a:cs typeface="Courier New" panose="02070309020205020404" pitchFamily="49" charset="0"/>
              </a:rPr>
              <a:t>Listener</a:t>
            </a:r>
            <a:endParaRPr kumimoji="0" lang="en-US" altLang="en-US" sz="3000" b="0" i="0" u="none" strike="noStrike" cap="none" normalizeH="0" baseline="0" dirty="0" smtClean="0">
              <a:ln>
                <a:noFill/>
              </a:ln>
              <a:solidFill>
                <a:srgbClr val="000000"/>
              </a:solidFill>
              <a:effectLst/>
              <a:cs typeface="Courier New" panose="02070309020205020404" pitchFamily="49" charset="0"/>
            </a:endParaRPr>
          </a:p>
          <a:p>
            <a:pPr marL="0" indent="0">
              <a:buNone/>
            </a:pPr>
            <a:endParaRPr lang="en-US" altLang="en-US" sz="3000" dirty="0">
              <a:cs typeface="Courier New" panose="02070309020205020404" pitchFamily="49" charset="0"/>
            </a:endParaRPr>
          </a:p>
          <a:p>
            <a:r>
              <a:rPr kumimoji="0" lang="en-US" altLang="en-US" sz="3000" i="0" u="none" strike="noStrike" cap="none" normalizeH="0" baseline="0" dirty="0" smtClean="0">
                <a:ln>
                  <a:noFill/>
                </a:ln>
                <a:effectLst/>
                <a:cs typeface="Courier New" panose="02070309020205020404" pitchFamily="49" charset="0"/>
              </a:rPr>
              <a:t>public void </a:t>
            </a:r>
            <a:r>
              <a:rPr kumimoji="0" lang="en-US" altLang="en-US" sz="3000" i="0" u="none" strike="noStrike" cap="none" normalizeH="0" baseline="0" dirty="0" err="1" smtClean="0">
                <a:ln>
                  <a:noFill/>
                </a:ln>
                <a:effectLst/>
                <a:cs typeface="Courier New" panose="02070309020205020404" pitchFamily="49" charset="0"/>
              </a:rPr>
              <a:t>onDataChange</a:t>
            </a:r>
            <a:r>
              <a:rPr kumimoji="0" lang="en-US" altLang="en-US" sz="3000" i="0" u="none" strike="noStrike" cap="none" normalizeH="0" baseline="0" dirty="0" smtClean="0">
                <a:ln>
                  <a:noFill/>
                </a:ln>
                <a:effectLst/>
                <a:cs typeface="Courier New" panose="02070309020205020404" pitchFamily="49" charset="0"/>
              </a:rPr>
              <a:t>(</a:t>
            </a:r>
            <a:r>
              <a:rPr kumimoji="0" lang="en-US" altLang="en-US" sz="3000" i="0" u="none" strike="noStrike" cap="none" normalizeH="0" baseline="0" dirty="0" err="1" smtClean="0">
                <a:ln>
                  <a:noFill/>
                </a:ln>
                <a:effectLst/>
                <a:cs typeface="Courier New" panose="02070309020205020404" pitchFamily="49" charset="0"/>
              </a:rPr>
              <a:t>DataSnapshot</a:t>
            </a:r>
            <a:r>
              <a:rPr kumimoji="0" lang="en-US" altLang="en-US" sz="3000" i="0" u="none" strike="noStrike" cap="none" normalizeH="0" baseline="0" dirty="0" smtClean="0">
                <a:ln>
                  <a:noFill/>
                </a:ln>
                <a:effectLst/>
                <a:cs typeface="Courier New" panose="02070309020205020404" pitchFamily="49" charset="0"/>
              </a:rPr>
              <a:t> </a:t>
            </a:r>
            <a:r>
              <a:rPr kumimoji="0" lang="en-US" altLang="en-US" sz="3000" i="0" u="none" strike="noStrike" cap="none" normalizeH="0" baseline="0" dirty="0" err="1" smtClean="0">
                <a:ln>
                  <a:noFill/>
                </a:ln>
                <a:effectLst/>
                <a:cs typeface="Courier New" panose="02070309020205020404" pitchFamily="49" charset="0"/>
              </a:rPr>
              <a:t>dataSnapshot</a:t>
            </a:r>
            <a:r>
              <a:rPr kumimoji="0" lang="en-US" altLang="en-US" sz="3000" i="0" u="none" strike="noStrike" cap="none" normalizeH="0" baseline="0" dirty="0" smtClean="0">
                <a:ln>
                  <a:noFill/>
                </a:ln>
                <a:effectLst/>
                <a:cs typeface="Courier New" panose="02070309020205020404" pitchFamily="49" charset="0"/>
              </a:rPr>
              <a:t>) {</a:t>
            </a:r>
            <a:br>
              <a:rPr kumimoji="0" lang="en-US" altLang="en-US" sz="3000" i="0" u="none" strike="noStrike" cap="none" normalizeH="0" baseline="0" dirty="0" smtClean="0">
                <a:ln>
                  <a:noFill/>
                </a:ln>
                <a:effectLst/>
                <a:cs typeface="Courier New" panose="02070309020205020404" pitchFamily="49" charset="0"/>
              </a:rPr>
            </a:br>
            <a:r>
              <a:rPr kumimoji="0" lang="en-US" altLang="en-US" sz="3000" i="1" u="none" strike="noStrike" cap="none" normalizeH="0" baseline="0" dirty="0" smtClean="0">
                <a:ln>
                  <a:noFill/>
                </a:ln>
                <a:effectLst/>
                <a:cs typeface="Courier New" panose="02070309020205020404" pitchFamily="49" charset="0"/>
              </a:rPr>
              <a:t/>
            </a:r>
            <a:br>
              <a:rPr kumimoji="0" lang="en-US" altLang="en-US" sz="3000" i="1" u="none" strike="noStrike" cap="none" normalizeH="0" baseline="0" dirty="0" smtClean="0">
                <a:ln>
                  <a:noFill/>
                </a:ln>
                <a:effectLst/>
                <a:cs typeface="Courier New" panose="02070309020205020404" pitchFamily="49" charset="0"/>
              </a:rPr>
            </a:br>
            <a:r>
              <a:rPr kumimoji="0" lang="en-US" altLang="en-US" sz="3000" i="1" u="none" strike="noStrike" cap="none" normalizeH="0" baseline="0" dirty="0" smtClean="0">
                <a:ln>
                  <a:noFill/>
                </a:ln>
                <a:effectLst/>
                <a:cs typeface="Courier New" panose="02070309020205020404" pitchFamily="49" charset="0"/>
              </a:rPr>
              <a:t>        </a:t>
            </a:r>
            <a:r>
              <a:rPr kumimoji="0" lang="en-US" altLang="en-US" sz="3000" i="0" u="none" strike="noStrike" cap="none" normalizeH="0" baseline="0" dirty="0" err="1" smtClean="0">
                <a:ln>
                  <a:noFill/>
                </a:ln>
                <a:effectLst/>
                <a:cs typeface="Courier New" panose="02070309020205020404" pitchFamily="49" charset="0"/>
              </a:rPr>
              <a:t>UserData</a:t>
            </a:r>
            <a:r>
              <a:rPr kumimoji="0" lang="en-US" altLang="en-US" sz="3000" i="0" u="none" strike="noStrike" cap="none" normalizeH="0" baseline="0" dirty="0" smtClean="0">
                <a:ln>
                  <a:noFill/>
                </a:ln>
                <a:effectLst/>
                <a:cs typeface="Courier New" panose="02070309020205020404" pitchFamily="49" charset="0"/>
              </a:rPr>
              <a:t> </a:t>
            </a:r>
            <a:r>
              <a:rPr kumimoji="0" lang="en-US" altLang="en-US" sz="3000" i="0" u="none" strike="noStrike" cap="none" normalizeH="0" baseline="0" dirty="0" err="1" smtClean="0">
                <a:ln>
                  <a:noFill/>
                </a:ln>
                <a:effectLst/>
                <a:cs typeface="Courier New" panose="02070309020205020404" pitchFamily="49" charset="0"/>
              </a:rPr>
              <a:t>userData</a:t>
            </a:r>
            <a:r>
              <a:rPr kumimoji="0" lang="en-US" altLang="en-US" sz="3000" i="0" u="none" strike="noStrike" cap="none" normalizeH="0" baseline="0" dirty="0" smtClean="0">
                <a:ln>
                  <a:noFill/>
                </a:ln>
                <a:effectLst/>
                <a:cs typeface="Courier New" panose="02070309020205020404" pitchFamily="49" charset="0"/>
              </a:rPr>
              <a:t> =</a:t>
            </a:r>
            <a:r>
              <a:rPr kumimoji="0" lang="en-US" altLang="en-US" sz="3000" i="0" u="none" strike="noStrike" cap="none" normalizeH="0" baseline="0" dirty="0" err="1" smtClean="0">
                <a:ln>
                  <a:noFill/>
                </a:ln>
                <a:effectLst/>
                <a:cs typeface="Courier New" panose="02070309020205020404" pitchFamily="49" charset="0"/>
              </a:rPr>
              <a:t>dataSnapshot.getValue</a:t>
            </a:r>
            <a:r>
              <a:rPr kumimoji="0" lang="en-US" altLang="en-US" sz="3000" i="0" u="none" strike="noStrike" cap="none" normalizeH="0" baseline="0" dirty="0" smtClean="0">
                <a:ln>
                  <a:noFill/>
                </a:ln>
                <a:effectLst/>
                <a:cs typeface="Courier New" panose="02070309020205020404" pitchFamily="49" charset="0"/>
              </a:rPr>
              <a:t>(</a:t>
            </a:r>
            <a:r>
              <a:rPr kumimoji="0" lang="en-US" altLang="en-US" sz="3000" i="0" u="none" strike="noStrike" cap="none" normalizeH="0" baseline="0" dirty="0" err="1" smtClean="0">
                <a:ln>
                  <a:noFill/>
                </a:ln>
                <a:effectLst/>
                <a:cs typeface="Courier New" panose="02070309020205020404" pitchFamily="49" charset="0"/>
              </a:rPr>
              <a:t>UserData.class</a:t>
            </a:r>
            <a:r>
              <a:rPr kumimoji="0" lang="en-US" altLang="en-US" sz="3000" i="0" u="none" strike="noStrike" cap="none" normalizeH="0" baseline="0" dirty="0" smtClean="0">
                <a:ln>
                  <a:noFill/>
                </a:ln>
                <a:effectLst/>
                <a:cs typeface="Courier New" panose="02070309020205020404" pitchFamily="49" charset="0"/>
              </a:rPr>
              <a:t>);</a:t>
            </a:r>
            <a:endParaRPr kumimoji="0" lang="en-US" altLang="en-US" sz="3000" i="0" u="none" strike="noStrike" cap="none" normalizeH="0" baseline="0" dirty="0" smtClean="0">
              <a:ln>
                <a:noFill/>
              </a:ln>
              <a:effectLst/>
            </a:endParaRPr>
          </a:p>
          <a:p>
            <a:pPr marL="0" indent="0">
              <a:buNone/>
            </a:pPr>
            <a:r>
              <a:rPr lang="en-IN" dirty="0" smtClean="0"/>
              <a:t>}</a:t>
            </a:r>
            <a:endParaRPr lang="en-IN" dirty="0"/>
          </a:p>
        </p:txBody>
      </p:sp>
    </p:spTree>
    <p:extLst>
      <p:ext uri="{BB962C8B-B14F-4D97-AF65-F5344CB8AC3E}">
        <p14:creationId xmlns:p14="http://schemas.microsoft.com/office/powerpoint/2010/main" val="34584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4588" y="2272353"/>
            <a:ext cx="8229600" cy="1143000"/>
          </a:xfrm>
        </p:spPr>
        <p:txBody>
          <a:bodyPr>
            <a:normAutofit/>
          </a:bodyPr>
          <a:lstStyle/>
          <a:p>
            <a:r>
              <a:rPr lang="en-US" sz="6000" b="1" dirty="0" smtClean="0"/>
              <a:t>Thank You…</a:t>
            </a:r>
            <a:endParaRPr lang="en-IN" sz="6000" b="1" dirty="0"/>
          </a:p>
        </p:txBody>
      </p:sp>
    </p:spTree>
    <p:extLst>
      <p:ext uri="{BB962C8B-B14F-4D97-AF65-F5344CB8AC3E}">
        <p14:creationId xmlns:p14="http://schemas.microsoft.com/office/powerpoint/2010/main" val="254788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93" y="-30410"/>
            <a:ext cx="11494331" cy="6383583"/>
          </a:xfrm>
          <a:prstGeom prst="rect">
            <a:avLst/>
          </a:prstGeom>
        </p:spPr>
      </p:pic>
      <p:sp>
        <p:nvSpPr>
          <p:cNvPr id="11" name="Title 1"/>
          <p:cNvSpPr txBox="1">
            <a:spLocks/>
          </p:cNvSpPr>
          <p:nvPr/>
        </p:nvSpPr>
        <p:spPr>
          <a:xfrm>
            <a:off x="92199" y="1342996"/>
            <a:ext cx="8572054" cy="16411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0800" b="1" dirty="0" smtClean="0">
                <a:solidFill>
                  <a:srgbClr val="FF0000"/>
                </a:solidFill>
              </a:rPr>
              <a:t>Friend Finder</a:t>
            </a:r>
            <a:endParaRPr lang="en-IN" sz="10800" b="1" dirty="0">
              <a:solidFill>
                <a:srgbClr val="FF0000"/>
              </a:solidFill>
            </a:endParaRPr>
          </a:p>
        </p:txBody>
      </p:sp>
      <p:pic>
        <p:nvPicPr>
          <p:cNvPr id="13"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backgroundRemoval t="382" b="100000" l="0" r="99199"/>
                    </a14:imgEffect>
                  </a14:imgLayer>
                </a14:imgProps>
              </a:ext>
              <a:ext uri="{28A0092B-C50C-407E-A947-70E740481C1C}">
                <a14:useLocalDpi xmlns:a14="http://schemas.microsoft.com/office/drawing/2010/main" val="0"/>
              </a:ext>
            </a:extLst>
          </a:blip>
          <a:stretch>
            <a:fillRect/>
          </a:stretch>
        </p:blipFill>
        <p:spPr>
          <a:xfrm>
            <a:off x="4093639" y="2587544"/>
            <a:ext cx="569174" cy="793191"/>
          </a:xfrm>
          <a:prstGeom prst="rect">
            <a:avLst/>
          </a:prstGeom>
        </p:spPr>
      </p:pic>
      <p:sp>
        <p:nvSpPr>
          <p:cNvPr id="14" name="Rectangle 13"/>
          <p:cNvSpPr/>
          <p:nvPr/>
        </p:nvSpPr>
        <p:spPr>
          <a:xfrm>
            <a:off x="8545415" y="4552845"/>
            <a:ext cx="3527747" cy="1200329"/>
          </a:xfrm>
          <a:prstGeom prst="rect">
            <a:avLst/>
          </a:prstGeom>
          <a:noFill/>
          <a:ln>
            <a:noFill/>
          </a:ln>
        </p:spPr>
        <p:txBody>
          <a:bodyPr wrap="square">
            <a:spAutoFit/>
          </a:bodyPr>
          <a:lstStyle/>
          <a:p>
            <a:r>
              <a:rPr lang="en-IN" dirty="0">
                <a:solidFill>
                  <a:schemeClr val="bg1"/>
                </a:solidFill>
              </a:rPr>
              <a:t>RAKESH S[1JT13CS036]</a:t>
            </a:r>
          </a:p>
          <a:p>
            <a:r>
              <a:rPr lang="en-IN" dirty="0" smtClean="0">
                <a:solidFill>
                  <a:schemeClr val="bg1"/>
                </a:solidFill>
              </a:rPr>
              <a:t>YASHASWINI </a:t>
            </a:r>
            <a:r>
              <a:rPr lang="en-IN" dirty="0">
                <a:solidFill>
                  <a:schemeClr val="bg1"/>
                </a:solidFill>
              </a:rPr>
              <a:t>N[1JT13CS056</a:t>
            </a:r>
            <a:r>
              <a:rPr lang="en-IN" dirty="0" smtClean="0">
                <a:solidFill>
                  <a:schemeClr val="bg1"/>
                </a:solidFill>
              </a:rPr>
              <a:t>]</a:t>
            </a:r>
          </a:p>
          <a:p>
            <a:r>
              <a:rPr lang="en-IN" dirty="0" smtClean="0">
                <a:solidFill>
                  <a:schemeClr val="bg1"/>
                </a:solidFill>
              </a:rPr>
              <a:t>SANKET S KULKARNI[1JT13CS042]</a:t>
            </a:r>
            <a:endParaRPr lang="en-IN" dirty="0">
              <a:solidFill>
                <a:schemeClr val="bg1"/>
              </a:solidFill>
            </a:endParaRPr>
          </a:p>
          <a:p>
            <a:r>
              <a:rPr lang="en-US" dirty="0">
                <a:solidFill>
                  <a:schemeClr val="bg1"/>
                </a:solidFill>
              </a:rPr>
              <a:t>NAGBHUSHAN H S[1JT13CS029]</a:t>
            </a:r>
            <a:endParaRPr lang="en-IN" dirty="0">
              <a:solidFill>
                <a:schemeClr val="bg1"/>
              </a:solidFill>
            </a:endParaRPr>
          </a:p>
        </p:txBody>
      </p:sp>
      <p:sp>
        <p:nvSpPr>
          <p:cNvPr id="15" name="Rectangle 14"/>
          <p:cNvSpPr/>
          <p:nvPr/>
        </p:nvSpPr>
        <p:spPr>
          <a:xfrm>
            <a:off x="6969185" y="3380735"/>
            <a:ext cx="6096000" cy="646331"/>
          </a:xfrm>
          <a:prstGeom prst="rect">
            <a:avLst/>
          </a:prstGeom>
        </p:spPr>
        <p:txBody>
          <a:bodyPr>
            <a:spAutoFit/>
          </a:bodyPr>
          <a:lstStyle/>
          <a:p>
            <a:pPr algn="ctr">
              <a:spcAft>
                <a:spcPts val="0"/>
              </a:spcAft>
            </a:pPr>
            <a:r>
              <a:rPr lang="en-US"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lang="en-IN" b="1" dirty="0" smtClean="0">
              <a:solidFill>
                <a:schemeClr val="bg1"/>
              </a:solidFill>
              <a:effectLst/>
              <a:latin typeface="Times New Roman" panose="02020603050405020304" pitchFamily="18" charset="0"/>
              <a:ea typeface="Times New Roman" panose="02020603050405020304" pitchFamily="18" charset="0"/>
              <a:cs typeface="Mangal"/>
            </a:endParaRPr>
          </a:p>
          <a:p>
            <a:pPr>
              <a:spcAft>
                <a:spcPts val="0"/>
              </a:spcAft>
              <a:tabLst>
                <a:tab pos="3002915" algn="ctr"/>
                <a:tab pos="5000625" algn="l"/>
              </a:tabLst>
            </a:pPr>
            <a:r>
              <a:rPr lang="en-US"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Mr. HARISH K</a:t>
            </a:r>
            <a:endParaRPr lang="en-IN" b="1" dirty="0">
              <a:solidFill>
                <a:schemeClr val="bg1"/>
              </a:solidFill>
            </a:endParaRPr>
          </a:p>
        </p:txBody>
      </p:sp>
      <p:sp>
        <p:nvSpPr>
          <p:cNvPr id="17" name="Rectangle 16"/>
          <p:cNvSpPr/>
          <p:nvPr/>
        </p:nvSpPr>
        <p:spPr>
          <a:xfrm>
            <a:off x="9144000" y="4180331"/>
            <a:ext cx="1746370" cy="369332"/>
          </a:xfrm>
          <a:prstGeom prst="rect">
            <a:avLst/>
          </a:prstGeom>
        </p:spPr>
        <p:txBody>
          <a:bodyPr wrap="square">
            <a:spAutoFit/>
          </a:bodyPr>
          <a:lstStyle/>
          <a:p>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b="1" dirty="0">
              <a:solidFill>
                <a:schemeClr val="bg1"/>
              </a:solidFill>
            </a:endParaRPr>
          </a:p>
        </p:txBody>
      </p:sp>
    </p:spTree>
    <p:extLst>
      <p:ext uri="{BB962C8B-B14F-4D97-AF65-F5344CB8AC3E}">
        <p14:creationId xmlns:p14="http://schemas.microsoft.com/office/powerpoint/2010/main" val="279743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10" dur="1000" fill="hold"/>
                                        <p:tgtEl>
                                          <p:spTgt spid="1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69101" y="293946"/>
            <a:ext cx="6053798" cy="1325563"/>
          </a:xfrm>
        </p:spPr>
        <p:txBody>
          <a:bodyPr>
            <a:noAutofit/>
          </a:bodyPr>
          <a:lstStyle/>
          <a:p>
            <a:r>
              <a:rPr lang="en-IN" sz="6000" b="1" u="sng" dirty="0" smtClean="0">
                <a:solidFill>
                  <a:srgbClr val="FF0000"/>
                </a:solidFill>
              </a:rPr>
              <a:t>Problem Statement</a:t>
            </a:r>
            <a:endParaRPr lang="en-IN" sz="6000" b="1" u="sng" dirty="0">
              <a:solidFill>
                <a:srgbClr val="FF0000"/>
              </a:solidFill>
            </a:endParaRPr>
          </a:p>
        </p:txBody>
      </p:sp>
      <p:sp>
        <p:nvSpPr>
          <p:cNvPr id="5" name="Content Placeholder 4"/>
          <p:cNvSpPr>
            <a:spLocks noGrp="1"/>
          </p:cNvSpPr>
          <p:nvPr>
            <p:ph idx="1"/>
          </p:nvPr>
        </p:nvSpPr>
        <p:spPr>
          <a:xfrm>
            <a:off x="1260230" y="2247656"/>
            <a:ext cx="10515600" cy="4351338"/>
          </a:xfrm>
        </p:spPr>
        <p:txBody>
          <a:bodyPr>
            <a:normAutofit/>
          </a:bodyPr>
          <a:lstStyle/>
          <a:p>
            <a:pPr marL="0" indent="0">
              <a:buNone/>
            </a:pPr>
            <a:r>
              <a:rPr lang="en-US" sz="3000" dirty="0"/>
              <a:t>In today’s scenario of metropolitan cites it is very difficult to stay in contact with friends or informing parent’s whereabouts. The idea was to make an application for mobile devices that would make it easier for the user to stay in touch with friends. The application is able to gather information of the phone’s GPS locations from the phone and present the information in a simple and convenient </a:t>
            </a:r>
            <a:r>
              <a:rPr lang="en-US" sz="3000" dirty="0" smtClean="0"/>
              <a:t>way.</a:t>
            </a:r>
            <a:endParaRPr lang="en-IN" sz="3000" dirty="0"/>
          </a:p>
        </p:txBody>
      </p:sp>
    </p:spTree>
    <p:extLst>
      <p:ext uri="{BB962C8B-B14F-4D97-AF65-F5344CB8AC3E}">
        <p14:creationId xmlns:p14="http://schemas.microsoft.com/office/powerpoint/2010/main" val="238848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69101" y="293946"/>
            <a:ext cx="6053798" cy="1325563"/>
          </a:xfrm>
        </p:spPr>
        <p:txBody>
          <a:bodyPr>
            <a:noAutofit/>
          </a:bodyPr>
          <a:lstStyle/>
          <a:p>
            <a:r>
              <a:rPr lang="en-US" sz="6000" b="1" u="sng" dirty="0">
                <a:solidFill>
                  <a:srgbClr val="FF0000"/>
                </a:solidFill>
              </a:rPr>
              <a:t>Proposed </a:t>
            </a:r>
            <a:r>
              <a:rPr lang="en-US" sz="6000" b="1" u="sng" dirty="0" smtClean="0">
                <a:solidFill>
                  <a:srgbClr val="FF0000"/>
                </a:solidFill>
              </a:rPr>
              <a:t>System</a:t>
            </a:r>
            <a:endParaRPr lang="en-IN" sz="6000" u="sng" dirty="0">
              <a:solidFill>
                <a:srgbClr val="FF0000"/>
              </a:solidFill>
            </a:endParaRPr>
          </a:p>
        </p:txBody>
      </p:sp>
      <p:sp>
        <p:nvSpPr>
          <p:cNvPr id="5" name="Content Placeholder 4"/>
          <p:cNvSpPr>
            <a:spLocks noGrp="1"/>
          </p:cNvSpPr>
          <p:nvPr>
            <p:ph idx="1"/>
          </p:nvPr>
        </p:nvSpPr>
        <p:spPr>
          <a:xfrm>
            <a:off x="838200" y="1619509"/>
            <a:ext cx="10515600" cy="4742898"/>
          </a:xfrm>
        </p:spPr>
        <p:txBody>
          <a:bodyPr>
            <a:normAutofit/>
          </a:bodyPr>
          <a:lstStyle/>
          <a:p>
            <a:r>
              <a:rPr lang="en-IN" sz="3000" dirty="0" smtClean="0"/>
              <a:t>Friend Finder app will keep track of the user location co-ordinates using the </a:t>
            </a:r>
            <a:r>
              <a:rPr lang="en-IN" sz="3000" dirty="0" err="1" smtClean="0"/>
              <a:t>FusedLocationApi</a:t>
            </a:r>
            <a:r>
              <a:rPr lang="en-IN" sz="3000" dirty="0" smtClean="0"/>
              <a:t> and updates the firebase real-time database as per the requirement.</a:t>
            </a:r>
          </a:p>
          <a:p>
            <a:r>
              <a:rPr lang="en-IN" sz="3000" dirty="0" smtClean="0"/>
              <a:t>Firebase stores the user information by creating the new child as user phone number.</a:t>
            </a:r>
          </a:p>
          <a:p>
            <a:r>
              <a:rPr lang="en-IN" sz="3000" dirty="0" smtClean="0"/>
              <a:t>The firebase data can be retrieved by user upon proving the phone number.</a:t>
            </a:r>
          </a:p>
          <a:p>
            <a:r>
              <a:rPr lang="en-IN" sz="3000" dirty="0" smtClean="0"/>
              <a:t>The obtained location co-ordinated are then represented in the Google map.</a:t>
            </a:r>
          </a:p>
          <a:p>
            <a:r>
              <a:rPr lang="en-IN" sz="3000" dirty="0" smtClean="0"/>
              <a:t>User can store the data in the local database.</a:t>
            </a:r>
          </a:p>
          <a:p>
            <a:endParaRPr lang="en-IN" sz="3000" dirty="0"/>
          </a:p>
        </p:txBody>
      </p:sp>
    </p:spTree>
    <p:extLst>
      <p:ext uri="{BB962C8B-B14F-4D97-AF65-F5344CB8AC3E}">
        <p14:creationId xmlns:p14="http://schemas.microsoft.com/office/powerpoint/2010/main" val="792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75864" y="201351"/>
            <a:ext cx="6040272" cy="1325563"/>
          </a:xfrm>
        </p:spPr>
        <p:txBody>
          <a:bodyPr>
            <a:normAutofit/>
          </a:bodyPr>
          <a:lstStyle/>
          <a:p>
            <a:r>
              <a:rPr lang="en-IN" sz="6000" b="1" u="sng" dirty="0" err="1" smtClean="0">
                <a:solidFill>
                  <a:srgbClr val="FF0000"/>
                </a:solidFill>
              </a:rPr>
              <a:t>GoogleApiClient</a:t>
            </a:r>
            <a:endParaRPr lang="en-IN" sz="6000" b="1" u="sng" dirty="0">
              <a:solidFill>
                <a:srgbClr val="FF0000"/>
              </a:solidFill>
            </a:endParaRPr>
          </a:p>
        </p:txBody>
      </p:sp>
      <p:sp>
        <p:nvSpPr>
          <p:cNvPr id="3" name="Content Placeholder 2"/>
          <p:cNvSpPr>
            <a:spLocks noGrp="1"/>
          </p:cNvSpPr>
          <p:nvPr>
            <p:ph idx="1"/>
          </p:nvPr>
        </p:nvSpPr>
        <p:spPr>
          <a:xfrm>
            <a:off x="232013" y="1648205"/>
            <a:ext cx="11818960" cy="4902720"/>
          </a:xfrm>
        </p:spPr>
        <p:txBody>
          <a:bodyPr/>
          <a:lstStyle/>
          <a:p>
            <a:r>
              <a:rPr lang="en-IN" sz="3000" dirty="0" smtClean="0"/>
              <a:t> The main entry point for Google Play services integration. </a:t>
            </a:r>
          </a:p>
          <a:p>
            <a:r>
              <a:rPr lang="en-IN" sz="3000" dirty="0" err="1" smtClean="0"/>
              <a:t>GoogleApiClient</a:t>
            </a:r>
            <a:r>
              <a:rPr lang="en-IN" sz="3000" dirty="0" smtClean="0"/>
              <a:t> is used with a variety of static methods</a:t>
            </a:r>
          </a:p>
          <a:p>
            <a:endParaRPr lang="en-IN" dirty="0"/>
          </a:p>
          <a:p>
            <a:r>
              <a:rPr lang="en-IN" sz="3000" b="1" u="sng" dirty="0" err="1" smtClean="0"/>
              <a:t>GoogleApiClient.ConnectionCallbacks</a:t>
            </a:r>
            <a:r>
              <a:rPr lang="en-IN" sz="3000" dirty="0" smtClean="0"/>
              <a:t> - </a:t>
            </a:r>
            <a:r>
              <a:rPr lang="en-IN" sz="3200" dirty="0" smtClean="0"/>
              <a:t>Provides </a:t>
            </a:r>
            <a:r>
              <a:rPr lang="en-IN" sz="3200" dirty="0" err="1" smtClean="0"/>
              <a:t>callbacks</a:t>
            </a:r>
            <a:r>
              <a:rPr lang="en-IN" sz="3200" dirty="0" smtClean="0"/>
              <a:t> that are called when the client is connected or disconnected from the service. </a:t>
            </a:r>
          </a:p>
          <a:p>
            <a:r>
              <a:rPr lang="en-IN" sz="3000" b="1" u="sng" dirty="0" err="1" smtClean="0"/>
              <a:t>GoogleApiClient.OnConnectionFailedListener</a:t>
            </a:r>
            <a:r>
              <a:rPr lang="en-IN" sz="3000" b="1" dirty="0" smtClean="0"/>
              <a:t> - </a:t>
            </a:r>
            <a:r>
              <a:rPr lang="en-IN" sz="3200" dirty="0" smtClean="0"/>
              <a:t>Provides </a:t>
            </a:r>
            <a:r>
              <a:rPr lang="en-IN" sz="3200" dirty="0" err="1" smtClean="0"/>
              <a:t>callbacks</a:t>
            </a:r>
            <a:r>
              <a:rPr lang="en-IN" sz="3200" dirty="0" smtClean="0"/>
              <a:t> for scenarios that result in a failed attempt to connect the client to the service. </a:t>
            </a:r>
            <a:endParaRPr lang="en-IN" sz="3000" b="1" u="sng" dirty="0" smtClean="0"/>
          </a:p>
        </p:txBody>
      </p:sp>
    </p:spTree>
    <p:extLst>
      <p:ext uri="{BB962C8B-B14F-4D97-AF65-F5344CB8AC3E}">
        <p14:creationId xmlns:p14="http://schemas.microsoft.com/office/powerpoint/2010/main" val="150325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470246" y="187703"/>
            <a:ext cx="9580727" cy="1325563"/>
          </a:xfrm>
        </p:spPr>
        <p:txBody>
          <a:bodyPr>
            <a:noAutofit/>
          </a:bodyPr>
          <a:lstStyle/>
          <a:p>
            <a:r>
              <a:rPr lang="en-IN" sz="6000" b="1" u="sng" dirty="0" smtClean="0">
                <a:solidFill>
                  <a:srgbClr val="FF0000"/>
                </a:solidFill>
              </a:rPr>
              <a:t>Firebase Authentication</a:t>
            </a:r>
            <a:endParaRPr lang="en-IN" sz="6000" b="1" u="sng" dirty="0">
              <a:solidFill>
                <a:srgbClr val="FF0000"/>
              </a:solidFill>
            </a:endParaRPr>
          </a:p>
        </p:txBody>
      </p:sp>
      <p:sp>
        <p:nvSpPr>
          <p:cNvPr id="5" name="Content Placeholder 2"/>
          <p:cNvSpPr>
            <a:spLocks noGrp="1"/>
          </p:cNvSpPr>
          <p:nvPr>
            <p:ph idx="1"/>
          </p:nvPr>
        </p:nvSpPr>
        <p:spPr>
          <a:xfrm>
            <a:off x="232013" y="1757387"/>
            <a:ext cx="11818960" cy="4902720"/>
          </a:xfrm>
        </p:spPr>
        <p:txBody>
          <a:bodyPr/>
          <a:lstStyle/>
          <a:p>
            <a:r>
              <a:rPr lang="en-IN" sz="3000" dirty="0" smtClean="0"/>
              <a:t> </a:t>
            </a:r>
            <a:r>
              <a:rPr lang="en-IN" sz="3000" dirty="0" err="1" smtClean="0"/>
              <a:t>FirebaseAuth</a:t>
            </a:r>
            <a:r>
              <a:rPr lang="en-IN" sz="3000" dirty="0" smtClean="0"/>
              <a:t> is the entry point for firebase authentication.it can be initialized by calling static method </a:t>
            </a:r>
            <a:r>
              <a:rPr lang="en-IN" sz="3000" dirty="0" err="1" smtClean="0"/>
              <a:t>getInstance</a:t>
            </a:r>
            <a:r>
              <a:rPr lang="en-IN" sz="3000" dirty="0" smtClean="0"/>
              <a:t>().</a:t>
            </a:r>
          </a:p>
          <a:p>
            <a:r>
              <a:rPr lang="en-IN" sz="3000" dirty="0" smtClean="0"/>
              <a:t>Using this user can sign In with the google account to app.</a:t>
            </a:r>
            <a:endParaRPr lang="en-IN" sz="3000" dirty="0"/>
          </a:p>
          <a:p>
            <a:r>
              <a:rPr lang="en-IN" sz="3000" dirty="0" smtClean="0"/>
              <a:t>For every user a unique user id called UID will be generated by firebase.</a:t>
            </a:r>
          </a:p>
          <a:p>
            <a:r>
              <a:rPr lang="en-IN" sz="3000" b="1" dirty="0" err="1" smtClean="0">
                <a:solidFill>
                  <a:srgbClr val="FF0000"/>
                </a:solidFill>
              </a:rPr>
              <a:t>GoogleSignInApi</a:t>
            </a:r>
            <a:r>
              <a:rPr lang="en-IN" sz="3000" dirty="0" smtClean="0"/>
              <a:t> – it’s an interface to the sign in with google added to the </a:t>
            </a:r>
            <a:r>
              <a:rPr lang="en-IN" sz="3000" dirty="0" err="1" smtClean="0"/>
              <a:t>FirebaseAuth</a:t>
            </a:r>
            <a:r>
              <a:rPr lang="en-IN" sz="3000" dirty="0" smtClean="0"/>
              <a:t> class as, </a:t>
            </a:r>
          </a:p>
          <a:p>
            <a:pPr marL="0" indent="0">
              <a:buNone/>
            </a:pPr>
            <a:r>
              <a:rPr lang="en-IN" sz="3000" dirty="0" err="1" smtClean="0"/>
              <a:t>FirebaseAuth</a:t>
            </a:r>
            <a:r>
              <a:rPr lang="en-IN" sz="3000" dirty="0" smtClean="0"/>
              <a:t>.</a:t>
            </a:r>
            <a:r>
              <a:rPr kumimoji="0" lang="en-US" altLang="en-US" sz="3000" u="none" strike="noStrike" cap="none" normalizeH="0" baseline="0" dirty="0" err="1" smtClean="0">
                <a:ln>
                  <a:noFill/>
                </a:ln>
                <a:effectLst/>
                <a:cs typeface="Courier New" panose="02070309020205020404" pitchFamily="49" charset="0"/>
              </a:rPr>
              <a:t>GoogleSignInApi</a:t>
            </a:r>
            <a:r>
              <a:rPr kumimoji="0" lang="en-US" altLang="en-US" sz="3000" i="0" u="none" strike="noStrike" cap="none" normalizeH="0" baseline="0" dirty="0" err="1" smtClean="0">
                <a:ln>
                  <a:noFill/>
                </a:ln>
                <a:effectLst/>
                <a:cs typeface="Courier New" panose="02070309020205020404" pitchFamily="49" charset="0"/>
              </a:rPr>
              <a:t>.getSignInIntent</a:t>
            </a:r>
            <a:r>
              <a:rPr kumimoji="0" lang="en-US" altLang="en-US" sz="3000" i="0" u="none" strike="noStrike" cap="none" normalizeH="0" baseline="0" dirty="0" smtClean="0">
                <a:ln>
                  <a:noFill/>
                </a:ln>
                <a:effectLst/>
                <a:cs typeface="Courier New" panose="02070309020205020404" pitchFamily="49" charset="0"/>
              </a:rPr>
              <a:t>(</a:t>
            </a:r>
            <a:r>
              <a:rPr kumimoji="0" lang="en-US" altLang="en-US" sz="3000" i="0" u="none" strike="noStrike" cap="none" normalizeH="0" baseline="0" dirty="0" err="1" smtClean="0">
                <a:ln>
                  <a:noFill/>
                </a:ln>
                <a:effectLst/>
                <a:cs typeface="Courier New" panose="02070309020205020404" pitchFamily="49" charset="0"/>
              </a:rPr>
              <a:t>googleApiClient</a:t>
            </a:r>
            <a:r>
              <a:rPr kumimoji="0" lang="en-US" altLang="en-US" sz="3000" i="0" u="none" strike="noStrike" cap="none" normalizeH="0" baseline="0" dirty="0" smtClean="0">
                <a:ln>
                  <a:noFill/>
                </a:ln>
                <a:effectLst/>
                <a:cs typeface="Courier New" panose="02070309020205020404" pitchFamily="49" charset="0"/>
              </a:rPr>
              <a:t>);</a:t>
            </a:r>
            <a:endParaRPr kumimoji="0" lang="en-US" altLang="en-US" sz="3000" i="0" u="none" strike="noStrike" cap="none" normalizeH="0" baseline="0" dirty="0" smtClean="0">
              <a:ln>
                <a:noFill/>
              </a:ln>
              <a:effectLst/>
            </a:endParaRPr>
          </a:p>
          <a:p>
            <a:endParaRPr lang="en-IN" sz="3000" dirty="0" smtClean="0"/>
          </a:p>
          <a:p>
            <a:pPr marL="0" indent="0">
              <a:buNone/>
            </a:pPr>
            <a:endParaRPr lang="en-IN" sz="3000" dirty="0" smtClean="0"/>
          </a:p>
        </p:txBody>
      </p:sp>
    </p:spTree>
    <p:extLst>
      <p:ext uri="{BB962C8B-B14F-4D97-AF65-F5344CB8AC3E}">
        <p14:creationId xmlns:p14="http://schemas.microsoft.com/office/powerpoint/2010/main" val="342816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470247" y="160407"/>
            <a:ext cx="7915700" cy="1325563"/>
          </a:xfrm>
        </p:spPr>
        <p:txBody>
          <a:bodyPr>
            <a:noAutofit/>
          </a:bodyPr>
          <a:lstStyle/>
          <a:p>
            <a:r>
              <a:rPr lang="en-IN" sz="6000" b="1" u="sng" dirty="0" err="1" smtClean="0">
                <a:solidFill>
                  <a:srgbClr val="FF0000"/>
                </a:solidFill>
              </a:rPr>
              <a:t>FusedLocationApi</a:t>
            </a:r>
            <a:endParaRPr lang="en-IN" sz="6000" b="1" u="sng" dirty="0">
              <a:solidFill>
                <a:srgbClr val="FF0000"/>
              </a:solidFill>
            </a:endParaRPr>
          </a:p>
        </p:txBody>
      </p:sp>
      <p:sp>
        <p:nvSpPr>
          <p:cNvPr id="5" name="Content Placeholder 2"/>
          <p:cNvSpPr>
            <a:spLocks noGrp="1"/>
          </p:cNvSpPr>
          <p:nvPr>
            <p:ph idx="1"/>
          </p:nvPr>
        </p:nvSpPr>
        <p:spPr>
          <a:xfrm>
            <a:off x="232013" y="1596788"/>
            <a:ext cx="11818960" cy="5063319"/>
          </a:xfrm>
        </p:spPr>
        <p:txBody>
          <a:bodyPr/>
          <a:lstStyle/>
          <a:p>
            <a:r>
              <a:rPr lang="en-IN" sz="3000" dirty="0" smtClean="0"/>
              <a:t>It is the main entry point for interacting with Fused location provider.</a:t>
            </a:r>
          </a:p>
          <a:p>
            <a:endParaRPr lang="en-IN" sz="3000" dirty="0"/>
          </a:p>
          <a:p>
            <a:r>
              <a:rPr lang="en-IN" sz="3200" dirty="0" smtClean="0"/>
              <a:t>Fused Location Provider analyses GPS, Cellular and Wi-Fi network location data in order to provide the highest accuracy data.</a:t>
            </a:r>
          </a:p>
          <a:p>
            <a:r>
              <a:rPr lang="en-IN" sz="3200" dirty="0" smtClean="0"/>
              <a:t>Fused location provider can be used to get periodic location updates of user location.</a:t>
            </a:r>
          </a:p>
          <a:p>
            <a:r>
              <a:rPr lang="en-IN" sz="3200" dirty="0" smtClean="0"/>
              <a:t>A user can define one of the 3 main fused location provider modes are </a:t>
            </a:r>
            <a:r>
              <a:rPr kumimoji="0" lang="en-US" altLang="en-US" sz="3000" i="0" u="none" strike="noStrike" cap="none" normalizeH="0" baseline="0" dirty="0" smtClean="0">
                <a:ln>
                  <a:noFill/>
                </a:ln>
                <a:solidFill>
                  <a:schemeClr val="tx1"/>
                </a:solidFill>
                <a:effectLst/>
                <a:latin typeface="Arial Unicode MS" panose="020B0604020202020204" pitchFamily="34" charset="-128"/>
              </a:rPr>
              <a:t>HIGH_ACCURACY, BALANCED_POWER or NO_POWER</a:t>
            </a:r>
            <a:r>
              <a:rPr kumimoji="0" lang="en-US" altLang="en-US" sz="3000" i="0" u="none" strike="noStrike" cap="none" normalizeH="0" baseline="0" dirty="0" smtClean="0">
                <a:ln>
                  <a:noFill/>
                </a:ln>
                <a:solidFill>
                  <a:schemeClr val="tx1"/>
                </a:solidFill>
                <a:effectLst/>
              </a:rPr>
              <a:t> </a:t>
            </a:r>
            <a:endParaRPr kumimoji="0" lang="en-US" altLang="en-US" sz="3000" i="0" u="none" strike="noStrike" cap="none" normalizeH="0" baseline="0" dirty="0" smtClean="0">
              <a:ln>
                <a:noFill/>
              </a:ln>
              <a:solidFill>
                <a:schemeClr val="tx1"/>
              </a:solidFill>
              <a:effectLst/>
              <a:latin typeface="Arial" panose="020B0604020202020204" pitchFamily="34" charset="0"/>
            </a:endParaRPr>
          </a:p>
          <a:p>
            <a:endParaRPr lang="en-IN" sz="3000" dirty="0" smtClean="0"/>
          </a:p>
        </p:txBody>
      </p:sp>
    </p:spTree>
    <p:extLst>
      <p:ext uri="{BB962C8B-B14F-4D97-AF65-F5344CB8AC3E}">
        <p14:creationId xmlns:p14="http://schemas.microsoft.com/office/powerpoint/2010/main" val="148412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470246" y="160407"/>
            <a:ext cx="9580727" cy="1325563"/>
          </a:xfrm>
        </p:spPr>
        <p:txBody>
          <a:bodyPr>
            <a:noAutofit/>
          </a:bodyPr>
          <a:lstStyle/>
          <a:p>
            <a:r>
              <a:rPr lang="en-IN" sz="6000" b="1" u="sng" dirty="0" smtClean="0">
                <a:solidFill>
                  <a:srgbClr val="FF0000"/>
                </a:solidFill>
              </a:rPr>
              <a:t>Requesting Location Updates</a:t>
            </a:r>
            <a:endParaRPr lang="en-IN" sz="6000" b="1" u="sng" dirty="0">
              <a:solidFill>
                <a:srgbClr val="FF0000"/>
              </a:solidFill>
            </a:endParaRPr>
          </a:p>
        </p:txBody>
      </p:sp>
      <p:sp>
        <p:nvSpPr>
          <p:cNvPr id="5" name="Content Placeholder 2"/>
          <p:cNvSpPr>
            <a:spLocks noGrp="1"/>
          </p:cNvSpPr>
          <p:nvPr>
            <p:ph idx="1"/>
          </p:nvPr>
        </p:nvSpPr>
        <p:spPr>
          <a:xfrm>
            <a:off x="232013" y="1931159"/>
            <a:ext cx="11818960" cy="4926841"/>
          </a:xfrm>
        </p:spPr>
        <p:txBody>
          <a:bodyPr/>
          <a:lstStyle/>
          <a:p>
            <a:r>
              <a:rPr lang="en-IN" sz="3200" dirty="0"/>
              <a:t>B</a:t>
            </a:r>
            <a:r>
              <a:rPr lang="en-IN" sz="3200" dirty="0" smtClean="0"/>
              <a:t>y setting priority as </a:t>
            </a:r>
            <a:r>
              <a:rPr kumimoji="0" lang="en-US" altLang="en-US" sz="3000" i="0" u="none" strike="noStrike" cap="none" normalizeH="0" baseline="0" dirty="0" smtClean="0">
                <a:ln>
                  <a:noFill/>
                </a:ln>
                <a:solidFill>
                  <a:schemeClr val="tx1"/>
                </a:solidFill>
                <a:effectLst/>
                <a:latin typeface="Arial Unicode MS" panose="020B0604020202020204" pitchFamily="34" charset="-128"/>
              </a:rPr>
              <a:t>HIGH_ACCURACY, BALANCED_POWER or NO_POWER</a:t>
            </a:r>
            <a:r>
              <a:rPr lang="en-US" altLang="en-US" sz="3000" dirty="0"/>
              <a:t>.</a:t>
            </a:r>
            <a:endParaRPr kumimoji="0" lang="en-US" altLang="en-US" sz="3000" i="0" u="none" strike="noStrike" cap="none" normalizeH="0" baseline="0" dirty="0" smtClean="0">
              <a:ln>
                <a:noFill/>
              </a:ln>
              <a:solidFill>
                <a:schemeClr val="tx1"/>
              </a:solidFill>
              <a:effectLst/>
              <a:latin typeface="Arial" panose="020B0604020202020204" pitchFamily="34" charset="0"/>
            </a:endParaRPr>
          </a:p>
          <a:p>
            <a:r>
              <a:rPr lang="en-IN" sz="3000" dirty="0" smtClean="0"/>
              <a:t>By setting the smallest displacement of user in meters.</a:t>
            </a:r>
          </a:p>
          <a:p>
            <a:r>
              <a:rPr lang="en-IN" sz="3000" dirty="0" smtClean="0"/>
              <a:t>By setting the time interval in milliseconds.</a:t>
            </a:r>
          </a:p>
        </p:txBody>
      </p:sp>
    </p:spTree>
    <p:extLst>
      <p:ext uri="{BB962C8B-B14F-4D97-AF65-F5344CB8AC3E}">
        <p14:creationId xmlns:p14="http://schemas.microsoft.com/office/powerpoint/2010/main" val="273854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057099" y="187702"/>
            <a:ext cx="6168787" cy="1325563"/>
          </a:xfrm>
        </p:spPr>
        <p:txBody>
          <a:bodyPr>
            <a:noAutofit/>
          </a:bodyPr>
          <a:lstStyle/>
          <a:p>
            <a:r>
              <a:rPr lang="en-IN" sz="6000" b="1" u="sng" dirty="0" err="1" smtClean="0">
                <a:solidFill>
                  <a:srgbClr val="FF0000"/>
                </a:solidFill>
              </a:rPr>
              <a:t>GoogleMap</a:t>
            </a:r>
            <a:endParaRPr lang="en-IN" sz="6000" b="1" u="sng" dirty="0">
              <a:solidFill>
                <a:srgbClr val="FF0000"/>
              </a:solidFill>
            </a:endParaRPr>
          </a:p>
        </p:txBody>
      </p:sp>
      <p:sp>
        <p:nvSpPr>
          <p:cNvPr id="5" name="Content Placeholder 2"/>
          <p:cNvSpPr>
            <a:spLocks noGrp="1"/>
          </p:cNvSpPr>
          <p:nvPr>
            <p:ph idx="1"/>
          </p:nvPr>
        </p:nvSpPr>
        <p:spPr>
          <a:xfrm>
            <a:off x="232012" y="1798331"/>
            <a:ext cx="11818960" cy="4902720"/>
          </a:xfrm>
        </p:spPr>
        <p:txBody>
          <a:bodyPr/>
          <a:lstStyle/>
          <a:p>
            <a:r>
              <a:rPr kumimoji="0" lang="en-US" altLang="en-US" sz="3200" b="0" i="0" u="none" strike="noStrike" cap="none" normalizeH="0" baseline="0" dirty="0" smtClean="0">
                <a:ln>
                  <a:noFill/>
                </a:ln>
                <a:solidFill>
                  <a:schemeClr val="tx1"/>
                </a:solidFill>
                <a:effectLst/>
                <a:latin typeface="Arial" panose="020B0604020202020204" pitchFamily="34" charset="0"/>
              </a:rPr>
              <a:t>This is the main class of the Google Maps Android API and is the entry point for all methods related to the map.</a:t>
            </a:r>
          </a:p>
          <a:p>
            <a:r>
              <a:rPr kumimoji="0" lang="en-US" altLang="en-US" sz="3200" b="0" i="0" u="none" strike="noStrike" cap="none" normalizeH="0" baseline="0" dirty="0" smtClean="0">
                <a:ln>
                  <a:noFill/>
                </a:ln>
                <a:solidFill>
                  <a:schemeClr val="tx1"/>
                </a:solidFill>
                <a:effectLst/>
                <a:latin typeface="Arial" panose="020B0604020202020204" pitchFamily="34" charset="0"/>
              </a:rPr>
              <a:t> we</a:t>
            </a:r>
            <a:r>
              <a:rPr kumimoji="0" lang="en-US" altLang="en-US" sz="3200" b="0" i="0" u="none" strike="noStrike" cap="none" normalizeH="0" dirty="0" smtClean="0">
                <a:ln>
                  <a:noFill/>
                </a:ln>
                <a:solidFill>
                  <a:schemeClr val="tx1"/>
                </a:solidFill>
                <a:effectLst/>
                <a:latin typeface="Arial" panose="020B0604020202020204" pitchFamily="34" charset="0"/>
              </a:rPr>
              <a:t> cannot </a:t>
            </a:r>
            <a:r>
              <a:rPr kumimoji="0" lang="en-US" altLang="en-US" sz="3000" i="0" u="none" strike="noStrike" cap="none" normalizeH="0" baseline="0" dirty="0" smtClean="0">
                <a:ln>
                  <a:noFill/>
                </a:ln>
                <a:solidFill>
                  <a:schemeClr val="tx1"/>
                </a:solidFill>
                <a:effectLst/>
                <a:latin typeface="Arial" panose="020B0604020202020204" pitchFamily="34" charset="0"/>
              </a:rPr>
              <a:t>instantiate a </a:t>
            </a:r>
            <a:r>
              <a:rPr kumimoji="0" lang="en-US" altLang="en-US" sz="3000" i="0" u="none" strike="noStrike" cap="none" normalizeH="0" baseline="0" dirty="0" err="1" smtClean="0">
                <a:ln>
                  <a:noFill/>
                </a:ln>
                <a:effectLst/>
                <a:latin typeface="Arial Unicode MS" panose="020B0604020202020204" pitchFamily="34" charset="-128"/>
              </a:rPr>
              <a:t>GoogleMap</a:t>
            </a:r>
            <a:r>
              <a:rPr kumimoji="0" lang="en-US" altLang="en-US" sz="3000" i="0" u="none" strike="noStrike" cap="none" normalizeH="0" baseline="0" dirty="0" smtClean="0">
                <a:ln>
                  <a:noFill/>
                </a:ln>
                <a:effectLst/>
              </a:rPr>
              <a:t> </a:t>
            </a:r>
            <a:r>
              <a:rPr kumimoji="0" lang="en-US" altLang="en-US" sz="3000" i="0" u="none" strike="noStrike" cap="none" normalizeH="0" baseline="0" dirty="0" smtClean="0">
                <a:ln>
                  <a:noFill/>
                </a:ln>
                <a:solidFill>
                  <a:schemeClr val="tx1"/>
                </a:solidFill>
                <a:effectLst/>
              </a:rPr>
              <a:t>object directly, rather, we have </a:t>
            </a:r>
            <a:r>
              <a:rPr lang="en-US" altLang="en-US" sz="3000" dirty="0" smtClean="0"/>
              <a:t>to </a:t>
            </a:r>
            <a:r>
              <a:rPr kumimoji="0" lang="en-US" altLang="en-US" sz="3000" i="0" u="none" strike="noStrike" cap="none" normalizeH="0" baseline="0" dirty="0" smtClean="0">
                <a:ln>
                  <a:noFill/>
                </a:ln>
                <a:solidFill>
                  <a:schemeClr val="tx1"/>
                </a:solidFill>
                <a:effectLst/>
              </a:rPr>
              <a:t>obtain one from the </a:t>
            </a:r>
            <a:r>
              <a:rPr kumimoji="0" lang="en-US" altLang="en-US" sz="3000" i="0" u="none" strike="noStrike" cap="none" normalizeH="0" baseline="0" dirty="0" err="1" smtClean="0">
                <a:ln>
                  <a:noFill/>
                </a:ln>
                <a:solidFill>
                  <a:schemeClr val="tx1"/>
                </a:solidFill>
                <a:effectLst/>
                <a:latin typeface="Arial Unicode MS" panose="020B0604020202020204" pitchFamily="34" charset="-128"/>
              </a:rPr>
              <a:t>getMapAsync</a:t>
            </a:r>
            <a:r>
              <a:rPr kumimoji="0" lang="en-US" altLang="en-US" sz="3000" i="0" u="none" strike="noStrike" cap="none" normalizeH="0" baseline="0" dirty="0" smtClean="0">
                <a:ln>
                  <a:noFill/>
                </a:ln>
                <a:solidFill>
                  <a:schemeClr val="tx1"/>
                </a:solidFill>
                <a:effectLst/>
                <a:latin typeface="Arial Unicode MS" panose="020B0604020202020204" pitchFamily="34" charset="-128"/>
              </a:rPr>
              <a:t>()</a:t>
            </a:r>
            <a:r>
              <a:rPr kumimoji="0" lang="en-US" altLang="en-US" sz="3000" i="0" u="none" strike="noStrike" cap="none" normalizeH="0" baseline="0" dirty="0" smtClean="0">
                <a:ln>
                  <a:noFill/>
                </a:ln>
                <a:solidFill>
                  <a:schemeClr val="tx1"/>
                </a:solidFill>
                <a:effectLst/>
              </a:rPr>
              <a:t> method on a </a:t>
            </a:r>
            <a:r>
              <a:rPr kumimoji="0" lang="en-US" altLang="en-US" sz="3000" i="0" u="none" strike="noStrike" cap="none" normalizeH="0" baseline="0" dirty="0" err="1" smtClean="0">
                <a:ln>
                  <a:noFill/>
                </a:ln>
                <a:solidFill>
                  <a:schemeClr val="tx1"/>
                </a:solidFill>
                <a:effectLst/>
                <a:latin typeface="Arial Unicode MS" panose="020B0604020202020204" pitchFamily="34" charset="-128"/>
              </a:rPr>
              <a:t>MapFragment</a:t>
            </a:r>
            <a:r>
              <a:rPr lang="en-US" altLang="en-US" sz="3000" dirty="0"/>
              <a:t> </a:t>
            </a:r>
            <a:r>
              <a:rPr kumimoji="0" lang="en-US" altLang="en-US" sz="3000" i="0" u="none" strike="noStrike" cap="none" normalizeH="0" baseline="0" dirty="0" smtClean="0">
                <a:ln>
                  <a:noFill/>
                </a:ln>
                <a:solidFill>
                  <a:schemeClr val="tx1"/>
                </a:solidFill>
                <a:effectLst/>
              </a:rPr>
              <a:t> that </a:t>
            </a:r>
            <a:r>
              <a:rPr lang="en-US" altLang="en-US" sz="3000" dirty="0" smtClean="0"/>
              <a:t>will be </a:t>
            </a:r>
            <a:r>
              <a:rPr kumimoji="0" lang="en-US" altLang="en-US" sz="3000" i="0" u="none" strike="noStrike" cap="none" normalizeH="0" baseline="0" dirty="0" smtClean="0">
                <a:ln>
                  <a:noFill/>
                </a:ln>
                <a:solidFill>
                  <a:schemeClr val="tx1"/>
                </a:solidFill>
                <a:effectLst/>
              </a:rPr>
              <a:t> added to the application</a:t>
            </a:r>
            <a:r>
              <a:rPr kumimoji="0" lang="en-US" altLang="en-US" sz="1800" i="0" u="none" strike="noStrike" cap="none" normalizeH="0" baseline="0" dirty="0" smtClean="0">
                <a:ln>
                  <a:noFill/>
                </a:ln>
                <a:solidFill>
                  <a:schemeClr val="tx1"/>
                </a:solidFill>
                <a:effectLst/>
              </a:rPr>
              <a:t>. </a:t>
            </a:r>
          </a:p>
          <a:p>
            <a:r>
              <a:rPr lang="en-US" altLang="en-US" sz="3000" dirty="0" smtClean="0"/>
              <a:t>The override method </a:t>
            </a:r>
            <a:r>
              <a:rPr lang="en-US" altLang="en-US" sz="3000" dirty="0" err="1" smtClean="0"/>
              <a:t>onMapReady</a:t>
            </a:r>
            <a:r>
              <a:rPr lang="en-US" altLang="en-US" sz="3000" dirty="0" smtClean="0"/>
              <a:t>() of </a:t>
            </a:r>
            <a:r>
              <a:rPr kumimoji="0" lang="en-US" altLang="en-US" sz="3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OnMapReadyCallback</a:t>
            </a:r>
            <a:r>
              <a:rPr lang="en-US" altLang="en-US" sz="3000" dirty="0" smtClean="0"/>
              <a:t> will be called when map will be ready to be used.</a:t>
            </a:r>
            <a:endParaRPr kumimoji="0" lang="en-US" altLang="en-US" sz="3000" b="0" i="0" u="none" strike="noStrike" cap="none" normalizeH="0" baseline="0" dirty="0" smtClean="0">
              <a:ln>
                <a:noFill/>
              </a:ln>
              <a:solidFill>
                <a:schemeClr val="tx1"/>
              </a:solidFill>
              <a:effectLst/>
            </a:endParaRPr>
          </a:p>
          <a:p>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endParaRPr lang="en-IN" sz="3000" dirty="0" smtClean="0"/>
          </a:p>
        </p:txBody>
      </p:sp>
    </p:spTree>
    <p:extLst>
      <p:ext uri="{BB962C8B-B14F-4D97-AF65-F5344CB8AC3E}">
        <p14:creationId xmlns:p14="http://schemas.microsoft.com/office/powerpoint/2010/main" val="154179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555</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Unicode MS</vt:lpstr>
      <vt:lpstr>Arial</vt:lpstr>
      <vt:lpstr>Calibri</vt:lpstr>
      <vt:lpstr>Calibri Light</vt:lpstr>
      <vt:lpstr>Courier New</vt:lpstr>
      <vt:lpstr>Mangal</vt:lpstr>
      <vt:lpstr>Times New Roman</vt:lpstr>
      <vt:lpstr>Office Theme</vt:lpstr>
      <vt:lpstr>PowerPoint Presentation</vt:lpstr>
      <vt:lpstr>PowerPoint Presentation</vt:lpstr>
      <vt:lpstr>Problem Statement</vt:lpstr>
      <vt:lpstr>Proposed System</vt:lpstr>
      <vt:lpstr>GoogleApiClient</vt:lpstr>
      <vt:lpstr>Firebase Authentication</vt:lpstr>
      <vt:lpstr>FusedLocationApi</vt:lpstr>
      <vt:lpstr>Requesting Location Updates</vt:lpstr>
      <vt:lpstr>GoogleMap</vt:lpstr>
      <vt:lpstr>Adding a Marker</vt:lpstr>
      <vt:lpstr>Real-Time Database</vt:lpstr>
      <vt:lpstr>Real-Time Database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sharma</dc:creator>
  <cp:lastModifiedBy>Rakesh sharma</cp:lastModifiedBy>
  <cp:revision>21</cp:revision>
  <dcterms:created xsi:type="dcterms:W3CDTF">2017-02-24T13:14:42Z</dcterms:created>
  <dcterms:modified xsi:type="dcterms:W3CDTF">2017-02-24T18:38:16Z</dcterms:modified>
</cp:coreProperties>
</file>