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036005edd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036005ed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036005edd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036005ed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036005edd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036005ed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036005ed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036005e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036005edd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036005ed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036005edd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036005ed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036005edd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036005ed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036005edd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036005ed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159cd997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8159cd997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159cd9978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8159cd9978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159cd9978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8159cd9978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159cd9978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8159cd997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159cd997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8159cd997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159cd9978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8159cd9978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8159cd9978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8159cd9978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8159cd9978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8159cd9978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159cd9978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8159cd9978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159cd9978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8159cd9978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159cd9978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8159cd9978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14dc45c6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814dc45c6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8159cd9978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8159cd9978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14dc45c60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814dc45c6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14dc45c6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814dc45c60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159cd9978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8159cd9978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036005ed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036005e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sp>
        <p:nvSpPr>
          <p:cNvPr id="23" name="Google Shape;23;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5" name="Google Shape;25;p2"/>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6" name="Google Shape;2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9" name="Shape 89"/>
        <p:cNvGrpSpPr/>
        <p:nvPr/>
      </p:nvGrpSpPr>
      <p:grpSpPr>
        <a:xfrm>
          <a:off x="0" y="0"/>
          <a:ext cx="0" cy="0"/>
          <a:chOff x="0" y="0"/>
          <a:chExt cx="0" cy="0"/>
        </a:xfrm>
      </p:grpSpPr>
      <p:sp>
        <p:nvSpPr>
          <p:cNvPr id="90" name="Google Shape;90;p11"/>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1"/>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2" name="Google Shape;92;p11"/>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3" name="Google Shape;93;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6" name="Shape 96"/>
        <p:cNvGrpSpPr/>
        <p:nvPr/>
      </p:nvGrpSpPr>
      <p:grpSpPr>
        <a:xfrm>
          <a:off x="0" y="0"/>
          <a:ext cx="0" cy="0"/>
          <a:chOff x="0" y="0"/>
          <a:chExt cx="0" cy="0"/>
        </a:xfrm>
      </p:grpSpPr>
      <p:sp>
        <p:nvSpPr>
          <p:cNvPr id="97" name="Google Shape;97;p12"/>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9" name="Google Shape;99;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2" name="Shape 102"/>
        <p:cNvGrpSpPr/>
        <p:nvPr/>
      </p:nvGrpSpPr>
      <p:grpSpPr>
        <a:xfrm>
          <a:off x="0" y="0"/>
          <a:ext cx="0" cy="0"/>
          <a:chOff x="0" y="0"/>
          <a:chExt cx="0" cy="0"/>
        </a:xfrm>
      </p:grpSpPr>
      <p:sp>
        <p:nvSpPr>
          <p:cNvPr id="103" name="Google Shape;103;p1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3"/>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5" name="Google Shape;105;p13"/>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6" name="Google Shape;106;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1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0" name="Google Shape;110;p1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2" name="Google Shape;3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35" name="Shape 35"/>
        <p:cNvGrpSpPr/>
        <p:nvPr/>
      </p:nvGrpSpPr>
      <p:grpSpPr>
        <a:xfrm>
          <a:off x="0" y="0"/>
          <a:ext cx="0" cy="0"/>
          <a:chOff x="0" y="0"/>
          <a:chExt cx="0" cy="0"/>
        </a:xfrm>
      </p:grpSpPr>
      <p:sp>
        <p:nvSpPr>
          <p:cNvPr id="36" name="Google Shape;36;p4"/>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38" name="Google Shape;3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1" name="Shape 41"/>
        <p:cNvGrpSpPr/>
        <p:nvPr/>
      </p:nvGrpSpPr>
      <p:grpSpPr>
        <a:xfrm>
          <a:off x="0" y="0"/>
          <a:ext cx="0" cy="0"/>
          <a:chOff x="0" y="0"/>
          <a:chExt cx="0" cy="0"/>
        </a:xfrm>
      </p:grpSpPr>
      <p:grpSp>
        <p:nvGrpSpPr>
          <p:cNvPr id="42" name="Google Shape;42;p5"/>
          <p:cNvGrpSpPr/>
          <p:nvPr/>
        </p:nvGrpSpPr>
        <p:grpSpPr>
          <a:xfrm>
            <a:off x="0" y="-8467"/>
            <a:ext cx="12192000" cy="6866467"/>
            <a:chOff x="0" y="-8467"/>
            <a:chExt cx="12192000" cy="6866467"/>
          </a:xfrm>
        </p:grpSpPr>
        <p:sp>
          <p:nvSpPr>
            <p:cNvPr id="43" name="Google Shape;43;p5"/>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44" name="Google Shape;44;p5"/>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45" name="Google Shape;45;p5"/>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46" name="Google Shape;46;p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47" name="Google Shape;47;p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8" name="Google Shape;48;p5"/>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50" name="Google Shape;50;p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51" name="Google Shape;51;p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52" name="Google Shape;52;p5"/>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6"/>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61" name="Google Shape;61;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7" name="Google Shape;67;p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8" name="Google Shape;68;p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9" name="Google Shape;69;p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0" name="Google Shape;70;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0"/>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5" name="Google Shape;85;p10"/>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6" name="Google Shape;86;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0" y="4013200"/>
              <a:ext cx="448733" cy="2844800"/>
            </a:xfrm>
            <a:prstGeom prst="triangle">
              <a:avLst>
                <a:gd fmla="val 0" name="adj"/>
              </a:avLst>
            </a:pr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517538" y="1160016"/>
            <a:ext cx="9511068" cy="110379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F7597"/>
              </a:buClr>
              <a:buSzPts val="3240"/>
              <a:buFont typeface="Trebuchet MS"/>
              <a:buNone/>
            </a:pPr>
            <a:r>
              <a:rPr lang="en-US" sz="3240">
                <a:solidFill>
                  <a:srgbClr val="0F7597"/>
                </a:solidFill>
              </a:rPr>
              <a:t>      Attribute Based Storage Supporting Secure           Deduplication of Encrypted Data in Cloud</a:t>
            </a:r>
            <a:endParaRPr/>
          </a:p>
        </p:txBody>
      </p:sp>
      <p:sp>
        <p:nvSpPr>
          <p:cNvPr id="144" name="Google Shape;144;p18"/>
          <p:cNvSpPr txBox="1"/>
          <p:nvPr>
            <p:ph idx="1" type="body"/>
          </p:nvPr>
        </p:nvSpPr>
        <p:spPr>
          <a:xfrm>
            <a:off x="517537" y="4439329"/>
            <a:ext cx="4184035" cy="97654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Guide: Mr.K.Chandra Sekhar</a:t>
            </a:r>
            <a:endParaRPr/>
          </a:p>
        </p:txBody>
      </p:sp>
      <p:sp>
        <p:nvSpPr>
          <p:cNvPr id="145" name="Google Shape;145;p18"/>
          <p:cNvSpPr txBox="1"/>
          <p:nvPr>
            <p:ph idx="2" type="body"/>
          </p:nvPr>
        </p:nvSpPr>
        <p:spPr>
          <a:xfrm>
            <a:off x="5202314" y="3715692"/>
            <a:ext cx="4826291" cy="218845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K.Yashaswini                  2451-16-737-029</a:t>
            </a:r>
            <a:endParaRPr/>
          </a:p>
          <a:p>
            <a:pPr indent="-342900" lvl="0" marL="342900" rtl="0" algn="l">
              <a:lnSpc>
                <a:spcPct val="100000"/>
              </a:lnSpc>
              <a:spcBef>
                <a:spcPts val="1000"/>
              </a:spcBef>
              <a:spcAft>
                <a:spcPts val="0"/>
              </a:spcAft>
              <a:buSzPts val="1440"/>
              <a:buChar char="►"/>
            </a:pPr>
            <a:r>
              <a:rPr lang="en-US"/>
              <a:t>Manohar Reddy              2451-16-737-040</a:t>
            </a:r>
            <a:endParaRPr/>
          </a:p>
          <a:p>
            <a:pPr indent="-342900" lvl="0" marL="342900" rtl="0" algn="l">
              <a:lnSpc>
                <a:spcPct val="100000"/>
              </a:lnSpc>
              <a:spcBef>
                <a:spcPts val="1000"/>
              </a:spcBef>
              <a:spcAft>
                <a:spcPts val="0"/>
              </a:spcAft>
              <a:buSzPts val="1440"/>
              <a:buChar char="►"/>
            </a:pPr>
            <a:r>
              <a:rPr lang="en-US"/>
              <a:t>V.Nikhileshwar  Reddy    2451-16-737-043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rgbClr val="0B5394"/>
                </a:solidFill>
              </a:rPr>
              <a:t>Use Case Diagram(User)</a:t>
            </a:r>
            <a:endParaRPr>
              <a:solidFill>
                <a:srgbClr val="0B5394"/>
              </a:solidFill>
            </a:endParaRPr>
          </a:p>
          <a:p>
            <a:pPr indent="0" lvl="0" marL="0" rtl="0" algn="l">
              <a:spcBef>
                <a:spcPts val="0"/>
              </a:spcBef>
              <a:spcAft>
                <a:spcPts val="0"/>
              </a:spcAft>
              <a:buNone/>
            </a:pPr>
            <a:r>
              <a:t/>
            </a:r>
            <a:endParaRPr/>
          </a:p>
        </p:txBody>
      </p:sp>
      <p:pic>
        <p:nvPicPr>
          <p:cNvPr id="199" name="Google Shape;199;p27"/>
          <p:cNvPicPr preferRelativeResize="0"/>
          <p:nvPr/>
        </p:nvPicPr>
        <p:blipFill>
          <a:blip r:embed="rId3">
            <a:alphaModFix/>
          </a:blip>
          <a:stretch>
            <a:fillRect/>
          </a:stretch>
        </p:blipFill>
        <p:spPr>
          <a:xfrm>
            <a:off x="1967125" y="1805450"/>
            <a:ext cx="4742650" cy="401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rgbClr val="0B5394"/>
                </a:solidFill>
              </a:rPr>
              <a:t>Use Case Diagram(Cloud)</a:t>
            </a:r>
            <a:endParaRPr>
              <a:solidFill>
                <a:srgbClr val="0B5394"/>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205" name="Google Shape;205;p28"/>
          <p:cNvPicPr preferRelativeResize="0"/>
          <p:nvPr/>
        </p:nvPicPr>
        <p:blipFill>
          <a:blip r:embed="rId3">
            <a:alphaModFix/>
          </a:blip>
          <a:stretch>
            <a:fillRect/>
          </a:stretch>
        </p:blipFill>
        <p:spPr>
          <a:xfrm>
            <a:off x="2101875" y="1697675"/>
            <a:ext cx="4742675" cy="455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rgbClr val="0B5394"/>
                </a:solidFill>
              </a:rPr>
              <a:t>Use Case Diagram(Attribute Authority)</a:t>
            </a:r>
            <a:endParaRPr>
              <a:solidFill>
                <a:srgbClr val="0B5394"/>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211" name="Google Shape;211;p29"/>
          <p:cNvPicPr preferRelativeResize="0"/>
          <p:nvPr/>
        </p:nvPicPr>
        <p:blipFill>
          <a:blip r:embed="rId3">
            <a:alphaModFix/>
          </a:blip>
          <a:stretch>
            <a:fillRect/>
          </a:stretch>
        </p:blipFill>
        <p:spPr>
          <a:xfrm>
            <a:off x="1616800" y="1468575"/>
            <a:ext cx="5631925" cy="470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677334" y="48835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B5394"/>
                </a:solidFill>
              </a:rPr>
              <a:t>Sequence Diagram(Data Provider)</a:t>
            </a:r>
            <a:endParaRPr>
              <a:solidFill>
                <a:srgbClr val="0B5394"/>
              </a:solidFill>
            </a:endParaRPr>
          </a:p>
        </p:txBody>
      </p:sp>
      <p:pic>
        <p:nvPicPr>
          <p:cNvPr id="217" name="Google Shape;217;p30"/>
          <p:cNvPicPr preferRelativeResize="0"/>
          <p:nvPr/>
        </p:nvPicPr>
        <p:blipFill>
          <a:blip r:embed="rId3">
            <a:alphaModFix/>
          </a:blip>
          <a:stretch>
            <a:fillRect/>
          </a:stretch>
        </p:blipFill>
        <p:spPr>
          <a:xfrm>
            <a:off x="677325" y="1455175"/>
            <a:ext cx="8879025" cy="490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rgbClr val="0B5394"/>
                </a:solidFill>
              </a:rPr>
              <a:t>Sequence Diagram(User)</a:t>
            </a:r>
            <a:endParaRPr>
              <a:solidFill>
                <a:srgbClr val="0B5394"/>
              </a:solidFill>
            </a:endParaRPr>
          </a:p>
          <a:p>
            <a:pPr indent="0" lvl="0" marL="0" rtl="0" algn="l">
              <a:spcBef>
                <a:spcPts val="0"/>
              </a:spcBef>
              <a:spcAft>
                <a:spcPts val="0"/>
              </a:spcAft>
              <a:buNone/>
            </a:pPr>
            <a:r>
              <a:t/>
            </a:r>
            <a:endParaRPr/>
          </a:p>
        </p:txBody>
      </p:sp>
      <p:pic>
        <p:nvPicPr>
          <p:cNvPr id="223" name="Google Shape;223;p31"/>
          <p:cNvPicPr preferRelativeResize="0"/>
          <p:nvPr/>
        </p:nvPicPr>
        <p:blipFill>
          <a:blip r:embed="rId3">
            <a:alphaModFix/>
          </a:blip>
          <a:stretch>
            <a:fillRect/>
          </a:stretch>
        </p:blipFill>
        <p:spPr>
          <a:xfrm>
            <a:off x="1253080" y="1701100"/>
            <a:ext cx="7028750" cy="366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rgbClr val="0B5394"/>
                </a:solidFill>
              </a:rPr>
              <a:t>Sequence Diagram(Cloud)</a:t>
            </a:r>
            <a:endParaRPr>
              <a:solidFill>
                <a:srgbClr val="0B5394"/>
              </a:solidFill>
            </a:endParaRPr>
          </a:p>
          <a:p>
            <a:pPr indent="0" lvl="0" marL="0" rtl="0" algn="l">
              <a:spcBef>
                <a:spcPts val="0"/>
              </a:spcBef>
              <a:spcAft>
                <a:spcPts val="0"/>
              </a:spcAft>
              <a:buNone/>
            </a:pPr>
            <a:r>
              <a:t/>
            </a:r>
            <a:endParaRPr/>
          </a:p>
        </p:txBody>
      </p:sp>
      <p:pic>
        <p:nvPicPr>
          <p:cNvPr id="229" name="Google Shape;229;p32"/>
          <p:cNvPicPr preferRelativeResize="0"/>
          <p:nvPr/>
        </p:nvPicPr>
        <p:blipFill>
          <a:blip r:embed="rId3">
            <a:alphaModFix/>
          </a:blip>
          <a:stretch>
            <a:fillRect/>
          </a:stretch>
        </p:blipFill>
        <p:spPr>
          <a:xfrm>
            <a:off x="1239575" y="1576375"/>
            <a:ext cx="8744274" cy="4675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rgbClr val="0B5394"/>
                </a:solidFill>
              </a:rPr>
              <a:t>Sequence Diagram(Attribute Authority)</a:t>
            </a:r>
            <a:endParaRPr>
              <a:solidFill>
                <a:srgbClr val="0B5394"/>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235" name="Google Shape;235;p33"/>
          <p:cNvPicPr preferRelativeResize="0"/>
          <p:nvPr/>
        </p:nvPicPr>
        <p:blipFill>
          <a:blip r:embed="rId3">
            <a:alphaModFix/>
          </a:blip>
          <a:stretch>
            <a:fillRect/>
          </a:stretch>
        </p:blipFill>
        <p:spPr>
          <a:xfrm>
            <a:off x="1037475" y="1562925"/>
            <a:ext cx="8842175" cy="454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677334" y="498025"/>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000">
                <a:solidFill>
                  <a:srgbClr val="0B5394"/>
                </a:solidFill>
                <a:latin typeface="Arial"/>
                <a:ea typeface="Arial"/>
                <a:cs typeface="Arial"/>
                <a:sym typeface="Arial"/>
              </a:rPr>
              <a:t>Class</a:t>
            </a:r>
            <a:r>
              <a:rPr lang="en-US" sz="3000">
                <a:solidFill>
                  <a:srgbClr val="0B5394"/>
                </a:solidFill>
                <a:latin typeface="Arial"/>
                <a:ea typeface="Arial"/>
                <a:cs typeface="Arial"/>
                <a:sym typeface="Arial"/>
              </a:rPr>
              <a:t> Diagram:</a:t>
            </a:r>
            <a:endParaRPr sz="3000">
              <a:solidFill>
                <a:srgbClr val="0B5394"/>
              </a:solidFill>
              <a:latin typeface="Arial"/>
              <a:ea typeface="Arial"/>
              <a:cs typeface="Arial"/>
              <a:sym typeface="Arial"/>
            </a:endParaRPr>
          </a:p>
          <a:p>
            <a:pPr indent="0" lvl="0" marL="0" rtl="0" algn="l">
              <a:spcBef>
                <a:spcPts val="0"/>
              </a:spcBef>
              <a:spcAft>
                <a:spcPts val="0"/>
              </a:spcAft>
              <a:buClr>
                <a:schemeClr val="dk1"/>
              </a:buClr>
              <a:buSzPts val="1800"/>
              <a:buFont typeface="Arial"/>
              <a:buNone/>
            </a:pPr>
            <a:r>
              <a:t/>
            </a:r>
            <a:endParaRPr/>
          </a:p>
          <a:p>
            <a:pPr indent="0" lvl="0" marL="0" rtl="0" algn="l">
              <a:spcBef>
                <a:spcPts val="0"/>
              </a:spcBef>
              <a:spcAft>
                <a:spcPts val="0"/>
              </a:spcAft>
              <a:buNone/>
            </a:pPr>
            <a:r>
              <a:t/>
            </a:r>
            <a:endParaRPr/>
          </a:p>
        </p:txBody>
      </p:sp>
      <p:pic>
        <p:nvPicPr>
          <p:cNvPr id="241" name="Google Shape;241;p34"/>
          <p:cNvPicPr preferRelativeResize="0"/>
          <p:nvPr/>
        </p:nvPicPr>
        <p:blipFill>
          <a:blip r:embed="rId3">
            <a:alphaModFix/>
          </a:blip>
          <a:stretch>
            <a:fillRect/>
          </a:stretch>
        </p:blipFill>
        <p:spPr>
          <a:xfrm>
            <a:off x="1077925" y="1495550"/>
            <a:ext cx="8353526" cy="413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134725" y="134725"/>
            <a:ext cx="1899900" cy="152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3000">
                <a:solidFill>
                  <a:srgbClr val="0B5394"/>
                </a:solidFill>
                <a:latin typeface="Arial"/>
                <a:ea typeface="Arial"/>
                <a:cs typeface="Arial"/>
                <a:sym typeface="Arial"/>
              </a:rPr>
              <a:t>Activity Diagram:</a:t>
            </a:r>
            <a:endParaRPr sz="3000">
              <a:solidFill>
                <a:srgbClr val="0B5394"/>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a:p>
        </p:txBody>
      </p:sp>
      <p:pic>
        <p:nvPicPr>
          <p:cNvPr id="247" name="Google Shape;247;p35"/>
          <p:cNvPicPr preferRelativeResize="0"/>
          <p:nvPr/>
        </p:nvPicPr>
        <p:blipFill>
          <a:blip r:embed="rId3">
            <a:alphaModFix/>
          </a:blip>
          <a:stretch>
            <a:fillRect/>
          </a:stretch>
        </p:blipFill>
        <p:spPr>
          <a:xfrm>
            <a:off x="1953650" y="134725"/>
            <a:ext cx="8649976" cy="6554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633250" y="232325"/>
            <a:ext cx="8559900" cy="934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solidFill>
                  <a:srgbClr val="0B5394"/>
                </a:solidFill>
              </a:rPr>
              <a:t>Modules</a:t>
            </a:r>
            <a:endParaRPr>
              <a:solidFill>
                <a:srgbClr val="0B5394"/>
              </a:solidFill>
            </a:endParaRPr>
          </a:p>
        </p:txBody>
      </p:sp>
      <p:sp>
        <p:nvSpPr>
          <p:cNvPr id="253" name="Google Shape;253;p36"/>
          <p:cNvSpPr txBox="1"/>
          <p:nvPr>
            <p:ph idx="1" type="body"/>
          </p:nvPr>
        </p:nvSpPr>
        <p:spPr>
          <a:xfrm>
            <a:off x="350300" y="1099175"/>
            <a:ext cx="10940400" cy="5402700"/>
          </a:xfrm>
          <a:prstGeom prst="rect">
            <a:avLst/>
          </a:prstGeom>
          <a:noFill/>
          <a:ln>
            <a:noFill/>
          </a:ln>
        </p:spPr>
        <p:txBody>
          <a:bodyPr anchorCtr="0" anchor="t" bIns="45700" lIns="91425" spcFirstLastPara="1" rIns="91425" wrap="square" tIns="45700">
            <a:noAutofit/>
          </a:bodyPr>
          <a:lstStyle/>
          <a:p>
            <a:pPr indent="0" lvl="0" marL="342900" rtl="0" algn="just">
              <a:lnSpc>
                <a:spcPct val="160000"/>
              </a:lnSpc>
              <a:spcBef>
                <a:spcPts val="1000"/>
              </a:spcBef>
              <a:spcAft>
                <a:spcPts val="0"/>
              </a:spcAft>
              <a:buClr>
                <a:schemeClr val="dk1"/>
              </a:buClr>
              <a:buSzPts val="1100"/>
              <a:buFont typeface="Arial"/>
              <a:buNone/>
            </a:pPr>
            <a:r>
              <a:rPr b="1" lang="en-US" sz="1700">
                <a:solidFill>
                  <a:srgbClr val="404040"/>
                </a:solidFill>
                <a:latin typeface="Times New Roman"/>
                <a:ea typeface="Times New Roman"/>
                <a:cs typeface="Times New Roman"/>
                <a:sym typeface="Times New Roman"/>
              </a:rPr>
              <a:t> Data Provider:</a:t>
            </a:r>
            <a:endParaRPr b="1" sz="1700">
              <a:solidFill>
                <a:srgbClr val="404040"/>
              </a:solidFill>
              <a:latin typeface="Times New Roman"/>
              <a:ea typeface="Times New Roman"/>
              <a:cs typeface="Times New Roman"/>
              <a:sym typeface="Times New Roman"/>
            </a:endParaRPr>
          </a:p>
          <a:p>
            <a:pPr indent="-336550" lvl="0" marL="457200" rtl="0" algn="just">
              <a:lnSpc>
                <a:spcPct val="160000"/>
              </a:lnSpc>
              <a:spcBef>
                <a:spcPts val="1000"/>
              </a:spcBef>
              <a:spcAft>
                <a:spcPts val="0"/>
              </a:spcAft>
              <a:buClr>
                <a:srgbClr val="404040"/>
              </a:buClr>
              <a:buSzPts val="1700"/>
              <a:buFont typeface="Times New Roman"/>
              <a:buChar char="●"/>
            </a:pPr>
            <a:r>
              <a:rPr lang="en-US" sz="1700">
                <a:solidFill>
                  <a:srgbClr val="404040"/>
                </a:solidFill>
                <a:latin typeface="Times New Roman"/>
                <a:ea typeface="Times New Roman"/>
                <a:cs typeface="Times New Roman"/>
                <a:sym typeface="Times New Roman"/>
              </a:rPr>
              <a:t>A data provider wants to outsource his/her data to the cloud and share it with users possessing certain credentials. </a:t>
            </a:r>
            <a:endParaRPr sz="1700">
              <a:solidFill>
                <a:srgbClr val="404040"/>
              </a:solidFill>
              <a:latin typeface="Times New Roman"/>
              <a:ea typeface="Times New Roman"/>
              <a:cs typeface="Times New Roman"/>
              <a:sym typeface="Times New Roman"/>
            </a:endParaRPr>
          </a:p>
          <a:p>
            <a:pPr indent="-336550" lvl="0" marL="457200" rtl="0" algn="just">
              <a:lnSpc>
                <a:spcPct val="160000"/>
              </a:lnSpc>
              <a:spcBef>
                <a:spcPts val="0"/>
              </a:spcBef>
              <a:spcAft>
                <a:spcPts val="0"/>
              </a:spcAft>
              <a:buClr>
                <a:srgbClr val="404040"/>
              </a:buClr>
              <a:buSzPts val="1700"/>
              <a:buFont typeface="Times New Roman"/>
              <a:buChar char="●"/>
            </a:pPr>
            <a:r>
              <a:rPr lang="en-US" sz="1700">
                <a:solidFill>
                  <a:srgbClr val="404040"/>
                </a:solidFill>
                <a:latin typeface="Times New Roman"/>
                <a:ea typeface="Times New Roman"/>
                <a:cs typeface="Times New Roman"/>
                <a:sym typeface="Times New Roman"/>
              </a:rPr>
              <a:t>When sending a file storage request, each data provider firstly creates a tag T and a label L associated with the data, and then encrypts the data under an access structure over a set of attributes. Also, each data provider generates a proof pf on the relationship of the tag T, the label L and the encrypted message ct3, but this proof will not be stored anywhere in the cloud and is only used during the checking phase for any newly generated storage request.</a:t>
            </a:r>
            <a:r>
              <a:rPr b="1" lang="en-US" sz="1700">
                <a:solidFill>
                  <a:srgbClr val="404040"/>
                </a:solidFill>
                <a:latin typeface="Times New Roman"/>
                <a:ea typeface="Times New Roman"/>
                <a:cs typeface="Times New Roman"/>
                <a:sym typeface="Times New Roman"/>
              </a:rPr>
              <a:t> </a:t>
            </a:r>
            <a:endParaRPr b="1" sz="1700">
              <a:solidFill>
                <a:srgbClr val="404040"/>
              </a:solidFill>
              <a:latin typeface="Times New Roman"/>
              <a:ea typeface="Times New Roman"/>
              <a:cs typeface="Times New Roman"/>
              <a:sym typeface="Times New Roman"/>
            </a:endParaRPr>
          </a:p>
          <a:p>
            <a:pPr indent="0" lvl="0" marL="342900" rtl="0" algn="just">
              <a:lnSpc>
                <a:spcPct val="160000"/>
              </a:lnSpc>
              <a:spcBef>
                <a:spcPts val="1000"/>
              </a:spcBef>
              <a:spcAft>
                <a:spcPts val="0"/>
              </a:spcAft>
              <a:buClr>
                <a:schemeClr val="dk1"/>
              </a:buClr>
              <a:buSzPts val="1100"/>
              <a:buFont typeface="Arial"/>
              <a:buNone/>
            </a:pPr>
            <a:r>
              <a:rPr b="1" lang="en-US" sz="1700">
                <a:solidFill>
                  <a:srgbClr val="404040"/>
                </a:solidFill>
                <a:latin typeface="Times New Roman"/>
                <a:ea typeface="Times New Roman"/>
                <a:cs typeface="Times New Roman"/>
                <a:sym typeface="Times New Roman"/>
              </a:rPr>
              <a:t> User Module: </a:t>
            </a:r>
            <a:endParaRPr b="1" sz="1700">
              <a:solidFill>
                <a:srgbClr val="404040"/>
              </a:solidFill>
              <a:latin typeface="Times New Roman"/>
              <a:ea typeface="Times New Roman"/>
              <a:cs typeface="Times New Roman"/>
              <a:sym typeface="Times New Roman"/>
            </a:endParaRPr>
          </a:p>
          <a:p>
            <a:pPr indent="-336550" lvl="0" marL="457200" rtl="0" algn="just">
              <a:lnSpc>
                <a:spcPct val="160000"/>
              </a:lnSpc>
              <a:spcBef>
                <a:spcPts val="1000"/>
              </a:spcBef>
              <a:spcAft>
                <a:spcPts val="0"/>
              </a:spcAft>
              <a:buClr>
                <a:srgbClr val="404040"/>
              </a:buClr>
              <a:buSzPts val="1700"/>
              <a:buFont typeface="Times New Roman"/>
              <a:buChar char="●"/>
            </a:pPr>
            <a:r>
              <a:rPr lang="en-US" sz="1700">
                <a:solidFill>
                  <a:srgbClr val="404040"/>
                </a:solidFill>
                <a:latin typeface="Times New Roman"/>
                <a:ea typeface="Times New Roman"/>
                <a:cs typeface="Times New Roman"/>
                <a:sym typeface="Times New Roman"/>
              </a:rPr>
              <a:t>At the user side, each user can download an item, and decrypt the ciphertext with the attribute-based private key generated by the AA if this user’s attribute set satisfies the access structure. Each user checks the correctness of the decrypted message using the label, and accepts the message if it is consistent with the label.</a:t>
            </a:r>
            <a:endParaRPr sz="1700">
              <a:solidFill>
                <a:srgbClr val="404040"/>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677334" y="550416"/>
            <a:ext cx="8596668" cy="932155"/>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0F7597"/>
              </a:buClr>
              <a:buSzPts val="3600"/>
              <a:buFont typeface="Trebuchet MS"/>
              <a:buNone/>
            </a:pPr>
            <a:r>
              <a:rPr lang="en-US">
                <a:solidFill>
                  <a:srgbClr val="0F7597"/>
                </a:solidFill>
              </a:rPr>
              <a:t> Contents</a:t>
            </a:r>
            <a:endParaRPr/>
          </a:p>
        </p:txBody>
      </p:sp>
      <p:sp>
        <p:nvSpPr>
          <p:cNvPr id="151" name="Google Shape;151;p19"/>
          <p:cNvSpPr txBox="1"/>
          <p:nvPr>
            <p:ph idx="1" type="body"/>
          </p:nvPr>
        </p:nvSpPr>
        <p:spPr>
          <a:xfrm>
            <a:off x="916200" y="1543800"/>
            <a:ext cx="7181400" cy="40959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US">
                <a:latin typeface="Times New Roman"/>
                <a:ea typeface="Times New Roman"/>
                <a:cs typeface="Times New Roman"/>
                <a:sym typeface="Times New Roman"/>
              </a:rPr>
              <a:t>             a)Statement of Problem</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US">
                <a:latin typeface="Times New Roman"/>
                <a:ea typeface="Times New Roman"/>
                <a:cs typeface="Times New Roman"/>
                <a:sym typeface="Times New Roman"/>
              </a:rPr>
              <a:t>             b)Requirement Specifications</a:t>
            </a:r>
            <a:endParaRPr>
              <a:latin typeface="Times New Roman"/>
              <a:ea typeface="Times New Roman"/>
              <a:cs typeface="Times New Roman"/>
              <a:sym typeface="Times New Roman"/>
            </a:endParaRPr>
          </a:p>
          <a:p>
            <a:pPr indent="-342900" lvl="0" marL="457200" rtl="0" algn="l">
              <a:lnSpc>
                <a:spcPct val="10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 Literature Survey</a:t>
            </a:r>
            <a:endParaRPr>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 System Architecture</a:t>
            </a:r>
            <a:endParaRPr>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320040" lvl="0" marL="457200" rtl="0" algn="l">
              <a:lnSpc>
                <a:spcPct val="100000"/>
              </a:lnSpc>
              <a:spcBef>
                <a:spcPts val="0"/>
              </a:spcBef>
              <a:spcAft>
                <a:spcPts val="0"/>
              </a:spcAft>
              <a:buSzPts val="1440"/>
              <a:buFont typeface="Times New Roman"/>
              <a:buChar char="❖"/>
            </a:pPr>
            <a:r>
              <a:rPr lang="en-US">
                <a:latin typeface="Times New Roman"/>
                <a:ea typeface="Times New Roman"/>
                <a:cs typeface="Times New Roman"/>
                <a:sym typeface="Times New Roman"/>
              </a:rPr>
              <a:t>Scope for Future Work</a:t>
            </a:r>
            <a:endParaRPr>
              <a:latin typeface="Times New Roman"/>
              <a:ea typeface="Times New Roman"/>
              <a:cs typeface="Times New Roman"/>
              <a:sym typeface="Times New Roman"/>
            </a:endParaRPr>
          </a:p>
          <a:p>
            <a:pPr indent="-320040" lvl="0" marL="457200" rtl="0" algn="l">
              <a:lnSpc>
                <a:spcPct val="100000"/>
              </a:lnSpc>
              <a:spcBef>
                <a:spcPts val="0"/>
              </a:spcBef>
              <a:spcAft>
                <a:spcPts val="0"/>
              </a:spcAft>
              <a:buSzPts val="1440"/>
              <a:buFont typeface="Times New Roman"/>
              <a:buChar char="❖"/>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a:p>
            <a:pPr indent="-251459" lvl="0" marL="342900" rtl="0" algn="l">
              <a:lnSpc>
                <a:spcPct val="100000"/>
              </a:lnSpc>
              <a:spcBef>
                <a:spcPts val="1000"/>
              </a:spcBef>
              <a:spcAft>
                <a:spcPts val="0"/>
              </a:spcAft>
              <a:buSzPts val="1440"/>
              <a:buFont typeface="Noto Sans Symbols"/>
              <a:buNone/>
            </a:pPr>
            <a:r>
              <a:t/>
            </a:r>
            <a:endParaRPr>
              <a:latin typeface="Times New Roman"/>
              <a:ea typeface="Times New Roman"/>
              <a:cs typeface="Times New Roman"/>
              <a:sym typeface="Times New Roman"/>
            </a:endParaRPr>
          </a:p>
          <a:p>
            <a:pPr indent="-251459" lvl="0" marL="342900" rtl="0" algn="l">
              <a:lnSpc>
                <a:spcPct val="100000"/>
              </a:lnSpc>
              <a:spcBef>
                <a:spcPts val="1000"/>
              </a:spcBef>
              <a:spcAft>
                <a:spcPts val="0"/>
              </a:spcAft>
              <a:buSzPts val="1440"/>
              <a:buFont typeface="Noto Sans Symbols"/>
              <a:buNone/>
            </a:pPr>
            <a:r>
              <a:t/>
            </a:r>
            <a:endParaRPr>
              <a:latin typeface="Times New Roman"/>
              <a:ea typeface="Times New Roman"/>
              <a:cs typeface="Times New Roman"/>
              <a:sym typeface="Times New Roman"/>
            </a:endParaRPr>
          </a:p>
          <a:p>
            <a:pPr indent="-251459" lvl="0" marL="342900" rtl="0" algn="l">
              <a:lnSpc>
                <a:spcPct val="100000"/>
              </a:lnSpc>
              <a:spcBef>
                <a:spcPts val="1000"/>
              </a:spcBef>
              <a:spcAft>
                <a:spcPts val="0"/>
              </a:spcAft>
              <a:buSzPts val="1440"/>
              <a:buFont typeface="Noto Sans Symbols"/>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336825" y="310975"/>
            <a:ext cx="9673800" cy="72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solidFill>
                  <a:srgbClr val="0B5394"/>
                </a:solidFill>
              </a:rPr>
              <a:t>Modules</a:t>
            </a:r>
            <a:endParaRPr>
              <a:solidFill>
                <a:srgbClr val="0B5394"/>
              </a:solidFill>
            </a:endParaRPr>
          </a:p>
        </p:txBody>
      </p:sp>
      <p:sp>
        <p:nvSpPr>
          <p:cNvPr id="259" name="Google Shape;259;p37"/>
          <p:cNvSpPr txBox="1"/>
          <p:nvPr>
            <p:ph idx="1" type="body"/>
          </p:nvPr>
        </p:nvSpPr>
        <p:spPr>
          <a:xfrm>
            <a:off x="390725" y="1152525"/>
            <a:ext cx="10401600" cy="5274300"/>
          </a:xfrm>
          <a:prstGeom prst="rect">
            <a:avLst/>
          </a:prstGeom>
          <a:noFill/>
          <a:ln>
            <a:noFill/>
          </a:ln>
        </p:spPr>
        <p:txBody>
          <a:bodyPr anchorCtr="0" anchor="t" bIns="45700" lIns="91425" spcFirstLastPara="1" rIns="91425" wrap="square" tIns="45700">
            <a:noAutofit/>
          </a:bodyPr>
          <a:lstStyle/>
          <a:p>
            <a:pPr indent="0" lvl="0" marL="0" rtl="0" algn="just">
              <a:lnSpc>
                <a:spcPct val="160000"/>
              </a:lnSpc>
              <a:spcBef>
                <a:spcPts val="1000"/>
              </a:spcBef>
              <a:spcAft>
                <a:spcPts val="0"/>
              </a:spcAft>
              <a:buClr>
                <a:schemeClr val="dk1"/>
              </a:buClr>
              <a:buSzPts val="1100"/>
              <a:buFont typeface="Arial"/>
              <a:buNone/>
            </a:pPr>
            <a:r>
              <a:rPr b="1" lang="en-US">
                <a:solidFill>
                  <a:srgbClr val="404040"/>
                </a:solidFill>
                <a:latin typeface="Times New Roman"/>
                <a:ea typeface="Times New Roman"/>
                <a:cs typeface="Times New Roman"/>
                <a:sym typeface="Times New Roman"/>
              </a:rPr>
              <a:t> Private Cloud:</a:t>
            </a:r>
            <a:endParaRPr b="1">
              <a:solidFill>
                <a:srgbClr val="404040"/>
              </a:solidFill>
              <a:latin typeface="Times New Roman"/>
              <a:ea typeface="Times New Roman"/>
              <a:cs typeface="Times New Roman"/>
              <a:sym typeface="Times New Roman"/>
            </a:endParaRPr>
          </a:p>
          <a:p>
            <a:pPr indent="-320040" lvl="0" marL="457200" rtl="0" algn="just">
              <a:lnSpc>
                <a:spcPct val="160000"/>
              </a:lnSpc>
              <a:spcBef>
                <a:spcPts val="1000"/>
              </a:spcBef>
              <a:spcAft>
                <a:spcPts val="0"/>
              </a:spcAft>
              <a:buClr>
                <a:srgbClr val="404040"/>
              </a:buClr>
              <a:buSzPts val="1440"/>
              <a:buFont typeface="Times New Roman"/>
              <a:buChar char="●"/>
            </a:pPr>
            <a:r>
              <a:rPr lang="en-US">
                <a:solidFill>
                  <a:srgbClr val="404040"/>
                </a:solidFill>
                <a:latin typeface="Times New Roman"/>
                <a:ea typeface="Times New Roman"/>
                <a:cs typeface="Times New Roman"/>
                <a:sym typeface="Times New Roman"/>
              </a:rPr>
              <a:t>It stores the private key which is used to encrypt the plain text to cipher text .</a:t>
            </a:r>
            <a:endParaRPr>
              <a:solidFill>
                <a:srgbClr val="404040"/>
              </a:solidFill>
              <a:latin typeface="Times New Roman"/>
              <a:ea typeface="Times New Roman"/>
              <a:cs typeface="Times New Roman"/>
              <a:sym typeface="Times New Roman"/>
            </a:endParaRPr>
          </a:p>
          <a:p>
            <a:pPr indent="-320040" lvl="0" marL="457200" rtl="0" algn="just">
              <a:lnSpc>
                <a:spcPct val="160000"/>
              </a:lnSpc>
              <a:spcBef>
                <a:spcPts val="0"/>
              </a:spcBef>
              <a:spcAft>
                <a:spcPts val="0"/>
              </a:spcAft>
              <a:buClr>
                <a:srgbClr val="404040"/>
              </a:buClr>
              <a:buSzPts val="1440"/>
              <a:buFont typeface="Times New Roman"/>
              <a:buChar char="●"/>
            </a:pPr>
            <a:r>
              <a:rPr lang="en-US">
                <a:solidFill>
                  <a:srgbClr val="404040"/>
                </a:solidFill>
                <a:latin typeface="Times New Roman"/>
                <a:ea typeface="Times New Roman"/>
                <a:cs typeface="Times New Roman"/>
                <a:sym typeface="Times New Roman"/>
              </a:rPr>
              <a:t>The  private cloud performs certain computation such as tag checking.</a:t>
            </a:r>
            <a:endParaRPr>
              <a:solidFill>
                <a:srgbClr val="404040"/>
              </a:solidFill>
              <a:latin typeface="Times New Roman"/>
              <a:ea typeface="Times New Roman"/>
              <a:cs typeface="Times New Roman"/>
              <a:sym typeface="Times New Roman"/>
            </a:endParaRPr>
          </a:p>
          <a:p>
            <a:pPr indent="-320040" lvl="0" marL="457200" rtl="0" algn="just">
              <a:lnSpc>
                <a:spcPct val="160000"/>
              </a:lnSpc>
              <a:spcBef>
                <a:spcPts val="0"/>
              </a:spcBef>
              <a:spcAft>
                <a:spcPts val="0"/>
              </a:spcAft>
              <a:buClr>
                <a:srgbClr val="404040"/>
              </a:buClr>
              <a:buSzPts val="1440"/>
              <a:buFont typeface="Times New Roman"/>
              <a:buChar char="●"/>
            </a:pPr>
            <a:r>
              <a:rPr lang="en-US">
                <a:solidFill>
                  <a:srgbClr val="404040"/>
                </a:solidFill>
                <a:latin typeface="Times New Roman"/>
                <a:ea typeface="Times New Roman"/>
                <a:cs typeface="Times New Roman"/>
                <a:sym typeface="Times New Roman"/>
              </a:rPr>
              <a:t>After receiving the storage request the private cloud checks the validity and tests the equality of the new tag with existing tags in the system.</a:t>
            </a:r>
            <a:endParaRPr>
              <a:solidFill>
                <a:srgbClr val="404040"/>
              </a:solidFill>
              <a:latin typeface="Times New Roman"/>
              <a:ea typeface="Times New Roman"/>
              <a:cs typeface="Times New Roman"/>
              <a:sym typeface="Times New Roman"/>
            </a:endParaRPr>
          </a:p>
          <a:p>
            <a:pPr indent="-320040" lvl="0" marL="457200" rtl="0" algn="just">
              <a:lnSpc>
                <a:spcPct val="160000"/>
              </a:lnSpc>
              <a:spcBef>
                <a:spcPts val="0"/>
              </a:spcBef>
              <a:spcAft>
                <a:spcPts val="0"/>
              </a:spcAft>
              <a:buClr>
                <a:srgbClr val="404040"/>
              </a:buClr>
              <a:buSzPts val="1440"/>
              <a:buFont typeface="Times New Roman"/>
              <a:buChar char="●"/>
            </a:pPr>
            <a:r>
              <a:rPr lang="en-US">
                <a:solidFill>
                  <a:srgbClr val="404040"/>
                </a:solidFill>
                <a:latin typeface="Times New Roman"/>
                <a:ea typeface="Times New Roman"/>
                <a:cs typeface="Times New Roman"/>
                <a:sym typeface="Times New Roman"/>
              </a:rPr>
              <a:t>If there is no match for this new tag then the encrypted data is added to the public cloud for storage.</a:t>
            </a:r>
            <a:endParaRPr>
              <a:solidFill>
                <a:srgbClr val="404040"/>
              </a:solidFill>
              <a:latin typeface="Times New Roman"/>
              <a:ea typeface="Times New Roman"/>
              <a:cs typeface="Times New Roman"/>
              <a:sym typeface="Times New Roman"/>
            </a:endParaRPr>
          </a:p>
          <a:p>
            <a:pPr indent="0" lvl="0" marL="342900" rtl="0" algn="just">
              <a:lnSpc>
                <a:spcPct val="150000"/>
              </a:lnSpc>
              <a:spcBef>
                <a:spcPts val="1000"/>
              </a:spcBef>
              <a:spcAft>
                <a:spcPts val="0"/>
              </a:spcAft>
              <a:buNone/>
            </a:pPr>
            <a:r>
              <a:rPr b="1" lang="en-US">
                <a:solidFill>
                  <a:srgbClr val="404040"/>
                </a:solidFill>
                <a:latin typeface="Times New Roman"/>
                <a:ea typeface="Times New Roman"/>
                <a:cs typeface="Times New Roman"/>
                <a:sym typeface="Times New Roman"/>
              </a:rPr>
              <a:t>Public Cloud: </a:t>
            </a:r>
            <a:endParaRPr b="1">
              <a:solidFill>
                <a:srgbClr val="404040"/>
              </a:solidFill>
              <a:latin typeface="Times New Roman"/>
              <a:ea typeface="Times New Roman"/>
              <a:cs typeface="Times New Roman"/>
              <a:sym typeface="Times New Roman"/>
            </a:endParaRPr>
          </a:p>
          <a:p>
            <a:pPr indent="-320040" lvl="0" marL="457200" rtl="0" algn="just">
              <a:lnSpc>
                <a:spcPct val="150000"/>
              </a:lnSpc>
              <a:spcBef>
                <a:spcPts val="1000"/>
              </a:spcBef>
              <a:spcAft>
                <a:spcPts val="0"/>
              </a:spcAft>
              <a:buClr>
                <a:srgbClr val="404040"/>
              </a:buClr>
              <a:buSzPts val="1440"/>
              <a:buFont typeface="Times New Roman"/>
              <a:buChar char="●"/>
            </a:pPr>
            <a:r>
              <a:rPr lang="en-US">
                <a:solidFill>
                  <a:srgbClr val="404040"/>
                </a:solidFill>
                <a:latin typeface="Times New Roman"/>
                <a:ea typeface="Times New Roman"/>
                <a:cs typeface="Times New Roman"/>
                <a:sym typeface="Times New Roman"/>
              </a:rPr>
              <a:t>The cloud consists of a public cloud which is in charge of data storage.</a:t>
            </a:r>
            <a:r>
              <a:rPr b="1" lang="en-US">
                <a:solidFill>
                  <a:srgbClr val="404040"/>
                </a:solidFill>
                <a:latin typeface="Times New Roman"/>
                <a:ea typeface="Times New Roman"/>
                <a:cs typeface="Times New Roman"/>
                <a:sym typeface="Times New Roman"/>
              </a:rPr>
              <a:t> </a:t>
            </a:r>
            <a:endParaRPr>
              <a:solidFill>
                <a:srgbClr val="404040"/>
              </a:solidFill>
              <a:latin typeface="Times New Roman"/>
              <a:ea typeface="Times New Roman"/>
              <a:cs typeface="Times New Roman"/>
              <a:sym typeface="Times New Roman"/>
            </a:endParaRPr>
          </a:p>
          <a:p>
            <a:pPr indent="0" lvl="0" marL="342900" rtl="0" algn="just">
              <a:lnSpc>
                <a:spcPct val="150000"/>
              </a:lnSpc>
              <a:spcBef>
                <a:spcPts val="1000"/>
              </a:spcBef>
              <a:spcAft>
                <a:spcPts val="0"/>
              </a:spcAft>
              <a:buNone/>
            </a:pPr>
            <a:r>
              <a:rPr b="1" lang="en-US">
                <a:solidFill>
                  <a:srgbClr val="404040"/>
                </a:solidFill>
                <a:latin typeface="Times New Roman"/>
                <a:ea typeface="Times New Roman"/>
                <a:cs typeface="Times New Roman"/>
                <a:sym typeface="Times New Roman"/>
              </a:rPr>
              <a:t>Attribute Authority: </a:t>
            </a:r>
            <a:endParaRPr b="1">
              <a:solidFill>
                <a:srgbClr val="404040"/>
              </a:solidFill>
              <a:latin typeface="Times New Roman"/>
              <a:ea typeface="Times New Roman"/>
              <a:cs typeface="Times New Roman"/>
              <a:sym typeface="Times New Roman"/>
            </a:endParaRPr>
          </a:p>
          <a:p>
            <a:pPr indent="-320040" lvl="0" marL="457200" rtl="0" algn="just">
              <a:lnSpc>
                <a:spcPct val="150000"/>
              </a:lnSpc>
              <a:spcBef>
                <a:spcPts val="1000"/>
              </a:spcBef>
              <a:spcAft>
                <a:spcPts val="0"/>
              </a:spcAft>
              <a:buClr>
                <a:srgbClr val="404040"/>
              </a:buClr>
              <a:buSzPts val="1440"/>
              <a:buFont typeface="Times New Roman"/>
              <a:buChar char="●"/>
            </a:pPr>
            <a:r>
              <a:rPr lang="en-US">
                <a:solidFill>
                  <a:srgbClr val="404040"/>
                </a:solidFill>
                <a:latin typeface="Times New Roman"/>
                <a:ea typeface="Times New Roman"/>
                <a:cs typeface="Times New Roman"/>
                <a:sym typeface="Times New Roman"/>
              </a:rPr>
              <a:t>The AA issues every user a decryption key associated with his/her set of attributes.</a:t>
            </a:r>
            <a:endParaRPr>
              <a:solidFill>
                <a:srgbClr val="404040"/>
              </a:solidFill>
              <a:latin typeface="Times New Roman"/>
              <a:ea typeface="Times New Roman"/>
              <a:cs typeface="Times New Roman"/>
              <a:sym typeface="Times New Roman"/>
            </a:endParaRPr>
          </a:p>
          <a:p>
            <a:pPr indent="0" lvl="0" marL="457200" rtl="0" algn="just">
              <a:lnSpc>
                <a:spcPct val="160000"/>
              </a:lnSpc>
              <a:spcBef>
                <a:spcPts val="1000"/>
              </a:spcBef>
              <a:spcAft>
                <a:spcPts val="0"/>
              </a:spcAft>
              <a:buNone/>
            </a:pPr>
            <a:r>
              <a:t/>
            </a:r>
            <a:endParaRPr>
              <a:solidFill>
                <a:srgbClr val="404040"/>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677334" y="151500"/>
            <a:ext cx="8596800" cy="99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70C0"/>
              </a:buClr>
              <a:buSzPts val="3600"/>
              <a:buFont typeface="Times New Roman"/>
              <a:buNone/>
            </a:pPr>
            <a:r>
              <a:rPr lang="en-US">
                <a:solidFill>
                  <a:srgbClr val="0070C0"/>
                </a:solidFill>
                <a:latin typeface="Times New Roman"/>
                <a:ea typeface="Times New Roman"/>
                <a:cs typeface="Times New Roman"/>
                <a:sym typeface="Times New Roman"/>
              </a:rPr>
              <a:t>Results</a:t>
            </a:r>
            <a:endParaRPr>
              <a:solidFill>
                <a:srgbClr val="0070C0"/>
              </a:solidFill>
              <a:latin typeface="Times New Roman"/>
              <a:ea typeface="Times New Roman"/>
              <a:cs typeface="Times New Roman"/>
              <a:sym typeface="Times New Roman"/>
            </a:endParaRPr>
          </a:p>
        </p:txBody>
      </p:sp>
      <p:sp>
        <p:nvSpPr>
          <p:cNvPr id="265" name="Google Shape;265;p38"/>
          <p:cNvSpPr txBox="1"/>
          <p:nvPr>
            <p:ph idx="1" type="body"/>
          </p:nvPr>
        </p:nvSpPr>
        <p:spPr>
          <a:xfrm>
            <a:off x="677334" y="1606859"/>
            <a:ext cx="8596668" cy="4199137"/>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1440"/>
              <a:buNone/>
            </a:pPr>
            <a:r>
              <a:rPr b="1" lang="en-US">
                <a:latin typeface="Times New Roman"/>
                <a:ea typeface="Times New Roman"/>
                <a:cs typeface="Times New Roman"/>
                <a:sym typeface="Times New Roman"/>
              </a:rPr>
              <a:t> </a:t>
            </a:r>
            <a:endParaRPr/>
          </a:p>
        </p:txBody>
      </p:sp>
      <p:pic>
        <p:nvPicPr>
          <p:cNvPr id="266" name="Google Shape;266;p38"/>
          <p:cNvPicPr preferRelativeResize="0"/>
          <p:nvPr/>
        </p:nvPicPr>
        <p:blipFill rotWithShape="1">
          <a:blip r:embed="rId3">
            <a:alphaModFix/>
          </a:blip>
          <a:srcRect b="0" l="0" r="0" t="0"/>
          <a:stretch/>
        </p:blipFill>
        <p:spPr>
          <a:xfrm>
            <a:off x="1037475" y="946600"/>
            <a:ext cx="9498800" cy="5763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810225" y="382950"/>
            <a:ext cx="8331000" cy="75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solidFill>
                  <a:srgbClr val="0B5394"/>
                </a:solidFill>
              </a:rPr>
              <a:t>Data Provider Module</a:t>
            </a:r>
            <a:endParaRPr>
              <a:solidFill>
                <a:srgbClr val="0B5394"/>
              </a:solidFill>
            </a:endParaRPr>
          </a:p>
        </p:txBody>
      </p:sp>
      <p:sp>
        <p:nvSpPr>
          <p:cNvPr id="272" name="Google Shape;272;p39"/>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t/>
            </a:r>
            <a:endParaRPr/>
          </a:p>
        </p:txBody>
      </p:sp>
      <p:pic>
        <p:nvPicPr>
          <p:cNvPr id="273" name="Google Shape;273;p39"/>
          <p:cNvPicPr preferRelativeResize="0"/>
          <p:nvPr/>
        </p:nvPicPr>
        <p:blipFill rotWithShape="1">
          <a:blip r:embed="rId3">
            <a:alphaModFix/>
          </a:blip>
          <a:srcRect b="0" l="0" r="0" t="0"/>
          <a:stretch/>
        </p:blipFill>
        <p:spPr>
          <a:xfrm>
            <a:off x="1953600" y="1134150"/>
            <a:ext cx="8043701" cy="5333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677325" y="202075"/>
            <a:ext cx="8596800" cy="105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solidFill>
                  <a:srgbClr val="0B5394"/>
                </a:solidFill>
              </a:rPr>
              <a:t>Data Provider</a:t>
            </a:r>
            <a:endParaRPr>
              <a:solidFill>
                <a:srgbClr val="0B5394"/>
              </a:solidFill>
            </a:endParaRPr>
          </a:p>
        </p:txBody>
      </p:sp>
      <p:sp>
        <p:nvSpPr>
          <p:cNvPr id="279" name="Google Shape;279;p40"/>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t/>
            </a:r>
            <a:endParaRPr/>
          </a:p>
        </p:txBody>
      </p:sp>
      <p:pic>
        <p:nvPicPr>
          <p:cNvPr id="280" name="Google Shape;280;p40"/>
          <p:cNvPicPr preferRelativeResize="0"/>
          <p:nvPr/>
        </p:nvPicPr>
        <p:blipFill rotWithShape="1">
          <a:blip r:embed="rId3">
            <a:alphaModFix/>
          </a:blip>
          <a:srcRect b="0" l="0" r="0" t="0"/>
          <a:stretch/>
        </p:blipFill>
        <p:spPr>
          <a:xfrm>
            <a:off x="1145225" y="997175"/>
            <a:ext cx="9296724" cy="5354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677334" y="4075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solidFill>
                  <a:srgbClr val="0B5394"/>
                </a:solidFill>
              </a:rPr>
              <a:t>Cloud Module</a:t>
            </a:r>
            <a:endParaRPr>
              <a:solidFill>
                <a:srgbClr val="0B5394"/>
              </a:solidFill>
            </a:endParaRPr>
          </a:p>
        </p:txBody>
      </p:sp>
      <p:sp>
        <p:nvSpPr>
          <p:cNvPr id="286" name="Google Shape;286;p41"/>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t/>
            </a:r>
            <a:endParaRPr/>
          </a:p>
        </p:txBody>
      </p:sp>
      <p:pic>
        <p:nvPicPr>
          <p:cNvPr id="287" name="Google Shape;287;p41"/>
          <p:cNvPicPr preferRelativeResize="0"/>
          <p:nvPr/>
        </p:nvPicPr>
        <p:blipFill rotWithShape="1">
          <a:blip r:embed="rId3">
            <a:alphaModFix/>
          </a:blip>
          <a:srcRect b="0" l="0" r="0" t="0"/>
          <a:stretch/>
        </p:blipFill>
        <p:spPr>
          <a:xfrm>
            <a:off x="677325" y="1482075"/>
            <a:ext cx="10114926" cy="48234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709125" y="218875"/>
            <a:ext cx="8533200" cy="826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solidFill>
                  <a:srgbClr val="0B5394"/>
                </a:solidFill>
              </a:rPr>
              <a:t>Cloud</a:t>
            </a:r>
            <a:endParaRPr>
              <a:solidFill>
                <a:srgbClr val="0B5394"/>
              </a:solidFill>
            </a:endParaRPr>
          </a:p>
        </p:txBody>
      </p:sp>
      <p:sp>
        <p:nvSpPr>
          <p:cNvPr id="293" name="Google Shape;293;p42"/>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t/>
            </a:r>
            <a:endParaRPr/>
          </a:p>
        </p:txBody>
      </p:sp>
      <p:pic>
        <p:nvPicPr>
          <p:cNvPr id="294" name="Google Shape;294;p42"/>
          <p:cNvPicPr preferRelativeResize="0"/>
          <p:nvPr/>
        </p:nvPicPr>
        <p:blipFill rotWithShape="1">
          <a:blip r:embed="rId3">
            <a:alphaModFix/>
          </a:blip>
          <a:srcRect b="0" l="0" r="0" t="0"/>
          <a:stretch/>
        </p:blipFill>
        <p:spPr>
          <a:xfrm>
            <a:off x="741050" y="1323700"/>
            <a:ext cx="9552701" cy="5431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677325" y="358125"/>
            <a:ext cx="8596800" cy="78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solidFill>
                  <a:srgbClr val="0B5394"/>
                </a:solidFill>
              </a:rPr>
              <a:t>User Module</a:t>
            </a:r>
            <a:endParaRPr>
              <a:solidFill>
                <a:srgbClr val="0B5394"/>
              </a:solidFill>
            </a:endParaRPr>
          </a:p>
        </p:txBody>
      </p:sp>
      <p:sp>
        <p:nvSpPr>
          <p:cNvPr id="300" name="Google Shape;300;p4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t/>
            </a:r>
            <a:endParaRPr/>
          </a:p>
        </p:txBody>
      </p:sp>
      <p:pic>
        <p:nvPicPr>
          <p:cNvPr id="301" name="Google Shape;301;p43"/>
          <p:cNvPicPr preferRelativeResize="0"/>
          <p:nvPr/>
        </p:nvPicPr>
        <p:blipFill rotWithShape="1">
          <a:blip r:embed="rId3">
            <a:alphaModFix/>
          </a:blip>
          <a:srcRect b="0" l="0" r="0" t="0"/>
          <a:stretch/>
        </p:blipFill>
        <p:spPr>
          <a:xfrm>
            <a:off x="677325" y="1318725"/>
            <a:ext cx="9620074" cy="55645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677325" y="282950"/>
            <a:ext cx="8596800" cy="808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solidFill>
                  <a:srgbClr val="0B5394"/>
                </a:solidFill>
              </a:rPr>
              <a:t>User</a:t>
            </a:r>
            <a:r>
              <a:rPr lang="en-US"/>
              <a:t> </a:t>
            </a:r>
            <a:endParaRPr/>
          </a:p>
        </p:txBody>
      </p:sp>
      <p:sp>
        <p:nvSpPr>
          <p:cNvPr id="307" name="Google Shape;307;p44"/>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t/>
            </a:r>
            <a:endParaRPr/>
          </a:p>
        </p:txBody>
      </p:sp>
      <p:pic>
        <p:nvPicPr>
          <p:cNvPr id="308" name="Google Shape;308;p44"/>
          <p:cNvPicPr preferRelativeResize="0"/>
          <p:nvPr/>
        </p:nvPicPr>
        <p:blipFill rotWithShape="1">
          <a:blip r:embed="rId3">
            <a:alphaModFix/>
          </a:blip>
          <a:srcRect b="0" l="0" r="0" t="0"/>
          <a:stretch/>
        </p:blipFill>
        <p:spPr>
          <a:xfrm>
            <a:off x="1050925" y="1145250"/>
            <a:ext cx="9700901" cy="5335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983625" y="340125"/>
            <a:ext cx="8290500" cy="549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solidFill>
                  <a:srgbClr val="0B5394"/>
                </a:solidFill>
              </a:rPr>
              <a:t>Attribute Authority Module</a:t>
            </a:r>
            <a:endParaRPr>
              <a:solidFill>
                <a:srgbClr val="0B5394"/>
              </a:solidFill>
            </a:endParaRPr>
          </a:p>
        </p:txBody>
      </p:sp>
      <p:sp>
        <p:nvSpPr>
          <p:cNvPr id="314" name="Google Shape;314;p45"/>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t/>
            </a:r>
            <a:endParaRPr/>
          </a:p>
        </p:txBody>
      </p:sp>
      <p:pic>
        <p:nvPicPr>
          <p:cNvPr id="315" name="Google Shape;315;p45"/>
          <p:cNvPicPr preferRelativeResize="0"/>
          <p:nvPr/>
        </p:nvPicPr>
        <p:blipFill rotWithShape="1">
          <a:blip r:embed="rId3">
            <a:alphaModFix/>
          </a:blip>
          <a:srcRect b="0" l="0" r="0" t="0"/>
          <a:stretch/>
        </p:blipFill>
        <p:spPr>
          <a:xfrm>
            <a:off x="781450" y="1077875"/>
            <a:ext cx="9741324" cy="5482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type="title"/>
          </p:nvPr>
        </p:nvSpPr>
        <p:spPr>
          <a:xfrm>
            <a:off x="677325" y="309875"/>
            <a:ext cx="8596800" cy="75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solidFill>
                  <a:srgbClr val="0B5394"/>
                </a:solidFill>
              </a:rPr>
              <a:t>AA</a:t>
            </a:r>
            <a:endParaRPr>
              <a:solidFill>
                <a:srgbClr val="0B5394"/>
              </a:solidFill>
            </a:endParaRPr>
          </a:p>
        </p:txBody>
      </p:sp>
      <p:sp>
        <p:nvSpPr>
          <p:cNvPr id="321" name="Google Shape;321;p46"/>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t/>
            </a:r>
            <a:endParaRPr/>
          </a:p>
        </p:txBody>
      </p:sp>
      <p:pic>
        <p:nvPicPr>
          <p:cNvPr id="322" name="Google Shape;322;p46"/>
          <p:cNvPicPr preferRelativeResize="0"/>
          <p:nvPr/>
        </p:nvPicPr>
        <p:blipFill rotWithShape="1">
          <a:blip r:embed="rId3">
            <a:alphaModFix/>
          </a:blip>
          <a:srcRect b="-1689" l="12650" r="-12650" t="1689"/>
          <a:stretch/>
        </p:blipFill>
        <p:spPr>
          <a:xfrm>
            <a:off x="1509025" y="1158700"/>
            <a:ext cx="8690376" cy="5160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677334" y="32665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solidFill>
                  <a:srgbClr val="0B5394"/>
                </a:solidFill>
              </a:rPr>
              <a:t>Abstract</a:t>
            </a:r>
            <a:endParaRPr>
              <a:solidFill>
                <a:srgbClr val="0B5394"/>
              </a:solidFill>
            </a:endParaRPr>
          </a:p>
        </p:txBody>
      </p:sp>
      <p:sp>
        <p:nvSpPr>
          <p:cNvPr id="157" name="Google Shape;157;p20"/>
          <p:cNvSpPr txBox="1"/>
          <p:nvPr>
            <p:ph idx="1" type="body"/>
          </p:nvPr>
        </p:nvSpPr>
        <p:spPr>
          <a:xfrm>
            <a:off x="404200" y="1018325"/>
            <a:ext cx="10158900" cy="5394900"/>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1000"/>
              </a:spcBef>
              <a:spcAft>
                <a:spcPts val="0"/>
              </a:spcAft>
              <a:buClr>
                <a:schemeClr val="dk2"/>
              </a:buClr>
              <a:buSzPts val="1440"/>
              <a:buFont typeface="Times New Roman"/>
              <a:buChar char="➢"/>
            </a:pPr>
            <a:r>
              <a:rPr lang="en-US">
                <a:solidFill>
                  <a:schemeClr val="dk1"/>
                </a:solidFill>
                <a:latin typeface="Times New Roman"/>
                <a:ea typeface="Times New Roman"/>
                <a:cs typeface="Times New Roman"/>
                <a:sym typeface="Times New Roman"/>
              </a:rPr>
              <a:t> Attribute-based encryption (ABE) has been widely used in cloud computing where a data provider outsources his/her encrypted data to a cloud service provider, and can share the data with users possessing specific credentials (or attributes). </a:t>
            </a:r>
            <a:endParaRPr>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a:solidFill>
                <a:schemeClr val="dk1"/>
              </a:solidFill>
              <a:latin typeface="Times New Roman"/>
              <a:ea typeface="Times New Roman"/>
              <a:cs typeface="Times New Roman"/>
              <a:sym typeface="Times New Roman"/>
            </a:endParaRPr>
          </a:p>
          <a:p>
            <a:pPr indent="-320040" lvl="0" marL="457200" rtl="0" algn="l">
              <a:lnSpc>
                <a:spcPct val="100000"/>
              </a:lnSpc>
              <a:spcBef>
                <a:spcPts val="0"/>
              </a:spcBef>
              <a:spcAft>
                <a:spcPts val="0"/>
              </a:spcAft>
              <a:buClr>
                <a:schemeClr val="dk2"/>
              </a:buClr>
              <a:buSzPts val="1440"/>
              <a:buFont typeface="Times New Roman"/>
              <a:buChar char="➢"/>
            </a:pPr>
            <a:r>
              <a:rPr lang="en-US">
                <a:solidFill>
                  <a:schemeClr val="dk1"/>
                </a:solidFill>
                <a:latin typeface="Times New Roman"/>
                <a:ea typeface="Times New Roman"/>
                <a:cs typeface="Times New Roman"/>
                <a:sym typeface="Times New Roman"/>
              </a:rPr>
              <a:t>   However,the standard ABE system does not support secure deduplication, which is crucial for eliminating duplicate copies of identical data in order to save storage space and network bandwidth.</a:t>
            </a:r>
            <a:endParaRPr>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SzPts val="1440"/>
              <a:buNone/>
            </a:pPr>
            <a:r>
              <a:t/>
            </a:r>
            <a:endParaRPr>
              <a:solidFill>
                <a:schemeClr val="dk1"/>
              </a:solidFill>
              <a:latin typeface="Times New Roman"/>
              <a:ea typeface="Times New Roman"/>
              <a:cs typeface="Times New Roman"/>
              <a:sym typeface="Times New Roman"/>
            </a:endParaRPr>
          </a:p>
          <a:p>
            <a:pPr indent="-320040" lvl="0" marL="457200" rtl="0" algn="l">
              <a:lnSpc>
                <a:spcPct val="100000"/>
              </a:lnSpc>
              <a:spcBef>
                <a:spcPts val="1000"/>
              </a:spcBef>
              <a:spcAft>
                <a:spcPts val="0"/>
              </a:spcAft>
              <a:buClr>
                <a:schemeClr val="dk2"/>
              </a:buClr>
              <a:buSzPts val="1440"/>
              <a:buFont typeface="Times New Roman"/>
              <a:buChar char="➢"/>
            </a:pPr>
            <a:r>
              <a:rPr lang="en-US">
                <a:solidFill>
                  <a:schemeClr val="dk1"/>
                </a:solidFill>
                <a:latin typeface="Times New Roman"/>
                <a:ea typeface="Times New Roman"/>
                <a:cs typeface="Times New Roman"/>
                <a:sym typeface="Times New Roman"/>
              </a:rPr>
              <a:t>  In our project, we present an attribute-based storage system with secure deduplication in a hybrid cloud setting, where a </a:t>
            </a:r>
            <a:r>
              <a:rPr lang="en-US">
                <a:solidFill>
                  <a:srgbClr val="FF0000"/>
                </a:solidFill>
                <a:latin typeface="Times New Roman"/>
                <a:ea typeface="Times New Roman"/>
                <a:cs typeface="Times New Roman"/>
                <a:sym typeface="Times New Roman"/>
              </a:rPr>
              <a:t>private cloud</a:t>
            </a:r>
            <a:r>
              <a:rPr lang="en-US">
                <a:solidFill>
                  <a:schemeClr val="dk1"/>
                </a:solidFill>
                <a:latin typeface="Times New Roman"/>
                <a:ea typeface="Times New Roman"/>
                <a:cs typeface="Times New Roman"/>
                <a:sym typeface="Times New Roman"/>
              </a:rPr>
              <a:t> is responsible for </a:t>
            </a:r>
            <a:r>
              <a:rPr lang="en-US">
                <a:solidFill>
                  <a:srgbClr val="FF0000"/>
                </a:solidFill>
                <a:latin typeface="Times New Roman"/>
                <a:ea typeface="Times New Roman"/>
                <a:cs typeface="Times New Roman"/>
                <a:sym typeface="Times New Roman"/>
              </a:rPr>
              <a:t>duplicate detection</a:t>
            </a:r>
            <a:r>
              <a:rPr lang="en-US">
                <a:solidFill>
                  <a:schemeClr val="dk1"/>
                </a:solidFill>
                <a:latin typeface="Times New Roman"/>
                <a:ea typeface="Times New Roman"/>
                <a:cs typeface="Times New Roman"/>
                <a:sym typeface="Times New Roman"/>
              </a:rPr>
              <a:t> and a </a:t>
            </a:r>
            <a:r>
              <a:rPr lang="en-US">
                <a:solidFill>
                  <a:srgbClr val="FF0000"/>
                </a:solidFill>
                <a:latin typeface="Times New Roman"/>
                <a:ea typeface="Times New Roman"/>
                <a:cs typeface="Times New Roman"/>
                <a:sym typeface="Times New Roman"/>
              </a:rPr>
              <a:t>public cloud </a:t>
            </a:r>
            <a:r>
              <a:rPr lang="en-US">
                <a:solidFill>
                  <a:schemeClr val="dk1"/>
                </a:solidFill>
                <a:latin typeface="Times New Roman"/>
                <a:ea typeface="Times New Roman"/>
                <a:cs typeface="Times New Roman"/>
                <a:sym typeface="Times New Roman"/>
              </a:rPr>
              <a:t>manages the </a:t>
            </a:r>
            <a:r>
              <a:rPr lang="en-US">
                <a:solidFill>
                  <a:srgbClr val="FF0000"/>
                </a:solidFill>
                <a:latin typeface="Times New Roman"/>
                <a:ea typeface="Times New Roman"/>
                <a:cs typeface="Times New Roman"/>
                <a:sym typeface="Times New Roman"/>
              </a:rPr>
              <a:t>storage</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US">
                <a:solidFill>
                  <a:schemeClr val="dk1"/>
                </a:solidFill>
                <a:latin typeface="Times New Roman"/>
                <a:ea typeface="Times New Roman"/>
                <a:cs typeface="Times New Roman"/>
                <a:sym typeface="Times New Roman"/>
              </a:rPr>
              <a:t>        It can be used to confidentially share data with users by specifying access policies. </a:t>
            </a:r>
            <a:endParaRPr>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US">
                <a:solidFill>
                  <a:schemeClr val="dk1"/>
                </a:solidFill>
                <a:latin typeface="Times New Roman"/>
                <a:ea typeface="Times New Roman"/>
                <a:cs typeface="Times New Roman"/>
                <a:sym typeface="Times New Roman"/>
              </a:rPr>
              <a:t>        In addition, we put forth a methodology to modify a ciphertext over one access policy into ciphertext</a:t>
            </a:r>
            <a:endParaRPr>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US">
                <a:solidFill>
                  <a:schemeClr val="dk1"/>
                </a:solidFill>
                <a:latin typeface="Times New Roman"/>
                <a:ea typeface="Times New Roman"/>
                <a:cs typeface="Times New Roman"/>
                <a:sym typeface="Times New Roman"/>
              </a:rPr>
              <a:t>        of the same plaintext but under other access policies without revealing the underlying plaintext.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70C0"/>
              </a:buClr>
              <a:buSzPts val="3600"/>
              <a:buFont typeface="Trebuchet MS"/>
              <a:buNone/>
            </a:pPr>
            <a:r>
              <a:rPr lang="en-US">
                <a:solidFill>
                  <a:srgbClr val="0070C0"/>
                </a:solidFill>
              </a:rPr>
              <a:t>Conclusion</a:t>
            </a:r>
            <a:endParaRPr/>
          </a:p>
        </p:txBody>
      </p:sp>
      <p:sp>
        <p:nvSpPr>
          <p:cNvPr id="328" name="Google Shape;328;p47"/>
          <p:cNvSpPr txBox="1"/>
          <p:nvPr>
            <p:ph idx="1" type="body"/>
          </p:nvPr>
        </p:nvSpPr>
        <p:spPr>
          <a:xfrm>
            <a:off x="677333" y="1393795"/>
            <a:ext cx="10100157" cy="4989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latin typeface="Times New Roman"/>
                <a:ea typeface="Times New Roman"/>
                <a:cs typeface="Times New Roman"/>
                <a:sym typeface="Times New Roman"/>
              </a:rPr>
              <a:t>Our storage system is built under a hybrid cloud architecture. </a:t>
            </a:r>
            <a:endParaRPr/>
          </a:p>
          <a:p>
            <a:pPr indent="0" lvl="0" marL="0" rtl="0" algn="l">
              <a:lnSpc>
                <a:spcPct val="100000"/>
              </a:lnSpc>
              <a:spcBef>
                <a:spcPts val="1000"/>
              </a:spcBef>
              <a:spcAft>
                <a:spcPts val="0"/>
              </a:spcAft>
              <a:buSzPts val="1440"/>
              <a:buNone/>
            </a:pPr>
            <a:r>
              <a:rPr lang="en-US">
                <a:latin typeface="Times New Roman"/>
                <a:ea typeface="Times New Roman"/>
                <a:cs typeface="Times New Roman"/>
                <a:sym typeface="Times New Roman"/>
              </a:rPr>
              <a:t> </a:t>
            </a:r>
            <a:endParaRPr/>
          </a:p>
          <a:p>
            <a:pPr indent="-342900" lvl="0" marL="342900" rtl="0" algn="l">
              <a:lnSpc>
                <a:spcPct val="100000"/>
              </a:lnSpc>
              <a:spcBef>
                <a:spcPts val="1000"/>
              </a:spcBef>
              <a:spcAft>
                <a:spcPts val="0"/>
              </a:spcAft>
              <a:buSzPts val="1440"/>
              <a:buChar char="►"/>
            </a:pPr>
            <a:r>
              <a:rPr lang="en-US">
                <a:latin typeface="Times New Roman"/>
                <a:ea typeface="Times New Roman"/>
                <a:cs typeface="Times New Roman"/>
                <a:sym typeface="Times New Roman"/>
              </a:rPr>
              <a:t>Firstly, it can be used to confidentially share data with other users by specifying an access policy .</a:t>
            </a:r>
            <a:endParaRPr/>
          </a:p>
          <a:p>
            <a:pPr indent="-251459" lvl="0" marL="342900" rtl="0" algn="l">
              <a:lnSpc>
                <a:spcPct val="100000"/>
              </a:lnSpc>
              <a:spcBef>
                <a:spcPts val="1000"/>
              </a:spcBef>
              <a:spcAft>
                <a:spcPts val="0"/>
              </a:spcAft>
              <a:buSzPts val="1440"/>
              <a:buNone/>
            </a:pPr>
            <a:r>
              <a:t/>
            </a:r>
            <a:endParaRPr>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440"/>
              <a:buChar char="►"/>
            </a:pPr>
            <a:r>
              <a:rPr lang="en-US">
                <a:latin typeface="Times New Roman"/>
                <a:ea typeface="Times New Roman"/>
                <a:cs typeface="Times New Roman"/>
                <a:sym typeface="Times New Roman"/>
              </a:rPr>
              <a:t>Secondly, it achieves the standard notion of semantic security while existing deduplication schemes only achieve it under a weaker security notion.</a:t>
            </a:r>
            <a:endParaRPr>
              <a:latin typeface="Times New Roman"/>
              <a:ea typeface="Times New Roman"/>
              <a:cs typeface="Times New Roman"/>
              <a:sym typeface="Times New Roman"/>
            </a:endParaRPr>
          </a:p>
          <a:p>
            <a:pPr indent="0" lvl="0" marL="342900" rtl="0" algn="l">
              <a:lnSpc>
                <a:spcPct val="100000"/>
              </a:lnSpc>
              <a:spcBef>
                <a:spcPts val="1000"/>
              </a:spcBef>
              <a:spcAft>
                <a:spcPts val="0"/>
              </a:spcAft>
              <a:buSzPts val="1440"/>
              <a:buNone/>
            </a:pPr>
            <a:r>
              <a:t/>
            </a: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type="title"/>
          </p:nvPr>
        </p:nvSpPr>
        <p:spPr>
          <a:xfrm>
            <a:off x="579225" y="609600"/>
            <a:ext cx="8694900" cy="1007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solidFill>
                  <a:srgbClr val="0B5394"/>
                </a:solidFill>
              </a:rPr>
              <a:t>Scope for Future Work</a:t>
            </a:r>
            <a:endParaRPr>
              <a:solidFill>
                <a:srgbClr val="0B5394"/>
              </a:solidFill>
            </a:endParaRPr>
          </a:p>
        </p:txBody>
      </p:sp>
      <p:sp>
        <p:nvSpPr>
          <p:cNvPr id="334" name="Google Shape;334;p48"/>
          <p:cNvSpPr txBox="1"/>
          <p:nvPr>
            <p:ph idx="1" type="body"/>
          </p:nvPr>
        </p:nvSpPr>
        <p:spPr>
          <a:xfrm>
            <a:off x="579350" y="1778501"/>
            <a:ext cx="8694900" cy="4263000"/>
          </a:xfrm>
          <a:prstGeom prst="rect">
            <a:avLst/>
          </a:prstGeom>
          <a:noFill/>
          <a:ln>
            <a:noFill/>
          </a:ln>
        </p:spPr>
        <p:txBody>
          <a:bodyPr anchorCtr="0" anchor="t" bIns="45700" lIns="91425" spcFirstLastPara="1" rIns="91425" wrap="square" tIns="45700">
            <a:noAutofit/>
          </a:bodyPr>
          <a:lstStyle/>
          <a:p>
            <a:pPr indent="-342900" lvl="0" marL="342900" rtl="0" algn="l">
              <a:lnSpc>
                <a:spcPct val="115000"/>
              </a:lnSpc>
              <a:spcBef>
                <a:spcPts val="40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It is not possible to develop a system that makes all the requirements of the user. User requirements keep changing as the system is being used. Some of the future enhancements that can be done to this system are:</a:t>
            </a:r>
            <a:endParaRPr>
              <a:solidFill>
                <a:schemeClr val="dk1"/>
              </a:solidFill>
              <a:latin typeface="Times New Roman"/>
              <a:ea typeface="Times New Roman"/>
              <a:cs typeface="Times New Roman"/>
              <a:sym typeface="Times New Roman"/>
            </a:endParaRPr>
          </a:p>
          <a:p>
            <a:pPr indent="0" lvl="0" marL="342900" rtl="0" algn="l">
              <a:lnSpc>
                <a:spcPct val="115000"/>
              </a:lnSpc>
              <a:spcBef>
                <a:spcPts val="400"/>
              </a:spcBef>
              <a:spcAft>
                <a:spcPts val="0"/>
              </a:spcAft>
              <a:buSzPts val="1440"/>
              <a:buNone/>
            </a:pPr>
            <a:r>
              <a:t/>
            </a:r>
            <a:endParaRPr>
              <a:solidFill>
                <a:srgbClr val="2DA2BF"/>
              </a:solidFill>
              <a:latin typeface="Times New Roman"/>
              <a:ea typeface="Times New Roman"/>
              <a:cs typeface="Times New Roman"/>
              <a:sym typeface="Times New Roman"/>
            </a:endParaRPr>
          </a:p>
          <a:p>
            <a:pPr indent="-342900" lvl="0" marL="342900" rtl="0" algn="l">
              <a:lnSpc>
                <a:spcPct val="115000"/>
              </a:lnSpc>
              <a:spcBef>
                <a:spcPts val="40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As the technology emerges, it is possible to upgrade the system and can be adaptable to desired environment.</a:t>
            </a:r>
            <a:endParaRPr>
              <a:solidFill>
                <a:schemeClr val="dk1"/>
              </a:solidFill>
              <a:latin typeface="Times New Roman"/>
              <a:ea typeface="Times New Roman"/>
              <a:cs typeface="Times New Roman"/>
              <a:sym typeface="Times New Roman"/>
            </a:endParaRPr>
          </a:p>
          <a:p>
            <a:pPr indent="0" lvl="0" marL="342900" rtl="0" algn="l">
              <a:lnSpc>
                <a:spcPct val="115000"/>
              </a:lnSpc>
              <a:spcBef>
                <a:spcPts val="400"/>
              </a:spcBef>
              <a:spcAft>
                <a:spcPts val="0"/>
              </a:spcAft>
              <a:buSzPts val="1440"/>
              <a:buNone/>
            </a:pPr>
            <a:r>
              <a:t/>
            </a:r>
            <a:endParaRPr>
              <a:solidFill>
                <a:schemeClr val="dk1"/>
              </a:solidFill>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Based on the future security issues, security can be improved using emerging technologies.</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t/>
            </a:r>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9"/>
          <p:cNvSpPr txBox="1"/>
          <p:nvPr>
            <p:ph type="title"/>
          </p:nvPr>
        </p:nvSpPr>
        <p:spPr>
          <a:xfrm>
            <a:off x="677271" y="4212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70C0"/>
              </a:buClr>
              <a:buSzPts val="3600"/>
              <a:buFont typeface="Trebuchet MS"/>
              <a:buNone/>
            </a:pPr>
            <a:r>
              <a:rPr lang="en-US">
                <a:solidFill>
                  <a:srgbClr val="0070C0"/>
                </a:solidFill>
              </a:rPr>
              <a:t>References</a:t>
            </a:r>
            <a:endParaRPr/>
          </a:p>
        </p:txBody>
      </p:sp>
      <p:sp>
        <p:nvSpPr>
          <p:cNvPr id="340" name="Google Shape;340;p49"/>
          <p:cNvSpPr txBox="1"/>
          <p:nvPr>
            <p:ph idx="1" type="body"/>
          </p:nvPr>
        </p:nvSpPr>
        <p:spPr>
          <a:xfrm>
            <a:off x="677325" y="1500325"/>
            <a:ext cx="8596800" cy="5109600"/>
          </a:xfrm>
          <a:prstGeom prst="rect">
            <a:avLst/>
          </a:prstGeom>
          <a:noFill/>
          <a:ln>
            <a:noFill/>
          </a:ln>
        </p:spPr>
        <p:txBody>
          <a:bodyPr anchorCtr="0" anchor="t" bIns="45700" lIns="91425" spcFirstLastPara="1" rIns="91425" wrap="square" tIns="45700">
            <a:noAutofit/>
          </a:bodyPr>
          <a:lstStyle/>
          <a:p>
            <a:pPr indent="-342900" lvl="0" marL="342900" rtl="0" algn="just">
              <a:lnSpc>
                <a:spcPct val="140000"/>
              </a:lnSpc>
              <a:spcBef>
                <a:spcPts val="0"/>
              </a:spcBef>
              <a:spcAft>
                <a:spcPts val="0"/>
              </a:spcAft>
              <a:buSzPts val="1224"/>
              <a:buChar char="►"/>
            </a:pPr>
            <a:r>
              <a:rPr lang="en-US" sz="1530">
                <a:latin typeface="Times New Roman"/>
                <a:ea typeface="Times New Roman"/>
                <a:cs typeface="Times New Roman"/>
                <a:sym typeface="Times New Roman"/>
              </a:rPr>
              <a:t>Hui Cui, Robert H. Deng, Yingjiu Li, and Guowei Wu,”Attribute-Based Storage Supporting Secure Deduplication of Encrypted Data in Cloud”</a:t>
            </a:r>
            <a:endParaRPr sz="1530">
              <a:latin typeface="Times New Roman"/>
              <a:ea typeface="Times New Roman"/>
              <a:cs typeface="Times New Roman"/>
              <a:sym typeface="Times New Roman"/>
            </a:endParaRPr>
          </a:p>
          <a:p>
            <a:pPr indent="-342900" lvl="0" marL="342900" rtl="0" algn="just">
              <a:lnSpc>
                <a:spcPct val="140000"/>
              </a:lnSpc>
              <a:spcBef>
                <a:spcPts val="0"/>
              </a:spcBef>
              <a:spcAft>
                <a:spcPts val="0"/>
              </a:spcAft>
              <a:buSzPts val="1224"/>
              <a:buChar char="►"/>
            </a:pPr>
            <a:r>
              <a:rPr lang="en-US" sz="1530">
                <a:latin typeface="Times New Roman"/>
                <a:ea typeface="Times New Roman"/>
                <a:cs typeface="Times New Roman"/>
                <a:sym typeface="Times New Roman"/>
              </a:rPr>
              <a:t>J. Lai, R. H. Deng, Y. Yang, and J. Weng, “Adaptable ciphertextpolicy attribute-based encryption,” in Pairing-Based Cryptography -Pairing 2013 - 6th International Conference, Beijing, China, November 22-24, 2013, Revised Selected Papers, ser. Lecture Notes in Computer Science, vol. 8365. Springer, 2013, pp. 199–214.</a:t>
            </a:r>
            <a:endParaRPr/>
          </a:p>
          <a:p>
            <a:pPr indent="-342900" lvl="0" marL="342900" rtl="0" algn="just">
              <a:lnSpc>
                <a:spcPct val="140000"/>
              </a:lnSpc>
              <a:spcBef>
                <a:spcPts val="1000"/>
              </a:spcBef>
              <a:spcAft>
                <a:spcPts val="0"/>
              </a:spcAft>
              <a:buSzPts val="1224"/>
              <a:buChar char="►"/>
            </a:pPr>
            <a:r>
              <a:rPr lang="en-US" sz="1530">
                <a:latin typeface="Times New Roman"/>
                <a:ea typeface="Times New Roman"/>
                <a:cs typeface="Times New Roman"/>
                <a:sym typeface="Times New Roman"/>
              </a:rPr>
              <a:t>B. Waters, “Ciphertext-policy attribute-based encryption: An expressive, efficient, and provably secure realization,” in Public KeyCryptography - PKC 2011 - 14th International Conference on Practice and Theory in Public Key Cryptography, Taormina, Italy, March 6-9, 2011. Proceedings, ser. Lecture Notes in Computer Science, vol. 6571. Springer, 2011, pp. 53–70.</a:t>
            </a:r>
            <a:endParaRPr/>
          </a:p>
          <a:p>
            <a:pPr indent="-342900" lvl="0" marL="342900" rtl="0" algn="just">
              <a:lnSpc>
                <a:spcPct val="140000"/>
              </a:lnSpc>
              <a:spcBef>
                <a:spcPts val="1000"/>
              </a:spcBef>
              <a:spcAft>
                <a:spcPts val="0"/>
              </a:spcAft>
              <a:buSzPts val="1224"/>
              <a:buChar char="►"/>
            </a:pPr>
            <a:r>
              <a:rPr lang="en-US" sz="1530">
                <a:latin typeface="Times New Roman"/>
                <a:ea typeface="Times New Roman"/>
                <a:cs typeface="Times New Roman"/>
                <a:sym typeface="Times New Roman"/>
              </a:rPr>
              <a:t>B. Lewko and B. Waters, “Decentralizing attribute-based encryption,” in Advances in Cryptology - EUROCRYPT 2011 - 30</a:t>
            </a:r>
            <a:r>
              <a:rPr baseline="30000" lang="en-US" sz="1530">
                <a:latin typeface="Times New Roman"/>
                <a:ea typeface="Times New Roman"/>
                <a:cs typeface="Times New Roman"/>
                <a:sym typeface="Times New Roman"/>
              </a:rPr>
              <a:t>th</a:t>
            </a:r>
            <a:r>
              <a:rPr lang="en-US" sz="1530">
                <a:latin typeface="Times New Roman"/>
                <a:ea typeface="Times New Roman"/>
                <a:cs typeface="Times New Roman"/>
                <a:sym typeface="Times New Roman"/>
              </a:rPr>
              <a:t>Annual International Conference on the Theory and Applications of Cryptographic Techniques, Tallinn, Estonia, May 15-19, 2011. Proceedings, ser. Lecture Notes in Computer Science, vol. 6632. Springer, 2011, pp. 568–588.</a:t>
            </a:r>
            <a:endParaRPr/>
          </a:p>
          <a:p>
            <a:pPr indent="-265176" lvl="0" marL="342900" rtl="0" algn="l">
              <a:lnSpc>
                <a:spcPct val="90000"/>
              </a:lnSpc>
              <a:spcBef>
                <a:spcPts val="1000"/>
              </a:spcBef>
              <a:spcAft>
                <a:spcPts val="0"/>
              </a:spcAft>
              <a:buSzPts val="1224"/>
              <a:buNone/>
            </a:pPr>
            <a:r>
              <a:t/>
            </a:r>
            <a:endParaRPr sz="153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ph type="title"/>
          </p:nvPr>
        </p:nvSpPr>
        <p:spPr>
          <a:xfrm>
            <a:off x="1154954" y="1139688"/>
            <a:ext cx="8825660" cy="1825454"/>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F7597"/>
              </a:buClr>
              <a:buSzPts val="4400"/>
              <a:buFont typeface="Trebuchet MS"/>
              <a:buNone/>
            </a:pPr>
            <a:r>
              <a:rPr lang="en-US">
                <a:solidFill>
                  <a:srgbClr val="0F7597"/>
                </a:solidFill>
              </a:rPr>
              <a:t>                 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742100" y="183200"/>
            <a:ext cx="8532000" cy="783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3400">
                <a:solidFill>
                  <a:srgbClr val="0B5394"/>
                </a:solidFill>
              </a:rPr>
              <a:t>Introduction</a:t>
            </a:r>
            <a:endParaRPr sz="3400">
              <a:solidFill>
                <a:srgbClr val="0B5394"/>
              </a:solidFill>
            </a:endParaRPr>
          </a:p>
        </p:txBody>
      </p:sp>
      <p:sp>
        <p:nvSpPr>
          <p:cNvPr id="163" name="Google Shape;163;p21"/>
          <p:cNvSpPr txBox="1"/>
          <p:nvPr>
            <p:ph idx="1" type="body"/>
          </p:nvPr>
        </p:nvSpPr>
        <p:spPr>
          <a:xfrm>
            <a:off x="383850" y="868750"/>
            <a:ext cx="10486500" cy="54978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40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Cloud computing greatly facilitates data providers who want to outsource their data to the cloud without disclosing their sensitive data to external parties and would like users with certain credentials to be able to access the data.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This requires data to be stored in encrypted forms with access control policies such that no one except users with attributes (or credentials) of specific forms can decrypt the encrypted data.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An encryption technique that meets this requirement is called attribute-based encryption (ABE), where a user’s private key is associated with an attribute set, a message is encrypted under an access policy (or access structure) over a set of attributes, and a user can decrypt a ciphertext with his/her private key if his/her set of attributes satisfies the access policy associated with this ciphertext.</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 However, the standard ABE system fails to achieve secure deduplication, which is a technique to save storage space and network bandwidth by eliminating redundant copies of the encrypted data stored in the cloud.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So, It would be desirable to design a cloud storage system possessing both properties-ABE and deduplication.</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40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40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/*On the other hand, to the best of our knowledge, existing constructions for secure deduplication are not built on attribute-based encryption.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40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Nevertheless, since ABE and secure deduplication have been widely applied in cloud computing, it would be desirable to design a cloud storage system possessing both properties.*/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646111" y="515155"/>
            <a:ext cx="9404723" cy="133809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F7597"/>
              </a:buClr>
              <a:buSzPts val="3600"/>
              <a:buFont typeface="Trebuchet MS"/>
              <a:buNone/>
            </a:pPr>
            <a:r>
              <a:rPr lang="en-US">
                <a:solidFill>
                  <a:srgbClr val="0F7597"/>
                </a:solidFill>
              </a:rPr>
              <a:t>Statement of Problem</a:t>
            </a:r>
            <a:endParaRPr/>
          </a:p>
        </p:txBody>
      </p:sp>
      <p:sp>
        <p:nvSpPr>
          <p:cNvPr id="169" name="Google Shape;169;p22"/>
          <p:cNvSpPr txBox="1"/>
          <p:nvPr>
            <p:ph idx="1" type="body"/>
          </p:nvPr>
        </p:nvSpPr>
        <p:spPr>
          <a:xfrm>
            <a:off x="425003" y="1532586"/>
            <a:ext cx="10911781" cy="5061398"/>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1440"/>
              <a:buFont typeface="Noto Sans Symbols"/>
              <a:buChar char="▪"/>
            </a:pPr>
            <a:r>
              <a:rPr lang="en-US">
                <a:latin typeface="Calibri"/>
                <a:ea typeface="Calibri"/>
                <a:cs typeface="Calibri"/>
                <a:sym typeface="Calibri"/>
              </a:rPr>
              <a:t>In a typical storage system, to store a file in the cloud, a data provider  generates a </a:t>
            </a:r>
            <a:r>
              <a:rPr lang="en-US">
                <a:solidFill>
                  <a:srgbClr val="FF0000"/>
                </a:solidFill>
                <a:latin typeface="Calibri"/>
                <a:ea typeface="Calibri"/>
                <a:cs typeface="Calibri"/>
                <a:sym typeface="Calibri"/>
              </a:rPr>
              <a:t>tag</a:t>
            </a:r>
            <a:r>
              <a:rPr lang="en-US">
                <a:latin typeface="Calibri"/>
                <a:ea typeface="Calibri"/>
                <a:cs typeface="Calibri"/>
                <a:sym typeface="Calibri"/>
              </a:rPr>
              <a:t> and a cipher text. The data provider uploads the tag and the cipher text to the cloud. </a:t>
            </a:r>
            <a:endParaRPr/>
          </a:p>
          <a:p>
            <a:pPr indent="-342900" lvl="0" marL="342900" rtl="0" algn="just">
              <a:lnSpc>
                <a:spcPct val="150000"/>
              </a:lnSpc>
              <a:spcBef>
                <a:spcPts val="1000"/>
              </a:spcBef>
              <a:spcAft>
                <a:spcPts val="0"/>
              </a:spcAft>
              <a:buSzPts val="1440"/>
              <a:buFont typeface="Noto Sans Symbols"/>
              <a:buChar char="▪"/>
            </a:pPr>
            <a:r>
              <a:rPr lang="en-US">
                <a:latin typeface="Calibri"/>
                <a:ea typeface="Calibri"/>
                <a:cs typeface="Calibri"/>
                <a:sym typeface="Calibri"/>
              </a:rPr>
              <a:t>Upon receiving an outsourcing request from a data provider for uploading a cipher text and an associated tag, the cloud runs a so-called </a:t>
            </a:r>
            <a:r>
              <a:rPr lang="en-US">
                <a:solidFill>
                  <a:srgbClr val="FF0000"/>
                </a:solidFill>
                <a:latin typeface="Calibri"/>
                <a:ea typeface="Calibri"/>
                <a:cs typeface="Calibri"/>
                <a:sym typeface="Calibri"/>
              </a:rPr>
              <a:t>equality checking algorithm</a:t>
            </a:r>
            <a:r>
              <a:rPr lang="en-US">
                <a:latin typeface="Calibri"/>
                <a:ea typeface="Calibri"/>
                <a:cs typeface="Calibri"/>
                <a:sym typeface="Calibri"/>
              </a:rPr>
              <a:t>, which checks if the tag in the incoming request is identical to any tags in the storage system. </a:t>
            </a:r>
            <a:endParaRPr/>
          </a:p>
          <a:p>
            <a:pPr indent="-342900" lvl="0" marL="342900" rtl="0" algn="just">
              <a:lnSpc>
                <a:spcPct val="150000"/>
              </a:lnSpc>
              <a:spcBef>
                <a:spcPts val="1000"/>
              </a:spcBef>
              <a:spcAft>
                <a:spcPts val="0"/>
              </a:spcAft>
              <a:buSzPts val="1440"/>
              <a:buFont typeface="Noto Sans Symbols"/>
              <a:buChar char="▪"/>
            </a:pPr>
            <a:r>
              <a:rPr lang="en-US">
                <a:latin typeface="Calibri"/>
                <a:ea typeface="Calibri"/>
                <a:cs typeface="Calibri"/>
                <a:sym typeface="Calibri"/>
              </a:rPr>
              <a:t>If there is a match, then the underlying plaintext of this incoming cipher text has already been stored and the new cipher text is discarded.</a:t>
            </a:r>
            <a:endParaRPr>
              <a:latin typeface="Calibri"/>
              <a:ea typeface="Calibri"/>
              <a:cs typeface="Calibri"/>
              <a:sym typeface="Calibri"/>
            </a:endParaRPr>
          </a:p>
          <a:p>
            <a:pPr indent="-342900" lvl="0" marL="342900" rtl="0" algn="just">
              <a:lnSpc>
                <a:spcPct val="150000"/>
              </a:lnSpc>
              <a:spcBef>
                <a:spcPts val="1000"/>
              </a:spcBef>
              <a:spcAft>
                <a:spcPts val="0"/>
              </a:spcAft>
              <a:buSzPts val="1440"/>
              <a:buFont typeface="Noto Sans Symbols"/>
              <a:buChar char="▪"/>
            </a:pPr>
            <a:r>
              <a:rPr lang="en-US">
                <a:latin typeface="Calibri"/>
                <a:ea typeface="Calibri"/>
                <a:cs typeface="Calibri"/>
                <a:sym typeface="Calibri"/>
              </a:rPr>
              <a:t> It is apparent that such a system with a tag appended to the ciphertext does not provide the standard notion of semantic security for data confidentiality.</a:t>
            </a:r>
            <a:endParaRPr/>
          </a:p>
          <a:p>
            <a:pPr indent="0" lvl="0" marL="0" rtl="0" algn="just">
              <a:lnSpc>
                <a:spcPct val="150000"/>
              </a:lnSpc>
              <a:spcBef>
                <a:spcPts val="1000"/>
              </a:spcBef>
              <a:spcAft>
                <a:spcPts val="0"/>
              </a:spcAft>
              <a:buSzPts val="1440"/>
              <a:buNone/>
            </a:pPr>
            <a:r>
              <a:t/>
            </a:r>
            <a:endParaRPr>
              <a:latin typeface="Calibri"/>
              <a:ea typeface="Calibri"/>
              <a:cs typeface="Calibri"/>
              <a:sym typeface="Calibri"/>
            </a:endParaRPr>
          </a:p>
          <a:p>
            <a:pPr indent="-251459" lvl="0" marL="342900" rtl="0" algn="l">
              <a:lnSpc>
                <a:spcPct val="100000"/>
              </a:lnSpc>
              <a:spcBef>
                <a:spcPts val="1000"/>
              </a:spcBef>
              <a:spcAft>
                <a:spcPts val="0"/>
              </a:spcAft>
              <a:buSzPts val="1440"/>
              <a:buFont typeface="Noto Sans Symbols"/>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677325" y="282950"/>
            <a:ext cx="8596800" cy="958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lang="en-US" sz="3000">
                <a:solidFill>
                  <a:srgbClr val="0B5394"/>
                </a:solidFill>
                <a:latin typeface="Times New Roman"/>
                <a:ea typeface="Times New Roman"/>
                <a:cs typeface="Times New Roman"/>
                <a:sym typeface="Times New Roman"/>
              </a:rPr>
              <a:t>Requirements Specifications</a:t>
            </a:r>
            <a:endParaRPr sz="3000">
              <a:solidFill>
                <a:srgbClr val="0B5394"/>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a:solidFill>
                <a:srgbClr val="0B5394"/>
              </a:solidFill>
            </a:endParaRPr>
          </a:p>
        </p:txBody>
      </p:sp>
      <p:sp>
        <p:nvSpPr>
          <p:cNvPr id="175" name="Google Shape;175;p23"/>
          <p:cNvSpPr txBox="1"/>
          <p:nvPr>
            <p:ph idx="1" type="body"/>
          </p:nvPr>
        </p:nvSpPr>
        <p:spPr>
          <a:xfrm>
            <a:off x="1104825" y="1306925"/>
            <a:ext cx="6615600" cy="5268300"/>
          </a:xfrm>
          <a:prstGeom prst="rect">
            <a:avLst/>
          </a:prstGeom>
          <a:noFill/>
          <a:ln>
            <a:noFill/>
          </a:ln>
        </p:spPr>
        <p:txBody>
          <a:bodyPr anchorCtr="0" anchor="t" bIns="45700" lIns="91425" spcFirstLastPara="1" rIns="91425" wrap="square" tIns="45700">
            <a:noAutofit/>
          </a:bodyPr>
          <a:lstStyle/>
          <a:p>
            <a:pPr indent="-342900" lvl="0" marL="342900" rtl="0" algn="just">
              <a:lnSpc>
                <a:spcPct val="140000"/>
              </a:lnSpc>
              <a:spcBef>
                <a:spcPts val="0"/>
              </a:spcBef>
              <a:spcAft>
                <a:spcPts val="0"/>
              </a:spcAft>
              <a:buSzPts val="1332"/>
              <a:buNone/>
            </a:pPr>
            <a:r>
              <a:rPr b="1" lang="en-US" sz="1665">
                <a:latin typeface="Times New Roman"/>
                <a:ea typeface="Times New Roman"/>
                <a:cs typeface="Times New Roman"/>
                <a:sym typeface="Times New Roman"/>
              </a:rPr>
              <a:t> HARDWARE REQUIREMENTS:</a:t>
            </a:r>
            <a:endParaRPr sz="1665">
              <a:latin typeface="Times New Roman"/>
              <a:ea typeface="Times New Roman"/>
              <a:cs typeface="Times New Roman"/>
              <a:sym typeface="Times New Roman"/>
            </a:endParaRPr>
          </a:p>
          <a:p>
            <a:pPr indent="-342900" lvl="0" marL="342900" rtl="0" algn="just">
              <a:lnSpc>
                <a:spcPct val="140000"/>
              </a:lnSpc>
              <a:spcBef>
                <a:spcPts val="1000"/>
              </a:spcBef>
              <a:spcAft>
                <a:spcPts val="0"/>
              </a:spcAft>
              <a:buSzPts val="1332"/>
              <a:buChar char="►"/>
            </a:pPr>
            <a:r>
              <a:rPr lang="en-US" sz="1665">
                <a:latin typeface="Times New Roman"/>
                <a:ea typeface="Times New Roman"/>
                <a:cs typeface="Times New Roman"/>
                <a:sym typeface="Times New Roman"/>
              </a:rPr>
              <a:t>System		        : Pentium IV 2.4 GHz.</a:t>
            </a:r>
            <a:endParaRPr sz="1665">
              <a:latin typeface="Times New Roman"/>
              <a:ea typeface="Times New Roman"/>
              <a:cs typeface="Times New Roman"/>
              <a:sym typeface="Times New Roman"/>
            </a:endParaRPr>
          </a:p>
          <a:p>
            <a:pPr indent="-342900" lvl="0" marL="342900" rtl="0" algn="just">
              <a:lnSpc>
                <a:spcPct val="140000"/>
              </a:lnSpc>
              <a:spcBef>
                <a:spcPts val="1000"/>
              </a:spcBef>
              <a:spcAft>
                <a:spcPts val="0"/>
              </a:spcAft>
              <a:buSzPts val="1332"/>
              <a:buChar char="►"/>
            </a:pPr>
            <a:r>
              <a:rPr lang="en-US" sz="1665">
                <a:latin typeface="Times New Roman"/>
                <a:ea typeface="Times New Roman"/>
                <a:cs typeface="Times New Roman"/>
                <a:sym typeface="Times New Roman"/>
              </a:rPr>
              <a:t>Hard Disk        		: 40 GB.</a:t>
            </a:r>
            <a:endParaRPr sz="1665">
              <a:latin typeface="Times New Roman"/>
              <a:ea typeface="Times New Roman"/>
              <a:cs typeface="Times New Roman"/>
              <a:sym typeface="Times New Roman"/>
            </a:endParaRPr>
          </a:p>
          <a:p>
            <a:pPr indent="-342900" lvl="0" marL="342900" rtl="0" algn="just">
              <a:lnSpc>
                <a:spcPct val="140000"/>
              </a:lnSpc>
              <a:spcBef>
                <a:spcPts val="1000"/>
              </a:spcBef>
              <a:spcAft>
                <a:spcPts val="0"/>
              </a:spcAft>
              <a:buSzPts val="1332"/>
              <a:buChar char="►"/>
            </a:pPr>
            <a:r>
              <a:rPr lang="en-US" sz="1665">
                <a:latin typeface="Times New Roman"/>
                <a:ea typeface="Times New Roman"/>
                <a:cs typeface="Times New Roman"/>
                <a:sym typeface="Times New Roman"/>
              </a:rPr>
              <a:t>Monitor                       :15 VGA Colour</a:t>
            </a:r>
            <a:endParaRPr sz="1665">
              <a:latin typeface="Times New Roman"/>
              <a:ea typeface="Times New Roman"/>
              <a:cs typeface="Times New Roman"/>
              <a:sym typeface="Times New Roman"/>
            </a:endParaRPr>
          </a:p>
          <a:p>
            <a:pPr indent="-342900" lvl="0" marL="342900" rtl="0" algn="just">
              <a:lnSpc>
                <a:spcPct val="140000"/>
              </a:lnSpc>
              <a:spcBef>
                <a:spcPts val="1000"/>
              </a:spcBef>
              <a:spcAft>
                <a:spcPts val="0"/>
              </a:spcAft>
              <a:buSzPts val="1332"/>
              <a:buChar char="►"/>
            </a:pPr>
            <a:r>
              <a:rPr lang="en-US" sz="1665">
                <a:latin typeface="Times New Roman"/>
                <a:ea typeface="Times New Roman"/>
                <a:cs typeface="Times New Roman"/>
                <a:sym typeface="Times New Roman"/>
              </a:rPr>
              <a:t>RAM			         : 1 GB.</a:t>
            </a:r>
            <a:r>
              <a:rPr b="1" lang="en-US" sz="1665">
                <a:latin typeface="Times New Roman"/>
                <a:ea typeface="Times New Roman"/>
                <a:cs typeface="Times New Roman"/>
                <a:sym typeface="Times New Roman"/>
              </a:rPr>
              <a:t> </a:t>
            </a:r>
            <a:endParaRPr sz="1665">
              <a:latin typeface="Times New Roman"/>
              <a:ea typeface="Times New Roman"/>
              <a:cs typeface="Times New Roman"/>
              <a:sym typeface="Times New Roman"/>
            </a:endParaRPr>
          </a:p>
          <a:p>
            <a:pPr indent="-342900" lvl="0" marL="342900" rtl="0" algn="just">
              <a:lnSpc>
                <a:spcPct val="140000"/>
              </a:lnSpc>
              <a:spcBef>
                <a:spcPts val="1000"/>
              </a:spcBef>
              <a:spcAft>
                <a:spcPts val="0"/>
              </a:spcAft>
              <a:buSzPts val="1332"/>
              <a:buNone/>
            </a:pPr>
            <a:r>
              <a:rPr b="1" lang="en-US" sz="1665">
                <a:latin typeface="Times New Roman"/>
                <a:ea typeface="Times New Roman"/>
                <a:cs typeface="Times New Roman"/>
                <a:sym typeface="Times New Roman"/>
              </a:rPr>
              <a:t>        SOFTWARE REQUIREMENTS:</a:t>
            </a:r>
            <a:endParaRPr sz="1665">
              <a:latin typeface="Times New Roman"/>
              <a:ea typeface="Times New Roman"/>
              <a:cs typeface="Times New Roman"/>
              <a:sym typeface="Times New Roman"/>
            </a:endParaRPr>
          </a:p>
          <a:p>
            <a:pPr indent="-342900" lvl="0" marL="342900" rtl="0" algn="just">
              <a:lnSpc>
                <a:spcPct val="140000"/>
              </a:lnSpc>
              <a:spcBef>
                <a:spcPts val="1000"/>
              </a:spcBef>
              <a:spcAft>
                <a:spcPts val="0"/>
              </a:spcAft>
              <a:buSzPts val="1332"/>
              <a:buChar char="►"/>
            </a:pPr>
            <a:r>
              <a:rPr lang="en-US" sz="1665">
                <a:latin typeface="Times New Roman"/>
                <a:ea typeface="Times New Roman"/>
                <a:cs typeface="Times New Roman"/>
                <a:sym typeface="Times New Roman"/>
              </a:rPr>
              <a:t>Operating system 	          : Windows 10</a:t>
            </a:r>
            <a:endParaRPr/>
          </a:p>
          <a:p>
            <a:pPr indent="-342900" lvl="0" marL="342900" rtl="0" algn="just">
              <a:lnSpc>
                <a:spcPct val="140000"/>
              </a:lnSpc>
              <a:spcBef>
                <a:spcPts val="1000"/>
              </a:spcBef>
              <a:spcAft>
                <a:spcPts val="0"/>
              </a:spcAft>
              <a:buSzPts val="1332"/>
              <a:buChar char="►"/>
            </a:pPr>
            <a:r>
              <a:rPr lang="en-US" sz="1665">
                <a:latin typeface="Times New Roman"/>
                <a:ea typeface="Times New Roman"/>
                <a:cs typeface="Times New Roman"/>
                <a:sym typeface="Times New Roman"/>
              </a:rPr>
              <a:t>Coding Language		 :  JAVA/J2ME</a:t>
            </a:r>
            <a:endParaRPr sz="1665">
              <a:latin typeface="Times New Roman"/>
              <a:ea typeface="Times New Roman"/>
              <a:cs typeface="Times New Roman"/>
              <a:sym typeface="Times New Roman"/>
            </a:endParaRPr>
          </a:p>
          <a:p>
            <a:pPr indent="-342900" lvl="0" marL="342900" rtl="0" algn="just">
              <a:lnSpc>
                <a:spcPct val="140000"/>
              </a:lnSpc>
              <a:spcBef>
                <a:spcPts val="1000"/>
              </a:spcBef>
              <a:spcAft>
                <a:spcPts val="0"/>
              </a:spcAft>
              <a:buSzPts val="1332"/>
              <a:buChar char="►"/>
            </a:pPr>
            <a:r>
              <a:rPr lang="en-US" sz="1665">
                <a:latin typeface="Times New Roman"/>
                <a:ea typeface="Times New Roman"/>
                <a:cs typeface="Times New Roman"/>
                <a:sym typeface="Times New Roman"/>
              </a:rPr>
              <a:t>Technology                            : JSP</a:t>
            </a:r>
            <a:endParaRPr sz="1665">
              <a:latin typeface="Times New Roman"/>
              <a:ea typeface="Times New Roman"/>
              <a:cs typeface="Times New Roman"/>
              <a:sym typeface="Times New Roman"/>
            </a:endParaRPr>
          </a:p>
          <a:p>
            <a:pPr indent="-364045" lvl="0" marL="342900" rtl="0" algn="just">
              <a:lnSpc>
                <a:spcPct val="140000"/>
              </a:lnSpc>
              <a:spcBef>
                <a:spcPts val="1000"/>
              </a:spcBef>
              <a:spcAft>
                <a:spcPts val="0"/>
              </a:spcAft>
              <a:buSzPts val="1665"/>
              <a:buFont typeface="Times New Roman"/>
              <a:buChar char="►"/>
            </a:pPr>
            <a:r>
              <a:rPr lang="en-US" sz="1665">
                <a:latin typeface="Times New Roman"/>
                <a:ea typeface="Times New Roman"/>
                <a:cs typeface="Times New Roman"/>
                <a:sym typeface="Times New Roman"/>
              </a:rPr>
              <a:t>Platform                                 :Netbeans IDE</a:t>
            </a:r>
            <a:endParaRPr sz="1665">
              <a:latin typeface="Times New Roman"/>
              <a:ea typeface="Times New Roman"/>
              <a:cs typeface="Times New Roman"/>
              <a:sym typeface="Times New Roman"/>
            </a:endParaRPr>
          </a:p>
          <a:p>
            <a:pPr indent="-342900" lvl="0" marL="342900" rtl="0" algn="just">
              <a:lnSpc>
                <a:spcPct val="140000"/>
              </a:lnSpc>
              <a:spcBef>
                <a:spcPts val="1000"/>
              </a:spcBef>
              <a:spcAft>
                <a:spcPts val="0"/>
              </a:spcAft>
              <a:buSzPts val="1332"/>
              <a:buChar char="►"/>
            </a:pPr>
            <a:r>
              <a:rPr lang="en-US" sz="1665">
                <a:latin typeface="Times New Roman"/>
                <a:ea typeface="Times New Roman"/>
                <a:cs typeface="Times New Roman"/>
                <a:sym typeface="Times New Roman"/>
              </a:rPr>
              <a:t>Data Base		                  :  MYSQL</a:t>
            </a:r>
            <a:endParaRPr/>
          </a:p>
          <a:p>
            <a:pPr indent="-258318" lvl="0" marL="342900" rtl="0" algn="l">
              <a:lnSpc>
                <a:spcPct val="90000"/>
              </a:lnSpc>
              <a:spcBef>
                <a:spcPts val="1000"/>
              </a:spcBef>
              <a:spcAft>
                <a:spcPts val="0"/>
              </a:spcAft>
              <a:buSzPts val="1332"/>
              <a:buNone/>
            </a:pPr>
            <a:r>
              <a:t/>
            </a:r>
            <a:endParaRPr sz="166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539025" y="299700"/>
            <a:ext cx="8735100" cy="62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70C0"/>
              </a:buClr>
              <a:buSzPts val="3240"/>
              <a:buFont typeface="Times New Roman"/>
              <a:buNone/>
            </a:pPr>
            <a:r>
              <a:rPr lang="en-US" sz="3240">
                <a:solidFill>
                  <a:srgbClr val="0070C0"/>
                </a:solidFill>
                <a:latin typeface="Times New Roman"/>
                <a:ea typeface="Times New Roman"/>
                <a:cs typeface="Times New Roman"/>
                <a:sym typeface="Times New Roman"/>
              </a:rPr>
              <a:t>LITERATURE SURVEY</a:t>
            </a:r>
            <a:endParaRPr/>
          </a:p>
        </p:txBody>
      </p:sp>
      <p:sp>
        <p:nvSpPr>
          <p:cNvPr id="181" name="Google Shape;181;p24"/>
          <p:cNvSpPr txBox="1"/>
          <p:nvPr>
            <p:ph idx="1" type="body"/>
          </p:nvPr>
        </p:nvSpPr>
        <p:spPr>
          <a:xfrm>
            <a:off x="539025" y="1058750"/>
            <a:ext cx="9997200" cy="54834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440"/>
              <a:buFont typeface="Arial"/>
              <a:buNone/>
            </a:pPr>
            <a:r>
              <a:rPr b="1" lang="en-US">
                <a:latin typeface="Times New Roman"/>
                <a:ea typeface="Times New Roman"/>
                <a:cs typeface="Times New Roman"/>
                <a:sym typeface="Times New Roman"/>
              </a:rPr>
              <a:t>Cipher text-policy Attribute-based encryption</a:t>
            </a:r>
            <a:endParaRPr>
              <a:latin typeface="Times New Roman"/>
              <a:ea typeface="Times New Roman"/>
              <a:cs typeface="Times New Roman"/>
              <a:sym typeface="Times New Roman"/>
            </a:endParaRPr>
          </a:p>
          <a:p>
            <a:pPr indent="-342900" lvl="0" marL="342900" rtl="0" algn="just">
              <a:lnSpc>
                <a:spcPct val="150000"/>
              </a:lnSpc>
              <a:spcBef>
                <a:spcPts val="1000"/>
              </a:spcBef>
              <a:spcAft>
                <a:spcPts val="0"/>
              </a:spcAft>
              <a:buSzPts val="1440"/>
              <a:buChar char="►"/>
            </a:pPr>
            <a:r>
              <a:rPr lang="en-US">
                <a:latin typeface="Times New Roman"/>
                <a:ea typeface="Times New Roman"/>
                <a:cs typeface="Times New Roman"/>
                <a:sym typeface="Times New Roman"/>
              </a:rPr>
              <a:t>In several distributed systems a user should only be able to access data if a user possess a certain set of credentials or attributes. Currently, the only method for enforcing such policies is to employ a trusted server to store the data and mediate access control. However, if any server storing the data is compromised, then the confidentiality of the data will be compromised. </a:t>
            </a:r>
            <a:endParaRPr>
              <a:latin typeface="Times New Roman"/>
              <a:ea typeface="Times New Roman"/>
              <a:cs typeface="Times New Roman"/>
              <a:sym typeface="Times New Roman"/>
            </a:endParaRPr>
          </a:p>
          <a:p>
            <a:pPr indent="-342900" lvl="0" marL="342900" rtl="0" algn="just">
              <a:lnSpc>
                <a:spcPct val="150000"/>
              </a:lnSpc>
              <a:spcBef>
                <a:spcPts val="1000"/>
              </a:spcBef>
              <a:spcAft>
                <a:spcPts val="0"/>
              </a:spcAft>
              <a:buSzPts val="1440"/>
              <a:buChar char="►"/>
            </a:pPr>
            <a:r>
              <a:rPr lang="en-US">
                <a:latin typeface="Times New Roman"/>
                <a:ea typeface="Times New Roman"/>
                <a:cs typeface="Times New Roman"/>
                <a:sym typeface="Times New Roman"/>
              </a:rPr>
              <a:t>In this project we present a system for realizing complex access control on encrypted data that we call ciphertext-policy attribute-based encryption. </a:t>
            </a:r>
            <a:endParaRPr/>
          </a:p>
          <a:p>
            <a:pPr indent="-342900" lvl="0" marL="342900" rtl="0" algn="just">
              <a:lnSpc>
                <a:spcPct val="150000"/>
              </a:lnSpc>
              <a:spcBef>
                <a:spcPts val="1000"/>
              </a:spcBef>
              <a:spcAft>
                <a:spcPts val="0"/>
              </a:spcAft>
              <a:buSzPts val="1440"/>
              <a:buChar char="►"/>
            </a:pPr>
            <a:r>
              <a:rPr lang="en-US">
                <a:latin typeface="Times New Roman"/>
                <a:ea typeface="Times New Roman"/>
                <a:cs typeface="Times New Roman"/>
                <a:sym typeface="Times New Roman"/>
              </a:rPr>
              <a:t>By using our techniques encrypted data can be kept confidential even if the storage server is untrusted; moreover, our methods are </a:t>
            </a:r>
            <a:r>
              <a:rPr lang="en-US">
                <a:solidFill>
                  <a:srgbClr val="FF0000"/>
                </a:solidFill>
                <a:latin typeface="Times New Roman"/>
                <a:ea typeface="Times New Roman"/>
                <a:cs typeface="Times New Roman"/>
                <a:sym typeface="Times New Roman"/>
              </a:rPr>
              <a:t>secure</a:t>
            </a:r>
            <a:r>
              <a:rPr lang="en-US">
                <a:latin typeface="Times New Roman"/>
                <a:ea typeface="Times New Roman"/>
                <a:cs typeface="Times New Roman"/>
                <a:sym typeface="Times New Roman"/>
              </a:rPr>
              <a:t> against </a:t>
            </a:r>
            <a:r>
              <a:rPr lang="en-US">
                <a:solidFill>
                  <a:schemeClr val="dk1"/>
                </a:solidFill>
                <a:latin typeface="Times New Roman"/>
                <a:ea typeface="Times New Roman"/>
                <a:cs typeface="Times New Roman"/>
                <a:sym typeface="Times New Roman"/>
              </a:rPr>
              <a:t>collusion attacks</a:t>
            </a:r>
            <a:r>
              <a:rPr lang="en-US">
                <a:latin typeface="Times New Roman"/>
                <a:ea typeface="Times New Roman"/>
                <a:cs typeface="Times New Roman"/>
                <a:sym typeface="Times New Roman"/>
              </a:rPr>
              <a:t>.</a:t>
            </a:r>
            <a:endParaRPr/>
          </a:p>
          <a:p>
            <a:pPr indent="-342900" lvl="0" marL="342900" rtl="0" algn="just">
              <a:lnSpc>
                <a:spcPct val="150000"/>
              </a:lnSpc>
              <a:spcBef>
                <a:spcPts val="1000"/>
              </a:spcBef>
              <a:spcAft>
                <a:spcPts val="0"/>
              </a:spcAft>
              <a:buSzPts val="1440"/>
              <a:buChar char="►"/>
            </a:pPr>
            <a:r>
              <a:rPr lang="en-US">
                <a:latin typeface="Times New Roman"/>
                <a:ea typeface="Times New Roman"/>
                <a:cs typeface="Times New Roman"/>
                <a:sym typeface="Times New Roman"/>
              </a:rPr>
              <a:t> Previous attribute-based encryption systems used attributes to describe the encrypted data and built policies into user's keys; while in our system </a:t>
            </a:r>
            <a:r>
              <a:rPr lang="en-US">
                <a:solidFill>
                  <a:srgbClr val="FF0000"/>
                </a:solidFill>
                <a:latin typeface="Times New Roman"/>
                <a:ea typeface="Times New Roman"/>
                <a:cs typeface="Times New Roman"/>
                <a:sym typeface="Times New Roman"/>
              </a:rPr>
              <a:t>attributes</a:t>
            </a:r>
            <a:r>
              <a:rPr lang="en-US">
                <a:latin typeface="Times New Roman"/>
                <a:ea typeface="Times New Roman"/>
                <a:cs typeface="Times New Roman"/>
                <a:sym typeface="Times New Roman"/>
              </a:rPr>
              <a:t> are used to describe a user's credentials, and a party encrypting data </a:t>
            </a:r>
            <a:r>
              <a:rPr lang="en-US">
                <a:solidFill>
                  <a:srgbClr val="FF0000"/>
                </a:solidFill>
                <a:latin typeface="Times New Roman"/>
                <a:ea typeface="Times New Roman"/>
                <a:cs typeface="Times New Roman"/>
                <a:sym typeface="Times New Roman"/>
              </a:rPr>
              <a:t>determines a policy </a:t>
            </a:r>
            <a:r>
              <a:rPr lang="en-US">
                <a:latin typeface="Times New Roman"/>
                <a:ea typeface="Times New Roman"/>
                <a:cs typeface="Times New Roman"/>
                <a:sym typeface="Times New Roman"/>
              </a:rPr>
              <a:t>for who can decrypt. </a:t>
            </a:r>
            <a:endParaRPr/>
          </a:p>
          <a:p>
            <a:pPr indent="-251459" lvl="0" marL="342900" rtl="0" algn="l">
              <a:lnSpc>
                <a:spcPct val="100000"/>
              </a:lnSpc>
              <a:spcBef>
                <a:spcPts val="1000"/>
              </a:spcBef>
              <a:spcAft>
                <a:spcPts val="0"/>
              </a:spcAft>
              <a:buClr>
                <a:schemeClr val="dk1"/>
              </a:buClr>
              <a:buSzPts val="1440"/>
              <a:buFont typeface="Arial"/>
              <a:buNone/>
            </a:pPr>
            <a:r>
              <a:t/>
            </a:r>
            <a:endParaRPr/>
          </a:p>
          <a:p>
            <a:pPr indent="0" lvl="0" marL="0" rtl="0" algn="l">
              <a:lnSpc>
                <a:spcPct val="100000"/>
              </a:lnSpc>
              <a:spcBef>
                <a:spcPts val="1000"/>
              </a:spcBef>
              <a:spcAft>
                <a:spcPts val="0"/>
              </a:spcAft>
              <a:buSzPts val="14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606313" y="609600"/>
            <a:ext cx="8596668" cy="108603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F7597"/>
              </a:buClr>
              <a:buSzPts val="3600"/>
              <a:buFont typeface="Trebuchet MS"/>
              <a:buNone/>
            </a:pPr>
            <a:r>
              <a:rPr lang="en-US">
                <a:solidFill>
                  <a:srgbClr val="0F7597"/>
                </a:solidFill>
              </a:rPr>
              <a:t>System Architecture</a:t>
            </a:r>
            <a:endParaRPr/>
          </a:p>
        </p:txBody>
      </p:sp>
      <p:pic>
        <p:nvPicPr>
          <p:cNvPr id="187" name="Google Shape;187;p25"/>
          <p:cNvPicPr preferRelativeResize="0"/>
          <p:nvPr>
            <p:ph idx="1" type="body"/>
          </p:nvPr>
        </p:nvPicPr>
        <p:blipFill rotWithShape="1">
          <a:blip r:embed="rId3">
            <a:alphaModFix/>
          </a:blip>
          <a:srcRect b="16961" l="0" r="0" t="0"/>
          <a:stretch/>
        </p:blipFill>
        <p:spPr>
          <a:xfrm>
            <a:off x="1260631" y="1384916"/>
            <a:ext cx="7155402" cy="4740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677325" y="282950"/>
            <a:ext cx="8596800" cy="835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B5394"/>
                </a:solidFill>
              </a:rPr>
              <a:t>Use Case Diagram(Data Provider)</a:t>
            </a:r>
            <a:endParaRPr>
              <a:solidFill>
                <a:srgbClr val="0B5394"/>
              </a:solidFill>
            </a:endParaRPr>
          </a:p>
        </p:txBody>
      </p:sp>
      <p:pic>
        <p:nvPicPr>
          <p:cNvPr id="193" name="Google Shape;193;p26"/>
          <p:cNvPicPr preferRelativeResize="0"/>
          <p:nvPr/>
        </p:nvPicPr>
        <p:blipFill>
          <a:blip r:embed="rId3">
            <a:alphaModFix/>
          </a:blip>
          <a:stretch>
            <a:fillRect/>
          </a:stretch>
        </p:blipFill>
        <p:spPr>
          <a:xfrm>
            <a:off x="2236625" y="1118150"/>
            <a:ext cx="4998650" cy="531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