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036005edd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8036005ed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036005edd_0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8036005ed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8036005edd_0_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8036005ed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036005edd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8036005ed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036005edd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036005ed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036005edd_0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8036005ed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036005edd_0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8036005edd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8036005edd_0_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8036005ed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8159cd9978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g8159cd997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8159cd9978_0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g8159cd9978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8159cd9978_0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g8159cd9978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2" name="Google Shape;262;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8159cd9978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8159cd9978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8159cd9978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g8159cd9978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8159cd9978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g8159cd9978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8159cd9978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g8159cd9978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8159cd9978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g8159cd9978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8159cd9978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 name="Google Shape;304;g8159cd9978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8159cd9978_0_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g8159cd9978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8159cd9978_0_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g8159cd9978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14dc45c60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814dc45c6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5" name="Google Shape;325;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8159cd9978_0_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g8159cd9978_0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7" name="Google Shape;337;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3" name="Google Shape;343;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14dc45c60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814dc45c60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14dc45c60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814dc45c60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159cd9978_0_7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8159cd9978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4" name="Google Shape;18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036005ed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036005e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2"/>
        <p:cNvGrpSpPr/>
        <p:nvPr/>
      </p:nvGrpSpPr>
      <p:grpSpPr>
        <a:xfrm>
          <a:off x="0" y="0"/>
          <a:ext cx="0" cy="0"/>
          <a:chOff x="0" y="0"/>
          <a:chExt cx="0" cy="0"/>
        </a:xfrm>
      </p:grpSpPr>
      <p:sp>
        <p:nvSpPr>
          <p:cNvPr id="23" name="Google Shape;23;p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25" name="Google Shape;25;p2"/>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26" name="Google Shape;26;p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accent1"/>
              </a:buClr>
              <a:buSzPts val="2400"/>
              <a:buFont typeface="Trebuchet MS"/>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1"/>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92" name="Google Shape;92;p11"/>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960"/>
              <a:buNone/>
              <a:defRPr sz="12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93" name="Google Shape;93;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95" name="Google Shape;95;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2"/>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99" name="Google Shape;99;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2"/>
        <p:cNvGrpSpPr/>
        <p:nvPr/>
      </p:nvGrpSpPr>
      <p:grpSpPr>
        <a:xfrm>
          <a:off x="0" y="0"/>
          <a:ext cx="0" cy="0"/>
          <a:chOff x="0" y="0"/>
          <a:chExt cx="0" cy="0"/>
        </a:xfrm>
      </p:grpSpPr>
      <p:sp>
        <p:nvSpPr>
          <p:cNvPr id="103" name="Google Shape;103;p13"/>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13"/>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280"/>
              <a:buFont typeface="Trebuchet MS"/>
              <a:buNone/>
              <a:defRPr sz="1600">
                <a:solidFill>
                  <a:srgbClr val="7F7F7F"/>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05" name="Google Shape;105;p13"/>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06" name="Google Shape;106;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09" name="Google Shape;109;p13"/>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9EDFF5"/>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10" name="Google Shape;110;p13"/>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9EDFF5"/>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Font typeface="Trebuchet MS"/>
              <a:buNone/>
              <a:defRPr sz="2400">
                <a:solidFill>
                  <a:srgbClr val="3F3F3F"/>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14" name="Google Shape;114;p1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40"/>
              <a:buNone/>
              <a:defRPr sz="18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15" name="Google Shape;115;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9EDFF5"/>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19" name="Google Shape;119;p1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9EDFF5"/>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1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Font typeface="Trebuchet MS"/>
              <a:buNone/>
              <a:defRPr sz="2400">
                <a:solidFill>
                  <a:schemeClr val="accent1"/>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23" name="Google Shape;123;p1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40"/>
              <a:buNone/>
              <a:defRPr sz="18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24" name="Google Shape;124;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16"/>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30" name="Google Shape;130;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36" name="Google Shape;13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32" name="Google Shape;32;p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38" name="Google Shape;38;p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41"/>
        <p:cNvGrpSpPr/>
        <p:nvPr/>
      </p:nvGrpSpPr>
      <p:grpSpPr>
        <a:xfrm>
          <a:off x="0" y="0"/>
          <a:ext cx="0" cy="0"/>
          <a:chOff x="0" y="0"/>
          <a:chExt cx="0" cy="0"/>
        </a:xfrm>
      </p:grpSpPr>
      <p:grpSp>
        <p:nvGrpSpPr>
          <p:cNvPr id="42" name="Google Shape;42;p5"/>
          <p:cNvGrpSpPr/>
          <p:nvPr/>
        </p:nvGrpSpPr>
        <p:grpSpPr>
          <a:xfrm>
            <a:off x="0" y="-8467"/>
            <a:ext cx="12192000" cy="6866467"/>
            <a:chOff x="0" y="-8467"/>
            <a:chExt cx="12192000" cy="6866467"/>
          </a:xfrm>
        </p:grpSpPr>
        <p:sp>
          <p:nvSpPr>
            <p:cNvPr id="43" name="Google Shape;43;p5"/>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411"/>
              </a:schemeClr>
            </a:solidFill>
            <a:ln>
              <a:noFill/>
            </a:ln>
          </p:spPr>
        </p:sp>
        <p:cxnSp>
          <p:nvCxnSpPr>
            <p:cNvPr id="44" name="Google Shape;44;p5"/>
            <p:cNvCxnSpPr/>
            <p:nvPr/>
          </p:nvCxnSpPr>
          <p:spPr>
            <a:xfrm>
              <a:off x="9371012" y="0"/>
              <a:ext cx="1219200" cy="6858000"/>
            </a:xfrm>
            <a:prstGeom prst="straightConnector1">
              <a:avLst/>
            </a:prstGeom>
            <a:noFill/>
            <a:ln w="9525" cap="flat" cmpd="sng">
              <a:solidFill>
                <a:schemeClr val="accent1">
                  <a:alpha val="69411"/>
                </a:schemeClr>
              </a:solidFill>
              <a:prstDash val="solid"/>
              <a:round/>
              <a:headEnd type="none" w="sm" len="sm"/>
              <a:tailEnd type="none" w="sm" len="sm"/>
            </a:ln>
          </p:spPr>
        </p:cxnSp>
        <p:cxnSp>
          <p:nvCxnSpPr>
            <p:cNvPr id="45" name="Google Shape;45;p5"/>
            <p:cNvCxnSpPr/>
            <p:nvPr/>
          </p:nvCxnSpPr>
          <p:spPr>
            <a:xfrm flipH="1">
              <a:off x="7425267" y="3681413"/>
              <a:ext cx="4763558" cy="3176587"/>
            </a:xfrm>
            <a:prstGeom prst="straightConnector1">
              <a:avLst/>
            </a:prstGeom>
            <a:noFill/>
            <a:ln w="9525" cap="flat" cmpd="sng">
              <a:solidFill>
                <a:schemeClr val="accent1">
                  <a:alpha val="69411"/>
                </a:schemeClr>
              </a:solidFill>
              <a:prstDash val="solid"/>
              <a:round/>
              <a:headEnd type="none" w="sm" len="sm"/>
              <a:tailEnd type="none" w="sm" len="sm"/>
            </a:ln>
          </p:spPr>
        </p:cxnSp>
        <p:sp>
          <p:nvSpPr>
            <p:cNvPr id="46" name="Google Shape;46;p5"/>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47" name="Google Shape;47;p5"/>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8" name="Google Shape;48;p5"/>
            <p:cNvSpPr/>
            <p:nvPr/>
          </p:nvSpPr>
          <p:spPr>
            <a:xfrm>
              <a:off x="8932333" y="3048000"/>
              <a:ext cx="3259667" cy="3810000"/>
            </a:xfrm>
            <a:prstGeom prst="triangle">
              <a:avLst>
                <a:gd name="adj" fmla="val 100000"/>
              </a:avLst>
            </a:prstGeom>
            <a:solidFill>
              <a:srgbClr val="16B0E3">
                <a:alpha val="6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5"/>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50" name="Google Shape;50;p5"/>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51" name="Google Shape;51;p5"/>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52" name="Google Shape;52;p5"/>
            <p:cNvSpPr/>
            <p:nvPr/>
          </p:nvSpPr>
          <p:spPr>
            <a:xfrm>
              <a:off x="10371666" y="3589867"/>
              <a:ext cx="1817159" cy="3268133"/>
            </a:xfrm>
            <a:prstGeom prst="triangle">
              <a:avLst>
                <a:gd name="adj" fmla="val 100000"/>
              </a:avLst>
            </a:prstGeom>
            <a:solidFill>
              <a:srgbClr val="16B0E3">
                <a:alpha val="6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 name="Google Shape;53;p5"/>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5"/>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a:endParaRPr/>
          </a:p>
        </p:txBody>
      </p:sp>
      <p:sp>
        <p:nvSpPr>
          <p:cNvPr id="55" name="Google Shape;55;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accent1"/>
              </a:buClr>
              <a:buSzPts val="4000"/>
              <a:buFont typeface="Trebuchet MS"/>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6"/>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600"/>
              <a:buNone/>
              <a:defRPr sz="20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61" name="Google Shape;61;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4"/>
        <p:cNvGrpSpPr/>
        <p:nvPr/>
      </p:nvGrpSpPr>
      <p:grpSpPr>
        <a:xfrm>
          <a:off x="0" y="0"/>
          <a:ext cx="0" cy="0"/>
          <a:chOff x="0" y="0"/>
          <a:chExt cx="0" cy="0"/>
        </a:xfrm>
      </p:grpSpPr>
      <p:sp>
        <p:nvSpPr>
          <p:cNvPr id="65" name="Google Shape;65;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7"/>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67" name="Google Shape;67;p7"/>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68" name="Google Shape;68;p7"/>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69" name="Google Shape;69;p7"/>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70" name="Google Shape;70;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0"/>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85" name="Google Shape;85;p10"/>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1120"/>
              <a:buNone/>
              <a:defRPr sz="1400"/>
            </a:lvl2pPr>
            <a:lvl3pPr marL="1371600" lvl="2" indent="-228600" algn="l">
              <a:lnSpc>
                <a:spcPct val="100000"/>
              </a:lnSpc>
              <a:spcBef>
                <a:spcPts val="1000"/>
              </a:spcBef>
              <a:spcAft>
                <a:spcPts val="0"/>
              </a:spcAft>
              <a:buSzPts val="960"/>
              <a:buNone/>
              <a:defRPr sz="1200"/>
            </a:lvl3pPr>
            <a:lvl4pPr marL="1828800" lvl="3" indent="-228600" algn="l">
              <a:lnSpc>
                <a:spcPct val="100000"/>
              </a:lnSpc>
              <a:spcBef>
                <a:spcPts val="1000"/>
              </a:spcBef>
              <a:spcAft>
                <a:spcPts val="0"/>
              </a:spcAft>
              <a:buSzPts val="800"/>
              <a:buNone/>
              <a:defRPr sz="1000"/>
            </a:lvl4pPr>
            <a:lvl5pPr marL="2286000" lvl="4" indent="-228600" algn="l">
              <a:lnSpc>
                <a:spcPct val="100000"/>
              </a:lnSpc>
              <a:spcBef>
                <a:spcPts val="1000"/>
              </a:spcBef>
              <a:spcAft>
                <a:spcPts val="0"/>
              </a:spcAft>
              <a:buSzPts val="800"/>
              <a:buNone/>
              <a:defRPr sz="1000"/>
            </a:lvl5pPr>
            <a:lvl6pPr marL="2743200" lvl="5" indent="-228600" algn="l">
              <a:lnSpc>
                <a:spcPct val="100000"/>
              </a:lnSpc>
              <a:spcBef>
                <a:spcPts val="1000"/>
              </a:spcBef>
              <a:spcAft>
                <a:spcPts val="0"/>
              </a:spcAft>
              <a:buSzPts val="800"/>
              <a:buNone/>
              <a:defRPr sz="1000"/>
            </a:lvl6pPr>
            <a:lvl7pPr marL="3200400" lvl="6" indent="-228600" algn="l">
              <a:lnSpc>
                <a:spcPct val="100000"/>
              </a:lnSpc>
              <a:spcBef>
                <a:spcPts val="1000"/>
              </a:spcBef>
              <a:spcAft>
                <a:spcPts val="0"/>
              </a:spcAft>
              <a:buSzPts val="800"/>
              <a:buNone/>
              <a:defRPr sz="1000"/>
            </a:lvl7pPr>
            <a:lvl8pPr marL="3657600" lvl="7" indent="-228600" algn="l">
              <a:lnSpc>
                <a:spcPct val="100000"/>
              </a:lnSpc>
              <a:spcBef>
                <a:spcPts val="1000"/>
              </a:spcBef>
              <a:spcAft>
                <a:spcPts val="0"/>
              </a:spcAft>
              <a:buSzPts val="800"/>
              <a:buNone/>
              <a:defRPr sz="1000"/>
            </a:lvl8pPr>
            <a:lvl9pPr marL="4114800" lvl="8" indent="-228600" algn="l">
              <a:lnSpc>
                <a:spcPct val="100000"/>
              </a:lnSpc>
              <a:spcBef>
                <a:spcPts val="1000"/>
              </a:spcBef>
              <a:spcAft>
                <a:spcPts val="0"/>
              </a:spcAft>
              <a:buSzPts val="800"/>
              <a:buNone/>
              <a:defRPr sz="1000"/>
            </a:lvl9pPr>
          </a:lstStyle>
          <a:p>
            <a:endParaRPr/>
          </a:p>
        </p:txBody>
      </p:sp>
      <p:sp>
        <p:nvSpPr>
          <p:cNvPr id="86" name="Google Shape;86;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w="9525" cap="flat" cmpd="sng">
              <a:solidFill>
                <a:schemeClr val="accent1">
                  <a:alpha val="69411"/>
                </a:schemeClr>
              </a:solidFill>
              <a:prstDash val="solid"/>
              <a:round/>
              <a:headEnd type="none" w="sm" len="sm"/>
              <a:tailEnd type="none" w="sm" len="sm"/>
            </a:ln>
          </p:spPr>
        </p:cxnSp>
        <p:cxnSp>
          <p:nvCxnSpPr>
            <p:cNvPr id="8" name="Google Shape;8;p1"/>
            <p:cNvCxnSpPr/>
            <p:nvPr/>
          </p:nvCxnSpPr>
          <p:spPr>
            <a:xfrm flipH="1">
              <a:off x="7425267" y="3681413"/>
              <a:ext cx="4763558" cy="3176587"/>
            </a:xfrm>
            <a:prstGeom prst="straightConnector1">
              <a:avLst/>
            </a:prstGeom>
            <a:noFill/>
            <a:ln w="9525" cap="flat" cmpd="sng">
              <a:solidFill>
                <a:schemeClr val="accent1">
                  <a:alpha val="69411"/>
                </a:schemeClr>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10" name="Google Shape;10;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name="adj" fmla="val 100000"/>
              </a:avLst>
            </a:prstGeom>
            <a:solidFill>
              <a:srgbClr val="16B0E3">
                <a:alpha val="6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13" name="Google Shape;13;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14" name="Google Shape;14;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
            <p:cNvSpPr/>
            <p:nvPr/>
          </p:nvSpPr>
          <p:spPr>
            <a:xfrm>
              <a:off x="10371666" y="3589867"/>
              <a:ext cx="1817159" cy="3268133"/>
            </a:xfrm>
            <a:prstGeom prst="triangle">
              <a:avLst>
                <a:gd name="adj" fmla="val 100000"/>
              </a:avLst>
            </a:prstGeom>
            <a:solidFill>
              <a:srgbClr val="16B0E3">
                <a:alpha val="6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0" y="4013200"/>
              <a:ext cx="448733" cy="2844800"/>
            </a:xfrm>
            <a:prstGeom prst="triangle">
              <a:avLst>
                <a:gd name="adj" fmla="val 0"/>
              </a:avLst>
            </a:prstGeom>
            <a:solidFill>
              <a:schemeClr val="accen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 name="Google Shape;17;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8" name="Google Shape;18;p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517538" y="1160016"/>
            <a:ext cx="9511068" cy="110379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0F7597"/>
              </a:buClr>
              <a:buSzPts val="3240"/>
              <a:buFont typeface="Trebuchet MS"/>
              <a:buNone/>
            </a:pPr>
            <a:r>
              <a:rPr lang="en-US" sz="3240">
                <a:solidFill>
                  <a:srgbClr val="0F7597"/>
                </a:solidFill>
              </a:rPr>
              <a:t>      Attribute Based Storage Supporting Secure           Deduplication of Encrypted Data in Cloud</a:t>
            </a:r>
            <a:endParaRPr/>
          </a:p>
        </p:txBody>
      </p:sp>
      <p:sp>
        <p:nvSpPr>
          <p:cNvPr id="144" name="Google Shape;144;p18"/>
          <p:cNvSpPr txBox="1">
            <a:spLocks noGrp="1"/>
          </p:cNvSpPr>
          <p:nvPr>
            <p:ph type="body" idx="1"/>
          </p:nvPr>
        </p:nvSpPr>
        <p:spPr>
          <a:xfrm>
            <a:off x="517537" y="4439329"/>
            <a:ext cx="4184035" cy="976544"/>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440"/>
              <a:buChar char="►"/>
            </a:pPr>
            <a:r>
              <a:rPr lang="en-US" dirty="0"/>
              <a:t>Guide: </a:t>
            </a:r>
            <a:r>
              <a:rPr lang="en-US" dirty="0" err="1"/>
              <a:t>Mr.K.Chandra</a:t>
            </a:r>
            <a:r>
              <a:rPr lang="en-US" dirty="0"/>
              <a:t> Sekhar</a:t>
            </a:r>
            <a:endParaRPr dirty="0"/>
          </a:p>
        </p:txBody>
      </p:sp>
      <p:sp>
        <p:nvSpPr>
          <p:cNvPr id="145" name="Google Shape;145;p18"/>
          <p:cNvSpPr txBox="1">
            <a:spLocks noGrp="1"/>
          </p:cNvSpPr>
          <p:nvPr>
            <p:ph type="body" idx="2"/>
          </p:nvPr>
        </p:nvSpPr>
        <p:spPr>
          <a:xfrm>
            <a:off x="6330470" y="4321646"/>
            <a:ext cx="4826291" cy="218845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40"/>
              <a:buNone/>
            </a:pPr>
            <a:r>
              <a:rPr lang="en-US" dirty="0"/>
              <a:t>Presented By:</a:t>
            </a:r>
          </a:p>
          <a:p>
            <a:pPr marL="0" lvl="0" indent="0" algn="l" rtl="0">
              <a:lnSpc>
                <a:spcPct val="100000"/>
              </a:lnSpc>
              <a:spcBef>
                <a:spcPts val="0"/>
              </a:spcBef>
              <a:spcAft>
                <a:spcPts val="0"/>
              </a:spcAft>
              <a:buSzPts val="1440"/>
              <a:buNone/>
            </a:pPr>
            <a:endParaRPr lang="en-US" dirty="0"/>
          </a:p>
          <a:p>
            <a:pPr marL="342900" lvl="0" indent="-342900" algn="l" rtl="0">
              <a:lnSpc>
                <a:spcPct val="100000"/>
              </a:lnSpc>
              <a:spcBef>
                <a:spcPts val="0"/>
              </a:spcBef>
              <a:spcAft>
                <a:spcPts val="0"/>
              </a:spcAft>
              <a:buSzPts val="1440"/>
              <a:buChar char="►"/>
            </a:pPr>
            <a:r>
              <a:rPr lang="en-US" dirty="0" err="1"/>
              <a:t>K.Yashaswini</a:t>
            </a:r>
            <a:r>
              <a:rPr lang="en-US" dirty="0"/>
              <a:t>                  2451-16-737-029</a:t>
            </a:r>
          </a:p>
          <a:p>
            <a:pPr marL="342900" lvl="0" indent="-342900" algn="l" rtl="0">
              <a:lnSpc>
                <a:spcPct val="100000"/>
              </a:lnSpc>
              <a:spcBef>
                <a:spcPts val="0"/>
              </a:spcBef>
              <a:spcAft>
                <a:spcPts val="0"/>
              </a:spcAft>
              <a:buSzPts val="1440"/>
              <a:buChar cha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7"/>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solidFill>
                  <a:srgbClr val="0B5394"/>
                </a:solidFill>
              </a:rPr>
              <a:t>Use Case Diagram(User)</a:t>
            </a:r>
            <a:endParaRPr>
              <a:solidFill>
                <a:srgbClr val="0B5394"/>
              </a:solidFill>
            </a:endParaRPr>
          </a:p>
          <a:p>
            <a:pPr marL="0" lvl="0" indent="0" algn="l" rtl="0">
              <a:spcBef>
                <a:spcPts val="0"/>
              </a:spcBef>
              <a:spcAft>
                <a:spcPts val="0"/>
              </a:spcAft>
              <a:buNone/>
            </a:pPr>
            <a:endParaRPr/>
          </a:p>
        </p:txBody>
      </p:sp>
      <p:pic>
        <p:nvPicPr>
          <p:cNvPr id="199" name="Google Shape;199;p27"/>
          <p:cNvPicPr preferRelativeResize="0"/>
          <p:nvPr/>
        </p:nvPicPr>
        <p:blipFill>
          <a:blip r:embed="rId3">
            <a:alphaModFix/>
          </a:blip>
          <a:stretch>
            <a:fillRect/>
          </a:stretch>
        </p:blipFill>
        <p:spPr>
          <a:xfrm>
            <a:off x="1967125" y="1805450"/>
            <a:ext cx="4742650" cy="4015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8"/>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solidFill>
                  <a:srgbClr val="0B5394"/>
                </a:solidFill>
              </a:rPr>
              <a:t>Use Case Diagram(Cloud)</a:t>
            </a:r>
            <a:endParaRPr>
              <a:solidFill>
                <a:srgbClr val="0B5394"/>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pic>
        <p:nvPicPr>
          <p:cNvPr id="205" name="Google Shape;205;p28"/>
          <p:cNvPicPr preferRelativeResize="0"/>
          <p:nvPr/>
        </p:nvPicPr>
        <p:blipFill>
          <a:blip r:embed="rId3">
            <a:alphaModFix/>
          </a:blip>
          <a:stretch>
            <a:fillRect/>
          </a:stretch>
        </p:blipFill>
        <p:spPr>
          <a:xfrm>
            <a:off x="2101875" y="1697675"/>
            <a:ext cx="4742675" cy="4559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9"/>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solidFill>
                  <a:srgbClr val="0B5394"/>
                </a:solidFill>
              </a:rPr>
              <a:t>Use Case Diagram(Attribute Authority)</a:t>
            </a:r>
            <a:endParaRPr>
              <a:solidFill>
                <a:srgbClr val="0B5394"/>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pic>
        <p:nvPicPr>
          <p:cNvPr id="211" name="Google Shape;211;p29"/>
          <p:cNvPicPr preferRelativeResize="0"/>
          <p:nvPr/>
        </p:nvPicPr>
        <p:blipFill>
          <a:blip r:embed="rId3">
            <a:alphaModFix/>
          </a:blip>
          <a:stretch>
            <a:fillRect/>
          </a:stretch>
        </p:blipFill>
        <p:spPr>
          <a:xfrm>
            <a:off x="1616800" y="1468575"/>
            <a:ext cx="5631925" cy="4702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a:spLocks noGrp="1"/>
          </p:cNvSpPr>
          <p:nvPr>
            <p:ph type="title"/>
          </p:nvPr>
        </p:nvSpPr>
        <p:spPr>
          <a:xfrm>
            <a:off x="677334" y="488350"/>
            <a:ext cx="8596800" cy="132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solidFill>
                  <a:srgbClr val="0B5394"/>
                </a:solidFill>
              </a:rPr>
              <a:t>Sequence Diagram(Data Provider)</a:t>
            </a:r>
            <a:endParaRPr>
              <a:solidFill>
                <a:srgbClr val="0B5394"/>
              </a:solidFill>
            </a:endParaRPr>
          </a:p>
        </p:txBody>
      </p:sp>
      <p:pic>
        <p:nvPicPr>
          <p:cNvPr id="217" name="Google Shape;217;p30"/>
          <p:cNvPicPr preferRelativeResize="0"/>
          <p:nvPr/>
        </p:nvPicPr>
        <p:blipFill>
          <a:blip r:embed="rId3">
            <a:alphaModFix/>
          </a:blip>
          <a:stretch>
            <a:fillRect/>
          </a:stretch>
        </p:blipFill>
        <p:spPr>
          <a:xfrm>
            <a:off x="677325" y="1455175"/>
            <a:ext cx="8879025" cy="490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solidFill>
                  <a:srgbClr val="0B5394"/>
                </a:solidFill>
              </a:rPr>
              <a:t>Sequence Diagram(User)</a:t>
            </a:r>
            <a:endParaRPr>
              <a:solidFill>
                <a:srgbClr val="0B5394"/>
              </a:solidFill>
            </a:endParaRPr>
          </a:p>
          <a:p>
            <a:pPr marL="0" lvl="0" indent="0" algn="l" rtl="0">
              <a:spcBef>
                <a:spcPts val="0"/>
              </a:spcBef>
              <a:spcAft>
                <a:spcPts val="0"/>
              </a:spcAft>
              <a:buNone/>
            </a:pPr>
            <a:endParaRPr/>
          </a:p>
        </p:txBody>
      </p:sp>
      <p:pic>
        <p:nvPicPr>
          <p:cNvPr id="223" name="Google Shape;223;p31"/>
          <p:cNvPicPr preferRelativeResize="0"/>
          <p:nvPr/>
        </p:nvPicPr>
        <p:blipFill>
          <a:blip r:embed="rId3">
            <a:alphaModFix/>
          </a:blip>
          <a:stretch>
            <a:fillRect/>
          </a:stretch>
        </p:blipFill>
        <p:spPr>
          <a:xfrm>
            <a:off x="1253080" y="1701100"/>
            <a:ext cx="7028750" cy="3663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2"/>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solidFill>
                  <a:srgbClr val="0B5394"/>
                </a:solidFill>
              </a:rPr>
              <a:t>Sequence Diagram(Cloud)</a:t>
            </a:r>
            <a:endParaRPr>
              <a:solidFill>
                <a:srgbClr val="0B5394"/>
              </a:solidFill>
            </a:endParaRPr>
          </a:p>
          <a:p>
            <a:pPr marL="0" lvl="0" indent="0" algn="l" rtl="0">
              <a:spcBef>
                <a:spcPts val="0"/>
              </a:spcBef>
              <a:spcAft>
                <a:spcPts val="0"/>
              </a:spcAft>
              <a:buNone/>
            </a:pPr>
            <a:endParaRPr/>
          </a:p>
        </p:txBody>
      </p:sp>
      <p:pic>
        <p:nvPicPr>
          <p:cNvPr id="229" name="Google Shape;229;p32"/>
          <p:cNvPicPr preferRelativeResize="0"/>
          <p:nvPr/>
        </p:nvPicPr>
        <p:blipFill>
          <a:blip r:embed="rId3">
            <a:alphaModFix/>
          </a:blip>
          <a:stretch>
            <a:fillRect/>
          </a:stretch>
        </p:blipFill>
        <p:spPr>
          <a:xfrm>
            <a:off x="1239575" y="1576375"/>
            <a:ext cx="8744274" cy="4675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solidFill>
                  <a:srgbClr val="0B5394"/>
                </a:solidFill>
              </a:rPr>
              <a:t>Sequence Diagram(Attribute Authority)</a:t>
            </a:r>
            <a:endParaRPr>
              <a:solidFill>
                <a:srgbClr val="0B5394"/>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pic>
        <p:nvPicPr>
          <p:cNvPr id="235" name="Google Shape;235;p33"/>
          <p:cNvPicPr preferRelativeResize="0"/>
          <p:nvPr/>
        </p:nvPicPr>
        <p:blipFill>
          <a:blip r:embed="rId3">
            <a:alphaModFix/>
          </a:blip>
          <a:stretch>
            <a:fillRect/>
          </a:stretch>
        </p:blipFill>
        <p:spPr>
          <a:xfrm>
            <a:off x="1037475" y="1562925"/>
            <a:ext cx="8842175" cy="4545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4"/>
          <p:cNvSpPr txBox="1">
            <a:spLocks noGrp="1"/>
          </p:cNvSpPr>
          <p:nvPr>
            <p:ph type="title"/>
          </p:nvPr>
        </p:nvSpPr>
        <p:spPr>
          <a:xfrm>
            <a:off x="677334" y="498025"/>
            <a:ext cx="8596800" cy="132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3000">
                <a:solidFill>
                  <a:srgbClr val="0B5394"/>
                </a:solidFill>
                <a:latin typeface="Arial"/>
                <a:ea typeface="Arial"/>
                <a:cs typeface="Arial"/>
                <a:sym typeface="Arial"/>
              </a:rPr>
              <a:t>Class Diagram:</a:t>
            </a:r>
            <a:endParaRPr sz="3000">
              <a:solidFill>
                <a:srgbClr val="0B5394"/>
              </a:solidFill>
              <a:latin typeface="Arial"/>
              <a:ea typeface="Arial"/>
              <a:cs typeface="Arial"/>
              <a:sym typeface="Arial"/>
            </a:endParaRPr>
          </a:p>
          <a:p>
            <a:pPr marL="0" lvl="0" indent="0" algn="l" rtl="0">
              <a:spcBef>
                <a:spcPts val="0"/>
              </a:spcBef>
              <a:spcAft>
                <a:spcPts val="0"/>
              </a:spcAft>
              <a:buClr>
                <a:schemeClr val="dk1"/>
              </a:buClr>
              <a:buSzPts val="1800"/>
              <a:buFont typeface="Arial"/>
              <a:buNone/>
            </a:pPr>
            <a:endParaRPr/>
          </a:p>
          <a:p>
            <a:pPr marL="0" lvl="0" indent="0" algn="l" rtl="0">
              <a:spcBef>
                <a:spcPts val="0"/>
              </a:spcBef>
              <a:spcAft>
                <a:spcPts val="0"/>
              </a:spcAft>
              <a:buNone/>
            </a:pPr>
            <a:endParaRPr/>
          </a:p>
        </p:txBody>
      </p:sp>
      <p:pic>
        <p:nvPicPr>
          <p:cNvPr id="241" name="Google Shape;241;p34"/>
          <p:cNvPicPr preferRelativeResize="0"/>
          <p:nvPr/>
        </p:nvPicPr>
        <p:blipFill>
          <a:blip r:embed="rId3">
            <a:alphaModFix/>
          </a:blip>
          <a:stretch>
            <a:fillRect/>
          </a:stretch>
        </p:blipFill>
        <p:spPr>
          <a:xfrm>
            <a:off x="1077925" y="1495550"/>
            <a:ext cx="8353526" cy="4136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5"/>
          <p:cNvSpPr txBox="1">
            <a:spLocks noGrp="1"/>
          </p:cNvSpPr>
          <p:nvPr>
            <p:ph type="title"/>
          </p:nvPr>
        </p:nvSpPr>
        <p:spPr>
          <a:xfrm>
            <a:off x="134725" y="134725"/>
            <a:ext cx="1899900" cy="1522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3000">
                <a:solidFill>
                  <a:srgbClr val="0B5394"/>
                </a:solidFill>
                <a:latin typeface="Arial"/>
                <a:ea typeface="Arial"/>
                <a:cs typeface="Arial"/>
                <a:sym typeface="Arial"/>
              </a:rPr>
              <a:t>Activity Diagram:</a:t>
            </a:r>
            <a:endParaRPr sz="3000">
              <a:solidFill>
                <a:srgbClr val="0B5394"/>
              </a:solidFill>
              <a:latin typeface="Arial"/>
              <a:ea typeface="Arial"/>
              <a:cs typeface="Arial"/>
              <a:sym typeface="Arial"/>
            </a:endParaRPr>
          </a:p>
          <a:p>
            <a:pPr marL="0" lvl="0" indent="0" algn="l" rtl="0">
              <a:lnSpc>
                <a:spcPct val="100000"/>
              </a:lnSpc>
              <a:spcBef>
                <a:spcPts val="0"/>
              </a:spcBef>
              <a:spcAft>
                <a:spcPts val="0"/>
              </a:spcAft>
              <a:buSzPts val="1800"/>
              <a:buNone/>
            </a:pPr>
            <a:endParaRPr/>
          </a:p>
        </p:txBody>
      </p:sp>
      <p:pic>
        <p:nvPicPr>
          <p:cNvPr id="247" name="Google Shape;247;p35"/>
          <p:cNvPicPr preferRelativeResize="0"/>
          <p:nvPr/>
        </p:nvPicPr>
        <p:blipFill>
          <a:blip r:embed="rId3">
            <a:alphaModFix/>
          </a:blip>
          <a:stretch>
            <a:fillRect/>
          </a:stretch>
        </p:blipFill>
        <p:spPr>
          <a:xfrm>
            <a:off x="1953650" y="134725"/>
            <a:ext cx="8649976" cy="65548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6"/>
          <p:cNvSpPr txBox="1">
            <a:spLocks noGrp="1"/>
          </p:cNvSpPr>
          <p:nvPr>
            <p:ph type="title"/>
          </p:nvPr>
        </p:nvSpPr>
        <p:spPr>
          <a:xfrm>
            <a:off x="633250" y="232325"/>
            <a:ext cx="8559900" cy="934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solidFill>
                  <a:srgbClr val="0B5394"/>
                </a:solidFill>
              </a:rPr>
              <a:t>Modules</a:t>
            </a:r>
            <a:endParaRPr>
              <a:solidFill>
                <a:srgbClr val="0B5394"/>
              </a:solidFill>
            </a:endParaRPr>
          </a:p>
        </p:txBody>
      </p:sp>
      <p:sp>
        <p:nvSpPr>
          <p:cNvPr id="253" name="Google Shape;253;p36"/>
          <p:cNvSpPr txBox="1">
            <a:spLocks noGrp="1"/>
          </p:cNvSpPr>
          <p:nvPr>
            <p:ph type="body" idx="1"/>
          </p:nvPr>
        </p:nvSpPr>
        <p:spPr>
          <a:xfrm>
            <a:off x="350300" y="1099175"/>
            <a:ext cx="10940400" cy="5402700"/>
          </a:xfrm>
          <a:prstGeom prst="rect">
            <a:avLst/>
          </a:prstGeom>
          <a:noFill/>
          <a:ln>
            <a:noFill/>
          </a:ln>
        </p:spPr>
        <p:txBody>
          <a:bodyPr spcFirstLastPara="1" wrap="square" lIns="91425" tIns="45700" rIns="91425" bIns="45700" anchor="t" anchorCtr="0">
            <a:noAutofit/>
          </a:bodyPr>
          <a:lstStyle/>
          <a:p>
            <a:pPr marL="342900" lvl="0" indent="0" algn="just" rtl="0">
              <a:lnSpc>
                <a:spcPct val="160000"/>
              </a:lnSpc>
              <a:spcBef>
                <a:spcPts val="1000"/>
              </a:spcBef>
              <a:spcAft>
                <a:spcPts val="0"/>
              </a:spcAft>
              <a:buClr>
                <a:schemeClr val="dk1"/>
              </a:buClr>
              <a:buSzPts val="1100"/>
              <a:buFont typeface="Arial"/>
              <a:buNone/>
            </a:pPr>
            <a:r>
              <a:rPr lang="en-US" sz="1700" b="1">
                <a:solidFill>
                  <a:srgbClr val="404040"/>
                </a:solidFill>
                <a:latin typeface="Times New Roman"/>
                <a:ea typeface="Times New Roman"/>
                <a:cs typeface="Times New Roman"/>
                <a:sym typeface="Times New Roman"/>
              </a:rPr>
              <a:t> Data Provider:</a:t>
            </a:r>
            <a:endParaRPr sz="1700" b="1">
              <a:solidFill>
                <a:srgbClr val="404040"/>
              </a:solidFill>
              <a:latin typeface="Times New Roman"/>
              <a:ea typeface="Times New Roman"/>
              <a:cs typeface="Times New Roman"/>
              <a:sym typeface="Times New Roman"/>
            </a:endParaRPr>
          </a:p>
          <a:p>
            <a:pPr marL="457200" lvl="0" indent="-336550" algn="just" rtl="0">
              <a:lnSpc>
                <a:spcPct val="160000"/>
              </a:lnSpc>
              <a:spcBef>
                <a:spcPts val="1000"/>
              </a:spcBef>
              <a:spcAft>
                <a:spcPts val="0"/>
              </a:spcAft>
              <a:buClr>
                <a:srgbClr val="404040"/>
              </a:buClr>
              <a:buSzPts val="1700"/>
              <a:buFont typeface="Times New Roman"/>
              <a:buChar char="●"/>
            </a:pPr>
            <a:r>
              <a:rPr lang="en-US" sz="1700">
                <a:solidFill>
                  <a:srgbClr val="404040"/>
                </a:solidFill>
                <a:latin typeface="Times New Roman"/>
                <a:ea typeface="Times New Roman"/>
                <a:cs typeface="Times New Roman"/>
                <a:sym typeface="Times New Roman"/>
              </a:rPr>
              <a:t>A data provider wants to outsource his/her data to the cloud and share it with users possessing certain credentials. </a:t>
            </a:r>
            <a:endParaRPr sz="1700">
              <a:solidFill>
                <a:srgbClr val="404040"/>
              </a:solidFill>
              <a:latin typeface="Times New Roman"/>
              <a:ea typeface="Times New Roman"/>
              <a:cs typeface="Times New Roman"/>
              <a:sym typeface="Times New Roman"/>
            </a:endParaRPr>
          </a:p>
          <a:p>
            <a:pPr marL="457200" lvl="0" indent="-336550" algn="just" rtl="0">
              <a:lnSpc>
                <a:spcPct val="160000"/>
              </a:lnSpc>
              <a:spcBef>
                <a:spcPts val="0"/>
              </a:spcBef>
              <a:spcAft>
                <a:spcPts val="0"/>
              </a:spcAft>
              <a:buClr>
                <a:srgbClr val="404040"/>
              </a:buClr>
              <a:buSzPts val="1700"/>
              <a:buFont typeface="Times New Roman"/>
              <a:buChar char="●"/>
            </a:pPr>
            <a:r>
              <a:rPr lang="en-US" sz="1700">
                <a:solidFill>
                  <a:srgbClr val="404040"/>
                </a:solidFill>
                <a:latin typeface="Times New Roman"/>
                <a:ea typeface="Times New Roman"/>
                <a:cs typeface="Times New Roman"/>
                <a:sym typeface="Times New Roman"/>
              </a:rPr>
              <a:t>When sending a file storage request, each data provider firstly creates a tag T and a label L associated with the data, and then encrypts the data under an access structure over a set of attributes. Also, each data provider generates a proof pf on the relationship of the tag T, the label L and the encrypted message ct3, but this proof will not be stored anywhere in the cloud and is only used during the checking phase for any newly generated storage request.</a:t>
            </a:r>
            <a:r>
              <a:rPr lang="en-US" sz="1700" b="1">
                <a:solidFill>
                  <a:srgbClr val="404040"/>
                </a:solidFill>
                <a:latin typeface="Times New Roman"/>
                <a:ea typeface="Times New Roman"/>
                <a:cs typeface="Times New Roman"/>
                <a:sym typeface="Times New Roman"/>
              </a:rPr>
              <a:t> </a:t>
            </a:r>
            <a:endParaRPr sz="1700" b="1">
              <a:solidFill>
                <a:srgbClr val="404040"/>
              </a:solidFill>
              <a:latin typeface="Times New Roman"/>
              <a:ea typeface="Times New Roman"/>
              <a:cs typeface="Times New Roman"/>
              <a:sym typeface="Times New Roman"/>
            </a:endParaRPr>
          </a:p>
          <a:p>
            <a:pPr marL="342900" lvl="0" indent="0" algn="just" rtl="0">
              <a:lnSpc>
                <a:spcPct val="160000"/>
              </a:lnSpc>
              <a:spcBef>
                <a:spcPts val="1000"/>
              </a:spcBef>
              <a:spcAft>
                <a:spcPts val="0"/>
              </a:spcAft>
              <a:buClr>
                <a:schemeClr val="dk1"/>
              </a:buClr>
              <a:buSzPts val="1100"/>
              <a:buFont typeface="Arial"/>
              <a:buNone/>
            </a:pPr>
            <a:r>
              <a:rPr lang="en-US" sz="1700" b="1">
                <a:solidFill>
                  <a:srgbClr val="404040"/>
                </a:solidFill>
                <a:latin typeface="Times New Roman"/>
                <a:ea typeface="Times New Roman"/>
                <a:cs typeface="Times New Roman"/>
                <a:sym typeface="Times New Roman"/>
              </a:rPr>
              <a:t> User Module: </a:t>
            </a:r>
            <a:endParaRPr sz="1700" b="1">
              <a:solidFill>
                <a:srgbClr val="404040"/>
              </a:solidFill>
              <a:latin typeface="Times New Roman"/>
              <a:ea typeface="Times New Roman"/>
              <a:cs typeface="Times New Roman"/>
              <a:sym typeface="Times New Roman"/>
            </a:endParaRPr>
          </a:p>
          <a:p>
            <a:pPr marL="457200" lvl="0" indent="-336550" algn="just" rtl="0">
              <a:lnSpc>
                <a:spcPct val="160000"/>
              </a:lnSpc>
              <a:spcBef>
                <a:spcPts val="1000"/>
              </a:spcBef>
              <a:spcAft>
                <a:spcPts val="0"/>
              </a:spcAft>
              <a:buClr>
                <a:srgbClr val="404040"/>
              </a:buClr>
              <a:buSzPts val="1700"/>
              <a:buFont typeface="Times New Roman"/>
              <a:buChar char="●"/>
            </a:pPr>
            <a:r>
              <a:rPr lang="en-US" sz="1700">
                <a:solidFill>
                  <a:srgbClr val="404040"/>
                </a:solidFill>
                <a:latin typeface="Times New Roman"/>
                <a:ea typeface="Times New Roman"/>
                <a:cs typeface="Times New Roman"/>
                <a:sym typeface="Times New Roman"/>
              </a:rPr>
              <a:t>At the user side, each user can download an item, and decrypt the ciphertext with the attribute-based private key generated by the AA if this user’s attribute set satisfies the access structure. Each user checks the correctness of the decrypted message using the label, and accepts the message if it is consistent with the label.</a:t>
            </a:r>
            <a:endParaRPr sz="1700">
              <a:solidFill>
                <a:srgbClr val="404040"/>
              </a:solidFill>
              <a:latin typeface="Times New Roman"/>
              <a:ea typeface="Times New Roman"/>
              <a:cs typeface="Times New Roman"/>
              <a:sym typeface="Times New Roman"/>
            </a:endParaRPr>
          </a:p>
          <a:p>
            <a:pPr marL="0" lvl="0" indent="0" algn="l" rtl="0">
              <a:lnSpc>
                <a:spcPct val="100000"/>
              </a:lnSpc>
              <a:spcBef>
                <a:spcPts val="1000"/>
              </a:spcBef>
              <a:spcAft>
                <a:spcPts val="0"/>
              </a:spcAft>
              <a:buSzPts val="144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title"/>
          </p:nvPr>
        </p:nvSpPr>
        <p:spPr>
          <a:xfrm>
            <a:off x="677334" y="550416"/>
            <a:ext cx="8596668" cy="932155"/>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0F7597"/>
              </a:buClr>
              <a:buSzPts val="3600"/>
              <a:buFont typeface="Trebuchet MS"/>
              <a:buNone/>
            </a:pPr>
            <a:r>
              <a:rPr lang="en-US">
                <a:solidFill>
                  <a:srgbClr val="0F7597"/>
                </a:solidFill>
              </a:rPr>
              <a:t> Contents</a:t>
            </a:r>
            <a:endParaRPr/>
          </a:p>
        </p:txBody>
      </p:sp>
      <p:sp>
        <p:nvSpPr>
          <p:cNvPr id="151" name="Google Shape;151;p19"/>
          <p:cNvSpPr txBox="1">
            <a:spLocks noGrp="1"/>
          </p:cNvSpPr>
          <p:nvPr>
            <p:ph type="body" idx="1"/>
          </p:nvPr>
        </p:nvSpPr>
        <p:spPr>
          <a:xfrm>
            <a:off x="916200" y="1543800"/>
            <a:ext cx="7181400" cy="40959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0"/>
              </a:spcBef>
              <a:spcAft>
                <a:spcPts val="0"/>
              </a:spcAft>
              <a:buSzPts val="1800"/>
              <a:buFont typeface="Times New Roman"/>
              <a:buChar char="❖"/>
            </a:pPr>
            <a:r>
              <a:rPr lang="en-US">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Font typeface="Times New Roman"/>
              <a:buChar char="❖"/>
            </a:pPr>
            <a:r>
              <a:rPr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a:p>
            <a:pPr marL="0" lvl="0" indent="0" algn="l" rtl="0">
              <a:lnSpc>
                <a:spcPct val="100000"/>
              </a:lnSpc>
              <a:spcBef>
                <a:spcPts val="1000"/>
              </a:spcBef>
              <a:spcAft>
                <a:spcPts val="0"/>
              </a:spcAft>
              <a:buSzPts val="1440"/>
              <a:buNone/>
            </a:pPr>
            <a:r>
              <a:rPr lang="en-US">
                <a:latin typeface="Times New Roman"/>
                <a:ea typeface="Times New Roman"/>
                <a:cs typeface="Times New Roman"/>
                <a:sym typeface="Times New Roman"/>
              </a:rPr>
              <a:t>             a)Statement of Problem</a:t>
            </a:r>
            <a:endParaRPr>
              <a:latin typeface="Times New Roman"/>
              <a:ea typeface="Times New Roman"/>
              <a:cs typeface="Times New Roman"/>
              <a:sym typeface="Times New Roman"/>
            </a:endParaRPr>
          </a:p>
          <a:p>
            <a:pPr marL="0" lvl="0" indent="0" algn="l" rtl="0">
              <a:lnSpc>
                <a:spcPct val="100000"/>
              </a:lnSpc>
              <a:spcBef>
                <a:spcPts val="1000"/>
              </a:spcBef>
              <a:spcAft>
                <a:spcPts val="0"/>
              </a:spcAft>
              <a:buSzPts val="1440"/>
              <a:buNone/>
            </a:pPr>
            <a:r>
              <a:rPr lang="en-US">
                <a:latin typeface="Times New Roman"/>
                <a:ea typeface="Times New Roman"/>
                <a:cs typeface="Times New Roman"/>
                <a:sym typeface="Times New Roman"/>
              </a:rPr>
              <a:t>             b)Requirement Specifications</a:t>
            </a:r>
            <a:endParaRPr>
              <a:latin typeface="Times New Roman"/>
              <a:ea typeface="Times New Roman"/>
              <a:cs typeface="Times New Roman"/>
              <a:sym typeface="Times New Roman"/>
            </a:endParaRPr>
          </a:p>
          <a:p>
            <a:pPr marL="457200" lvl="0" indent="-342900" algn="l" rtl="0">
              <a:lnSpc>
                <a:spcPct val="100000"/>
              </a:lnSpc>
              <a:spcBef>
                <a:spcPts val="1000"/>
              </a:spcBef>
              <a:spcAft>
                <a:spcPts val="0"/>
              </a:spcAft>
              <a:buSzPts val="1800"/>
              <a:buFont typeface="Times New Roman"/>
              <a:buChar char="❖"/>
            </a:pPr>
            <a:r>
              <a:rPr lang="en-US">
                <a:latin typeface="Times New Roman"/>
                <a:ea typeface="Times New Roman"/>
                <a:cs typeface="Times New Roman"/>
                <a:sym typeface="Times New Roman"/>
              </a:rPr>
              <a:t> Literature Survey</a:t>
            </a:r>
            <a:endParaRPr>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Font typeface="Times New Roman"/>
              <a:buChar char="❖"/>
            </a:pPr>
            <a:r>
              <a:rPr lang="en-US">
                <a:latin typeface="Times New Roman"/>
                <a:ea typeface="Times New Roman"/>
                <a:cs typeface="Times New Roman"/>
                <a:sym typeface="Times New Roman"/>
              </a:rPr>
              <a:t> System Architecture</a:t>
            </a:r>
            <a:endParaRPr>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Font typeface="Times New Roman"/>
              <a:buChar char="❖"/>
            </a:pPr>
            <a:r>
              <a:rPr lang="en-US">
                <a:latin typeface="Times New Roman"/>
                <a:ea typeface="Times New Roman"/>
                <a:cs typeface="Times New Roman"/>
                <a:sym typeface="Times New Roman"/>
              </a:rPr>
              <a:t>Modules</a:t>
            </a:r>
            <a:endParaRPr>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Font typeface="Times New Roman"/>
              <a:buChar char="❖"/>
            </a:pPr>
            <a:r>
              <a:rPr lang="en-US">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Font typeface="Times New Roman"/>
              <a:buChar char="❖"/>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a:p>
            <a:pPr marL="457200" lvl="0" indent="-320040" algn="l" rtl="0">
              <a:lnSpc>
                <a:spcPct val="100000"/>
              </a:lnSpc>
              <a:spcBef>
                <a:spcPts val="0"/>
              </a:spcBef>
              <a:spcAft>
                <a:spcPts val="0"/>
              </a:spcAft>
              <a:buSzPts val="1440"/>
              <a:buFont typeface="Times New Roman"/>
              <a:buChar char="❖"/>
            </a:pPr>
            <a:r>
              <a:rPr lang="en-US">
                <a:latin typeface="Times New Roman"/>
                <a:ea typeface="Times New Roman"/>
                <a:cs typeface="Times New Roman"/>
                <a:sym typeface="Times New Roman"/>
              </a:rPr>
              <a:t>Scope for Future Work</a:t>
            </a:r>
            <a:endParaRPr>
              <a:latin typeface="Times New Roman"/>
              <a:ea typeface="Times New Roman"/>
              <a:cs typeface="Times New Roman"/>
              <a:sym typeface="Times New Roman"/>
            </a:endParaRPr>
          </a:p>
          <a:p>
            <a:pPr marL="457200" lvl="0" indent="-320040" algn="l" rtl="0">
              <a:lnSpc>
                <a:spcPct val="100000"/>
              </a:lnSpc>
              <a:spcBef>
                <a:spcPts val="0"/>
              </a:spcBef>
              <a:spcAft>
                <a:spcPts val="0"/>
              </a:spcAft>
              <a:buSzPts val="1440"/>
              <a:buFont typeface="Times New Roman"/>
              <a:buChar char="❖"/>
            </a:pPr>
            <a:r>
              <a:rPr lang="en-US">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a:p>
            <a:pPr marL="342900" lvl="0" indent="-251459" algn="l" rtl="0">
              <a:lnSpc>
                <a:spcPct val="100000"/>
              </a:lnSpc>
              <a:spcBef>
                <a:spcPts val="1000"/>
              </a:spcBef>
              <a:spcAft>
                <a:spcPts val="0"/>
              </a:spcAft>
              <a:buSzPts val="1440"/>
              <a:buFont typeface="Noto Sans Symbols"/>
              <a:buNone/>
            </a:pPr>
            <a:endParaRPr>
              <a:latin typeface="Times New Roman"/>
              <a:ea typeface="Times New Roman"/>
              <a:cs typeface="Times New Roman"/>
              <a:sym typeface="Times New Roman"/>
            </a:endParaRPr>
          </a:p>
          <a:p>
            <a:pPr marL="342900" lvl="0" indent="-251459" algn="l" rtl="0">
              <a:lnSpc>
                <a:spcPct val="100000"/>
              </a:lnSpc>
              <a:spcBef>
                <a:spcPts val="1000"/>
              </a:spcBef>
              <a:spcAft>
                <a:spcPts val="0"/>
              </a:spcAft>
              <a:buSzPts val="1440"/>
              <a:buFont typeface="Noto Sans Symbols"/>
              <a:buNone/>
            </a:pPr>
            <a:endParaRPr>
              <a:latin typeface="Times New Roman"/>
              <a:ea typeface="Times New Roman"/>
              <a:cs typeface="Times New Roman"/>
              <a:sym typeface="Times New Roman"/>
            </a:endParaRPr>
          </a:p>
          <a:p>
            <a:pPr marL="342900" lvl="0" indent="-251459" algn="l" rtl="0">
              <a:lnSpc>
                <a:spcPct val="100000"/>
              </a:lnSpc>
              <a:spcBef>
                <a:spcPts val="1000"/>
              </a:spcBef>
              <a:spcAft>
                <a:spcPts val="0"/>
              </a:spcAft>
              <a:buSzPts val="1440"/>
              <a:buFont typeface="Noto Sans Symbols"/>
              <a:buNone/>
            </a:pP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7"/>
          <p:cNvSpPr txBox="1">
            <a:spLocks noGrp="1"/>
          </p:cNvSpPr>
          <p:nvPr>
            <p:ph type="title"/>
          </p:nvPr>
        </p:nvSpPr>
        <p:spPr>
          <a:xfrm>
            <a:off x="336825" y="310975"/>
            <a:ext cx="9673800" cy="72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solidFill>
                  <a:srgbClr val="0B5394"/>
                </a:solidFill>
              </a:rPr>
              <a:t>Modules</a:t>
            </a:r>
            <a:endParaRPr>
              <a:solidFill>
                <a:srgbClr val="0B5394"/>
              </a:solidFill>
            </a:endParaRPr>
          </a:p>
        </p:txBody>
      </p:sp>
      <p:sp>
        <p:nvSpPr>
          <p:cNvPr id="259" name="Google Shape;259;p37"/>
          <p:cNvSpPr txBox="1">
            <a:spLocks noGrp="1"/>
          </p:cNvSpPr>
          <p:nvPr>
            <p:ph type="body" idx="1"/>
          </p:nvPr>
        </p:nvSpPr>
        <p:spPr>
          <a:xfrm>
            <a:off x="390725" y="1152525"/>
            <a:ext cx="10401600" cy="5274300"/>
          </a:xfrm>
          <a:prstGeom prst="rect">
            <a:avLst/>
          </a:prstGeom>
          <a:noFill/>
          <a:ln>
            <a:noFill/>
          </a:ln>
        </p:spPr>
        <p:txBody>
          <a:bodyPr spcFirstLastPara="1" wrap="square" lIns="91425" tIns="45700" rIns="91425" bIns="45700" anchor="t" anchorCtr="0">
            <a:noAutofit/>
          </a:bodyPr>
          <a:lstStyle/>
          <a:p>
            <a:pPr marL="0" lvl="0" indent="0" algn="just" rtl="0">
              <a:lnSpc>
                <a:spcPct val="160000"/>
              </a:lnSpc>
              <a:spcBef>
                <a:spcPts val="1000"/>
              </a:spcBef>
              <a:spcAft>
                <a:spcPts val="0"/>
              </a:spcAft>
              <a:buClr>
                <a:schemeClr val="dk1"/>
              </a:buClr>
              <a:buSzPts val="1100"/>
              <a:buFont typeface="Arial"/>
              <a:buNone/>
            </a:pPr>
            <a:r>
              <a:rPr lang="en-US" b="1">
                <a:solidFill>
                  <a:srgbClr val="404040"/>
                </a:solidFill>
                <a:latin typeface="Times New Roman"/>
                <a:ea typeface="Times New Roman"/>
                <a:cs typeface="Times New Roman"/>
                <a:sym typeface="Times New Roman"/>
              </a:rPr>
              <a:t> Private Cloud:</a:t>
            </a:r>
            <a:endParaRPr b="1">
              <a:solidFill>
                <a:srgbClr val="404040"/>
              </a:solidFill>
              <a:latin typeface="Times New Roman"/>
              <a:ea typeface="Times New Roman"/>
              <a:cs typeface="Times New Roman"/>
              <a:sym typeface="Times New Roman"/>
            </a:endParaRPr>
          </a:p>
          <a:p>
            <a:pPr marL="457200" lvl="0" indent="-320040" algn="just" rtl="0">
              <a:lnSpc>
                <a:spcPct val="160000"/>
              </a:lnSpc>
              <a:spcBef>
                <a:spcPts val="1000"/>
              </a:spcBef>
              <a:spcAft>
                <a:spcPts val="0"/>
              </a:spcAft>
              <a:buClr>
                <a:srgbClr val="404040"/>
              </a:buClr>
              <a:buSzPts val="1440"/>
              <a:buFont typeface="Times New Roman"/>
              <a:buChar char="●"/>
            </a:pPr>
            <a:r>
              <a:rPr lang="en-US">
                <a:solidFill>
                  <a:srgbClr val="404040"/>
                </a:solidFill>
                <a:latin typeface="Times New Roman"/>
                <a:ea typeface="Times New Roman"/>
                <a:cs typeface="Times New Roman"/>
                <a:sym typeface="Times New Roman"/>
              </a:rPr>
              <a:t>It stores the private key which is used to encrypt the plain text to cipher text .</a:t>
            </a:r>
            <a:endParaRPr>
              <a:solidFill>
                <a:srgbClr val="404040"/>
              </a:solidFill>
              <a:latin typeface="Times New Roman"/>
              <a:ea typeface="Times New Roman"/>
              <a:cs typeface="Times New Roman"/>
              <a:sym typeface="Times New Roman"/>
            </a:endParaRPr>
          </a:p>
          <a:p>
            <a:pPr marL="457200" lvl="0" indent="-320040" algn="just" rtl="0">
              <a:lnSpc>
                <a:spcPct val="160000"/>
              </a:lnSpc>
              <a:spcBef>
                <a:spcPts val="0"/>
              </a:spcBef>
              <a:spcAft>
                <a:spcPts val="0"/>
              </a:spcAft>
              <a:buClr>
                <a:srgbClr val="404040"/>
              </a:buClr>
              <a:buSzPts val="1440"/>
              <a:buFont typeface="Times New Roman"/>
              <a:buChar char="●"/>
            </a:pPr>
            <a:r>
              <a:rPr lang="en-US">
                <a:solidFill>
                  <a:srgbClr val="404040"/>
                </a:solidFill>
                <a:latin typeface="Times New Roman"/>
                <a:ea typeface="Times New Roman"/>
                <a:cs typeface="Times New Roman"/>
                <a:sym typeface="Times New Roman"/>
              </a:rPr>
              <a:t>The  private cloud performs certain computation such as tag checking.</a:t>
            </a:r>
            <a:endParaRPr>
              <a:solidFill>
                <a:srgbClr val="404040"/>
              </a:solidFill>
              <a:latin typeface="Times New Roman"/>
              <a:ea typeface="Times New Roman"/>
              <a:cs typeface="Times New Roman"/>
              <a:sym typeface="Times New Roman"/>
            </a:endParaRPr>
          </a:p>
          <a:p>
            <a:pPr marL="457200" lvl="0" indent="-320040" algn="just" rtl="0">
              <a:lnSpc>
                <a:spcPct val="160000"/>
              </a:lnSpc>
              <a:spcBef>
                <a:spcPts val="0"/>
              </a:spcBef>
              <a:spcAft>
                <a:spcPts val="0"/>
              </a:spcAft>
              <a:buClr>
                <a:srgbClr val="404040"/>
              </a:buClr>
              <a:buSzPts val="1440"/>
              <a:buFont typeface="Times New Roman"/>
              <a:buChar char="●"/>
            </a:pPr>
            <a:r>
              <a:rPr lang="en-US">
                <a:solidFill>
                  <a:srgbClr val="404040"/>
                </a:solidFill>
                <a:latin typeface="Times New Roman"/>
                <a:ea typeface="Times New Roman"/>
                <a:cs typeface="Times New Roman"/>
                <a:sym typeface="Times New Roman"/>
              </a:rPr>
              <a:t>After receiving the storage request the private cloud checks the validity and tests the equality of the new tag with existing tags in the system.</a:t>
            </a:r>
            <a:endParaRPr>
              <a:solidFill>
                <a:srgbClr val="404040"/>
              </a:solidFill>
              <a:latin typeface="Times New Roman"/>
              <a:ea typeface="Times New Roman"/>
              <a:cs typeface="Times New Roman"/>
              <a:sym typeface="Times New Roman"/>
            </a:endParaRPr>
          </a:p>
          <a:p>
            <a:pPr marL="457200" lvl="0" indent="-320040" algn="just" rtl="0">
              <a:lnSpc>
                <a:spcPct val="160000"/>
              </a:lnSpc>
              <a:spcBef>
                <a:spcPts val="0"/>
              </a:spcBef>
              <a:spcAft>
                <a:spcPts val="0"/>
              </a:spcAft>
              <a:buClr>
                <a:srgbClr val="404040"/>
              </a:buClr>
              <a:buSzPts val="1440"/>
              <a:buFont typeface="Times New Roman"/>
              <a:buChar char="●"/>
            </a:pPr>
            <a:r>
              <a:rPr lang="en-US">
                <a:solidFill>
                  <a:srgbClr val="404040"/>
                </a:solidFill>
                <a:latin typeface="Times New Roman"/>
                <a:ea typeface="Times New Roman"/>
                <a:cs typeface="Times New Roman"/>
                <a:sym typeface="Times New Roman"/>
              </a:rPr>
              <a:t>If there is no match for this new tag then the encrypted data is added to the public cloud for storage.</a:t>
            </a:r>
            <a:endParaRPr>
              <a:solidFill>
                <a:srgbClr val="404040"/>
              </a:solidFill>
              <a:latin typeface="Times New Roman"/>
              <a:ea typeface="Times New Roman"/>
              <a:cs typeface="Times New Roman"/>
              <a:sym typeface="Times New Roman"/>
            </a:endParaRPr>
          </a:p>
          <a:p>
            <a:pPr marL="342900" lvl="0" indent="0" algn="just" rtl="0">
              <a:lnSpc>
                <a:spcPct val="150000"/>
              </a:lnSpc>
              <a:spcBef>
                <a:spcPts val="1000"/>
              </a:spcBef>
              <a:spcAft>
                <a:spcPts val="0"/>
              </a:spcAft>
              <a:buNone/>
            </a:pPr>
            <a:r>
              <a:rPr lang="en-US" b="1">
                <a:solidFill>
                  <a:srgbClr val="404040"/>
                </a:solidFill>
                <a:latin typeface="Times New Roman"/>
                <a:ea typeface="Times New Roman"/>
                <a:cs typeface="Times New Roman"/>
                <a:sym typeface="Times New Roman"/>
              </a:rPr>
              <a:t>Public Cloud: </a:t>
            </a:r>
            <a:endParaRPr b="1">
              <a:solidFill>
                <a:srgbClr val="404040"/>
              </a:solidFill>
              <a:latin typeface="Times New Roman"/>
              <a:ea typeface="Times New Roman"/>
              <a:cs typeface="Times New Roman"/>
              <a:sym typeface="Times New Roman"/>
            </a:endParaRPr>
          </a:p>
          <a:p>
            <a:pPr marL="457200" lvl="0" indent="-320040" algn="just" rtl="0">
              <a:lnSpc>
                <a:spcPct val="150000"/>
              </a:lnSpc>
              <a:spcBef>
                <a:spcPts val="1000"/>
              </a:spcBef>
              <a:spcAft>
                <a:spcPts val="0"/>
              </a:spcAft>
              <a:buClr>
                <a:srgbClr val="404040"/>
              </a:buClr>
              <a:buSzPts val="1440"/>
              <a:buFont typeface="Times New Roman"/>
              <a:buChar char="●"/>
            </a:pPr>
            <a:r>
              <a:rPr lang="en-US">
                <a:solidFill>
                  <a:srgbClr val="404040"/>
                </a:solidFill>
                <a:latin typeface="Times New Roman"/>
                <a:ea typeface="Times New Roman"/>
                <a:cs typeface="Times New Roman"/>
                <a:sym typeface="Times New Roman"/>
              </a:rPr>
              <a:t>The cloud consists of a public cloud which is in charge of data storage.</a:t>
            </a:r>
            <a:r>
              <a:rPr lang="en-US" b="1">
                <a:solidFill>
                  <a:srgbClr val="404040"/>
                </a:solidFill>
                <a:latin typeface="Times New Roman"/>
                <a:ea typeface="Times New Roman"/>
                <a:cs typeface="Times New Roman"/>
                <a:sym typeface="Times New Roman"/>
              </a:rPr>
              <a:t> </a:t>
            </a:r>
            <a:endParaRPr>
              <a:solidFill>
                <a:srgbClr val="404040"/>
              </a:solidFill>
              <a:latin typeface="Times New Roman"/>
              <a:ea typeface="Times New Roman"/>
              <a:cs typeface="Times New Roman"/>
              <a:sym typeface="Times New Roman"/>
            </a:endParaRPr>
          </a:p>
          <a:p>
            <a:pPr marL="342900" lvl="0" indent="0" algn="just" rtl="0">
              <a:lnSpc>
                <a:spcPct val="150000"/>
              </a:lnSpc>
              <a:spcBef>
                <a:spcPts val="1000"/>
              </a:spcBef>
              <a:spcAft>
                <a:spcPts val="0"/>
              </a:spcAft>
              <a:buNone/>
            </a:pPr>
            <a:r>
              <a:rPr lang="en-US" b="1">
                <a:solidFill>
                  <a:srgbClr val="404040"/>
                </a:solidFill>
                <a:latin typeface="Times New Roman"/>
                <a:ea typeface="Times New Roman"/>
                <a:cs typeface="Times New Roman"/>
                <a:sym typeface="Times New Roman"/>
              </a:rPr>
              <a:t>Attribute Authority: </a:t>
            </a:r>
            <a:endParaRPr b="1">
              <a:solidFill>
                <a:srgbClr val="404040"/>
              </a:solidFill>
              <a:latin typeface="Times New Roman"/>
              <a:ea typeface="Times New Roman"/>
              <a:cs typeface="Times New Roman"/>
              <a:sym typeface="Times New Roman"/>
            </a:endParaRPr>
          </a:p>
          <a:p>
            <a:pPr marL="457200" lvl="0" indent="-320040" algn="just" rtl="0">
              <a:lnSpc>
                <a:spcPct val="150000"/>
              </a:lnSpc>
              <a:spcBef>
                <a:spcPts val="1000"/>
              </a:spcBef>
              <a:spcAft>
                <a:spcPts val="0"/>
              </a:spcAft>
              <a:buClr>
                <a:srgbClr val="404040"/>
              </a:buClr>
              <a:buSzPts val="1440"/>
              <a:buFont typeface="Times New Roman"/>
              <a:buChar char="●"/>
            </a:pPr>
            <a:r>
              <a:rPr lang="en-US">
                <a:solidFill>
                  <a:srgbClr val="404040"/>
                </a:solidFill>
                <a:latin typeface="Times New Roman"/>
                <a:ea typeface="Times New Roman"/>
                <a:cs typeface="Times New Roman"/>
                <a:sym typeface="Times New Roman"/>
              </a:rPr>
              <a:t>The AA issues every user a decryption key associated with his/her set of attributes.</a:t>
            </a:r>
            <a:endParaRPr>
              <a:solidFill>
                <a:srgbClr val="404040"/>
              </a:solidFill>
              <a:latin typeface="Times New Roman"/>
              <a:ea typeface="Times New Roman"/>
              <a:cs typeface="Times New Roman"/>
              <a:sym typeface="Times New Roman"/>
            </a:endParaRPr>
          </a:p>
          <a:p>
            <a:pPr marL="457200" lvl="0" indent="0" algn="just" rtl="0">
              <a:lnSpc>
                <a:spcPct val="160000"/>
              </a:lnSpc>
              <a:spcBef>
                <a:spcPts val="1000"/>
              </a:spcBef>
              <a:spcAft>
                <a:spcPts val="0"/>
              </a:spcAft>
              <a:buNone/>
            </a:pPr>
            <a:endParaRPr>
              <a:solidFill>
                <a:srgbClr val="404040"/>
              </a:solidFill>
              <a:latin typeface="Times New Roman"/>
              <a:ea typeface="Times New Roman"/>
              <a:cs typeface="Times New Roman"/>
              <a:sym typeface="Times New Roman"/>
            </a:endParaRPr>
          </a:p>
          <a:p>
            <a:pPr marL="0" lvl="0" indent="0" algn="l" rtl="0">
              <a:lnSpc>
                <a:spcPct val="100000"/>
              </a:lnSpc>
              <a:spcBef>
                <a:spcPts val="1000"/>
              </a:spcBef>
              <a:spcAft>
                <a:spcPts val="0"/>
              </a:spcAft>
              <a:buSzPts val="144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8"/>
          <p:cNvSpPr txBox="1">
            <a:spLocks noGrp="1"/>
          </p:cNvSpPr>
          <p:nvPr>
            <p:ph type="title"/>
          </p:nvPr>
        </p:nvSpPr>
        <p:spPr>
          <a:xfrm>
            <a:off x="677334" y="151500"/>
            <a:ext cx="8596800" cy="99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70C0"/>
              </a:buClr>
              <a:buSzPts val="3600"/>
              <a:buFont typeface="Times New Roman"/>
              <a:buNone/>
            </a:pPr>
            <a:r>
              <a:rPr lang="en-US">
                <a:solidFill>
                  <a:srgbClr val="0070C0"/>
                </a:solidFill>
                <a:latin typeface="Times New Roman"/>
                <a:ea typeface="Times New Roman"/>
                <a:cs typeface="Times New Roman"/>
                <a:sym typeface="Times New Roman"/>
              </a:rPr>
              <a:t>Results</a:t>
            </a:r>
            <a:endParaRPr>
              <a:solidFill>
                <a:srgbClr val="0070C0"/>
              </a:solidFill>
              <a:latin typeface="Times New Roman"/>
              <a:ea typeface="Times New Roman"/>
              <a:cs typeface="Times New Roman"/>
              <a:sym typeface="Times New Roman"/>
            </a:endParaRPr>
          </a:p>
        </p:txBody>
      </p:sp>
      <p:sp>
        <p:nvSpPr>
          <p:cNvPr id="265" name="Google Shape;265;p38"/>
          <p:cNvSpPr txBox="1">
            <a:spLocks noGrp="1"/>
          </p:cNvSpPr>
          <p:nvPr>
            <p:ph type="body" idx="1"/>
          </p:nvPr>
        </p:nvSpPr>
        <p:spPr>
          <a:xfrm>
            <a:off x="677334" y="1606859"/>
            <a:ext cx="8596668" cy="4199137"/>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SzPts val="1440"/>
              <a:buNone/>
            </a:pPr>
            <a:r>
              <a:rPr lang="en-US" b="1">
                <a:latin typeface="Times New Roman"/>
                <a:ea typeface="Times New Roman"/>
                <a:cs typeface="Times New Roman"/>
                <a:sym typeface="Times New Roman"/>
              </a:rPr>
              <a:t> </a:t>
            </a:r>
            <a:endParaRPr/>
          </a:p>
        </p:txBody>
      </p:sp>
      <p:pic>
        <p:nvPicPr>
          <p:cNvPr id="266" name="Google Shape;266;p38"/>
          <p:cNvPicPr preferRelativeResize="0"/>
          <p:nvPr/>
        </p:nvPicPr>
        <p:blipFill rotWithShape="1">
          <a:blip r:embed="rId3">
            <a:alphaModFix/>
          </a:blip>
          <a:srcRect/>
          <a:stretch/>
        </p:blipFill>
        <p:spPr>
          <a:xfrm>
            <a:off x="1037475" y="946600"/>
            <a:ext cx="9498800" cy="5763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9"/>
          <p:cNvSpPr txBox="1">
            <a:spLocks noGrp="1"/>
          </p:cNvSpPr>
          <p:nvPr>
            <p:ph type="title"/>
          </p:nvPr>
        </p:nvSpPr>
        <p:spPr>
          <a:xfrm>
            <a:off x="810225" y="382950"/>
            <a:ext cx="8331000" cy="751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solidFill>
                  <a:srgbClr val="0B5394"/>
                </a:solidFill>
              </a:rPr>
              <a:t>Data Provider Module</a:t>
            </a:r>
            <a:endParaRPr>
              <a:solidFill>
                <a:srgbClr val="0B5394"/>
              </a:solidFill>
            </a:endParaRPr>
          </a:p>
        </p:txBody>
      </p:sp>
      <p:sp>
        <p:nvSpPr>
          <p:cNvPr id="272" name="Google Shape;272;p39"/>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00"/>
              </a:spcBef>
              <a:spcAft>
                <a:spcPts val="0"/>
              </a:spcAft>
              <a:buSzPts val="1440"/>
              <a:buNone/>
            </a:pPr>
            <a:endParaRPr/>
          </a:p>
        </p:txBody>
      </p:sp>
      <p:pic>
        <p:nvPicPr>
          <p:cNvPr id="273" name="Google Shape;273;p39"/>
          <p:cNvPicPr preferRelativeResize="0"/>
          <p:nvPr/>
        </p:nvPicPr>
        <p:blipFill rotWithShape="1">
          <a:blip r:embed="rId3">
            <a:alphaModFix/>
          </a:blip>
          <a:srcRect/>
          <a:stretch/>
        </p:blipFill>
        <p:spPr>
          <a:xfrm>
            <a:off x="1953600" y="1134150"/>
            <a:ext cx="8043701" cy="53330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0"/>
          <p:cNvSpPr txBox="1">
            <a:spLocks noGrp="1"/>
          </p:cNvSpPr>
          <p:nvPr>
            <p:ph type="title"/>
          </p:nvPr>
        </p:nvSpPr>
        <p:spPr>
          <a:xfrm>
            <a:off x="677325" y="202075"/>
            <a:ext cx="8596800" cy="1050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solidFill>
                  <a:srgbClr val="0B5394"/>
                </a:solidFill>
              </a:rPr>
              <a:t>Data Provider</a:t>
            </a:r>
            <a:endParaRPr>
              <a:solidFill>
                <a:srgbClr val="0B5394"/>
              </a:solidFill>
            </a:endParaRPr>
          </a:p>
        </p:txBody>
      </p:sp>
      <p:sp>
        <p:nvSpPr>
          <p:cNvPr id="279" name="Google Shape;279;p40"/>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00"/>
              </a:spcBef>
              <a:spcAft>
                <a:spcPts val="0"/>
              </a:spcAft>
              <a:buSzPts val="1440"/>
              <a:buNone/>
            </a:pPr>
            <a:endParaRPr/>
          </a:p>
        </p:txBody>
      </p:sp>
      <p:pic>
        <p:nvPicPr>
          <p:cNvPr id="280" name="Google Shape;280;p40"/>
          <p:cNvPicPr preferRelativeResize="0"/>
          <p:nvPr/>
        </p:nvPicPr>
        <p:blipFill rotWithShape="1">
          <a:blip r:embed="rId3">
            <a:alphaModFix/>
          </a:blip>
          <a:srcRect/>
          <a:stretch/>
        </p:blipFill>
        <p:spPr>
          <a:xfrm>
            <a:off x="1145225" y="997175"/>
            <a:ext cx="9296724" cy="5354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1"/>
          <p:cNvSpPr txBox="1">
            <a:spLocks noGrp="1"/>
          </p:cNvSpPr>
          <p:nvPr>
            <p:ph type="title"/>
          </p:nvPr>
        </p:nvSpPr>
        <p:spPr>
          <a:xfrm>
            <a:off x="677334" y="407500"/>
            <a:ext cx="8596800" cy="1320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solidFill>
                  <a:srgbClr val="0B5394"/>
                </a:solidFill>
              </a:rPr>
              <a:t>Cloud Module</a:t>
            </a:r>
            <a:endParaRPr>
              <a:solidFill>
                <a:srgbClr val="0B5394"/>
              </a:solidFill>
            </a:endParaRPr>
          </a:p>
        </p:txBody>
      </p:sp>
      <p:sp>
        <p:nvSpPr>
          <p:cNvPr id="286" name="Google Shape;286;p41"/>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00"/>
              </a:spcBef>
              <a:spcAft>
                <a:spcPts val="0"/>
              </a:spcAft>
              <a:buSzPts val="1440"/>
              <a:buNone/>
            </a:pPr>
            <a:endParaRPr/>
          </a:p>
        </p:txBody>
      </p:sp>
      <p:pic>
        <p:nvPicPr>
          <p:cNvPr id="287" name="Google Shape;287;p41"/>
          <p:cNvPicPr preferRelativeResize="0"/>
          <p:nvPr/>
        </p:nvPicPr>
        <p:blipFill rotWithShape="1">
          <a:blip r:embed="rId3">
            <a:alphaModFix/>
          </a:blip>
          <a:srcRect/>
          <a:stretch/>
        </p:blipFill>
        <p:spPr>
          <a:xfrm>
            <a:off x="677325" y="1482075"/>
            <a:ext cx="10114926" cy="48234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2"/>
          <p:cNvSpPr txBox="1">
            <a:spLocks noGrp="1"/>
          </p:cNvSpPr>
          <p:nvPr>
            <p:ph type="title"/>
          </p:nvPr>
        </p:nvSpPr>
        <p:spPr>
          <a:xfrm>
            <a:off x="709125" y="218875"/>
            <a:ext cx="8533200" cy="826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solidFill>
                  <a:srgbClr val="0B5394"/>
                </a:solidFill>
              </a:rPr>
              <a:t>Cloud</a:t>
            </a:r>
            <a:endParaRPr>
              <a:solidFill>
                <a:srgbClr val="0B5394"/>
              </a:solidFill>
            </a:endParaRPr>
          </a:p>
        </p:txBody>
      </p:sp>
      <p:sp>
        <p:nvSpPr>
          <p:cNvPr id="293" name="Google Shape;293;p42"/>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00"/>
              </a:spcBef>
              <a:spcAft>
                <a:spcPts val="0"/>
              </a:spcAft>
              <a:buSzPts val="1440"/>
              <a:buNone/>
            </a:pPr>
            <a:endParaRPr/>
          </a:p>
        </p:txBody>
      </p:sp>
      <p:pic>
        <p:nvPicPr>
          <p:cNvPr id="294" name="Google Shape;294;p42"/>
          <p:cNvPicPr preferRelativeResize="0"/>
          <p:nvPr/>
        </p:nvPicPr>
        <p:blipFill rotWithShape="1">
          <a:blip r:embed="rId3">
            <a:alphaModFix/>
          </a:blip>
          <a:srcRect/>
          <a:stretch/>
        </p:blipFill>
        <p:spPr>
          <a:xfrm>
            <a:off x="741050" y="1323700"/>
            <a:ext cx="9552701" cy="5431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3"/>
          <p:cNvSpPr txBox="1">
            <a:spLocks noGrp="1"/>
          </p:cNvSpPr>
          <p:nvPr>
            <p:ph type="title"/>
          </p:nvPr>
        </p:nvSpPr>
        <p:spPr>
          <a:xfrm>
            <a:off x="677325" y="358125"/>
            <a:ext cx="8596800" cy="781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solidFill>
                  <a:srgbClr val="0B5394"/>
                </a:solidFill>
              </a:rPr>
              <a:t>User Module</a:t>
            </a:r>
            <a:endParaRPr>
              <a:solidFill>
                <a:srgbClr val="0B5394"/>
              </a:solidFill>
            </a:endParaRPr>
          </a:p>
        </p:txBody>
      </p:sp>
      <p:sp>
        <p:nvSpPr>
          <p:cNvPr id="300" name="Google Shape;300;p43"/>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00"/>
              </a:spcBef>
              <a:spcAft>
                <a:spcPts val="0"/>
              </a:spcAft>
              <a:buSzPts val="1440"/>
              <a:buNone/>
            </a:pPr>
            <a:endParaRPr/>
          </a:p>
        </p:txBody>
      </p:sp>
      <p:pic>
        <p:nvPicPr>
          <p:cNvPr id="301" name="Google Shape;301;p43"/>
          <p:cNvPicPr preferRelativeResize="0"/>
          <p:nvPr/>
        </p:nvPicPr>
        <p:blipFill rotWithShape="1">
          <a:blip r:embed="rId3">
            <a:alphaModFix/>
          </a:blip>
          <a:srcRect/>
          <a:stretch/>
        </p:blipFill>
        <p:spPr>
          <a:xfrm>
            <a:off x="677325" y="1318725"/>
            <a:ext cx="9620074" cy="55645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4"/>
          <p:cNvSpPr txBox="1">
            <a:spLocks noGrp="1"/>
          </p:cNvSpPr>
          <p:nvPr>
            <p:ph type="title"/>
          </p:nvPr>
        </p:nvSpPr>
        <p:spPr>
          <a:xfrm>
            <a:off x="677325" y="282950"/>
            <a:ext cx="8596800" cy="80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solidFill>
                  <a:srgbClr val="0B5394"/>
                </a:solidFill>
              </a:rPr>
              <a:t>User</a:t>
            </a:r>
            <a:r>
              <a:rPr lang="en-US"/>
              <a:t> </a:t>
            </a:r>
            <a:endParaRPr/>
          </a:p>
        </p:txBody>
      </p:sp>
      <p:sp>
        <p:nvSpPr>
          <p:cNvPr id="307" name="Google Shape;307;p44"/>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00"/>
              </a:spcBef>
              <a:spcAft>
                <a:spcPts val="0"/>
              </a:spcAft>
              <a:buSzPts val="1440"/>
              <a:buNone/>
            </a:pPr>
            <a:endParaRPr/>
          </a:p>
        </p:txBody>
      </p:sp>
      <p:pic>
        <p:nvPicPr>
          <p:cNvPr id="308" name="Google Shape;308;p44"/>
          <p:cNvPicPr preferRelativeResize="0"/>
          <p:nvPr/>
        </p:nvPicPr>
        <p:blipFill rotWithShape="1">
          <a:blip r:embed="rId3">
            <a:alphaModFix/>
          </a:blip>
          <a:srcRect/>
          <a:stretch/>
        </p:blipFill>
        <p:spPr>
          <a:xfrm>
            <a:off x="1050925" y="1145250"/>
            <a:ext cx="9700901" cy="5335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5"/>
          <p:cNvSpPr txBox="1">
            <a:spLocks noGrp="1"/>
          </p:cNvSpPr>
          <p:nvPr>
            <p:ph type="title"/>
          </p:nvPr>
        </p:nvSpPr>
        <p:spPr>
          <a:xfrm>
            <a:off x="983625" y="340125"/>
            <a:ext cx="8290500" cy="549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solidFill>
                  <a:srgbClr val="0B5394"/>
                </a:solidFill>
              </a:rPr>
              <a:t>Attribute Authority Module</a:t>
            </a:r>
            <a:endParaRPr>
              <a:solidFill>
                <a:srgbClr val="0B5394"/>
              </a:solidFill>
            </a:endParaRPr>
          </a:p>
        </p:txBody>
      </p:sp>
      <p:sp>
        <p:nvSpPr>
          <p:cNvPr id="314" name="Google Shape;314;p45"/>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00"/>
              </a:spcBef>
              <a:spcAft>
                <a:spcPts val="0"/>
              </a:spcAft>
              <a:buSzPts val="1440"/>
              <a:buNone/>
            </a:pPr>
            <a:endParaRPr/>
          </a:p>
        </p:txBody>
      </p:sp>
      <p:pic>
        <p:nvPicPr>
          <p:cNvPr id="315" name="Google Shape;315;p45"/>
          <p:cNvPicPr preferRelativeResize="0"/>
          <p:nvPr/>
        </p:nvPicPr>
        <p:blipFill rotWithShape="1">
          <a:blip r:embed="rId3">
            <a:alphaModFix/>
          </a:blip>
          <a:srcRect/>
          <a:stretch/>
        </p:blipFill>
        <p:spPr>
          <a:xfrm>
            <a:off x="781450" y="1077875"/>
            <a:ext cx="9741324" cy="5482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6"/>
          <p:cNvSpPr txBox="1">
            <a:spLocks noGrp="1"/>
          </p:cNvSpPr>
          <p:nvPr>
            <p:ph type="title"/>
          </p:nvPr>
        </p:nvSpPr>
        <p:spPr>
          <a:xfrm>
            <a:off x="677325" y="309875"/>
            <a:ext cx="8596800" cy="75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solidFill>
                  <a:srgbClr val="0B5394"/>
                </a:solidFill>
              </a:rPr>
              <a:t>AA</a:t>
            </a:r>
            <a:endParaRPr>
              <a:solidFill>
                <a:srgbClr val="0B5394"/>
              </a:solidFill>
            </a:endParaRPr>
          </a:p>
        </p:txBody>
      </p:sp>
      <p:sp>
        <p:nvSpPr>
          <p:cNvPr id="321" name="Google Shape;321;p46"/>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00"/>
              </a:spcBef>
              <a:spcAft>
                <a:spcPts val="0"/>
              </a:spcAft>
              <a:buSzPts val="1440"/>
              <a:buNone/>
            </a:pPr>
            <a:endParaRPr/>
          </a:p>
        </p:txBody>
      </p:sp>
      <p:pic>
        <p:nvPicPr>
          <p:cNvPr id="322" name="Google Shape;322;p46"/>
          <p:cNvPicPr preferRelativeResize="0"/>
          <p:nvPr/>
        </p:nvPicPr>
        <p:blipFill rotWithShape="1">
          <a:blip r:embed="rId3">
            <a:alphaModFix/>
          </a:blip>
          <a:srcRect l="12650" t="1689" r="-12650" b="-1689"/>
          <a:stretch/>
        </p:blipFill>
        <p:spPr>
          <a:xfrm>
            <a:off x="1509025" y="1158700"/>
            <a:ext cx="8690376" cy="51603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txBox="1">
            <a:spLocks noGrp="1"/>
          </p:cNvSpPr>
          <p:nvPr>
            <p:ph type="title"/>
          </p:nvPr>
        </p:nvSpPr>
        <p:spPr>
          <a:xfrm>
            <a:off x="677334" y="326650"/>
            <a:ext cx="8596800" cy="1320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solidFill>
                  <a:srgbClr val="0B5394"/>
                </a:solidFill>
              </a:rPr>
              <a:t>Abstract</a:t>
            </a:r>
            <a:endParaRPr>
              <a:solidFill>
                <a:srgbClr val="0B5394"/>
              </a:solidFill>
            </a:endParaRPr>
          </a:p>
        </p:txBody>
      </p:sp>
      <p:sp>
        <p:nvSpPr>
          <p:cNvPr id="157" name="Google Shape;157;p20"/>
          <p:cNvSpPr txBox="1">
            <a:spLocks noGrp="1"/>
          </p:cNvSpPr>
          <p:nvPr>
            <p:ph type="body" idx="1"/>
          </p:nvPr>
        </p:nvSpPr>
        <p:spPr>
          <a:xfrm>
            <a:off x="404200" y="1018325"/>
            <a:ext cx="10158900" cy="5394900"/>
          </a:xfrm>
          <a:prstGeom prst="rect">
            <a:avLst/>
          </a:prstGeom>
          <a:noFill/>
          <a:ln>
            <a:noFill/>
          </a:ln>
        </p:spPr>
        <p:txBody>
          <a:bodyPr spcFirstLastPara="1" wrap="square" lIns="91425" tIns="45700" rIns="91425" bIns="45700" anchor="t" anchorCtr="0">
            <a:noAutofit/>
          </a:bodyPr>
          <a:lstStyle/>
          <a:p>
            <a:pPr marL="457200" lvl="0" indent="-320040" algn="l" rtl="0">
              <a:lnSpc>
                <a:spcPct val="100000"/>
              </a:lnSpc>
              <a:spcBef>
                <a:spcPts val="1000"/>
              </a:spcBef>
              <a:spcAft>
                <a:spcPts val="0"/>
              </a:spcAft>
              <a:buClr>
                <a:schemeClr val="dk2"/>
              </a:buClr>
              <a:buSzPts val="1440"/>
              <a:buFont typeface="Times New Roman"/>
              <a:buChar char="➢"/>
            </a:pPr>
            <a:r>
              <a:rPr lang="en-US" dirty="0">
                <a:solidFill>
                  <a:schemeClr val="dk1"/>
                </a:solidFill>
                <a:latin typeface="Times New Roman"/>
                <a:ea typeface="Times New Roman"/>
                <a:cs typeface="Times New Roman"/>
                <a:sym typeface="Times New Roman"/>
              </a:rPr>
              <a:t> Attribute-based encryption (ABE) has been widely used in cloud computing where a data provider outsources his/her encrypted data to a cloud service provider, and can share the data with users possessing specific credentials (or attributes). </a:t>
            </a:r>
            <a:endParaRPr dirty="0">
              <a:solidFill>
                <a:schemeClr val="dk1"/>
              </a:solidFill>
              <a:latin typeface="Times New Roman"/>
              <a:ea typeface="Times New Roman"/>
              <a:cs typeface="Times New Roman"/>
              <a:sym typeface="Times New Roman"/>
            </a:endParaRPr>
          </a:p>
          <a:p>
            <a:pPr marL="457200" lvl="0" indent="0" algn="l" rtl="0">
              <a:lnSpc>
                <a:spcPct val="100000"/>
              </a:lnSpc>
              <a:spcBef>
                <a:spcPts val="1000"/>
              </a:spcBef>
              <a:spcAft>
                <a:spcPts val="0"/>
              </a:spcAft>
              <a:buNone/>
            </a:pPr>
            <a:endParaRPr dirty="0">
              <a:solidFill>
                <a:schemeClr val="dk1"/>
              </a:solidFill>
              <a:latin typeface="Times New Roman"/>
              <a:ea typeface="Times New Roman"/>
              <a:cs typeface="Times New Roman"/>
              <a:sym typeface="Times New Roman"/>
            </a:endParaRPr>
          </a:p>
          <a:p>
            <a:pPr marL="457200" lvl="0" indent="-320040" algn="l" rtl="0">
              <a:lnSpc>
                <a:spcPct val="100000"/>
              </a:lnSpc>
              <a:spcBef>
                <a:spcPts val="0"/>
              </a:spcBef>
              <a:spcAft>
                <a:spcPts val="0"/>
              </a:spcAft>
              <a:buClr>
                <a:schemeClr val="dk2"/>
              </a:buClr>
              <a:buSzPts val="1440"/>
              <a:buFont typeface="Times New Roman"/>
              <a:buChar char="➢"/>
            </a:pP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However,the</a:t>
            </a:r>
            <a:r>
              <a:rPr lang="en-US" dirty="0">
                <a:solidFill>
                  <a:schemeClr val="dk1"/>
                </a:solidFill>
                <a:latin typeface="Times New Roman"/>
                <a:ea typeface="Times New Roman"/>
                <a:cs typeface="Times New Roman"/>
                <a:sym typeface="Times New Roman"/>
              </a:rPr>
              <a:t> standard ABE system does not support secure deduplication, which is crucial for eliminating duplicate copies of identical data in order to save storage space and network bandwidth.</a:t>
            </a:r>
            <a:endParaRPr dirty="0">
              <a:solidFill>
                <a:schemeClr val="dk1"/>
              </a:solidFill>
              <a:latin typeface="Times New Roman"/>
              <a:ea typeface="Times New Roman"/>
              <a:cs typeface="Times New Roman"/>
              <a:sym typeface="Times New Roman"/>
            </a:endParaRPr>
          </a:p>
          <a:p>
            <a:pPr marL="457200" lvl="0" indent="0" algn="l" rtl="0">
              <a:lnSpc>
                <a:spcPct val="100000"/>
              </a:lnSpc>
              <a:spcBef>
                <a:spcPts val="1000"/>
              </a:spcBef>
              <a:spcAft>
                <a:spcPts val="0"/>
              </a:spcAft>
              <a:buSzPts val="1440"/>
              <a:buNone/>
            </a:pPr>
            <a:endParaRPr dirty="0">
              <a:solidFill>
                <a:schemeClr val="dk1"/>
              </a:solidFill>
              <a:latin typeface="Times New Roman"/>
              <a:ea typeface="Times New Roman"/>
              <a:cs typeface="Times New Roman"/>
              <a:sym typeface="Times New Roman"/>
            </a:endParaRPr>
          </a:p>
          <a:p>
            <a:pPr marL="457200" lvl="0" indent="-320040" algn="l" rtl="0">
              <a:lnSpc>
                <a:spcPct val="100000"/>
              </a:lnSpc>
              <a:spcBef>
                <a:spcPts val="1000"/>
              </a:spcBef>
              <a:spcAft>
                <a:spcPts val="0"/>
              </a:spcAft>
              <a:buClr>
                <a:schemeClr val="dk2"/>
              </a:buClr>
              <a:buSzPts val="1440"/>
              <a:buFont typeface="Times New Roman"/>
              <a:buChar char="➢"/>
            </a:pPr>
            <a:r>
              <a:rPr lang="en-US" dirty="0">
                <a:solidFill>
                  <a:schemeClr val="dk1"/>
                </a:solidFill>
                <a:latin typeface="Times New Roman"/>
                <a:ea typeface="Times New Roman"/>
                <a:cs typeface="Times New Roman"/>
                <a:sym typeface="Times New Roman"/>
              </a:rPr>
              <a:t>  In our project, we present an attribute-based storage system with secure deduplication in a hybrid cloud setting, where a </a:t>
            </a:r>
            <a:r>
              <a:rPr lang="en-US" dirty="0">
                <a:solidFill>
                  <a:srgbClr val="FF0000"/>
                </a:solidFill>
                <a:latin typeface="Times New Roman"/>
                <a:ea typeface="Times New Roman"/>
                <a:cs typeface="Times New Roman"/>
                <a:sym typeface="Times New Roman"/>
              </a:rPr>
              <a:t>private cloud</a:t>
            </a:r>
            <a:r>
              <a:rPr lang="en-US" dirty="0">
                <a:solidFill>
                  <a:schemeClr val="dk1"/>
                </a:solidFill>
                <a:latin typeface="Times New Roman"/>
                <a:ea typeface="Times New Roman"/>
                <a:cs typeface="Times New Roman"/>
                <a:sym typeface="Times New Roman"/>
              </a:rPr>
              <a:t> is responsible for </a:t>
            </a:r>
            <a:r>
              <a:rPr lang="en-US" dirty="0">
                <a:solidFill>
                  <a:srgbClr val="FF0000"/>
                </a:solidFill>
                <a:latin typeface="Times New Roman"/>
                <a:ea typeface="Times New Roman"/>
                <a:cs typeface="Times New Roman"/>
                <a:sym typeface="Times New Roman"/>
              </a:rPr>
              <a:t>duplicate detection</a:t>
            </a:r>
            <a:r>
              <a:rPr lang="en-US" dirty="0">
                <a:solidFill>
                  <a:schemeClr val="dk1"/>
                </a:solidFill>
                <a:latin typeface="Times New Roman"/>
                <a:ea typeface="Times New Roman"/>
                <a:cs typeface="Times New Roman"/>
                <a:sym typeface="Times New Roman"/>
              </a:rPr>
              <a:t> and a </a:t>
            </a:r>
            <a:r>
              <a:rPr lang="en-US" dirty="0">
                <a:solidFill>
                  <a:srgbClr val="FF0000"/>
                </a:solidFill>
                <a:latin typeface="Times New Roman"/>
                <a:ea typeface="Times New Roman"/>
                <a:cs typeface="Times New Roman"/>
                <a:sym typeface="Times New Roman"/>
              </a:rPr>
              <a:t>public cloud </a:t>
            </a:r>
            <a:r>
              <a:rPr lang="en-US" dirty="0">
                <a:solidFill>
                  <a:schemeClr val="dk1"/>
                </a:solidFill>
                <a:latin typeface="Times New Roman"/>
                <a:ea typeface="Times New Roman"/>
                <a:cs typeface="Times New Roman"/>
                <a:sym typeface="Times New Roman"/>
              </a:rPr>
              <a:t>manages the </a:t>
            </a:r>
            <a:r>
              <a:rPr lang="en-US" dirty="0">
                <a:solidFill>
                  <a:srgbClr val="FF0000"/>
                </a:solidFill>
                <a:latin typeface="Times New Roman"/>
                <a:ea typeface="Times New Roman"/>
                <a:cs typeface="Times New Roman"/>
                <a:sym typeface="Times New Roman"/>
              </a:rPr>
              <a:t>storage</a:t>
            </a:r>
            <a:r>
              <a:rPr lang="en-US" dirty="0">
                <a:solidFill>
                  <a:schemeClr val="dk1"/>
                </a:solidFill>
                <a:latin typeface="Times New Roman"/>
                <a:ea typeface="Times New Roman"/>
                <a:cs typeface="Times New Roman"/>
                <a:sym typeface="Times New Roman"/>
              </a:rPr>
              <a:t>.</a:t>
            </a:r>
            <a:endParaRPr dirty="0">
              <a:solidFill>
                <a:schemeClr val="dk1"/>
              </a:solidFill>
              <a:latin typeface="Times New Roman"/>
              <a:ea typeface="Times New Roman"/>
              <a:cs typeface="Times New Roman"/>
              <a:sym typeface="Times New Roman"/>
            </a:endParaRPr>
          </a:p>
          <a:p>
            <a:pPr marL="0" lvl="0" indent="0" algn="l" rtl="0">
              <a:lnSpc>
                <a:spcPct val="100000"/>
              </a:lnSpc>
              <a:spcBef>
                <a:spcPts val="1000"/>
              </a:spcBef>
              <a:spcAft>
                <a:spcPts val="0"/>
              </a:spcAft>
              <a:buSzPts val="1440"/>
              <a:buNone/>
            </a:pPr>
            <a:r>
              <a:rPr lang="en-US" dirty="0">
                <a:solidFill>
                  <a:schemeClr val="dk1"/>
                </a:solidFill>
                <a:latin typeface="Times New Roman"/>
                <a:ea typeface="Times New Roman"/>
                <a:cs typeface="Times New Roman"/>
                <a:sym typeface="Times New Roman"/>
              </a:rPr>
              <a:t>        It can be used to confidentially share data with users by specifying access policies. </a:t>
            </a:r>
            <a:endParaRPr dirty="0">
              <a:solidFill>
                <a:schemeClr val="dk1"/>
              </a:solidFill>
              <a:latin typeface="Times New Roman"/>
              <a:ea typeface="Times New Roman"/>
              <a:cs typeface="Times New Roman"/>
              <a:sym typeface="Times New Roman"/>
            </a:endParaRPr>
          </a:p>
          <a:p>
            <a:pPr marL="0" lvl="0" indent="0" algn="l" rtl="0">
              <a:lnSpc>
                <a:spcPct val="100000"/>
              </a:lnSpc>
              <a:spcBef>
                <a:spcPts val="1000"/>
              </a:spcBef>
              <a:spcAft>
                <a:spcPts val="0"/>
              </a:spcAft>
              <a:buSzPts val="1440"/>
              <a:buNone/>
            </a:pPr>
            <a:r>
              <a:rPr lang="en-US" dirty="0">
                <a:solidFill>
                  <a:schemeClr val="dk1"/>
                </a:solidFill>
                <a:latin typeface="Times New Roman"/>
                <a:ea typeface="Times New Roman"/>
                <a:cs typeface="Times New Roman"/>
                <a:sym typeface="Times New Roman"/>
              </a:rPr>
              <a:t>        In addition, we put forth a methodology to modify a ciphertext over one access policy into ciphertext</a:t>
            </a:r>
            <a:endParaRPr dirty="0">
              <a:solidFill>
                <a:schemeClr val="dk1"/>
              </a:solidFill>
              <a:latin typeface="Times New Roman"/>
              <a:ea typeface="Times New Roman"/>
              <a:cs typeface="Times New Roman"/>
              <a:sym typeface="Times New Roman"/>
            </a:endParaRPr>
          </a:p>
          <a:p>
            <a:pPr marL="0" lvl="0" indent="0" algn="l" rtl="0">
              <a:lnSpc>
                <a:spcPct val="100000"/>
              </a:lnSpc>
              <a:spcBef>
                <a:spcPts val="1000"/>
              </a:spcBef>
              <a:spcAft>
                <a:spcPts val="0"/>
              </a:spcAft>
              <a:buSzPts val="1440"/>
              <a:buNone/>
            </a:pPr>
            <a:r>
              <a:rPr lang="en-US" dirty="0">
                <a:solidFill>
                  <a:schemeClr val="dk1"/>
                </a:solidFill>
                <a:latin typeface="Times New Roman"/>
                <a:ea typeface="Times New Roman"/>
                <a:cs typeface="Times New Roman"/>
                <a:sym typeface="Times New Roman"/>
              </a:rPr>
              <a:t>        of the same plaintext but under other access policies without revealing the underlying plaintext. </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70C0"/>
              </a:buClr>
              <a:buSzPts val="3600"/>
              <a:buFont typeface="Trebuchet MS"/>
              <a:buNone/>
            </a:pPr>
            <a:r>
              <a:rPr lang="en-US">
                <a:solidFill>
                  <a:srgbClr val="0070C0"/>
                </a:solidFill>
              </a:rPr>
              <a:t>Conclusion</a:t>
            </a:r>
            <a:endParaRPr/>
          </a:p>
        </p:txBody>
      </p:sp>
      <p:sp>
        <p:nvSpPr>
          <p:cNvPr id="328" name="Google Shape;328;p47"/>
          <p:cNvSpPr txBox="1">
            <a:spLocks noGrp="1"/>
          </p:cNvSpPr>
          <p:nvPr>
            <p:ph type="body" idx="1"/>
          </p:nvPr>
        </p:nvSpPr>
        <p:spPr>
          <a:xfrm>
            <a:off x="677333" y="1393795"/>
            <a:ext cx="10100157" cy="498925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440"/>
              <a:buChar char="►"/>
            </a:pPr>
            <a:r>
              <a:rPr lang="en-US">
                <a:latin typeface="Times New Roman"/>
                <a:ea typeface="Times New Roman"/>
                <a:cs typeface="Times New Roman"/>
                <a:sym typeface="Times New Roman"/>
              </a:rPr>
              <a:t>Our storage system is built under a hybrid cloud architecture. </a:t>
            </a:r>
            <a:endParaRPr/>
          </a:p>
          <a:p>
            <a:pPr marL="0" lvl="0" indent="0" algn="l" rtl="0">
              <a:lnSpc>
                <a:spcPct val="100000"/>
              </a:lnSpc>
              <a:spcBef>
                <a:spcPts val="1000"/>
              </a:spcBef>
              <a:spcAft>
                <a:spcPts val="0"/>
              </a:spcAft>
              <a:buSzPts val="1440"/>
              <a:buNone/>
            </a:pPr>
            <a:r>
              <a:rPr lang="en-US">
                <a:latin typeface="Times New Roman"/>
                <a:ea typeface="Times New Roman"/>
                <a:cs typeface="Times New Roman"/>
                <a:sym typeface="Times New Roman"/>
              </a:rPr>
              <a:t> </a:t>
            </a:r>
            <a:endParaRPr/>
          </a:p>
          <a:p>
            <a:pPr marL="342900" lvl="0" indent="-342900" algn="l" rtl="0">
              <a:lnSpc>
                <a:spcPct val="100000"/>
              </a:lnSpc>
              <a:spcBef>
                <a:spcPts val="1000"/>
              </a:spcBef>
              <a:spcAft>
                <a:spcPts val="0"/>
              </a:spcAft>
              <a:buSzPts val="1440"/>
              <a:buChar char="►"/>
            </a:pPr>
            <a:r>
              <a:rPr lang="en-US">
                <a:latin typeface="Times New Roman"/>
                <a:ea typeface="Times New Roman"/>
                <a:cs typeface="Times New Roman"/>
                <a:sym typeface="Times New Roman"/>
              </a:rPr>
              <a:t>Firstly, it can be used to confidentially share data with other users by specifying an access policy .</a:t>
            </a:r>
            <a:endParaRPr/>
          </a:p>
          <a:p>
            <a:pPr marL="342900" lvl="0" indent="-251459" algn="l" rtl="0">
              <a:lnSpc>
                <a:spcPct val="100000"/>
              </a:lnSpc>
              <a:spcBef>
                <a:spcPts val="1000"/>
              </a:spcBef>
              <a:spcAft>
                <a:spcPts val="0"/>
              </a:spcAft>
              <a:buSzPts val="1440"/>
              <a:buNone/>
            </a:pPr>
            <a:endParaRPr>
              <a:latin typeface="Times New Roman"/>
              <a:ea typeface="Times New Roman"/>
              <a:cs typeface="Times New Roman"/>
              <a:sym typeface="Times New Roman"/>
            </a:endParaRPr>
          </a:p>
          <a:p>
            <a:pPr marL="342900" lvl="0" indent="-342900" algn="l" rtl="0">
              <a:lnSpc>
                <a:spcPct val="100000"/>
              </a:lnSpc>
              <a:spcBef>
                <a:spcPts val="1000"/>
              </a:spcBef>
              <a:spcAft>
                <a:spcPts val="0"/>
              </a:spcAft>
              <a:buSzPts val="1440"/>
              <a:buChar char="►"/>
            </a:pPr>
            <a:r>
              <a:rPr lang="en-US">
                <a:latin typeface="Times New Roman"/>
                <a:ea typeface="Times New Roman"/>
                <a:cs typeface="Times New Roman"/>
                <a:sym typeface="Times New Roman"/>
              </a:rPr>
              <a:t>Secondly, it achieves the standard notion of semantic security while existing deduplication schemes only achieve it under a weaker security notion.</a:t>
            </a:r>
            <a:endParaRPr>
              <a:latin typeface="Times New Roman"/>
              <a:ea typeface="Times New Roman"/>
              <a:cs typeface="Times New Roman"/>
              <a:sym typeface="Times New Roman"/>
            </a:endParaRPr>
          </a:p>
          <a:p>
            <a:pPr marL="342900" lvl="0" indent="0" algn="l" rtl="0">
              <a:lnSpc>
                <a:spcPct val="100000"/>
              </a:lnSpc>
              <a:spcBef>
                <a:spcPts val="1000"/>
              </a:spcBef>
              <a:spcAft>
                <a:spcPts val="0"/>
              </a:spcAft>
              <a:buSzPts val="1440"/>
              <a:buNone/>
            </a:pPr>
            <a:endParaRPr>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8"/>
          <p:cNvSpPr txBox="1">
            <a:spLocks noGrp="1"/>
          </p:cNvSpPr>
          <p:nvPr>
            <p:ph type="title"/>
          </p:nvPr>
        </p:nvSpPr>
        <p:spPr>
          <a:xfrm>
            <a:off x="579225" y="609600"/>
            <a:ext cx="8694900" cy="1007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solidFill>
                  <a:srgbClr val="0B5394"/>
                </a:solidFill>
              </a:rPr>
              <a:t>Scope for Future Work</a:t>
            </a:r>
            <a:endParaRPr>
              <a:solidFill>
                <a:srgbClr val="0B5394"/>
              </a:solidFill>
            </a:endParaRPr>
          </a:p>
        </p:txBody>
      </p:sp>
      <p:sp>
        <p:nvSpPr>
          <p:cNvPr id="334" name="Google Shape;334;p48"/>
          <p:cNvSpPr txBox="1">
            <a:spLocks noGrp="1"/>
          </p:cNvSpPr>
          <p:nvPr>
            <p:ph type="body" idx="1"/>
          </p:nvPr>
        </p:nvSpPr>
        <p:spPr>
          <a:xfrm>
            <a:off x="579350" y="1778501"/>
            <a:ext cx="8694900" cy="4263000"/>
          </a:xfrm>
          <a:prstGeom prst="rect">
            <a:avLst/>
          </a:prstGeom>
          <a:noFill/>
          <a:ln>
            <a:noFill/>
          </a:ln>
        </p:spPr>
        <p:txBody>
          <a:bodyPr spcFirstLastPara="1" wrap="square" lIns="91425" tIns="45700" rIns="91425" bIns="45700" anchor="t" anchorCtr="0">
            <a:noAutofit/>
          </a:bodyPr>
          <a:lstStyle/>
          <a:p>
            <a:pPr marL="342900" lvl="0" indent="-342900" algn="l" rtl="0">
              <a:lnSpc>
                <a:spcPct val="115000"/>
              </a:lnSpc>
              <a:spcBef>
                <a:spcPts val="400"/>
              </a:spcBef>
              <a:spcAft>
                <a:spcPts val="0"/>
              </a:spcAft>
              <a:buSzPts val="1800"/>
              <a:buFont typeface="Times New Roman"/>
              <a:buChar char="►"/>
            </a:pPr>
            <a:r>
              <a:rPr lang="en-US">
                <a:solidFill>
                  <a:schemeClr val="dk1"/>
                </a:solidFill>
                <a:latin typeface="Times New Roman"/>
                <a:ea typeface="Times New Roman"/>
                <a:cs typeface="Times New Roman"/>
                <a:sym typeface="Times New Roman"/>
              </a:rPr>
              <a:t>It is not possible to develop a system that makes all the requirements of the user. User requirements keep changing as the system is being used. Some of the future enhancements that can be done to this system are:</a:t>
            </a:r>
            <a:endParaRPr>
              <a:solidFill>
                <a:schemeClr val="dk1"/>
              </a:solidFill>
              <a:latin typeface="Times New Roman"/>
              <a:ea typeface="Times New Roman"/>
              <a:cs typeface="Times New Roman"/>
              <a:sym typeface="Times New Roman"/>
            </a:endParaRPr>
          </a:p>
          <a:p>
            <a:pPr marL="342900" lvl="0" indent="0" algn="l" rtl="0">
              <a:lnSpc>
                <a:spcPct val="115000"/>
              </a:lnSpc>
              <a:spcBef>
                <a:spcPts val="400"/>
              </a:spcBef>
              <a:spcAft>
                <a:spcPts val="0"/>
              </a:spcAft>
              <a:buSzPts val="1440"/>
              <a:buNone/>
            </a:pPr>
            <a:endParaRPr>
              <a:solidFill>
                <a:srgbClr val="2DA2BF"/>
              </a:solidFill>
              <a:latin typeface="Times New Roman"/>
              <a:ea typeface="Times New Roman"/>
              <a:cs typeface="Times New Roman"/>
              <a:sym typeface="Times New Roman"/>
            </a:endParaRPr>
          </a:p>
          <a:p>
            <a:pPr marL="342900" lvl="0" indent="-342900" algn="l" rtl="0">
              <a:lnSpc>
                <a:spcPct val="115000"/>
              </a:lnSpc>
              <a:spcBef>
                <a:spcPts val="400"/>
              </a:spcBef>
              <a:spcAft>
                <a:spcPts val="0"/>
              </a:spcAft>
              <a:buSzPts val="1800"/>
              <a:buFont typeface="Times New Roman"/>
              <a:buChar char="►"/>
            </a:pPr>
            <a:r>
              <a:rPr lang="en-US">
                <a:solidFill>
                  <a:schemeClr val="dk1"/>
                </a:solidFill>
                <a:latin typeface="Times New Roman"/>
                <a:ea typeface="Times New Roman"/>
                <a:cs typeface="Times New Roman"/>
                <a:sym typeface="Times New Roman"/>
              </a:rPr>
              <a:t>As the technology emerges, it is possible to upgrade the system and can be adaptable to desired environment.</a:t>
            </a:r>
            <a:endParaRPr>
              <a:solidFill>
                <a:schemeClr val="dk1"/>
              </a:solidFill>
              <a:latin typeface="Times New Roman"/>
              <a:ea typeface="Times New Roman"/>
              <a:cs typeface="Times New Roman"/>
              <a:sym typeface="Times New Roman"/>
            </a:endParaRPr>
          </a:p>
          <a:p>
            <a:pPr marL="342900" lvl="0" indent="0" algn="l" rtl="0">
              <a:lnSpc>
                <a:spcPct val="115000"/>
              </a:lnSpc>
              <a:spcBef>
                <a:spcPts val="400"/>
              </a:spcBef>
              <a:spcAft>
                <a:spcPts val="0"/>
              </a:spcAft>
              <a:buSzPts val="1440"/>
              <a:buNone/>
            </a:pPr>
            <a:endParaRPr>
              <a:solidFill>
                <a:schemeClr val="dk1"/>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SzPts val="1800"/>
              <a:buFont typeface="Times New Roman"/>
              <a:buChar char="►"/>
            </a:pPr>
            <a:r>
              <a:rPr lang="en-US">
                <a:solidFill>
                  <a:schemeClr val="dk1"/>
                </a:solidFill>
                <a:latin typeface="Times New Roman"/>
                <a:ea typeface="Times New Roman"/>
                <a:cs typeface="Times New Roman"/>
                <a:sym typeface="Times New Roman"/>
              </a:rPr>
              <a:t>Based on the future security issues, security can be improved using emerging technologies.</a:t>
            </a:r>
            <a:endParaRPr>
              <a:latin typeface="Times New Roman"/>
              <a:ea typeface="Times New Roman"/>
              <a:cs typeface="Times New Roman"/>
              <a:sym typeface="Times New Roman"/>
            </a:endParaRPr>
          </a:p>
          <a:p>
            <a:pPr marL="0" lvl="0" indent="0" algn="l" rtl="0">
              <a:lnSpc>
                <a:spcPct val="100000"/>
              </a:lnSpc>
              <a:spcBef>
                <a:spcPts val="1000"/>
              </a:spcBef>
              <a:spcAft>
                <a:spcPts val="0"/>
              </a:spcAft>
              <a:buSzPts val="1440"/>
              <a:buNone/>
            </a:pPr>
            <a:endParaRPr>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9"/>
          <p:cNvSpPr txBox="1">
            <a:spLocks noGrp="1"/>
          </p:cNvSpPr>
          <p:nvPr>
            <p:ph type="title"/>
          </p:nvPr>
        </p:nvSpPr>
        <p:spPr>
          <a:xfrm>
            <a:off x="677271" y="421200"/>
            <a:ext cx="8596800" cy="1320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70C0"/>
              </a:buClr>
              <a:buSzPts val="3600"/>
              <a:buFont typeface="Trebuchet MS"/>
              <a:buNone/>
            </a:pPr>
            <a:r>
              <a:rPr lang="en-US">
                <a:solidFill>
                  <a:srgbClr val="0070C0"/>
                </a:solidFill>
              </a:rPr>
              <a:t>References</a:t>
            </a:r>
            <a:endParaRPr/>
          </a:p>
        </p:txBody>
      </p:sp>
      <p:sp>
        <p:nvSpPr>
          <p:cNvPr id="340" name="Google Shape;340;p49"/>
          <p:cNvSpPr txBox="1">
            <a:spLocks noGrp="1"/>
          </p:cNvSpPr>
          <p:nvPr>
            <p:ph type="body" idx="1"/>
          </p:nvPr>
        </p:nvSpPr>
        <p:spPr>
          <a:xfrm>
            <a:off x="677325" y="1500325"/>
            <a:ext cx="8596800" cy="5109600"/>
          </a:xfrm>
          <a:prstGeom prst="rect">
            <a:avLst/>
          </a:prstGeom>
          <a:noFill/>
          <a:ln>
            <a:noFill/>
          </a:ln>
        </p:spPr>
        <p:txBody>
          <a:bodyPr spcFirstLastPara="1" wrap="square" lIns="91425" tIns="45700" rIns="91425" bIns="45700" anchor="t" anchorCtr="0">
            <a:noAutofit/>
          </a:bodyPr>
          <a:lstStyle/>
          <a:p>
            <a:pPr marL="342900" lvl="0" indent="-342900" algn="just" rtl="0">
              <a:lnSpc>
                <a:spcPct val="140000"/>
              </a:lnSpc>
              <a:spcBef>
                <a:spcPts val="0"/>
              </a:spcBef>
              <a:spcAft>
                <a:spcPts val="0"/>
              </a:spcAft>
              <a:buSzPts val="1224"/>
              <a:buChar char="►"/>
            </a:pPr>
            <a:r>
              <a:rPr lang="en-US" sz="1530">
                <a:latin typeface="Times New Roman"/>
                <a:ea typeface="Times New Roman"/>
                <a:cs typeface="Times New Roman"/>
                <a:sym typeface="Times New Roman"/>
              </a:rPr>
              <a:t>Hui Cui, Robert H. Deng, Yingjiu Li, and Guowei Wu,”Attribute-Based Storage Supporting Secure Deduplication of Encrypted Data in Cloud”</a:t>
            </a:r>
            <a:endParaRPr sz="1530">
              <a:latin typeface="Times New Roman"/>
              <a:ea typeface="Times New Roman"/>
              <a:cs typeface="Times New Roman"/>
              <a:sym typeface="Times New Roman"/>
            </a:endParaRPr>
          </a:p>
          <a:p>
            <a:pPr marL="342900" lvl="0" indent="-342900" algn="just" rtl="0">
              <a:lnSpc>
                <a:spcPct val="140000"/>
              </a:lnSpc>
              <a:spcBef>
                <a:spcPts val="0"/>
              </a:spcBef>
              <a:spcAft>
                <a:spcPts val="0"/>
              </a:spcAft>
              <a:buSzPts val="1224"/>
              <a:buChar char="►"/>
            </a:pPr>
            <a:r>
              <a:rPr lang="en-US" sz="1530">
                <a:latin typeface="Times New Roman"/>
                <a:ea typeface="Times New Roman"/>
                <a:cs typeface="Times New Roman"/>
                <a:sym typeface="Times New Roman"/>
              </a:rPr>
              <a:t>J. Lai, R. H. Deng, Y. Yang, and J. Weng, “Adaptable ciphertextpolicy attribute-based encryption,” in Pairing-Based Cryptography -Pairing 2013 - 6th International Conference, Beijing, China, November 22-24, 2013, Revised Selected Papers, ser. Lecture Notes in Computer Science, vol. 8365. Springer, 2013, pp. 199–214.</a:t>
            </a:r>
            <a:endParaRPr/>
          </a:p>
          <a:p>
            <a:pPr marL="342900" lvl="0" indent="-342900" algn="just" rtl="0">
              <a:lnSpc>
                <a:spcPct val="140000"/>
              </a:lnSpc>
              <a:spcBef>
                <a:spcPts val="1000"/>
              </a:spcBef>
              <a:spcAft>
                <a:spcPts val="0"/>
              </a:spcAft>
              <a:buSzPts val="1224"/>
              <a:buChar char="►"/>
            </a:pPr>
            <a:r>
              <a:rPr lang="en-US" sz="1530">
                <a:latin typeface="Times New Roman"/>
                <a:ea typeface="Times New Roman"/>
                <a:cs typeface="Times New Roman"/>
                <a:sym typeface="Times New Roman"/>
              </a:rPr>
              <a:t>B. Waters, “Ciphertext-policy attribute-based encryption: An expressive, efficient, and provably secure realization,” in Public KeyCryptography - PKC 2011 - 14th International Conference on Practice and Theory in Public Key Cryptography, Taormina, Italy, March 6-9, 2011. Proceedings, ser. Lecture Notes in Computer Science, vol. 6571. Springer, 2011, pp. 53–70.</a:t>
            </a:r>
            <a:endParaRPr/>
          </a:p>
          <a:p>
            <a:pPr marL="342900" lvl="0" indent="-342900" algn="just" rtl="0">
              <a:lnSpc>
                <a:spcPct val="140000"/>
              </a:lnSpc>
              <a:spcBef>
                <a:spcPts val="1000"/>
              </a:spcBef>
              <a:spcAft>
                <a:spcPts val="0"/>
              </a:spcAft>
              <a:buSzPts val="1224"/>
              <a:buChar char="►"/>
            </a:pPr>
            <a:r>
              <a:rPr lang="en-US" sz="1530">
                <a:latin typeface="Times New Roman"/>
                <a:ea typeface="Times New Roman"/>
                <a:cs typeface="Times New Roman"/>
                <a:sym typeface="Times New Roman"/>
              </a:rPr>
              <a:t>B. Lewko and B. Waters, “Decentralizing attribute-based encryption,” in Advances in Cryptology - EUROCRYPT 2011 - 30</a:t>
            </a:r>
            <a:r>
              <a:rPr lang="en-US" sz="1530" baseline="30000">
                <a:latin typeface="Times New Roman"/>
                <a:ea typeface="Times New Roman"/>
                <a:cs typeface="Times New Roman"/>
                <a:sym typeface="Times New Roman"/>
              </a:rPr>
              <a:t>th</a:t>
            </a:r>
            <a:r>
              <a:rPr lang="en-US" sz="1530">
                <a:latin typeface="Times New Roman"/>
                <a:ea typeface="Times New Roman"/>
                <a:cs typeface="Times New Roman"/>
                <a:sym typeface="Times New Roman"/>
              </a:rPr>
              <a:t>Annual International Conference on the Theory and Applications of Cryptographic Techniques, Tallinn, Estonia, May 15-19, 2011. Proceedings, ser. Lecture Notes in Computer Science, vol. 6632. Springer, 2011, pp. 568–588.</a:t>
            </a:r>
            <a:endParaRPr/>
          </a:p>
          <a:p>
            <a:pPr marL="342900" lvl="0" indent="-265176" algn="l" rtl="0">
              <a:lnSpc>
                <a:spcPct val="90000"/>
              </a:lnSpc>
              <a:spcBef>
                <a:spcPts val="1000"/>
              </a:spcBef>
              <a:spcAft>
                <a:spcPts val="0"/>
              </a:spcAft>
              <a:buSzPts val="1224"/>
              <a:buNone/>
            </a:pPr>
            <a:endParaRPr sz="153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0"/>
          <p:cNvSpPr txBox="1">
            <a:spLocks noGrp="1"/>
          </p:cNvSpPr>
          <p:nvPr>
            <p:ph type="title"/>
          </p:nvPr>
        </p:nvSpPr>
        <p:spPr>
          <a:xfrm>
            <a:off x="1154954" y="1139688"/>
            <a:ext cx="8825660" cy="1825454"/>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F7597"/>
              </a:buClr>
              <a:buSzPts val="4400"/>
              <a:buFont typeface="Trebuchet MS"/>
              <a:buNone/>
            </a:pPr>
            <a:r>
              <a:rPr lang="en-US">
                <a:solidFill>
                  <a:srgbClr val="0F7597"/>
                </a:solidFill>
              </a:rPr>
              <a:t>                 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txBox="1">
            <a:spLocks noGrp="1"/>
          </p:cNvSpPr>
          <p:nvPr>
            <p:ph type="title"/>
          </p:nvPr>
        </p:nvSpPr>
        <p:spPr>
          <a:xfrm>
            <a:off x="742100" y="183200"/>
            <a:ext cx="8532000" cy="783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sz="3400">
                <a:solidFill>
                  <a:srgbClr val="0B5394"/>
                </a:solidFill>
              </a:rPr>
              <a:t>Introduction</a:t>
            </a:r>
            <a:endParaRPr sz="3400">
              <a:solidFill>
                <a:srgbClr val="0B5394"/>
              </a:solidFill>
            </a:endParaRPr>
          </a:p>
        </p:txBody>
      </p:sp>
      <p:sp>
        <p:nvSpPr>
          <p:cNvPr id="163" name="Google Shape;163;p21"/>
          <p:cNvSpPr txBox="1">
            <a:spLocks noGrp="1"/>
          </p:cNvSpPr>
          <p:nvPr>
            <p:ph type="body" idx="1"/>
          </p:nvPr>
        </p:nvSpPr>
        <p:spPr>
          <a:xfrm>
            <a:off x="383850" y="868750"/>
            <a:ext cx="10486500" cy="5497800"/>
          </a:xfrm>
          <a:prstGeom prst="rect">
            <a:avLst/>
          </a:prstGeom>
          <a:noFill/>
          <a:ln>
            <a:noFill/>
          </a:ln>
        </p:spPr>
        <p:txBody>
          <a:bodyPr spcFirstLastPara="1" wrap="square" lIns="91425" tIns="45700" rIns="91425" bIns="45700" anchor="t" anchorCtr="0">
            <a:noAutofit/>
          </a:bodyPr>
          <a:lstStyle/>
          <a:p>
            <a:pPr marL="457200" lvl="0" indent="-342900" algn="just" rtl="0">
              <a:lnSpc>
                <a:spcPct val="150000"/>
              </a:lnSpc>
              <a:spcBef>
                <a:spcPts val="400"/>
              </a:spcBef>
              <a:spcAft>
                <a:spcPts val="0"/>
              </a:spcAft>
              <a:buClr>
                <a:schemeClr val="dk1"/>
              </a:buClr>
              <a:buSzPts val="1800"/>
              <a:buFont typeface="Times New Roman"/>
              <a:buChar char="➢"/>
            </a:pPr>
            <a:r>
              <a:rPr lang="en-US" dirty="0">
                <a:solidFill>
                  <a:schemeClr val="dk1"/>
                </a:solidFill>
                <a:latin typeface="Times New Roman"/>
                <a:ea typeface="Times New Roman"/>
                <a:cs typeface="Times New Roman"/>
                <a:sym typeface="Times New Roman"/>
              </a:rPr>
              <a:t>Cloud computing greatly facilitates data providers who want to outsource their data to the cloud without disclosing their sensitive data to external parties and would like users with certain credentials to be able to access the data. </a:t>
            </a:r>
            <a:endParaRPr dirty="0">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Times New Roman"/>
              <a:buChar char="➢"/>
            </a:pPr>
            <a:r>
              <a:rPr lang="en-US" dirty="0">
                <a:solidFill>
                  <a:schemeClr val="dk1"/>
                </a:solidFill>
                <a:latin typeface="Times New Roman"/>
                <a:ea typeface="Times New Roman"/>
                <a:cs typeface="Times New Roman"/>
                <a:sym typeface="Times New Roman"/>
              </a:rPr>
              <a:t>This requires data to be stored in encrypted forms with access control policies such that no one except users with attributes (or credentials) of specific forms can decrypt the encrypted data. </a:t>
            </a:r>
            <a:endParaRPr dirty="0">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Times New Roman"/>
              <a:buChar char="➢"/>
            </a:pPr>
            <a:r>
              <a:rPr lang="en-US" dirty="0">
                <a:solidFill>
                  <a:schemeClr val="dk1"/>
                </a:solidFill>
                <a:latin typeface="Times New Roman"/>
                <a:ea typeface="Times New Roman"/>
                <a:cs typeface="Times New Roman"/>
                <a:sym typeface="Times New Roman"/>
              </a:rPr>
              <a:t>An encryption technique that meets this requirement is called attribute-based encryption (ABE), where a user’s private key is associated with an attribute set, a message is encrypted under an access policy (or access structure) over a set of attributes, and a user can decrypt a ciphertext with his/her private key if his/her set of attributes satisfies the access policy associated with this ciphertext.</a:t>
            </a:r>
            <a:endParaRPr dirty="0">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Times New Roman"/>
              <a:buChar char="➢"/>
            </a:pPr>
            <a:r>
              <a:rPr lang="en-US" dirty="0">
                <a:solidFill>
                  <a:schemeClr val="dk1"/>
                </a:solidFill>
                <a:latin typeface="Times New Roman"/>
                <a:ea typeface="Times New Roman"/>
                <a:cs typeface="Times New Roman"/>
                <a:sym typeface="Times New Roman"/>
              </a:rPr>
              <a:t> However, the standard ABE system fails to achieve secure deduplication, which is a technique to save storage space and network bandwidth by eliminating redundant copies of the encrypted data stored in the cloud. </a:t>
            </a:r>
            <a:endParaRPr dirty="0">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Times New Roman"/>
              <a:buChar char="➢"/>
            </a:pPr>
            <a:r>
              <a:rPr lang="en-US" dirty="0">
                <a:solidFill>
                  <a:schemeClr val="dk1"/>
                </a:solidFill>
                <a:latin typeface="Times New Roman"/>
                <a:ea typeface="Times New Roman"/>
                <a:cs typeface="Times New Roman"/>
                <a:sym typeface="Times New Roman"/>
              </a:rPr>
              <a:t>So, It would be desirable to design a cloud storage system possessing both properties-ABE and deduplication.</a:t>
            </a:r>
            <a:endParaRPr dirty="0">
              <a:solidFill>
                <a:schemeClr val="dk1"/>
              </a:solidFill>
              <a:latin typeface="Times New Roman"/>
              <a:ea typeface="Times New Roman"/>
              <a:cs typeface="Times New Roman"/>
              <a:sym typeface="Times New Roman"/>
            </a:endParaRPr>
          </a:p>
          <a:p>
            <a:pPr marL="0" lvl="0" indent="0" algn="just" rtl="0">
              <a:lnSpc>
                <a:spcPct val="150000"/>
              </a:lnSpc>
              <a:spcBef>
                <a:spcPts val="400"/>
              </a:spcBef>
              <a:spcAft>
                <a:spcPts val="0"/>
              </a:spcAft>
              <a:buClr>
                <a:schemeClr val="dk1"/>
              </a:buClr>
              <a:buSzPts val="1100"/>
              <a:buFont typeface="Arial"/>
              <a:buNone/>
            </a:pPr>
            <a:endParaRPr sz="1400" dirty="0">
              <a:solidFill>
                <a:schemeClr val="dk1"/>
              </a:solidFill>
              <a:latin typeface="Times New Roman"/>
              <a:ea typeface="Times New Roman"/>
              <a:cs typeface="Times New Roman"/>
              <a:sym typeface="Times New Roman"/>
            </a:endParaRPr>
          </a:p>
          <a:p>
            <a:pPr marL="0" lvl="0" indent="0" algn="just" rtl="0">
              <a:lnSpc>
                <a:spcPct val="150000"/>
              </a:lnSpc>
              <a:spcBef>
                <a:spcPts val="400"/>
              </a:spcBef>
              <a:spcAft>
                <a:spcPts val="0"/>
              </a:spcAft>
              <a:buClr>
                <a:schemeClr val="dk1"/>
              </a:buClr>
              <a:buSzPts val="1100"/>
              <a:buFont typeface="Arial"/>
              <a:buNone/>
            </a:pPr>
            <a:r>
              <a:rPr lang="en-US" sz="1400" dirty="0">
                <a:solidFill>
                  <a:schemeClr val="dk1"/>
                </a:solidFill>
                <a:latin typeface="Times New Roman"/>
                <a:ea typeface="Times New Roman"/>
                <a:cs typeface="Times New Roman"/>
                <a:sym typeface="Times New Roman"/>
              </a:rPr>
              <a:t>/*On the other hand, to the best of our knowledge, existing constructions for secure deduplication are not built on attribute-based encryption. </a:t>
            </a:r>
            <a:endParaRPr sz="1400" dirty="0">
              <a:solidFill>
                <a:schemeClr val="dk1"/>
              </a:solidFill>
              <a:latin typeface="Times New Roman"/>
              <a:ea typeface="Times New Roman"/>
              <a:cs typeface="Times New Roman"/>
              <a:sym typeface="Times New Roman"/>
            </a:endParaRPr>
          </a:p>
          <a:p>
            <a:pPr marL="0" lvl="0" indent="0" algn="just" rtl="0">
              <a:lnSpc>
                <a:spcPct val="150000"/>
              </a:lnSpc>
              <a:spcBef>
                <a:spcPts val="400"/>
              </a:spcBef>
              <a:spcAft>
                <a:spcPts val="0"/>
              </a:spcAft>
              <a:buClr>
                <a:schemeClr val="dk1"/>
              </a:buClr>
              <a:buSzPts val="1100"/>
              <a:buFont typeface="Arial"/>
              <a:buNone/>
            </a:pPr>
            <a:r>
              <a:rPr lang="en-US" sz="1400" dirty="0">
                <a:solidFill>
                  <a:schemeClr val="dk1"/>
                </a:solidFill>
                <a:latin typeface="Times New Roman"/>
                <a:ea typeface="Times New Roman"/>
                <a:cs typeface="Times New Roman"/>
                <a:sym typeface="Times New Roman"/>
              </a:rPr>
              <a:t>Nevertheless, since ABE and secure deduplication have been widely applied in cloud computing, it would be desirable to design a cloud storage system possessing both properties.*/  </a:t>
            </a:r>
            <a:endParaRPr sz="1400" dirty="0">
              <a:solidFill>
                <a:schemeClr val="dk1"/>
              </a:solidFill>
              <a:latin typeface="Times New Roman"/>
              <a:ea typeface="Times New Roman"/>
              <a:cs typeface="Times New Roman"/>
              <a:sym typeface="Times New Roman"/>
            </a:endParaRPr>
          </a:p>
          <a:p>
            <a:pPr marL="0" lvl="0" indent="0" algn="l" rtl="0">
              <a:lnSpc>
                <a:spcPct val="100000"/>
              </a:lnSpc>
              <a:spcBef>
                <a:spcPts val="1000"/>
              </a:spcBef>
              <a:spcAft>
                <a:spcPts val="0"/>
              </a:spcAft>
              <a:buSzPts val="1440"/>
              <a:buNone/>
            </a:pP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2"/>
          <p:cNvSpPr txBox="1">
            <a:spLocks noGrp="1"/>
          </p:cNvSpPr>
          <p:nvPr>
            <p:ph type="title"/>
          </p:nvPr>
        </p:nvSpPr>
        <p:spPr>
          <a:xfrm>
            <a:off x="646111" y="515155"/>
            <a:ext cx="9404723" cy="133809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F7597"/>
              </a:buClr>
              <a:buSzPts val="3600"/>
              <a:buFont typeface="Trebuchet MS"/>
              <a:buNone/>
            </a:pPr>
            <a:r>
              <a:rPr lang="en-US">
                <a:solidFill>
                  <a:srgbClr val="0F7597"/>
                </a:solidFill>
              </a:rPr>
              <a:t>Statement of Problem</a:t>
            </a:r>
            <a:endParaRPr/>
          </a:p>
        </p:txBody>
      </p:sp>
      <p:sp>
        <p:nvSpPr>
          <p:cNvPr id="169" name="Google Shape;169;p22"/>
          <p:cNvSpPr txBox="1">
            <a:spLocks noGrp="1"/>
          </p:cNvSpPr>
          <p:nvPr>
            <p:ph type="body" idx="1"/>
          </p:nvPr>
        </p:nvSpPr>
        <p:spPr>
          <a:xfrm>
            <a:off x="425003" y="1532586"/>
            <a:ext cx="10911781" cy="5061398"/>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SzPts val="1440"/>
              <a:buFont typeface="Noto Sans Symbols"/>
              <a:buChar char="▪"/>
            </a:pPr>
            <a:r>
              <a:rPr lang="en-US" dirty="0">
                <a:latin typeface="Calibri"/>
                <a:ea typeface="Calibri"/>
                <a:cs typeface="Calibri"/>
                <a:sym typeface="Calibri"/>
              </a:rPr>
              <a:t>In a typical storage system, to store a file in the cloud, a data provider  generates a </a:t>
            </a:r>
            <a:r>
              <a:rPr lang="en-US" dirty="0">
                <a:solidFill>
                  <a:srgbClr val="FF0000"/>
                </a:solidFill>
                <a:latin typeface="Calibri"/>
                <a:ea typeface="Calibri"/>
                <a:cs typeface="Calibri"/>
                <a:sym typeface="Calibri"/>
              </a:rPr>
              <a:t>tag</a:t>
            </a:r>
            <a:r>
              <a:rPr lang="en-US" dirty="0">
                <a:latin typeface="Calibri"/>
                <a:ea typeface="Calibri"/>
                <a:cs typeface="Calibri"/>
                <a:sym typeface="Calibri"/>
              </a:rPr>
              <a:t> and a cipher text. The data provider uploads the tag and the cipher text to the cloud. </a:t>
            </a:r>
            <a:endParaRPr dirty="0"/>
          </a:p>
          <a:p>
            <a:pPr marL="342900" lvl="0" indent="-342900" algn="just" rtl="0">
              <a:lnSpc>
                <a:spcPct val="150000"/>
              </a:lnSpc>
              <a:spcBef>
                <a:spcPts val="1000"/>
              </a:spcBef>
              <a:spcAft>
                <a:spcPts val="0"/>
              </a:spcAft>
              <a:buSzPts val="1440"/>
              <a:buFont typeface="Noto Sans Symbols"/>
              <a:buChar char="▪"/>
            </a:pPr>
            <a:r>
              <a:rPr lang="en-US" dirty="0">
                <a:latin typeface="Calibri"/>
                <a:ea typeface="Calibri"/>
                <a:cs typeface="Calibri"/>
                <a:sym typeface="Calibri"/>
              </a:rPr>
              <a:t>Upon receiving an outsourcing request from a data provider for uploading a cipher text and an associated tag, the cloud runs a so-called </a:t>
            </a:r>
            <a:r>
              <a:rPr lang="en-US" dirty="0">
                <a:solidFill>
                  <a:srgbClr val="FF0000"/>
                </a:solidFill>
                <a:latin typeface="Calibri"/>
                <a:ea typeface="Calibri"/>
                <a:cs typeface="Calibri"/>
                <a:sym typeface="Calibri"/>
              </a:rPr>
              <a:t>equality checking algorithm</a:t>
            </a:r>
            <a:r>
              <a:rPr lang="en-US" dirty="0">
                <a:latin typeface="Calibri"/>
                <a:ea typeface="Calibri"/>
                <a:cs typeface="Calibri"/>
                <a:sym typeface="Calibri"/>
              </a:rPr>
              <a:t>, which checks if the tag in the incoming request is identical to any tags in the storage system. </a:t>
            </a:r>
            <a:endParaRPr dirty="0"/>
          </a:p>
          <a:p>
            <a:pPr marL="342900" lvl="0" indent="-342900" algn="just" rtl="0">
              <a:lnSpc>
                <a:spcPct val="150000"/>
              </a:lnSpc>
              <a:spcBef>
                <a:spcPts val="1000"/>
              </a:spcBef>
              <a:spcAft>
                <a:spcPts val="0"/>
              </a:spcAft>
              <a:buSzPts val="1440"/>
              <a:buFont typeface="Noto Sans Symbols"/>
              <a:buChar char="▪"/>
            </a:pPr>
            <a:r>
              <a:rPr lang="en-US" dirty="0">
                <a:latin typeface="Calibri"/>
                <a:ea typeface="Calibri"/>
                <a:cs typeface="Calibri"/>
                <a:sym typeface="Calibri"/>
              </a:rPr>
              <a:t>If there is a match, then the underlying plaintext of this incoming cipher text has already been stored and the new cipher text is discarded.</a:t>
            </a:r>
            <a:endParaRPr dirty="0">
              <a:latin typeface="Calibri"/>
              <a:ea typeface="Calibri"/>
              <a:cs typeface="Calibri"/>
              <a:sym typeface="Calibri"/>
            </a:endParaRPr>
          </a:p>
          <a:p>
            <a:pPr marL="342900" lvl="0" indent="-342900" algn="just" rtl="0">
              <a:lnSpc>
                <a:spcPct val="150000"/>
              </a:lnSpc>
              <a:spcBef>
                <a:spcPts val="1000"/>
              </a:spcBef>
              <a:spcAft>
                <a:spcPts val="0"/>
              </a:spcAft>
              <a:buSzPts val="1440"/>
              <a:buFont typeface="Noto Sans Symbols"/>
              <a:buChar char="▪"/>
            </a:pPr>
            <a:r>
              <a:rPr lang="en-US" dirty="0">
                <a:latin typeface="Calibri"/>
                <a:ea typeface="Calibri"/>
                <a:cs typeface="Calibri"/>
                <a:sym typeface="Calibri"/>
              </a:rPr>
              <a:t> It is apparent that such a system with a tag appended to the ciphertext does not provide the standard notion of semantic security for data confidentiality.</a:t>
            </a:r>
            <a:endParaRPr dirty="0"/>
          </a:p>
          <a:p>
            <a:pPr marL="0" lvl="0" indent="0" algn="just" rtl="0">
              <a:lnSpc>
                <a:spcPct val="150000"/>
              </a:lnSpc>
              <a:spcBef>
                <a:spcPts val="1000"/>
              </a:spcBef>
              <a:spcAft>
                <a:spcPts val="0"/>
              </a:spcAft>
              <a:buSzPts val="1440"/>
              <a:buNone/>
            </a:pPr>
            <a:endParaRPr dirty="0">
              <a:latin typeface="Calibri"/>
              <a:ea typeface="Calibri"/>
              <a:cs typeface="Calibri"/>
              <a:sym typeface="Calibri"/>
            </a:endParaRPr>
          </a:p>
          <a:p>
            <a:pPr marL="342900" lvl="0" indent="-251459" algn="l" rtl="0">
              <a:lnSpc>
                <a:spcPct val="100000"/>
              </a:lnSpc>
              <a:spcBef>
                <a:spcPts val="1000"/>
              </a:spcBef>
              <a:spcAft>
                <a:spcPts val="0"/>
              </a:spcAft>
              <a:buSzPts val="1440"/>
              <a:buFont typeface="Noto Sans Symbols"/>
              <a:buNone/>
            </a:pPr>
            <a:endParaRPr dirty="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a:spLocks noGrp="1"/>
          </p:cNvSpPr>
          <p:nvPr>
            <p:ph type="title"/>
          </p:nvPr>
        </p:nvSpPr>
        <p:spPr>
          <a:xfrm>
            <a:off x="677325" y="282950"/>
            <a:ext cx="8596800" cy="958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00"/>
              </a:spcBef>
              <a:spcAft>
                <a:spcPts val="0"/>
              </a:spcAft>
              <a:buClr>
                <a:schemeClr val="dk1"/>
              </a:buClr>
              <a:buSzPts val="1100"/>
              <a:buFont typeface="Arial"/>
              <a:buNone/>
            </a:pPr>
            <a:r>
              <a:rPr lang="en-US" sz="3000">
                <a:solidFill>
                  <a:srgbClr val="0B5394"/>
                </a:solidFill>
                <a:latin typeface="Times New Roman"/>
                <a:ea typeface="Times New Roman"/>
                <a:cs typeface="Times New Roman"/>
                <a:sym typeface="Times New Roman"/>
              </a:rPr>
              <a:t>Requirements Specifications</a:t>
            </a:r>
            <a:endParaRPr sz="3000">
              <a:solidFill>
                <a:srgbClr val="0B5394"/>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endParaRPr>
              <a:solidFill>
                <a:srgbClr val="0B5394"/>
              </a:solidFill>
            </a:endParaRPr>
          </a:p>
        </p:txBody>
      </p:sp>
      <p:sp>
        <p:nvSpPr>
          <p:cNvPr id="175" name="Google Shape;175;p23"/>
          <p:cNvSpPr txBox="1">
            <a:spLocks noGrp="1"/>
          </p:cNvSpPr>
          <p:nvPr>
            <p:ph type="body" idx="1"/>
          </p:nvPr>
        </p:nvSpPr>
        <p:spPr>
          <a:xfrm>
            <a:off x="1104825" y="1306925"/>
            <a:ext cx="6615600" cy="5268300"/>
          </a:xfrm>
          <a:prstGeom prst="rect">
            <a:avLst/>
          </a:prstGeom>
          <a:noFill/>
          <a:ln>
            <a:noFill/>
          </a:ln>
        </p:spPr>
        <p:txBody>
          <a:bodyPr spcFirstLastPara="1" wrap="square" lIns="91425" tIns="45700" rIns="91425" bIns="45700" anchor="t" anchorCtr="0">
            <a:noAutofit/>
          </a:bodyPr>
          <a:lstStyle/>
          <a:p>
            <a:pPr marL="342900" lvl="0" indent="-342900" algn="just" rtl="0">
              <a:lnSpc>
                <a:spcPct val="140000"/>
              </a:lnSpc>
              <a:spcBef>
                <a:spcPts val="0"/>
              </a:spcBef>
              <a:spcAft>
                <a:spcPts val="0"/>
              </a:spcAft>
              <a:buSzPts val="1332"/>
              <a:buNone/>
            </a:pPr>
            <a:r>
              <a:rPr lang="en-US" sz="1665" b="1">
                <a:latin typeface="Times New Roman"/>
                <a:ea typeface="Times New Roman"/>
                <a:cs typeface="Times New Roman"/>
                <a:sym typeface="Times New Roman"/>
              </a:rPr>
              <a:t> HARDWARE REQUIREMENTS:</a:t>
            </a:r>
            <a:endParaRPr sz="1665">
              <a:latin typeface="Times New Roman"/>
              <a:ea typeface="Times New Roman"/>
              <a:cs typeface="Times New Roman"/>
              <a:sym typeface="Times New Roman"/>
            </a:endParaRPr>
          </a:p>
          <a:p>
            <a:pPr marL="342900" lvl="0" indent="-342900" algn="just" rtl="0">
              <a:lnSpc>
                <a:spcPct val="140000"/>
              </a:lnSpc>
              <a:spcBef>
                <a:spcPts val="1000"/>
              </a:spcBef>
              <a:spcAft>
                <a:spcPts val="0"/>
              </a:spcAft>
              <a:buSzPts val="1332"/>
              <a:buChar char="►"/>
            </a:pPr>
            <a:r>
              <a:rPr lang="en-US" sz="1665">
                <a:latin typeface="Times New Roman"/>
                <a:ea typeface="Times New Roman"/>
                <a:cs typeface="Times New Roman"/>
                <a:sym typeface="Times New Roman"/>
              </a:rPr>
              <a:t>System		        : Pentium IV 2.4 GHz.</a:t>
            </a:r>
            <a:endParaRPr sz="1665">
              <a:latin typeface="Times New Roman"/>
              <a:ea typeface="Times New Roman"/>
              <a:cs typeface="Times New Roman"/>
              <a:sym typeface="Times New Roman"/>
            </a:endParaRPr>
          </a:p>
          <a:p>
            <a:pPr marL="342900" lvl="0" indent="-342900" algn="just" rtl="0">
              <a:lnSpc>
                <a:spcPct val="140000"/>
              </a:lnSpc>
              <a:spcBef>
                <a:spcPts val="1000"/>
              </a:spcBef>
              <a:spcAft>
                <a:spcPts val="0"/>
              </a:spcAft>
              <a:buSzPts val="1332"/>
              <a:buChar char="►"/>
            </a:pPr>
            <a:r>
              <a:rPr lang="en-US" sz="1665">
                <a:latin typeface="Times New Roman"/>
                <a:ea typeface="Times New Roman"/>
                <a:cs typeface="Times New Roman"/>
                <a:sym typeface="Times New Roman"/>
              </a:rPr>
              <a:t>Hard Disk        		: 40 GB.</a:t>
            </a:r>
            <a:endParaRPr sz="1665">
              <a:latin typeface="Times New Roman"/>
              <a:ea typeface="Times New Roman"/>
              <a:cs typeface="Times New Roman"/>
              <a:sym typeface="Times New Roman"/>
            </a:endParaRPr>
          </a:p>
          <a:p>
            <a:pPr marL="342900" lvl="0" indent="-342900" algn="just" rtl="0">
              <a:lnSpc>
                <a:spcPct val="140000"/>
              </a:lnSpc>
              <a:spcBef>
                <a:spcPts val="1000"/>
              </a:spcBef>
              <a:spcAft>
                <a:spcPts val="0"/>
              </a:spcAft>
              <a:buSzPts val="1332"/>
              <a:buChar char="►"/>
            </a:pPr>
            <a:r>
              <a:rPr lang="en-US" sz="1665">
                <a:latin typeface="Times New Roman"/>
                <a:ea typeface="Times New Roman"/>
                <a:cs typeface="Times New Roman"/>
                <a:sym typeface="Times New Roman"/>
              </a:rPr>
              <a:t>Monitor                       :15 VGA Colour</a:t>
            </a:r>
            <a:endParaRPr sz="1665">
              <a:latin typeface="Times New Roman"/>
              <a:ea typeface="Times New Roman"/>
              <a:cs typeface="Times New Roman"/>
              <a:sym typeface="Times New Roman"/>
            </a:endParaRPr>
          </a:p>
          <a:p>
            <a:pPr marL="342900" lvl="0" indent="-342900" algn="just" rtl="0">
              <a:lnSpc>
                <a:spcPct val="140000"/>
              </a:lnSpc>
              <a:spcBef>
                <a:spcPts val="1000"/>
              </a:spcBef>
              <a:spcAft>
                <a:spcPts val="0"/>
              </a:spcAft>
              <a:buSzPts val="1332"/>
              <a:buChar char="►"/>
            </a:pPr>
            <a:r>
              <a:rPr lang="en-US" sz="1665">
                <a:latin typeface="Times New Roman"/>
                <a:ea typeface="Times New Roman"/>
                <a:cs typeface="Times New Roman"/>
                <a:sym typeface="Times New Roman"/>
              </a:rPr>
              <a:t>RAM			         : 1 GB.</a:t>
            </a:r>
            <a:r>
              <a:rPr lang="en-US" sz="1665" b="1">
                <a:latin typeface="Times New Roman"/>
                <a:ea typeface="Times New Roman"/>
                <a:cs typeface="Times New Roman"/>
                <a:sym typeface="Times New Roman"/>
              </a:rPr>
              <a:t> </a:t>
            </a:r>
            <a:endParaRPr sz="1665">
              <a:latin typeface="Times New Roman"/>
              <a:ea typeface="Times New Roman"/>
              <a:cs typeface="Times New Roman"/>
              <a:sym typeface="Times New Roman"/>
            </a:endParaRPr>
          </a:p>
          <a:p>
            <a:pPr marL="342900" lvl="0" indent="-342900" algn="just" rtl="0">
              <a:lnSpc>
                <a:spcPct val="140000"/>
              </a:lnSpc>
              <a:spcBef>
                <a:spcPts val="1000"/>
              </a:spcBef>
              <a:spcAft>
                <a:spcPts val="0"/>
              </a:spcAft>
              <a:buSzPts val="1332"/>
              <a:buNone/>
            </a:pPr>
            <a:r>
              <a:rPr lang="en-US" sz="1665" b="1">
                <a:latin typeface="Times New Roman"/>
                <a:ea typeface="Times New Roman"/>
                <a:cs typeface="Times New Roman"/>
                <a:sym typeface="Times New Roman"/>
              </a:rPr>
              <a:t>        SOFTWARE REQUIREMENTS:</a:t>
            </a:r>
            <a:endParaRPr sz="1665">
              <a:latin typeface="Times New Roman"/>
              <a:ea typeface="Times New Roman"/>
              <a:cs typeface="Times New Roman"/>
              <a:sym typeface="Times New Roman"/>
            </a:endParaRPr>
          </a:p>
          <a:p>
            <a:pPr marL="342900" lvl="0" indent="-342900" algn="just" rtl="0">
              <a:lnSpc>
                <a:spcPct val="140000"/>
              </a:lnSpc>
              <a:spcBef>
                <a:spcPts val="1000"/>
              </a:spcBef>
              <a:spcAft>
                <a:spcPts val="0"/>
              </a:spcAft>
              <a:buSzPts val="1332"/>
              <a:buChar char="►"/>
            </a:pPr>
            <a:r>
              <a:rPr lang="en-US" sz="1665">
                <a:latin typeface="Times New Roman"/>
                <a:ea typeface="Times New Roman"/>
                <a:cs typeface="Times New Roman"/>
                <a:sym typeface="Times New Roman"/>
              </a:rPr>
              <a:t>Operating system 	          : Windows 10</a:t>
            </a:r>
            <a:endParaRPr/>
          </a:p>
          <a:p>
            <a:pPr marL="342900" lvl="0" indent="-342900" algn="just" rtl="0">
              <a:lnSpc>
                <a:spcPct val="140000"/>
              </a:lnSpc>
              <a:spcBef>
                <a:spcPts val="1000"/>
              </a:spcBef>
              <a:spcAft>
                <a:spcPts val="0"/>
              </a:spcAft>
              <a:buSzPts val="1332"/>
              <a:buChar char="►"/>
            </a:pPr>
            <a:r>
              <a:rPr lang="en-US" sz="1665">
                <a:latin typeface="Times New Roman"/>
                <a:ea typeface="Times New Roman"/>
                <a:cs typeface="Times New Roman"/>
                <a:sym typeface="Times New Roman"/>
              </a:rPr>
              <a:t>Coding Language		 :  JAVA/J2ME</a:t>
            </a:r>
            <a:endParaRPr sz="1665">
              <a:latin typeface="Times New Roman"/>
              <a:ea typeface="Times New Roman"/>
              <a:cs typeface="Times New Roman"/>
              <a:sym typeface="Times New Roman"/>
            </a:endParaRPr>
          </a:p>
          <a:p>
            <a:pPr marL="342900" lvl="0" indent="-342900" algn="just" rtl="0">
              <a:lnSpc>
                <a:spcPct val="140000"/>
              </a:lnSpc>
              <a:spcBef>
                <a:spcPts val="1000"/>
              </a:spcBef>
              <a:spcAft>
                <a:spcPts val="0"/>
              </a:spcAft>
              <a:buSzPts val="1332"/>
              <a:buChar char="►"/>
            </a:pPr>
            <a:r>
              <a:rPr lang="en-US" sz="1665">
                <a:latin typeface="Times New Roman"/>
                <a:ea typeface="Times New Roman"/>
                <a:cs typeface="Times New Roman"/>
                <a:sym typeface="Times New Roman"/>
              </a:rPr>
              <a:t>Technology                            : JSP</a:t>
            </a:r>
            <a:endParaRPr sz="1665">
              <a:latin typeface="Times New Roman"/>
              <a:ea typeface="Times New Roman"/>
              <a:cs typeface="Times New Roman"/>
              <a:sym typeface="Times New Roman"/>
            </a:endParaRPr>
          </a:p>
          <a:p>
            <a:pPr marL="342900" lvl="0" indent="-364045" algn="just" rtl="0">
              <a:lnSpc>
                <a:spcPct val="140000"/>
              </a:lnSpc>
              <a:spcBef>
                <a:spcPts val="1000"/>
              </a:spcBef>
              <a:spcAft>
                <a:spcPts val="0"/>
              </a:spcAft>
              <a:buSzPts val="1665"/>
              <a:buFont typeface="Times New Roman"/>
              <a:buChar char="►"/>
            </a:pPr>
            <a:r>
              <a:rPr lang="en-US" sz="1665">
                <a:latin typeface="Times New Roman"/>
                <a:ea typeface="Times New Roman"/>
                <a:cs typeface="Times New Roman"/>
                <a:sym typeface="Times New Roman"/>
              </a:rPr>
              <a:t>Platform                                 :Netbeans IDE</a:t>
            </a:r>
            <a:endParaRPr sz="1665">
              <a:latin typeface="Times New Roman"/>
              <a:ea typeface="Times New Roman"/>
              <a:cs typeface="Times New Roman"/>
              <a:sym typeface="Times New Roman"/>
            </a:endParaRPr>
          </a:p>
          <a:p>
            <a:pPr marL="342900" lvl="0" indent="-342900" algn="just" rtl="0">
              <a:lnSpc>
                <a:spcPct val="140000"/>
              </a:lnSpc>
              <a:spcBef>
                <a:spcPts val="1000"/>
              </a:spcBef>
              <a:spcAft>
                <a:spcPts val="0"/>
              </a:spcAft>
              <a:buSzPts val="1332"/>
              <a:buChar char="►"/>
            </a:pPr>
            <a:r>
              <a:rPr lang="en-US" sz="1665">
                <a:latin typeface="Times New Roman"/>
                <a:ea typeface="Times New Roman"/>
                <a:cs typeface="Times New Roman"/>
                <a:sym typeface="Times New Roman"/>
              </a:rPr>
              <a:t>Data Base		                  :  MYSQL</a:t>
            </a:r>
            <a:endParaRPr/>
          </a:p>
          <a:p>
            <a:pPr marL="342900" lvl="0" indent="-258318" algn="l" rtl="0">
              <a:lnSpc>
                <a:spcPct val="90000"/>
              </a:lnSpc>
              <a:spcBef>
                <a:spcPts val="1000"/>
              </a:spcBef>
              <a:spcAft>
                <a:spcPts val="0"/>
              </a:spcAft>
              <a:buSzPts val="1332"/>
              <a:buNone/>
            </a:pPr>
            <a:endParaRPr sz="1665"/>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txBox="1">
            <a:spLocks noGrp="1"/>
          </p:cNvSpPr>
          <p:nvPr>
            <p:ph type="title"/>
          </p:nvPr>
        </p:nvSpPr>
        <p:spPr>
          <a:xfrm>
            <a:off x="539025" y="299700"/>
            <a:ext cx="8735100" cy="624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70C0"/>
              </a:buClr>
              <a:buSzPts val="3240"/>
              <a:buFont typeface="Times New Roman"/>
              <a:buNone/>
            </a:pPr>
            <a:r>
              <a:rPr lang="en-US" sz="3240">
                <a:solidFill>
                  <a:srgbClr val="0070C0"/>
                </a:solidFill>
                <a:latin typeface="Times New Roman"/>
                <a:ea typeface="Times New Roman"/>
                <a:cs typeface="Times New Roman"/>
                <a:sym typeface="Times New Roman"/>
              </a:rPr>
              <a:t>LITERATURE SURVEY</a:t>
            </a:r>
            <a:endParaRPr/>
          </a:p>
        </p:txBody>
      </p:sp>
      <p:sp>
        <p:nvSpPr>
          <p:cNvPr id="181" name="Google Shape;181;p24"/>
          <p:cNvSpPr txBox="1">
            <a:spLocks noGrp="1"/>
          </p:cNvSpPr>
          <p:nvPr>
            <p:ph type="body" idx="1"/>
          </p:nvPr>
        </p:nvSpPr>
        <p:spPr>
          <a:xfrm>
            <a:off x="539025" y="1058750"/>
            <a:ext cx="9997200" cy="54834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440"/>
              <a:buFont typeface="Arial"/>
              <a:buNone/>
            </a:pPr>
            <a:r>
              <a:rPr lang="en-US" b="1" dirty="0">
                <a:latin typeface="Times New Roman"/>
                <a:ea typeface="Times New Roman"/>
                <a:cs typeface="Times New Roman"/>
                <a:sym typeface="Times New Roman"/>
              </a:rPr>
              <a:t>Cipher text-policy Attribute-based encryption</a:t>
            </a:r>
            <a:endParaRPr dirty="0">
              <a:latin typeface="Times New Roman"/>
              <a:ea typeface="Times New Roman"/>
              <a:cs typeface="Times New Roman"/>
              <a:sym typeface="Times New Roman"/>
            </a:endParaRPr>
          </a:p>
          <a:p>
            <a:pPr marL="342900" lvl="0" indent="-342900" algn="just" rtl="0">
              <a:lnSpc>
                <a:spcPct val="150000"/>
              </a:lnSpc>
              <a:spcBef>
                <a:spcPts val="1000"/>
              </a:spcBef>
              <a:spcAft>
                <a:spcPts val="0"/>
              </a:spcAft>
              <a:buSzPts val="1440"/>
              <a:buChar char="►"/>
            </a:pPr>
            <a:r>
              <a:rPr lang="en-US" dirty="0">
                <a:latin typeface="Times New Roman"/>
                <a:ea typeface="Times New Roman"/>
                <a:cs typeface="Times New Roman"/>
                <a:sym typeface="Times New Roman"/>
              </a:rPr>
              <a:t>In several distributed systems a user should only be able to access data if a user possess a certain set of credentials or attributes. Currently, the only method for enforcing such policies is to employ a trusted server to store the data and mediate access control. However, if any server storing the data is compromised, then the confidentiality of the data will be compromised. </a:t>
            </a:r>
            <a:endParaRPr dirty="0">
              <a:latin typeface="Times New Roman"/>
              <a:ea typeface="Times New Roman"/>
              <a:cs typeface="Times New Roman"/>
              <a:sym typeface="Times New Roman"/>
            </a:endParaRPr>
          </a:p>
          <a:p>
            <a:pPr marL="342900" lvl="0" indent="-342900" algn="just" rtl="0">
              <a:lnSpc>
                <a:spcPct val="150000"/>
              </a:lnSpc>
              <a:spcBef>
                <a:spcPts val="1000"/>
              </a:spcBef>
              <a:spcAft>
                <a:spcPts val="0"/>
              </a:spcAft>
              <a:buSzPts val="1440"/>
              <a:buChar char="►"/>
            </a:pPr>
            <a:r>
              <a:rPr lang="en-US" dirty="0">
                <a:latin typeface="Times New Roman"/>
                <a:ea typeface="Times New Roman"/>
                <a:cs typeface="Times New Roman"/>
                <a:sym typeface="Times New Roman"/>
              </a:rPr>
              <a:t>In this project we present a system for realizing complex access control on encrypted data that we call ciphertext-policy attribute-based encryption. </a:t>
            </a:r>
            <a:endParaRPr dirty="0"/>
          </a:p>
          <a:p>
            <a:pPr marL="342900" lvl="0" indent="-342900" algn="just" rtl="0">
              <a:lnSpc>
                <a:spcPct val="150000"/>
              </a:lnSpc>
              <a:spcBef>
                <a:spcPts val="1000"/>
              </a:spcBef>
              <a:spcAft>
                <a:spcPts val="0"/>
              </a:spcAft>
              <a:buSzPts val="1440"/>
              <a:buChar char="►"/>
            </a:pPr>
            <a:r>
              <a:rPr lang="en-US" dirty="0">
                <a:latin typeface="Times New Roman"/>
                <a:ea typeface="Times New Roman"/>
                <a:cs typeface="Times New Roman"/>
                <a:sym typeface="Times New Roman"/>
              </a:rPr>
              <a:t>By using our techniques encrypted data can be kept confidential even if the storage server is untrusted; moreover, our methods are </a:t>
            </a:r>
            <a:r>
              <a:rPr lang="en-US" dirty="0">
                <a:solidFill>
                  <a:srgbClr val="FF0000"/>
                </a:solidFill>
                <a:latin typeface="Times New Roman"/>
                <a:ea typeface="Times New Roman"/>
                <a:cs typeface="Times New Roman"/>
                <a:sym typeface="Times New Roman"/>
              </a:rPr>
              <a:t>secure</a:t>
            </a:r>
            <a:r>
              <a:rPr lang="en-US" dirty="0">
                <a:latin typeface="Times New Roman"/>
                <a:ea typeface="Times New Roman"/>
                <a:cs typeface="Times New Roman"/>
                <a:sym typeface="Times New Roman"/>
              </a:rPr>
              <a:t> against </a:t>
            </a:r>
            <a:r>
              <a:rPr lang="en-US" dirty="0">
                <a:solidFill>
                  <a:schemeClr val="dk1"/>
                </a:solidFill>
                <a:latin typeface="Times New Roman"/>
                <a:ea typeface="Times New Roman"/>
                <a:cs typeface="Times New Roman"/>
                <a:sym typeface="Times New Roman"/>
              </a:rPr>
              <a:t>collusion attacks</a:t>
            </a:r>
            <a:r>
              <a:rPr lang="en-US" dirty="0">
                <a:latin typeface="Times New Roman"/>
                <a:ea typeface="Times New Roman"/>
                <a:cs typeface="Times New Roman"/>
                <a:sym typeface="Times New Roman"/>
              </a:rPr>
              <a:t>.</a:t>
            </a:r>
            <a:endParaRPr dirty="0"/>
          </a:p>
          <a:p>
            <a:pPr marL="342900" lvl="0" indent="-342900" algn="just" rtl="0">
              <a:lnSpc>
                <a:spcPct val="150000"/>
              </a:lnSpc>
              <a:spcBef>
                <a:spcPts val="1000"/>
              </a:spcBef>
              <a:spcAft>
                <a:spcPts val="0"/>
              </a:spcAft>
              <a:buSzPts val="1440"/>
              <a:buChar char="►"/>
            </a:pPr>
            <a:r>
              <a:rPr lang="en-US" dirty="0">
                <a:latin typeface="Times New Roman"/>
                <a:ea typeface="Times New Roman"/>
                <a:cs typeface="Times New Roman"/>
                <a:sym typeface="Times New Roman"/>
              </a:rPr>
              <a:t> Previous attribute-based encryption systems used attributes to describe the encrypted data and built policies into user's keys; while in our system </a:t>
            </a:r>
            <a:r>
              <a:rPr lang="en-US" dirty="0">
                <a:solidFill>
                  <a:srgbClr val="FF0000"/>
                </a:solidFill>
                <a:latin typeface="Times New Roman"/>
                <a:ea typeface="Times New Roman"/>
                <a:cs typeface="Times New Roman"/>
                <a:sym typeface="Times New Roman"/>
              </a:rPr>
              <a:t>attributes</a:t>
            </a:r>
            <a:r>
              <a:rPr lang="en-US" dirty="0">
                <a:latin typeface="Times New Roman"/>
                <a:ea typeface="Times New Roman"/>
                <a:cs typeface="Times New Roman"/>
                <a:sym typeface="Times New Roman"/>
              </a:rPr>
              <a:t> are used to describe a user's credentials, and a party encrypting data </a:t>
            </a:r>
            <a:r>
              <a:rPr lang="en-US" dirty="0">
                <a:solidFill>
                  <a:srgbClr val="FF0000"/>
                </a:solidFill>
                <a:latin typeface="Times New Roman"/>
                <a:ea typeface="Times New Roman"/>
                <a:cs typeface="Times New Roman"/>
                <a:sym typeface="Times New Roman"/>
              </a:rPr>
              <a:t>determines a policy </a:t>
            </a:r>
            <a:r>
              <a:rPr lang="en-US" dirty="0">
                <a:latin typeface="Times New Roman"/>
                <a:ea typeface="Times New Roman"/>
                <a:cs typeface="Times New Roman"/>
                <a:sym typeface="Times New Roman"/>
              </a:rPr>
              <a:t>for who can decrypt. </a:t>
            </a:r>
            <a:endParaRPr dirty="0"/>
          </a:p>
          <a:p>
            <a:pPr marL="342900" lvl="0" indent="-251459" algn="l" rtl="0">
              <a:lnSpc>
                <a:spcPct val="100000"/>
              </a:lnSpc>
              <a:spcBef>
                <a:spcPts val="1000"/>
              </a:spcBef>
              <a:spcAft>
                <a:spcPts val="0"/>
              </a:spcAft>
              <a:buClr>
                <a:schemeClr val="dk1"/>
              </a:buClr>
              <a:buSzPts val="1440"/>
              <a:buFont typeface="Arial"/>
              <a:buNone/>
            </a:pPr>
            <a:endParaRPr dirty="0"/>
          </a:p>
          <a:p>
            <a:pPr marL="0" lvl="0" indent="0" algn="l" rtl="0">
              <a:lnSpc>
                <a:spcPct val="100000"/>
              </a:lnSpc>
              <a:spcBef>
                <a:spcPts val="1000"/>
              </a:spcBef>
              <a:spcAft>
                <a:spcPts val="0"/>
              </a:spcAft>
              <a:buSzPts val="144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a:spLocks noGrp="1"/>
          </p:cNvSpPr>
          <p:nvPr>
            <p:ph type="title"/>
          </p:nvPr>
        </p:nvSpPr>
        <p:spPr>
          <a:xfrm>
            <a:off x="606313" y="609600"/>
            <a:ext cx="8596668" cy="108603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F7597"/>
              </a:buClr>
              <a:buSzPts val="3600"/>
              <a:buFont typeface="Trebuchet MS"/>
              <a:buNone/>
            </a:pPr>
            <a:r>
              <a:rPr lang="en-US">
                <a:solidFill>
                  <a:srgbClr val="0F7597"/>
                </a:solidFill>
              </a:rPr>
              <a:t>System Architecture</a:t>
            </a:r>
            <a:endParaRPr/>
          </a:p>
        </p:txBody>
      </p:sp>
      <p:pic>
        <p:nvPicPr>
          <p:cNvPr id="187" name="Google Shape;187;p25"/>
          <p:cNvPicPr preferRelativeResize="0">
            <a:picLocks noGrp="1"/>
          </p:cNvPicPr>
          <p:nvPr>
            <p:ph type="body" idx="1"/>
          </p:nvPr>
        </p:nvPicPr>
        <p:blipFill rotWithShape="1">
          <a:blip r:embed="rId3">
            <a:alphaModFix/>
          </a:blip>
          <a:srcRect b="16961"/>
          <a:stretch/>
        </p:blipFill>
        <p:spPr>
          <a:xfrm>
            <a:off x="1260631" y="1384916"/>
            <a:ext cx="7155402" cy="47406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6"/>
          <p:cNvSpPr txBox="1">
            <a:spLocks noGrp="1"/>
          </p:cNvSpPr>
          <p:nvPr>
            <p:ph type="title"/>
          </p:nvPr>
        </p:nvSpPr>
        <p:spPr>
          <a:xfrm>
            <a:off x="677325" y="282950"/>
            <a:ext cx="8596800" cy="835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solidFill>
                  <a:srgbClr val="0B5394"/>
                </a:solidFill>
              </a:rPr>
              <a:t>Use Case Diagram(Data Provider)</a:t>
            </a:r>
            <a:endParaRPr>
              <a:solidFill>
                <a:srgbClr val="0B5394"/>
              </a:solidFill>
            </a:endParaRPr>
          </a:p>
        </p:txBody>
      </p:sp>
      <p:pic>
        <p:nvPicPr>
          <p:cNvPr id="193" name="Google Shape;193;p26"/>
          <p:cNvPicPr preferRelativeResize="0"/>
          <p:nvPr/>
        </p:nvPicPr>
        <p:blipFill>
          <a:blip r:embed="rId3">
            <a:alphaModFix/>
          </a:blip>
          <a:stretch>
            <a:fillRect/>
          </a:stretch>
        </p:blipFill>
        <p:spPr>
          <a:xfrm>
            <a:off x="2236625" y="1118150"/>
            <a:ext cx="4998650" cy="5317700"/>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1606</Words>
  <Application>Microsoft Macintosh PowerPoint</Application>
  <PresentationFormat>Widescreen</PresentationFormat>
  <Paragraphs>115</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Noto Sans Symbols</vt:lpstr>
      <vt:lpstr>Times New Roman</vt:lpstr>
      <vt:lpstr>Trebuchet MS</vt:lpstr>
      <vt:lpstr>Facet</vt:lpstr>
      <vt:lpstr>      Attribute Based Storage Supporting Secure           Deduplication of Encrypted Data in Cloud</vt:lpstr>
      <vt:lpstr> Contents</vt:lpstr>
      <vt:lpstr>Abstract</vt:lpstr>
      <vt:lpstr>Introduction</vt:lpstr>
      <vt:lpstr>Statement of Problem</vt:lpstr>
      <vt:lpstr>Requirements Specifications </vt:lpstr>
      <vt:lpstr>LITERATURE SURVEY</vt:lpstr>
      <vt:lpstr>System Architecture</vt:lpstr>
      <vt:lpstr>Use Case Diagram(Data Provider)</vt:lpstr>
      <vt:lpstr>Use Case Diagram(User) </vt:lpstr>
      <vt:lpstr>Use Case Diagram(Cloud)  </vt:lpstr>
      <vt:lpstr>Use Case Diagram(Attribute Authority)   </vt:lpstr>
      <vt:lpstr>Sequence Diagram(Data Provider)</vt:lpstr>
      <vt:lpstr>Sequence Diagram(User) </vt:lpstr>
      <vt:lpstr>Sequence Diagram(Cloud) </vt:lpstr>
      <vt:lpstr>Sequence Diagram(Attribute Authority)  </vt:lpstr>
      <vt:lpstr>Class Diagram:  </vt:lpstr>
      <vt:lpstr>Activity Diagram: </vt:lpstr>
      <vt:lpstr>Modules</vt:lpstr>
      <vt:lpstr>Modules</vt:lpstr>
      <vt:lpstr>Results</vt:lpstr>
      <vt:lpstr>Data Provider Module</vt:lpstr>
      <vt:lpstr>Data Provider</vt:lpstr>
      <vt:lpstr>Cloud Module</vt:lpstr>
      <vt:lpstr>Cloud</vt:lpstr>
      <vt:lpstr>User Module</vt:lpstr>
      <vt:lpstr>User </vt:lpstr>
      <vt:lpstr>Attribute Authority Module</vt:lpstr>
      <vt:lpstr>AA</vt:lpstr>
      <vt:lpstr>Conclusion</vt:lpstr>
      <vt:lpstr>Scope for Future Work</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Attribute Based Storage Supporting Secure           Deduplication of Encrypted Data in Cloud</dc:title>
  <cp:lastModifiedBy>Kondakindi, Yashaswini</cp:lastModifiedBy>
  <cp:revision>1</cp:revision>
  <dcterms:modified xsi:type="dcterms:W3CDTF">2023-09-24T18:23:25Z</dcterms:modified>
</cp:coreProperties>
</file>