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0CE669-2714-43EE-BAFD-EF82E2AD58C3}">
          <p14:sldIdLst>
            <p14:sldId id="256"/>
            <p14:sldId id="257"/>
            <p14:sldId id="258"/>
            <p14:sldId id="263"/>
          </p14:sldIdLst>
        </p14:section>
        <p14:section name="Untitled Section" id="{651C6B22-5EF3-4D02-8E8A-1A00723283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9D81F-10B3-4DD9-9095-0B78F432E05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64207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227666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133654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629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103388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C9D81F-10B3-4DD9-9095-0B78F432E052}"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88706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C9D81F-10B3-4DD9-9095-0B78F432E052}"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2544006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9D81F-10B3-4DD9-9095-0B78F432E05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379573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9D81F-10B3-4DD9-9095-0B78F432E05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303962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9D81F-10B3-4DD9-9095-0B78F432E05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34974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9D81F-10B3-4DD9-9095-0B78F432E052}"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426372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359611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9D81F-10B3-4DD9-9095-0B78F432E052}"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9163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9D81F-10B3-4DD9-9095-0B78F432E052}"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115102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DC9D81F-10B3-4DD9-9095-0B78F432E052}"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185578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283839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9D81F-10B3-4DD9-9095-0B78F432E052}"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6D60C0-5DF7-487B-843F-1D8B55A1BFD2}" type="slidenum">
              <a:rPr lang="en-IN" smtClean="0"/>
              <a:t>‹#›</a:t>
            </a:fld>
            <a:endParaRPr lang="en-IN"/>
          </a:p>
        </p:txBody>
      </p:sp>
    </p:spTree>
    <p:extLst>
      <p:ext uri="{BB962C8B-B14F-4D97-AF65-F5344CB8AC3E}">
        <p14:creationId xmlns:p14="http://schemas.microsoft.com/office/powerpoint/2010/main" val="16882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DC9D81F-10B3-4DD9-9095-0B78F432E052}" type="datetimeFigureOut">
              <a:rPr lang="en-IN" smtClean="0"/>
              <a:t>29-02-2024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16D60C0-5DF7-487B-843F-1D8B55A1BFD2}" type="slidenum">
              <a:rPr lang="en-IN" smtClean="0"/>
              <a:t>‹#›</a:t>
            </a:fld>
            <a:endParaRPr lang="en-IN"/>
          </a:p>
        </p:txBody>
      </p:sp>
    </p:spTree>
    <p:extLst>
      <p:ext uri="{BB962C8B-B14F-4D97-AF65-F5344CB8AC3E}">
        <p14:creationId xmlns:p14="http://schemas.microsoft.com/office/powerpoint/2010/main" val="42509900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6A19-4F6B-522B-B13B-A00C2BC872BC}"/>
              </a:ext>
            </a:extLst>
          </p:cNvPr>
          <p:cNvSpPr>
            <a:spLocks noGrp="1"/>
          </p:cNvSpPr>
          <p:nvPr>
            <p:ph type="ctrTitle"/>
          </p:nvPr>
        </p:nvSpPr>
        <p:spPr/>
        <p:txBody>
          <a:bodyPr/>
          <a:lstStyle/>
          <a:p>
            <a:r>
              <a:rPr lang="en-US" dirty="0"/>
              <a:t>SMS CLASSIFIER</a:t>
            </a:r>
            <a:endParaRPr lang="en-IN" dirty="0"/>
          </a:p>
        </p:txBody>
      </p:sp>
    </p:spTree>
    <p:extLst>
      <p:ext uri="{BB962C8B-B14F-4D97-AF65-F5344CB8AC3E}">
        <p14:creationId xmlns:p14="http://schemas.microsoft.com/office/powerpoint/2010/main" val="274641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A61B-875B-AE74-9816-8E7C2F23638D}"/>
              </a:ext>
            </a:extLst>
          </p:cNvPr>
          <p:cNvSpPr>
            <a:spLocks noGrp="1"/>
          </p:cNvSpPr>
          <p:nvPr>
            <p:ph type="title"/>
          </p:nvPr>
        </p:nvSpPr>
        <p:spPr>
          <a:xfrm>
            <a:off x="1082351" y="998376"/>
            <a:ext cx="10347649" cy="4133461"/>
          </a:xfrm>
        </p:spPr>
        <p:txBody>
          <a:bodyPr>
            <a:normAutofit fontScale="90000"/>
          </a:bodyPr>
          <a:lstStyle/>
          <a:p>
            <a:pPr algn="l">
              <a:lnSpc>
                <a:spcPct val="150000"/>
              </a:lnSpc>
            </a:pPr>
            <a:r>
              <a:rPr lang="en-US" sz="2800" cap="none" dirty="0"/>
              <a:t>TEXT CLASSIFICATION MODEL TO CLASSIFY SMS AS FOLLOWS:</a:t>
            </a:r>
            <a:br>
              <a:rPr lang="en-US" sz="2800" cap="none" dirty="0"/>
            </a:br>
            <a:br>
              <a:rPr lang="en-US" sz="2800" cap="none" dirty="0"/>
            </a:br>
            <a:r>
              <a:rPr lang="en-US" sz="2000" b="1" i="0" cap="none" dirty="0">
                <a:solidFill>
                  <a:srgbClr val="0D0D0D"/>
                </a:solidFill>
                <a:effectLst/>
                <a:latin typeface="Söhne"/>
              </a:rPr>
              <a:t>Data Collection</a:t>
            </a:r>
            <a:r>
              <a:rPr lang="en-US" sz="2000" b="0" i="0" cap="none" dirty="0">
                <a:solidFill>
                  <a:srgbClr val="0D0D0D"/>
                </a:solidFill>
                <a:effectLst/>
                <a:latin typeface="Söhne"/>
              </a:rPr>
              <a:t>: Download The SMS Spam Collection Dataset. This Dataset Contains A Collection Of More Than 5,000 SMS Phone Messages Labeled As Spam Or Ham (Non-spam). You Can Download It From Various Sources Online.</a:t>
            </a:r>
            <a:br>
              <a:rPr lang="en-US" sz="2000" b="0" i="0" cap="none" dirty="0">
                <a:solidFill>
                  <a:srgbClr val="0D0D0D"/>
                </a:solidFill>
                <a:effectLst/>
                <a:latin typeface="Söhne"/>
              </a:rPr>
            </a:br>
            <a:r>
              <a:rPr lang="en-US" sz="2000" b="1" i="0" cap="none" dirty="0">
                <a:solidFill>
                  <a:srgbClr val="0D0D0D"/>
                </a:solidFill>
                <a:effectLst/>
                <a:latin typeface="Söhne"/>
              </a:rPr>
              <a:t>Data Preprocessing</a:t>
            </a:r>
            <a:r>
              <a:rPr lang="en-US" sz="2000" b="0" i="0" cap="none" dirty="0">
                <a:solidFill>
                  <a:srgbClr val="0D0D0D"/>
                </a:solidFill>
                <a:effectLst/>
                <a:latin typeface="Söhne"/>
              </a:rPr>
              <a:t>:</a:t>
            </a:r>
            <a:br>
              <a:rPr lang="en-US" sz="2000" b="0" i="0" cap="none" dirty="0">
                <a:solidFill>
                  <a:srgbClr val="0D0D0D"/>
                </a:solidFill>
                <a:effectLst/>
                <a:latin typeface="Söhne"/>
              </a:rPr>
            </a:br>
            <a:r>
              <a:rPr lang="en-US" sz="2000" b="0" i="0" cap="none" dirty="0">
                <a:solidFill>
                  <a:srgbClr val="0D0D0D"/>
                </a:solidFill>
                <a:effectLst/>
                <a:latin typeface="Söhne"/>
              </a:rPr>
              <a:t>Load The Dataset Into Your Python Environment.</a:t>
            </a:r>
            <a:br>
              <a:rPr lang="en-US" sz="2000" b="0" i="0" cap="none" dirty="0">
                <a:solidFill>
                  <a:srgbClr val="0D0D0D"/>
                </a:solidFill>
                <a:effectLst/>
                <a:latin typeface="Söhne"/>
              </a:rPr>
            </a:br>
            <a:r>
              <a:rPr lang="en-US" sz="2000" b="0" i="0" cap="none" dirty="0">
                <a:solidFill>
                  <a:srgbClr val="0D0D0D"/>
                </a:solidFill>
                <a:effectLst/>
                <a:latin typeface="Söhne"/>
              </a:rPr>
              <a:t>Explore The Data To Understand Its Structure And Characteristics.</a:t>
            </a:r>
            <a:br>
              <a:rPr lang="en-US" sz="2000" b="0" i="0" cap="none" dirty="0">
                <a:solidFill>
                  <a:srgbClr val="0D0D0D"/>
                </a:solidFill>
                <a:effectLst/>
                <a:latin typeface="Söhne"/>
              </a:rPr>
            </a:br>
            <a:r>
              <a:rPr lang="en-US" sz="2000" b="0" i="0" cap="none" dirty="0">
                <a:solidFill>
                  <a:srgbClr val="0D0D0D"/>
                </a:solidFill>
                <a:effectLst/>
                <a:latin typeface="Söhne"/>
              </a:rPr>
              <a:t>Perform Any Necessary Data Cleaning Steps, Such As Removing Duplicates, Handling Missing Values, And Standardizing The Text (E.G., Converting To Lowercase, Removing Punctuation).</a:t>
            </a:r>
            <a:br>
              <a:rPr lang="en-US" sz="2000" b="0" i="0" cap="none" dirty="0">
                <a:solidFill>
                  <a:srgbClr val="0D0D0D"/>
                </a:solidFill>
                <a:effectLst/>
                <a:latin typeface="Söhne"/>
              </a:rPr>
            </a:br>
            <a:endParaRPr lang="en-IN" sz="2800" cap="none" dirty="0"/>
          </a:p>
        </p:txBody>
      </p:sp>
    </p:spTree>
    <p:extLst>
      <p:ext uri="{BB962C8B-B14F-4D97-AF65-F5344CB8AC3E}">
        <p14:creationId xmlns:p14="http://schemas.microsoft.com/office/powerpoint/2010/main" val="423686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9EF5-B4B8-9599-FB2D-534CD5CE03BE}"/>
              </a:ext>
            </a:extLst>
          </p:cNvPr>
          <p:cNvSpPr>
            <a:spLocks noGrp="1"/>
          </p:cNvSpPr>
          <p:nvPr>
            <p:ph type="title"/>
          </p:nvPr>
        </p:nvSpPr>
        <p:spPr>
          <a:xfrm>
            <a:off x="1539550" y="1576873"/>
            <a:ext cx="9759821" cy="4404050"/>
          </a:xfrm>
        </p:spPr>
        <p:txBody>
          <a:bodyPr>
            <a:normAutofit fontScale="90000"/>
          </a:bodyPr>
          <a:lstStyle/>
          <a:p>
            <a:pPr algn="l">
              <a:lnSpc>
                <a:spcPct val="150000"/>
              </a:lnSpc>
            </a:pPr>
            <a:r>
              <a:rPr lang="en-US" sz="1800" b="1" i="0" cap="none" dirty="0">
                <a:effectLst/>
                <a:latin typeface="Times New Roman" panose="02020603050405020304" pitchFamily="18" charset="0"/>
                <a:cs typeface="Times New Roman" panose="02020603050405020304" pitchFamily="18" charset="0"/>
              </a:rPr>
              <a:t>Feature Engineering</a:t>
            </a:r>
            <a:r>
              <a:rPr lang="en-US" sz="1800" b="0" i="0" cap="none" dirty="0">
                <a:effectLst/>
                <a:latin typeface="Times New Roman" panose="02020603050405020304" pitchFamily="18" charset="0"/>
                <a:cs typeface="Times New Roman" panose="02020603050405020304" pitchFamily="18" charset="0"/>
              </a:rPr>
              <a:t>:</a:t>
            </a:r>
            <a:br>
              <a:rPr lang="en-US" sz="1800" b="0" i="0" cap="none" dirty="0">
                <a:effectLst/>
                <a:latin typeface="Times New Roman" panose="02020603050405020304" pitchFamily="18" charset="0"/>
                <a:cs typeface="Times New Roman" panose="02020603050405020304" pitchFamily="18" charset="0"/>
              </a:rPr>
            </a:br>
            <a:r>
              <a:rPr lang="en-US" sz="1600" b="1" i="0" cap="none" dirty="0">
                <a:effectLst/>
                <a:latin typeface="Times New Roman" panose="02020603050405020304" pitchFamily="18" charset="0"/>
                <a:cs typeface="Times New Roman" panose="02020603050405020304" pitchFamily="18" charset="0"/>
              </a:rPr>
              <a:t>=&gt;</a:t>
            </a:r>
            <a:r>
              <a:rPr lang="en-US" sz="1800" b="0" i="0" cap="none" dirty="0">
                <a:effectLst/>
                <a:latin typeface="Times New Roman" panose="02020603050405020304" pitchFamily="18" charset="0"/>
                <a:cs typeface="Times New Roman" panose="02020603050405020304" pitchFamily="18" charset="0"/>
              </a:rPr>
              <a:t>Convert The Text Data Into Numerical Features That Can Be Used By Machine Learning Algorithms. Common Techniques Include:</a:t>
            </a:r>
            <a:br>
              <a:rPr lang="en-US" sz="1800" b="0" i="0" cap="none" dirty="0">
                <a:effectLst/>
                <a:latin typeface="Times New Roman" panose="02020603050405020304" pitchFamily="18" charset="0"/>
                <a:cs typeface="Times New Roman" panose="02020603050405020304" pitchFamily="18" charset="0"/>
              </a:rPr>
            </a:br>
            <a:r>
              <a:rPr lang="en-US" sz="1800" b="1" i="0" cap="none" dirty="0">
                <a:effectLst/>
                <a:latin typeface="Times New Roman" panose="02020603050405020304" pitchFamily="18" charset="0"/>
                <a:cs typeface="Times New Roman" panose="02020603050405020304" pitchFamily="18" charset="0"/>
              </a:rPr>
              <a:t>=&gt;</a:t>
            </a:r>
            <a:r>
              <a:rPr lang="en-US" sz="1800" b="0" i="0" cap="none" dirty="0">
                <a:effectLst/>
                <a:latin typeface="Times New Roman" panose="02020603050405020304" pitchFamily="18" charset="0"/>
                <a:cs typeface="Times New Roman" panose="02020603050405020304" pitchFamily="18" charset="0"/>
              </a:rPr>
              <a:t>TF-IDF (Term Frequency-inverse Document Frequency) Vectorization: Convert Text Into Numerical Vectors Based On Word Frequencies.</a:t>
            </a:r>
            <a:br>
              <a:rPr lang="en-US" sz="1800" b="0" i="0" cap="none" dirty="0">
                <a:effectLst/>
                <a:latin typeface="Times New Roman" panose="02020603050405020304" pitchFamily="18" charset="0"/>
                <a:cs typeface="Times New Roman" panose="02020603050405020304" pitchFamily="18" charset="0"/>
              </a:rPr>
            </a:br>
            <a:r>
              <a:rPr lang="en-US" sz="1800" b="1" i="0" cap="none" dirty="0">
                <a:effectLst/>
                <a:latin typeface="Times New Roman" panose="02020603050405020304" pitchFamily="18" charset="0"/>
                <a:cs typeface="Times New Roman" panose="02020603050405020304" pitchFamily="18" charset="0"/>
              </a:rPr>
              <a:t>=&gt;</a:t>
            </a:r>
            <a:r>
              <a:rPr lang="en-US" sz="1800" b="0" i="0" cap="none" dirty="0">
                <a:effectLst/>
                <a:latin typeface="Times New Roman" panose="02020603050405020304" pitchFamily="18" charset="0"/>
                <a:cs typeface="Times New Roman" panose="02020603050405020304" pitchFamily="18" charset="0"/>
              </a:rPr>
              <a:t>Word Embeddings: Use Pre-trained Word Embeddings (E.G., Word2vec, Glove) To Represent Words As Dense Vectors.</a:t>
            </a:r>
            <a:br>
              <a:rPr lang="en-US" sz="1800" b="0" i="0" cap="none" dirty="0">
                <a:effectLst/>
                <a:latin typeface="Times New Roman" panose="02020603050405020304" pitchFamily="18" charset="0"/>
                <a:cs typeface="Times New Roman" panose="02020603050405020304" pitchFamily="18" charset="0"/>
              </a:rPr>
            </a:br>
            <a:r>
              <a:rPr lang="en-US" sz="1800" b="1" i="0" cap="none" dirty="0">
                <a:effectLst/>
                <a:latin typeface="Times New Roman" panose="02020603050405020304" pitchFamily="18" charset="0"/>
                <a:cs typeface="Times New Roman" panose="02020603050405020304" pitchFamily="18" charset="0"/>
              </a:rPr>
              <a:t>=&gt;</a:t>
            </a:r>
            <a:r>
              <a:rPr lang="en-US" sz="1800" b="0" i="0" cap="none" dirty="0">
                <a:effectLst/>
                <a:latin typeface="Times New Roman" panose="02020603050405020304" pitchFamily="18" charset="0"/>
                <a:cs typeface="Times New Roman" panose="02020603050405020304" pitchFamily="18" charset="0"/>
              </a:rPr>
              <a:t>Split The Dataset Into Training And Testing Sets.</a:t>
            </a:r>
            <a:br>
              <a:rPr lang="en-US" sz="1800" b="0" i="0" cap="none" dirty="0">
                <a:effectLst/>
                <a:latin typeface="Times New Roman" panose="02020603050405020304" pitchFamily="18" charset="0"/>
                <a:cs typeface="Times New Roman" panose="02020603050405020304" pitchFamily="18" charset="0"/>
              </a:rPr>
            </a:br>
            <a:r>
              <a:rPr lang="en-US" sz="1800" b="1" i="0" cap="none" dirty="0">
                <a:solidFill>
                  <a:srgbClr val="0D0D0D"/>
                </a:solidFill>
                <a:effectLst/>
                <a:latin typeface="Times New Roman" panose="02020603050405020304" pitchFamily="18" charset="0"/>
                <a:cs typeface="Times New Roman" panose="02020603050405020304" pitchFamily="18" charset="0"/>
              </a:rPr>
              <a:t>Model Selection And Training</a:t>
            </a:r>
            <a:r>
              <a:rPr lang="en-US" sz="1800" b="0" i="0" cap="none" dirty="0">
                <a:solidFill>
                  <a:srgbClr val="0D0D0D"/>
                </a:solidFill>
                <a:effectLst/>
                <a:latin typeface="Times New Roman" panose="02020603050405020304" pitchFamily="18" charset="0"/>
                <a:cs typeface="Times New Roman" panose="02020603050405020304" pitchFamily="18" charset="0"/>
              </a:rPr>
              <a:t>:</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=&gt;Choose A Suitable Machine Learning Algorithm For Text Classification. Common Choices Include:</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1" i="0" cap="none" dirty="0">
                <a:solidFill>
                  <a:srgbClr val="0D0D0D"/>
                </a:solidFill>
                <a:effectLst/>
                <a:latin typeface="Times New Roman" panose="02020603050405020304" pitchFamily="18" charset="0"/>
                <a:cs typeface="Times New Roman" panose="02020603050405020304" pitchFamily="18" charset="0"/>
              </a:rPr>
              <a:t>=&gt;</a:t>
            </a:r>
            <a:r>
              <a:rPr lang="en-US" sz="1800" b="0" i="0" cap="none" dirty="0">
                <a:solidFill>
                  <a:srgbClr val="0D0D0D"/>
                </a:solidFill>
                <a:effectLst/>
                <a:latin typeface="Times New Roman" panose="02020603050405020304" pitchFamily="18" charset="0"/>
                <a:cs typeface="Times New Roman" panose="02020603050405020304" pitchFamily="18" charset="0"/>
              </a:rPr>
              <a:t>Naive Bayes</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=&gt;Support Vector Machines (SVM)</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1" i="0" cap="none" dirty="0">
                <a:solidFill>
                  <a:srgbClr val="0D0D0D"/>
                </a:solidFill>
                <a:effectLst/>
                <a:latin typeface="Times New Roman" panose="02020603050405020304" pitchFamily="18" charset="0"/>
                <a:cs typeface="Times New Roman" panose="02020603050405020304" pitchFamily="18" charset="0"/>
              </a:rPr>
              <a:t>=&gt;</a:t>
            </a:r>
            <a:r>
              <a:rPr lang="en-US" sz="1800" b="0" i="0" cap="none" dirty="0">
                <a:solidFill>
                  <a:srgbClr val="0D0D0D"/>
                </a:solidFill>
                <a:effectLst/>
                <a:latin typeface="Times New Roman" panose="02020603050405020304" pitchFamily="18" charset="0"/>
                <a:cs typeface="Times New Roman" panose="02020603050405020304" pitchFamily="18" charset="0"/>
              </a:rPr>
              <a:t>Logistic Regression</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1" i="0" cap="none" dirty="0">
                <a:solidFill>
                  <a:srgbClr val="0D0D0D"/>
                </a:solidFill>
                <a:effectLst/>
                <a:latin typeface="Times New Roman" panose="02020603050405020304" pitchFamily="18" charset="0"/>
                <a:cs typeface="Times New Roman" panose="02020603050405020304" pitchFamily="18" charset="0"/>
              </a:rPr>
              <a:t>=&gt;</a:t>
            </a:r>
            <a:r>
              <a:rPr lang="en-US" sz="1800" b="0" i="0" cap="none" dirty="0">
                <a:solidFill>
                  <a:srgbClr val="0D0D0D"/>
                </a:solidFill>
                <a:effectLst/>
                <a:latin typeface="Times New Roman" panose="02020603050405020304" pitchFamily="18" charset="0"/>
                <a:cs typeface="Times New Roman" panose="02020603050405020304" pitchFamily="18" charset="0"/>
              </a:rPr>
              <a:t>Random Forest</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1" i="0" cap="none" dirty="0">
                <a:solidFill>
                  <a:srgbClr val="0D0D0D"/>
                </a:solidFill>
                <a:effectLst/>
                <a:latin typeface="Times New Roman" panose="02020603050405020304" pitchFamily="18" charset="0"/>
                <a:cs typeface="Times New Roman" panose="02020603050405020304" pitchFamily="18" charset="0"/>
              </a:rPr>
              <a:t>=&gt;</a:t>
            </a:r>
            <a:r>
              <a:rPr lang="en-US" sz="1800" b="0" i="0" cap="none" dirty="0">
                <a:solidFill>
                  <a:srgbClr val="0D0D0D"/>
                </a:solidFill>
                <a:effectLst/>
                <a:latin typeface="Times New Roman" panose="02020603050405020304" pitchFamily="18" charset="0"/>
                <a:cs typeface="Times New Roman" panose="02020603050405020304" pitchFamily="18" charset="0"/>
              </a:rPr>
              <a:t>Train The Chosen Model On The Training Data.</a:t>
            </a:r>
            <a:br>
              <a:rPr lang="en-US" sz="1800" b="0" i="0" cap="none" dirty="0">
                <a:solidFill>
                  <a:srgbClr val="0D0D0D"/>
                </a:solidFill>
                <a:effectLst/>
                <a:latin typeface="Times New Roman" panose="02020603050405020304" pitchFamily="18" charset="0"/>
                <a:cs typeface="Times New Roman" panose="02020603050405020304" pitchFamily="18" charset="0"/>
              </a:rPr>
            </a:br>
            <a:br>
              <a:rPr lang="en-US" sz="1800" b="0" i="0" cap="none" dirty="0">
                <a:effectLst/>
                <a:latin typeface="Times New Roman" panose="02020603050405020304" pitchFamily="18" charset="0"/>
                <a:cs typeface="Times New Roman" panose="02020603050405020304" pitchFamily="18" charset="0"/>
              </a:rPr>
            </a:br>
            <a:endParaRPr lang="en-IN" sz="1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46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D676-6E84-5FB0-9113-D9DD268AFA06}"/>
              </a:ext>
            </a:extLst>
          </p:cNvPr>
          <p:cNvSpPr>
            <a:spLocks noGrp="1"/>
          </p:cNvSpPr>
          <p:nvPr>
            <p:ph type="title"/>
          </p:nvPr>
        </p:nvSpPr>
        <p:spPr>
          <a:xfrm>
            <a:off x="354563" y="2168975"/>
            <a:ext cx="10923663" cy="45719"/>
          </a:xfrm>
        </p:spPr>
        <p:txBody>
          <a:bodyPr>
            <a:normAutofit fontScale="90000"/>
          </a:bodyPr>
          <a:lstStyle/>
          <a:p>
            <a:pPr algn="l">
              <a:lnSpc>
                <a:spcPct val="150000"/>
              </a:lnSpc>
            </a:pPr>
            <a:br>
              <a:rPr lang="en-US" sz="1800" b="1" i="0" dirty="0">
                <a:solidFill>
                  <a:srgbClr val="0D0D0D"/>
                </a:solidFill>
                <a:effectLst/>
                <a:latin typeface="Times New Roman" panose="02020603050405020304" pitchFamily="18" charset="0"/>
                <a:cs typeface="Times New Roman" panose="02020603050405020304" pitchFamily="18" charset="0"/>
              </a:rPr>
            </a:br>
            <a:br>
              <a:rPr lang="en-US" sz="1800" b="1" i="0" dirty="0">
                <a:solidFill>
                  <a:srgbClr val="0D0D0D"/>
                </a:solidFill>
                <a:effectLst/>
                <a:latin typeface="Times New Roman" panose="02020603050405020304" pitchFamily="18" charset="0"/>
                <a:cs typeface="Times New Roman" panose="02020603050405020304" pitchFamily="18" charset="0"/>
              </a:rPr>
            </a:br>
            <a:br>
              <a:rPr lang="en-US" sz="1800" b="1" i="0" dirty="0">
                <a:solidFill>
                  <a:srgbClr val="0D0D0D"/>
                </a:solidFill>
                <a:effectLst/>
                <a:latin typeface="Times New Roman" panose="02020603050405020304" pitchFamily="18" charset="0"/>
                <a:cs typeface="Times New Roman" panose="02020603050405020304" pitchFamily="18" charset="0"/>
              </a:rPr>
            </a:br>
            <a:br>
              <a:rPr lang="en-US" sz="1800" b="1" i="0" dirty="0">
                <a:solidFill>
                  <a:srgbClr val="0D0D0D"/>
                </a:solidFill>
                <a:effectLst/>
                <a:latin typeface="Times New Roman" panose="02020603050405020304" pitchFamily="18" charset="0"/>
                <a:cs typeface="Times New Roman" panose="02020603050405020304" pitchFamily="18" charset="0"/>
              </a:rPr>
            </a:br>
            <a:br>
              <a:rPr lang="en-US" sz="1800" b="1"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Model Evaluation</a:t>
            </a:r>
            <a:r>
              <a:rPr lang="en-US" sz="1800" b="0" i="0" dirty="0">
                <a:solidFill>
                  <a:srgbClr val="0D0D0D"/>
                </a:solidFill>
                <a:effectLst/>
                <a:latin typeface="Times New Roman" panose="02020603050405020304" pitchFamily="18" charset="0"/>
                <a:cs typeface="Times New Roman" panose="02020603050405020304" pitchFamily="18" charset="0"/>
              </a:rPr>
              <a: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=&gt;</a:t>
            </a:r>
            <a:r>
              <a:rPr lang="en-US" sz="1800" b="0" i="0" cap="none" dirty="0">
                <a:solidFill>
                  <a:srgbClr val="0D0D0D"/>
                </a:solidFill>
                <a:effectLst/>
                <a:latin typeface="Times New Roman" panose="02020603050405020304" pitchFamily="18" charset="0"/>
                <a:cs typeface="Times New Roman" panose="02020603050405020304" pitchFamily="18" charset="0"/>
              </a:rPr>
              <a:t>Evaluate The Trained Model Using Appropriate Evaluation Metrics Such As Accuracy, Precision,</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And F1-score.</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=&gt;Use Techniques Like Cross-validation To Ensure The Robustness Of The Model</a:t>
            </a:r>
            <a:r>
              <a:rPr lang="en-US" sz="1600" b="0" i="0" cap="none" dirty="0">
                <a:solidFill>
                  <a:srgbClr val="0D0D0D"/>
                </a:solidFill>
                <a:effectLst/>
                <a:latin typeface="Times New Roman" panose="02020603050405020304" pitchFamily="18" charset="0"/>
                <a:cs typeface="Times New Roman" panose="02020603050405020304" pitchFamily="18" charset="0"/>
              </a:rPr>
              <a:t>.</a:t>
            </a:r>
            <a:br>
              <a:rPr lang="en-US" sz="1600" b="0" i="0" cap="none"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Hyperparameter Tuning</a:t>
            </a:r>
            <a:r>
              <a:rPr lang="en-US" sz="1800" b="0" i="0" dirty="0">
                <a:solidFill>
                  <a:srgbClr val="0D0D0D"/>
                </a:solidFill>
                <a:effectLst/>
                <a:latin typeface="Times New Roman" panose="02020603050405020304" pitchFamily="18" charset="0"/>
                <a:cs typeface="Times New Roman" panose="02020603050405020304" pitchFamily="18" charset="0"/>
              </a:rPr>
              <a:t> :</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Fine-tune The Hyperparameters Of The Chosen Model To Improve Its Performance.</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Model Deployment</a:t>
            </a:r>
            <a:r>
              <a:rPr lang="en-US" sz="1800" b="0" i="0" dirty="0">
                <a:solidFill>
                  <a:srgbClr val="0D0D0D"/>
                </a:solidFill>
                <a:effectLst/>
                <a:latin typeface="Times New Roman" panose="02020603050405020304" pitchFamily="18" charset="0"/>
                <a:cs typeface="Times New Roman" panose="02020603050405020304" pitchFamily="18" charset="0"/>
              </a:rPr>
              <a: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Once Satisfied With The Model's Performance, Deploy It To Production.</a:t>
            </a:r>
            <a:br>
              <a:rPr lang="en-US" sz="1800" b="0" i="0" cap="none" dirty="0">
                <a:solidFill>
                  <a:srgbClr val="0D0D0D"/>
                </a:solidFill>
                <a:effectLst/>
                <a:latin typeface="Times New Roman" panose="02020603050405020304" pitchFamily="18" charset="0"/>
                <a:cs typeface="Times New Roman" panose="02020603050405020304" pitchFamily="18" charset="0"/>
              </a:rPr>
            </a:br>
            <a:r>
              <a:rPr lang="en-US" sz="1800" b="0" i="0" cap="none" dirty="0">
                <a:solidFill>
                  <a:srgbClr val="0D0D0D"/>
                </a:solidFill>
                <a:effectLst/>
                <a:latin typeface="Times New Roman" panose="02020603050405020304" pitchFamily="18" charset="0"/>
                <a:cs typeface="Times New Roman" panose="02020603050405020304" pitchFamily="18" charset="0"/>
              </a:rPr>
              <a:t>You Can Create A Simple Web Application Or API Using Frameworks Like Flask Or </a:t>
            </a:r>
            <a:r>
              <a:rPr lang="en-US" sz="1800" b="0" i="0" cap="none" dirty="0" err="1">
                <a:solidFill>
                  <a:srgbClr val="0D0D0D"/>
                </a:solidFill>
                <a:effectLst/>
                <a:latin typeface="Times New Roman" panose="02020603050405020304" pitchFamily="18" charset="0"/>
                <a:cs typeface="Times New Roman" panose="02020603050405020304" pitchFamily="18" charset="0"/>
              </a:rPr>
              <a:t>Fastapi</a:t>
            </a:r>
            <a:r>
              <a:rPr lang="en-US" sz="1800" b="0" i="0" cap="none" dirty="0">
                <a:solidFill>
                  <a:srgbClr val="0D0D0D"/>
                </a:solidFill>
                <a:effectLst/>
                <a:latin typeface="Times New Roman" panose="02020603050405020304" pitchFamily="18" charset="0"/>
                <a:cs typeface="Times New Roman" panose="02020603050405020304" pitchFamily="18" charset="0"/>
              </a:rPr>
              <a:t> To Serve The Model Predictions.</a:t>
            </a:r>
            <a:br>
              <a:rPr lang="en-US" sz="1800" b="0" i="0" cap="none" dirty="0">
                <a:solidFill>
                  <a:srgbClr val="0D0D0D"/>
                </a:solidFill>
                <a:effectLst/>
                <a:latin typeface="Times New Roman" panose="02020603050405020304" pitchFamily="18" charset="0"/>
                <a:cs typeface="Times New Roman" panose="02020603050405020304" pitchFamily="18" charset="0"/>
              </a:rPr>
            </a:br>
            <a:br>
              <a:rPr lang="en-US" sz="1800" b="0" i="0" cap="none" dirty="0">
                <a:solidFill>
                  <a:srgbClr val="0D0D0D"/>
                </a:solidFill>
                <a:effectLst/>
                <a:latin typeface="Times New Roman" panose="02020603050405020304" pitchFamily="18" charset="0"/>
                <a:cs typeface="Times New Roman" panose="02020603050405020304" pitchFamily="18" charset="0"/>
              </a:rPr>
            </a:br>
            <a:br>
              <a:rPr lang="en-US" sz="1800" b="0" i="0" cap="none" dirty="0">
                <a:solidFill>
                  <a:srgbClr val="0D0D0D"/>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46983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52</TotalTime>
  <Words>348</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Söhne</vt:lpstr>
      <vt:lpstr>Times New Roman</vt:lpstr>
      <vt:lpstr>Tw Cen MT</vt:lpstr>
      <vt:lpstr>Droplet</vt:lpstr>
      <vt:lpstr>SMS CLASSIFIER</vt:lpstr>
      <vt:lpstr>TEXT CLASSIFICATION MODEL TO CLASSIFY SMS AS FOLLOWS:  Data Collection: Download The SMS Spam Collection Dataset. This Dataset Contains A Collection Of More Than 5,000 SMS Phone Messages Labeled As Spam Or Ham (Non-spam). You Can Download It From Various Sources Online. Data Preprocessing: Load The Dataset Into Your Python Environment. Explore The Data To Understand Its Structure And Characteristics. Perform Any Necessary Data Cleaning Steps, Such As Removing Duplicates, Handling Missing Values, And Standardizing The Text (E.G., Converting To Lowercase, Removing Punctuation). </vt:lpstr>
      <vt:lpstr>Feature Engineering: =&gt;Convert The Text Data Into Numerical Features That Can Be Used By Machine Learning Algorithms. Common Techniques Include: =&gt;TF-IDF (Term Frequency-inverse Document Frequency) Vectorization: Convert Text Into Numerical Vectors Based On Word Frequencies. =&gt;Word Embeddings: Use Pre-trained Word Embeddings (E.G., Word2vec, Glove) To Represent Words As Dense Vectors. =&gt;Split The Dataset Into Training And Testing Sets. Model Selection And Training: =&gt;Choose A Suitable Machine Learning Algorithm For Text Classification. Common Choices Include: =&gt;Naive Bayes =&gt;Support Vector Machines (SVM) =&gt;Logistic Regression =&gt;Random Forest =&gt;Train The Chosen Model On The Training Data.  </vt:lpstr>
      <vt:lpstr>     Model Evaluation: =&gt;Evaluate The Trained Model Using Appropriate Evaluation Metrics Such As Accuracy, Precision, And F1-score. =&gt;Use Techniques Like Cross-validation To Ensure The Robustness Of The Model. Hyperparameter Tuning : Fine-tune The Hyperparameters Of The Chosen Model To Improve Its Performance. Model Deployment: Once Satisfied With The Model's Performance, Deploy It To Production. You Can Create A Simple Web Application Or API Using Frameworks Like Flask Or Fastapi To Serve The Model Predictions.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CLASSIFIER</dc:title>
  <dc:creator>Darshan Rathod</dc:creator>
  <cp:lastModifiedBy>Darshan Rathod</cp:lastModifiedBy>
  <cp:revision>2</cp:revision>
  <dcterms:created xsi:type="dcterms:W3CDTF">2024-02-27T17:17:33Z</dcterms:created>
  <dcterms:modified xsi:type="dcterms:W3CDTF">2024-02-29T17:54:20Z</dcterms:modified>
</cp:coreProperties>
</file>