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media/image3.png" ContentType="image/png"/>
  <Override PartName="/ppt/media/image5.png" ContentType="image/png"/>
  <Override PartName="/ppt/media/image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3640" cy="6933960"/>
          </a:xfrm>
          <a:prstGeom prst="rect">
            <a:avLst/>
          </a:prstGeom>
          <a:ln>
            <a:noFill/>
          </a:ln>
        </p:spPr>
      </p:pic>
      <p:sp>
        <p:nvSpPr>
          <p:cNvPr id="1" name="CustomShape 1"/>
          <p:cNvSpPr/>
          <p:nvPr/>
        </p:nvSpPr>
        <p:spPr>
          <a:xfrm>
            <a:off x="0" y="152280"/>
            <a:ext cx="1523520" cy="1199880"/>
          </a:xfrm>
          <a:prstGeom prst="rect">
            <a:avLst/>
          </a:prstGeom>
          <a:solidFill>
            <a:schemeClr val="lt1"/>
          </a:solidFill>
          <a:ln>
            <a:noFill/>
          </a:ln>
        </p:spPr>
        <p:style>
          <a:lnRef idx="0"/>
          <a:fillRef idx="0"/>
          <a:effectRef idx="0"/>
          <a:fontRef idx="minor"/>
        </p:style>
        <p:txBody>
          <a:bodyPr>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2;p22" descr="https://lh4.googleusercontent.com/proxy/YA9Xoqs7jhpeuwrEjwhdi_EVSCDwUdpr72V-2YHZ2lz2y1FaqityK8c8RlZRTvUDEw3Y2TekyGNi07wcREil5Ez3ii80dA-DE8G6HAQjEmJVz8W32Wy2uaDAWwuZs6uPZtJp2zrUJ_Qps2T1CUmSpuPR8dk2XA=w128-h144-k-no"/>
          <p:cNvPicPr/>
          <p:nvPr/>
        </p:nvPicPr>
        <p:blipFill>
          <a:blip r:embed="rId3"/>
          <a:stretch/>
        </p:blipFill>
        <p:spPr>
          <a:xfrm>
            <a:off x="312840" y="152280"/>
            <a:ext cx="868320" cy="971640"/>
          </a:xfrm>
          <a:prstGeom prst="rect">
            <a:avLst/>
          </a:prstGeom>
          <a:ln>
            <a:noFill/>
          </a:ln>
        </p:spPr>
      </p:pic>
      <p:sp>
        <p:nvSpPr>
          <p:cNvPr id="3" name="CustomShape 2"/>
          <p:cNvSpPr/>
          <p:nvPr/>
        </p:nvSpPr>
        <p:spPr>
          <a:xfrm>
            <a:off x="0" y="152280"/>
            <a:ext cx="1447560" cy="1199880"/>
          </a:xfrm>
          <a:prstGeom prst="rect">
            <a:avLst/>
          </a:prstGeom>
          <a:solidFill>
            <a:schemeClr val="lt1"/>
          </a:solidFill>
          <a:ln>
            <a:noFill/>
          </a:ln>
        </p:spPr>
        <p:style>
          <a:lnRef idx="0"/>
          <a:fillRef idx="0"/>
          <a:effectRef idx="0"/>
          <a:fontRef idx="minor"/>
        </p:style>
        <p:txBody>
          <a:bodyPr>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4" name="Google Shape;15;p23" descr="https://lh4.googleusercontent.com/proxy/YA9Xoqs7jhpeuwrEjwhdi_EVSCDwUdpr72V-2YHZ2lz2y1FaqityK8c8RlZRTvUDEw3Y2TekyGNi07wcREil5Ez3ii80dA-DE8G6HAQjEmJVz8W32Wy2uaDAWwuZs6uPZtJp2zrUJ_Qps2T1CUmSpuPR8dk2XA=w128-h144-k-no"/>
          <p:cNvPicPr/>
          <p:nvPr/>
        </p:nvPicPr>
        <p:blipFill>
          <a:blip r:embed="rId4"/>
          <a:stretch/>
        </p:blipFill>
        <p:spPr>
          <a:xfrm>
            <a:off x="179640" y="152280"/>
            <a:ext cx="868320" cy="971640"/>
          </a:xfrm>
          <a:prstGeom prst="rect">
            <a:avLst/>
          </a:prstGeom>
          <a:ln>
            <a:noFill/>
          </a:ln>
        </p:spPr>
      </p:pic>
      <p:pic>
        <p:nvPicPr>
          <p:cNvPr id="5" name="Google Shape;16;p23" descr=""/>
          <p:cNvPicPr/>
          <p:nvPr/>
        </p:nvPicPr>
        <p:blipFill>
          <a:blip r:embed="rId5"/>
          <a:stretch/>
        </p:blipFill>
        <p:spPr>
          <a:xfrm>
            <a:off x="7530120" y="1676520"/>
            <a:ext cx="1599840" cy="5050440"/>
          </a:xfrm>
          <a:prstGeom prst="rect">
            <a:avLst/>
          </a:prstGeom>
          <a:ln>
            <a:noFill/>
          </a:ln>
        </p:spPr>
      </p:pic>
      <p:pic>
        <p:nvPicPr>
          <p:cNvPr id="6" name="Google Shape;17;p23" descr=""/>
          <p:cNvPicPr/>
          <p:nvPr/>
        </p:nvPicPr>
        <p:blipFill>
          <a:blip r:embed="rId6"/>
          <a:stretch/>
        </p:blipFill>
        <p:spPr>
          <a:xfrm>
            <a:off x="1219320" y="152280"/>
            <a:ext cx="7924320" cy="107424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300520" cy="1323000"/>
          </a:xfrm>
          <a:prstGeom prst="rect">
            <a:avLst/>
          </a:prstGeom>
          <a:noFill/>
          <a:ln>
            <a:noFill/>
          </a:ln>
        </p:spPr>
        <p:style>
          <a:lnRef idx="0"/>
          <a:fillRef idx="0"/>
          <a:effectRef idx="0"/>
          <a:fontRef idx="minor"/>
        </p:style>
        <p:txBody>
          <a:bodyPr>
            <a:noAutofit/>
          </a:bodyPr>
          <a:p>
            <a:pPr algn="ctr">
              <a:lnSpc>
                <a:spcPct val="100000"/>
              </a:lnSpc>
            </a:pPr>
            <a:r>
              <a:rPr b="0" lang="en-IN" sz="3200" spc="-1" strike="noStrike">
                <a:solidFill>
                  <a:srgbClr val="ff0000"/>
                </a:solidFill>
                <a:latin typeface="Trebuchet MS"/>
                <a:ea typeface="Trebuchet MS"/>
              </a:rPr>
              <a:t>Department of Computer Science &amp; Engineering</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r>
              <a:rPr b="0" lang="en-IN" sz="2200" spc="-1" strike="noStrike">
                <a:solidFill>
                  <a:srgbClr val="111111"/>
                </a:solidFill>
                <a:latin typeface="Trebuchet MS"/>
                <a:ea typeface="Trebuchet MS"/>
              </a:rPr>
              <a:t>UE17CS355 – Web Tech II Laboratory</a:t>
            </a:r>
            <a:endParaRPr b="0" lang="en-IN" sz="2200" spc="-1" strike="noStrike">
              <a:latin typeface="Arial"/>
            </a:endParaRPr>
          </a:p>
          <a:p>
            <a:pPr algn="ctr">
              <a:lnSpc>
                <a:spcPct val="100000"/>
              </a:lnSpc>
            </a:pPr>
            <a:endParaRPr b="0" lang="en-IN" sz="2200" spc="-1" strike="noStrike">
              <a:latin typeface="Arial"/>
            </a:endParaRPr>
          </a:p>
          <a:p>
            <a:pPr algn="ctr">
              <a:lnSpc>
                <a:spcPct val="100000"/>
              </a:lnSpc>
            </a:pPr>
            <a:r>
              <a:rPr b="0" lang="en-IN" sz="3200" spc="-1" strike="noStrike" u="sng">
                <a:solidFill>
                  <a:srgbClr val="5b277d"/>
                </a:solidFill>
                <a:uFillTx/>
                <a:latin typeface="Trebuchet MS"/>
                <a:ea typeface="Trebuchet MS"/>
              </a:rPr>
              <a:t>	</a:t>
            </a:r>
            <a:r>
              <a:rPr b="0" lang="en-IN" sz="3200" spc="-1" strike="noStrike" u="sng">
                <a:solidFill>
                  <a:srgbClr val="5b277d"/>
                </a:solidFill>
                <a:uFillTx/>
                <a:latin typeface="Trebuchet MS"/>
                <a:ea typeface="Trebuchet MS"/>
              </a:rPr>
              <a:t>	</a:t>
            </a:r>
            <a:r>
              <a:rPr b="0" lang="en-IN" sz="3200" spc="-1" strike="noStrike" u="sng">
                <a:solidFill>
                  <a:srgbClr val="5b277d"/>
                </a:solidFill>
                <a:uFillTx/>
                <a:latin typeface="Trebuchet MS"/>
                <a:ea typeface="Trebuchet MS"/>
              </a:rPr>
              <a:t>Project Evaluation</a:t>
            </a:r>
            <a:endParaRPr b="0" lang="en-IN" sz="3200" spc="-1" strike="noStrike">
              <a:latin typeface="Arial"/>
            </a:endParaRPr>
          </a:p>
        </p:txBody>
      </p:sp>
      <p:sp>
        <p:nvSpPr>
          <p:cNvPr id="46" name="CustomShape 2"/>
          <p:cNvSpPr/>
          <p:nvPr/>
        </p:nvSpPr>
        <p:spPr>
          <a:xfrm>
            <a:off x="411480" y="4719240"/>
            <a:ext cx="8457840" cy="1371600"/>
          </a:xfrm>
          <a:prstGeom prst="rect">
            <a:avLst/>
          </a:prstGeom>
          <a:noFill/>
          <a:ln>
            <a:noFill/>
          </a:ln>
        </p:spPr>
        <p:style>
          <a:lnRef idx="0"/>
          <a:fillRef idx="0"/>
          <a:effectRef idx="0"/>
          <a:fontRef idx="minor"/>
        </p:style>
        <p:txBody>
          <a:bodyPr>
            <a:noAutofit/>
          </a:bodyPr>
          <a:p>
            <a:pPr>
              <a:lnSpc>
                <a:spcPct val="100000"/>
              </a:lnSpc>
            </a:pPr>
            <a:r>
              <a:rPr b="0" lang="en-IN" sz="2000" spc="-1" strike="noStrike">
                <a:solidFill>
                  <a:srgbClr val="0070c0"/>
                </a:solidFill>
                <a:latin typeface="Trebuchet MS"/>
                <a:ea typeface="Trebuchet MS"/>
              </a:rPr>
              <a:t>	</a:t>
            </a:r>
            <a:r>
              <a:rPr b="0" lang="en-IN" sz="2000" spc="-1" strike="noStrike">
                <a:solidFill>
                  <a:srgbClr val="000000"/>
                </a:solidFill>
                <a:latin typeface="Trebuchet MS"/>
                <a:ea typeface="Trebuchet MS"/>
              </a:rPr>
              <a:t>Project Title     :  HOTEL MANAGEMENT SYSTEM</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endParaRPr b="0" lang="en-IN" sz="2000" spc="-1" strike="noStrike">
              <a:latin typeface="Arial"/>
            </a:endParaRPr>
          </a:p>
          <a:p>
            <a:pPr>
              <a:lnSpc>
                <a:spcPct val="100000"/>
              </a:lnSpc>
            </a:pPr>
            <a:r>
              <a:rPr b="0" lang="en-IN" sz="2000" spc="-1" strike="noStrike">
                <a:solidFill>
                  <a:srgbClr val="0070c0"/>
                </a:solidFill>
                <a:latin typeface="Trebuchet MS"/>
                <a:ea typeface="Trebuchet MS"/>
              </a:rPr>
              <a:t>	</a:t>
            </a:r>
            <a:r>
              <a:rPr b="0" lang="en-IN" sz="2000" spc="-1" strike="noStrike">
                <a:solidFill>
                  <a:srgbClr val="000000"/>
                </a:solidFill>
                <a:latin typeface="Trebuchet MS"/>
                <a:ea typeface="Trebuchet MS"/>
              </a:rPr>
              <a:t>Project Team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  PES1201802444 – NAGARAJ K</a:t>
            </a:r>
            <a:endParaRPr b="0" lang="en-IN" sz="2000" spc="-1" strike="noStrike">
              <a:latin typeface="Arial"/>
            </a:endParaRPr>
          </a:p>
          <a:p>
            <a:pPr>
              <a:lnSpc>
                <a:spcPct val="100000"/>
              </a:lnSpc>
            </a:pP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PES1201802459 – SUDHAKAR CK</a:t>
            </a:r>
            <a:endParaRPr b="0" lang="en-IN" sz="2000" spc="-1" strike="noStrike">
              <a:latin typeface="Arial"/>
            </a:endParaRPr>
          </a:p>
          <a:p>
            <a:pPr>
              <a:lnSpc>
                <a:spcPct val="100000"/>
              </a:lnSpc>
            </a:pP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    </a:t>
            </a:r>
            <a:r>
              <a:rPr b="0" lang="en-IN" sz="2000" spc="-1" strike="noStrike">
                <a:solidFill>
                  <a:srgbClr val="000000"/>
                </a:solidFill>
                <a:latin typeface="Trebuchet MS"/>
                <a:ea typeface="Trebuchet MS"/>
              </a:rPr>
              <a:t>PES1201802489 – YASHVANTHA GOWDA MS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IN" sz="2400" spc="-1" strike="noStrike">
                <a:solidFill>
                  <a:srgbClr val="ff0000"/>
                </a:solidFill>
                <a:latin typeface="Trebuchet MS"/>
                <a:ea typeface="Trebuchet MS"/>
              </a:rPr>
              <a:t>Project Description</a:t>
            </a:r>
            <a:endParaRPr b="0" lang="en-IN" sz="2400" spc="-1" strike="noStrike">
              <a:latin typeface="Arial"/>
            </a:endParaRPr>
          </a:p>
        </p:txBody>
      </p:sp>
      <p:sp>
        <p:nvSpPr>
          <p:cNvPr id="49" name="CustomShape 3"/>
          <p:cNvSpPr/>
          <p:nvPr/>
        </p:nvSpPr>
        <p:spPr>
          <a:xfrm>
            <a:off x="689040" y="2628720"/>
            <a:ext cx="6943680" cy="283284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IN" sz="2000" spc="-1" strike="noStrike">
                <a:solidFill>
                  <a:srgbClr val="000000"/>
                </a:solidFill>
                <a:latin typeface="Arial"/>
                <a:ea typeface="Arial"/>
              </a:rPr>
              <a:t>The basic objective of HOTEL MANAGEMENT SYSTEM is to generalize and simplify the monthly or day to day activities of Hotel like Room activities, Check in of New Customer, Check out of customer, Assigning a room according to customer requirement, and finally compute the bill etc.</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IN" sz="2400" spc="-1" strike="noStrike">
                <a:solidFill>
                  <a:srgbClr val="ff0000"/>
                </a:solidFill>
                <a:latin typeface="Trebuchet MS"/>
                <a:ea typeface="Trebuchet MS"/>
              </a:rPr>
              <a:t>Technologies Used</a:t>
            </a:r>
            <a:endParaRPr b="0" lang="en-IN" sz="2400" spc="-1" strike="noStrike">
              <a:latin typeface="Arial"/>
            </a:endParaRPr>
          </a:p>
        </p:txBody>
      </p:sp>
      <p:sp>
        <p:nvSpPr>
          <p:cNvPr id="52" name="CustomShape 3"/>
          <p:cNvSpPr/>
          <p:nvPr/>
        </p:nvSpPr>
        <p:spPr>
          <a:xfrm>
            <a:off x="841680" y="1787400"/>
            <a:ext cx="530712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u="sng">
                <a:solidFill>
                  <a:srgbClr val="000000"/>
                </a:solidFill>
                <a:uFillTx/>
                <a:latin typeface="Times New Roman"/>
                <a:ea typeface="Arial"/>
              </a:rPr>
              <a:t>Language and software tool used:</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 </a:t>
            </a:r>
            <a:r>
              <a:rPr b="0" lang="en-IN" sz="2000" spc="-1" strike="noStrike">
                <a:solidFill>
                  <a:srgbClr val="000000"/>
                </a:solidFill>
                <a:latin typeface="Times New Roman"/>
                <a:ea typeface="Arial"/>
              </a:rPr>
              <a:t>Front End : PHP  </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 </a:t>
            </a:r>
            <a:r>
              <a:rPr b="0" lang="en-IN" sz="2000" spc="-1" strike="noStrike">
                <a:solidFill>
                  <a:srgbClr val="000000"/>
                </a:solidFill>
                <a:latin typeface="Times New Roman"/>
                <a:ea typeface="Arial"/>
              </a:rPr>
              <a:t>Back End : MySQL Server</a:t>
            </a:r>
            <a:endParaRPr b="0" lang="en-IN" sz="2000" spc="-1" strike="noStrike">
              <a:latin typeface="Arial"/>
            </a:endParaRPr>
          </a:p>
        </p:txBody>
      </p:sp>
      <p:sp>
        <p:nvSpPr>
          <p:cNvPr id="53" name="CustomShape 4"/>
          <p:cNvSpPr/>
          <p:nvPr/>
        </p:nvSpPr>
        <p:spPr>
          <a:xfrm>
            <a:off x="2286000" y="3059640"/>
            <a:ext cx="5612040" cy="25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u="sng">
                <a:solidFill>
                  <a:srgbClr val="000000"/>
                </a:solidFill>
                <a:uFillTx/>
                <a:latin typeface="Times New Roman"/>
                <a:ea typeface="Arial"/>
              </a:rPr>
              <a:t>Hardware requirement:</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 </a:t>
            </a:r>
            <a:r>
              <a:rPr b="0" lang="en-IN" sz="2000" spc="-1" strike="noStrike">
                <a:solidFill>
                  <a:srgbClr val="000000"/>
                </a:solidFill>
                <a:latin typeface="Times New Roman"/>
                <a:ea typeface="Arial"/>
              </a:rPr>
              <a:t>Operating system: Window 10</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 </a:t>
            </a:r>
            <a:r>
              <a:rPr b="0" lang="en-IN" sz="2000" spc="-1" strike="noStrike">
                <a:solidFill>
                  <a:srgbClr val="000000"/>
                </a:solidFill>
                <a:latin typeface="Times New Roman"/>
                <a:ea typeface="Arial"/>
              </a:rPr>
              <a:t>Hard disks: 40GB</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 </a:t>
            </a:r>
            <a:r>
              <a:rPr b="0" lang="en-IN" sz="2000" spc="-1" strike="noStrike">
                <a:solidFill>
                  <a:srgbClr val="000000"/>
                </a:solidFill>
                <a:latin typeface="Times New Roman"/>
                <a:ea typeface="Arial"/>
              </a:rPr>
              <a:t>RAM: 256 MB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u="sng">
                <a:solidFill>
                  <a:srgbClr val="000000"/>
                </a:solidFill>
                <a:uFillTx/>
                <a:latin typeface="Times New Roman"/>
                <a:ea typeface="Arial"/>
              </a:rPr>
              <a:t>Software requirement:</a:t>
            </a:r>
            <a:r>
              <a:rPr b="0" lang="en-IN" sz="2000" spc="-1" strike="noStrike">
                <a:solidFill>
                  <a:srgbClr val="000000"/>
                </a:solidFill>
                <a:latin typeface="Times New Roman"/>
                <a:ea typeface="Arial"/>
              </a:rPr>
              <a:t> </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XHTML, CSS, PHP</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My-SQL server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5"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IN" sz="2400" spc="-1" strike="noStrike">
                <a:solidFill>
                  <a:srgbClr val="ff0000"/>
                </a:solidFill>
                <a:latin typeface="Trebuchet MS"/>
                <a:ea typeface="Trebuchet MS"/>
              </a:rPr>
              <a:t>Techniques Implemented</a:t>
            </a:r>
            <a:endParaRPr b="0" lang="en-IN" sz="2400" spc="-1" strike="noStrike">
              <a:latin typeface="Arial"/>
            </a:endParaRPr>
          </a:p>
        </p:txBody>
      </p:sp>
      <p:sp>
        <p:nvSpPr>
          <p:cNvPr id="56" name="TextShape 3"/>
          <p:cNvSpPr txBox="1"/>
          <p:nvPr/>
        </p:nvSpPr>
        <p:spPr>
          <a:xfrm>
            <a:off x="2088000" y="2376000"/>
            <a:ext cx="4824000" cy="2468520"/>
          </a:xfrm>
          <a:prstGeom prst="rect">
            <a:avLst/>
          </a:prstGeom>
          <a:noFill/>
          <a:ln>
            <a:noFill/>
          </a:ln>
        </p:spPr>
        <p:txBody>
          <a:bodyPr lIns="90000" rIns="90000" tIns="45000" bIns="45000">
            <a:spAutoFit/>
          </a:bodyPr>
          <a:p>
            <a:pPr marL="216000" indent="-216000">
              <a:buClr>
                <a:srgbClr val="000000"/>
              </a:buClr>
              <a:buSzPct val="45000"/>
              <a:buFont typeface="Wingdings" charset="2"/>
              <a:buChar char=""/>
            </a:pPr>
            <a:r>
              <a:rPr b="0" lang="en-IN" sz="2800" spc="-1" strike="noStrike">
                <a:latin typeface="Arial"/>
              </a:rPr>
              <a:t>Multi Stage Download</a:t>
            </a:r>
            <a:endParaRPr b="0" lang="en-IN" sz="2800" spc="-1" strike="noStrike">
              <a:latin typeface="Arial"/>
            </a:endParaRPr>
          </a:p>
          <a:p>
            <a:pPr marL="216000" indent="-216000">
              <a:buClr>
                <a:srgbClr val="000000"/>
              </a:buClr>
              <a:buSzPct val="45000"/>
              <a:buFont typeface="Wingdings" charset="2"/>
              <a:buChar char=""/>
            </a:pPr>
            <a:r>
              <a:rPr b="0" lang="en-IN" sz="2800" spc="-1" strike="noStrike">
                <a:latin typeface="Arial"/>
              </a:rPr>
              <a:t>Unordered  list</a:t>
            </a:r>
            <a:endParaRPr b="0" lang="en-IN" sz="2800" spc="-1" strike="noStrike">
              <a:latin typeface="Arial"/>
            </a:endParaRPr>
          </a:p>
          <a:p>
            <a:pPr marL="216000" indent="-216000">
              <a:buClr>
                <a:srgbClr val="000000"/>
              </a:buClr>
              <a:buSzPct val="45000"/>
              <a:buFont typeface="Wingdings" charset="2"/>
              <a:buChar char=""/>
            </a:pPr>
            <a:r>
              <a:rPr b="0" lang="en-IN" sz="2800" spc="-1" strike="noStrike">
                <a:latin typeface="Arial"/>
              </a:rPr>
              <a:t>Mouse over</a:t>
            </a:r>
            <a:endParaRPr b="0" lang="en-IN" sz="2800" spc="-1" strike="noStrike">
              <a:latin typeface="Arial"/>
            </a:endParaRPr>
          </a:p>
          <a:p>
            <a:pPr marL="216000" indent="-216000">
              <a:buClr>
                <a:srgbClr val="000000"/>
              </a:buClr>
              <a:buSzPct val="45000"/>
              <a:buFont typeface="Wingdings" charset="2"/>
              <a:buChar char=""/>
            </a:pPr>
            <a:r>
              <a:rPr b="0" lang="en-IN" sz="2800" spc="-1" strike="noStrike">
                <a:latin typeface="Arial"/>
              </a:rPr>
              <a:t>On click events</a:t>
            </a:r>
            <a:endParaRPr b="0" lang="en-IN" sz="2800" spc="-1" strike="noStrike">
              <a:latin typeface="Arial"/>
            </a:endParaRPr>
          </a:p>
          <a:p>
            <a:pPr marL="216000" indent="-216000">
              <a:buClr>
                <a:srgbClr val="000000"/>
              </a:buClr>
              <a:buSzPct val="45000"/>
              <a:buFont typeface="Wingdings" charset="2"/>
              <a:buChar char=""/>
            </a:pPr>
            <a:r>
              <a:rPr b="0" lang="en-IN" sz="2800" spc="-1" strike="noStrike">
                <a:latin typeface="Arial"/>
              </a:rPr>
              <a:t>Calendar </a:t>
            </a:r>
            <a:endParaRPr b="0" lang="en-IN" sz="2800" spc="-1" strike="noStrike">
              <a:latin typeface="Arial"/>
            </a:endParaRPr>
          </a:p>
          <a:p>
            <a:pPr marL="216000" indent="-216000">
              <a:buClr>
                <a:srgbClr val="000000"/>
              </a:buClr>
              <a:buSzPct val="45000"/>
              <a:buFont typeface="Wingdings" charset="2"/>
              <a:buChar char=""/>
            </a:pPr>
            <a:r>
              <a:rPr b="0" lang="en-IN" sz="2800" spc="-1" strike="noStrike">
                <a:latin typeface="Arial"/>
              </a:rPr>
              <a:t>Etc..</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8"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IN" sz="2400" spc="-1" strike="noStrike">
                <a:solidFill>
                  <a:srgbClr val="ff0000"/>
                </a:solidFill>
                <a:latin typeface="Trebuchet MS"/>
                <a:ea typeface="Trebuchet MS"/>
              </a:rPr>
              <a:t>Intelligent Functionality</a:t>
            </a:r>
            <a:endParaRPr b="0" lang="en-IN" sz="2400" spc="-1" strike="noStrike">
              <a:latin typeface="Arial"/>
            </a:endParaRPr>
          </a:p>
        </p:txBody>
      </p:sp>
      <p:sp>
        <p:nvSpPr>
          <p:cNvPr id="59" name="CustomShape 3"/>
          <p:cNvSpPr/>
          <p:nvPr/>
        </p:nvSpPr>
        <p:spPr>
          <a:xfrm>
            <a:off x="516960" y="999720"/>
            <a:ext cx="4081320" cy="4664520"/>
          </a:xfrm>
          <a:prstGeom prst="rect">
            <a:avLst/>
          </a:prstGeom>
          <a:noFill/>
          <a:ln w="9360">
            <a:noFill/>
          </a:ln>
        </p:spPr>
        <p:style>
          <a:lnRef idx="0"/>
          <a:fillRef idx="0"/>
          <a:effectRef idx="0"/>
          <a:fontRef idx="minor"/>
        </p:style>
        <p:txBody>
          <a:bodyPr anchor="ctr">
            <a:spAutoFit/>
          </a:bodyPr>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000000"/>
                </a:solidFill>
                <a:latin typeface="Times New Roman"/>
                <a:ea typeface="Arial"/>
              </a:rPr>
              <a:t>The Administrator actions: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Login</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Change Password</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Admin Functionalities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View Hotels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Add Hotels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Post Special Offers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Edit / Delete Hotels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Upload Hotel Images.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Logout</a:t>
            </a:r>
            <a:endParaRPr b="0" lang="en-IN" sz="2000" spc="-1" strike="noStrike">
              <a:latin typeface="Arial"/>
            </a:endParaRPr>
          </a:p>
        </p:txBody>
      </p:sp>
      <p:sp>
        <p:nvSpPr>
          <p:cNvPr id="60" name="CustomShape 4"/>
          <p:cNvSpPr/>
          <p:nvPr/>
        </p:nvSpPr>
        <p:spPr>
          <a:xfrm>
            <a:off x="4219920" y="963720"/>
            <a:ext cx="3631320" cy="4847400"/>
          </a:xfrm>
          <a:prstGeom prst="rect">
            <a:avLst/>
          </a:prstGeom>
          <a:noFill/>
          <a:ln w="9360">
            <a:noFill/>
          </a:ln>
        </p:spPr>
        <p:style>
          <a:lnRef idx="0"/>
          <a:fillRef idx="0"/>
          <a:effectRef idx="0"/>
          <a:fontRef idx="minor"/>
        </p:style>
        <p:txBody>
          <a:bodyPr tIns="0" bIns="0" anchor="ctr">
            <a:spAutoFit/>
          </a:bodyPr>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2000" spc="-1" strike="noStrike">
                <a:solidFill>
                  <a:srgbClr val="000000"/>
                </a:solidFill>
                <a:latin typeface="Times New Roman"/>
                <a:ea typeface="Times New Roman"/>
              </a:rPr>
              <a:t>The User can do the following actions:</a:t>
            </a:r>
            <a:endParaRPr b="0" lang="en-IN" sz="2000" spc="-1" strike="noStrike">
              <a:latin typeface="Arial"/>
            </a:endParaRPr>
          </a:p>
          <a:p>
            <a:pPr>
              <a:lnSpc>
                <a:spcPct val="100000"/>
              </a:lnSpc>
              <a:buClr>
                <a:srgbClr val="000000"/>
              </a:buClr>
              <a:buFont typeface="Arial"/>
              <a:buAutoNum type="arabicPeriod"/>
            </a:pPr>
            <a:r>
              <a:rPr b="0" lang="en-IN" sz="2000" spc="-1" strike="noStrike">
                <a:solidFill>
                  <a:srgbClr val="000000"/>
                </a:solidFill>
                <a:latin typeface="Times New Roman"/>
                <a:ea typeface="Times New Roman"/>
              </a:rPr>
              <a:t>Register</a:t>
            </a:r>
            <a:endParaRPr b="0" lang="en-IN" sz="2000" spc="-1" strike="noStrike">
              <a:latin typeface="Arial"/>
            </a:endParaRPr>
          </a:p>
          <a:p>
            <a:pPr>
              <a:lnSpc>
                <a:spcPct val="100000"/>
              </a:lnSpc>
              <a:buClr>
                <a:srgbClr val="000000"/>
              </a:buClr>
              <a:buFont typeface="Arial"/>
              <a:buAutoNum type="arabicPeriod"/>
            </a:pPr>
            <a:r>
              <a:rPr b="0" lang="en-IN" sz="2000" spc="-1" strike="noStrike">
                <a:solidFill>
                  <a:srgbClr val="000000"/>
                </a:solidFill>
                <a:latin typeface="Times New Roman"/>
                <a:ea typeface="Times New Roman"/>
              </a:rPr>
              <a:t>Login</a:t>
            </a:r>
            <a:endParaRPr b="0" lang="en-IN" sz="2000" spc="-1" strike="noStrike">
              <a:latin typeface="Arial"/>
            </a:endParaRPr>
          </a:p>
          <a:p>
            <a:pPr>
              <a:lnSpc>
                <a:spcPct val="100000"/>
              </a:lnSpc>
              <a:buClr>
                <a:srgbClr val="000000"/>
              </a:buClr>
              <a:buFont typeface="Arial"/>
              <a:buAutoNum type="arabicPeriod"/>
            </a:pPr>
            <a:r>
              <a:rPr b="0" lang="en-IN" sz="2000" spc="-1" strike="noStrike">
                <a:solidFill>
                  <a:srgbClr val="000000"/>
                </a:solidFill>
                <a:latin typeface="Times New Roman"/>
                <a:ea typeface="Times New Roman"/>
              </a:rPr>
              <a:t>Change Password</a:t>
            </a:r>
            <a:endParaRPr b="0" lang="en-IN" sz="2000" spc="-1" strike="noStrike">
              <a:latin typeface="Arial"/>
            </a:endParaRPr>
          </a:p>
          <a:p>
            <a:pPr>
              <a:lnSpc>
                <a:spcPct val="100000"/>
              </a:lnSpc>
              <a:buClr>
                <a:srgbClr val="000000"/>
              </a:buClr>
              <a:buFont typeface="Arial"/>
              <a:buAutoNum type="arabicPeriod"/>
            </a:pPr>
            <a:r>
              <a:rPr b="0" lang="en-IN" sz="2000" spc="-1" strike="noStrike">
                <a:solidFill>
                  <a:srgbClr val="000000"/>
                </a:solidFill>
                <a:latin typeface="Times New Roman"/>
                <a:ea typeface="Times New Roman"/>
              </a:rPr>
              <a:t>User Functionalities</a:t>
            </a:r>
            <a:endParaRPr b="0" lang="en-IN" sz="2000" spc="-1" strike="noStrike">
              <a:latin typeface="Arial"/>
            </a:endParaRPr>
          </a:p>
          <a:p>
            <a:pPr lvl="1" marL="457200">
              <a:lnSpc>
                <a:spcPct val="100000"/>
              </a:lnSpc>
              <a:buClr>
                <a:srgbClr val="000000"/>
              </a:buClr>
              <a:buFont typeface="Arial"/>
              <a:buAutoNum type="arabicPeriod"/>
            </a:pPr>
            <a:r>
              <a:rPr b="0" lang="en-IN" sz="2000" spc="-1" strike="noStrike">
                <a:solidFill>
                  <a:srgbClr val="000000"/>
                </a:solidFill>
                <a:latin typeface="Times New Roman"/>
                <a:ea typeface="Times New Roman"/>
              </a:rPr>
              <a:t>Advanced Search</a:t>
            </a:r>
            <a:endParaRPr b="0" lang="en-IN" sz="2000" spc="-1" strike="noStrike">
              <a:latin typeface="Arial"/>
            </a:endParaRPr>
          </a:p>
          <a:p>
            <a:pPr lvl="1" marL="457200">
              <a:lnSpc>
                <a:spcPct val="100000"/>
              </a:lnSpc>
              <a:buClr>
                <a:srgbClr val="000000"/>
              </a:buClr>
              <a:buFont typeface="Arial"/>
              <a:buAutoNum type="arabicPeriod"/>
            </a:pPr>
            <a:r>
              <a:rPr b="0" lang="en-IN" sz="2000" spc="-1" strike="noStrike">
                <a:solidFill>
                  <a:srgbClr val="000000"/>
                </a:solidFill>
                <a:latin typeface="Times New Roman"/>
                <a:ea typeface="Times New Roman"/>
              </a:rPr>
              <a:t>Booking</a:t>
            </a:r>
            <a:endParaRPr b="0" lang="en-IN" sz="2000" spc="-1" strike="noStrike">
              <a:latin typeface="Arial"/>
            </a:endParaRPr>
          </a:p>
          <a:p>
            <a:pPr lvl="1" marL="457200">
              <a:lnSpc>
                <a:spcPct val="100000"/>
              </a:lnSpc>
              <a:buClr>
                <a:srgbClr val="000000"/>
              </a:buClr>
              <a:buFont typeface="Arial"/>
              <a:buAutoNum type="arabicPeriod"/>
            </a:pPr>
            <a:r>
              <a:rPr b="0" lang="en-IN" sz="2000" spc="-1" strike="noStrike">
                <a:solidFill>
                  <a:srgbClr val="000000"/>
                </a:solidFill>
                <a:latin typeface="Times New Roman"/>
                <a:ea typeface="Times New Roman"/>
              </a:rPr>
              <a:t>Payment</a:t>
            </a:r>
            <a:endParaRPr b="0" lang="en-IN" sz="2000" spc="-1" strike="noStrike">
              <a:latin typeface="Arial"/>
            </a:endParaRPr>
          </a:p>
          <a:p>
            <a:pPr>
              <a:lnSpc>
                <a:spcPct val="100000"/>
              </a:lnSpc>
              <a:buClr>
                <a:srgbClr val="000000"/>
              </a:buClr>
              <a:buFont typeface="Arial"/>
              <a:buAutoNum type="arabicPeriod"/>
            </a:pPr>
            <a:r>
              <a:rPr b="0" lang="en-IN" sz="2000" spc="-1" strike="noStrike">
                <a:solidFill>
                  <a:srgbClr val="000000"/>
                </a:solidFill>
                <a:latin typeface="Times New Roman"/>
                <a:ea typeface="Times New Roman"/>
              </a:rPr>
              <a:t>Logout</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619640" y="3352680"/>
            <a:ext cx="3733920" cy="707760"/>
          </a:xfrm>
          <a:prstGeom prst="rect">
            <a:avLst/>
          </a:prstGeom>
          <a:noFill/>
          <a:ln>
            <a:noFill/>
          </a:ln>
        </p:spPr>
        <p:style>
          <a:lnRef idx="0"/>
          <a:fillRef idx="0"/>
          <a:effectRef idx="0"/>
          <a:fontRef idx="minor"/>
        </p:style>
        <p:txBody>
          <a:bodyPr>
            <a:noAutofit/>
          </a:bodyPr>
          <a:p>
            <a:pPr algn="r">
              <a:lnSpc>
                <a:spcPct val="100000"/>
              </a:lnSpc>
            </a:pPr>
            <a:r>
              <a:rPr b="0" lang="en-IN" sz="4000" spc="-1" strike="noStrike">
                <a:solidFill>
                  <a:srgbClr val="ff0000"/>
                </a:solidFill>
                <a:latin typeface="Trebuchet MS"/>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LibreOffice/6.3.2.2$Linux_X86_64 LibreOffice_project/30$Build-2</Application>
  <Words>137</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en-IN</dc:language>
  <cp:lastModifiedBy/>
  <dcterms:modified xsi:type="dcterms:W3CDTF">2020-04-17T08:38:15Z</dcterms:modified>
  <cp:revision>53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