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59" r:id="rId4"/>
    <p:sldId id="260" r:id="rId5"/>
    <p:sldId id="261" r:id="rId6"/>
    <p:sldId id="271" r:id="rId7"/>
    <p:sldId id="262" r:id="rId8"/>
    <p:sldId id="263" r:id="rId9"/>
    <p:sldId id="264" r:id="rId10"/>
    <p:sldId id="265" r:id="rId11"/>
    <p:sldId id="266"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10/2/2020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10/2/2020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10/2/2020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err="1"/>
              <a:t>Babbar</a:t>
            </a:r>
            <a:r>
              <a:rPr lang="en-US" sz="8000" dirty="0"/>
              <a:t> Rajput Bank</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7212563" y="4672739"/>
            <a:ext cx="4346537" cy="1802706"/>
          </a:xfrm>
        </p:spPr>
        <p:txBody>
          <a:bodyPr>
            <a:normAutofit/>
          </a:bodyPr>
          <a:lstStyle/>
          <a:p>
            <a:r>
              <a:rPr lang="en-US" sz="2400" dirty="0">
                <a:solidFill>
                  <a:schemeClr val="tx1">
                    <a:lumMod val="85000"/>
                    <a:lumOff val="15000"/>
                  </a:schemeClr>
                </a:solidFill>
              </a:rPr>
              <a:t>Yash:-40724402017</a:t>
            </a:r>
          </a:p>
          <a:p>
            <a:r>
              <a:rPr lang="en-US" dirty="0" err="1">
                <a:solidFill>
                  <a:schemeClr val="tx1">
                    <a:lumMod val="85000"/>
                    <a:lumOff val="15000"/>
                  </a:schemeClr>
                </a:solidFill>
              </a:rPr>
              <a:t>Sanklap</a:t>
            </a:r>
            <a:r>
              <a:rPr lang="en-US" dirty="0">
                <a:solidFill>
                  <a:schemeClr val="tx1">
                    <a:lumMod val="85000"/>
                    <a:lumOff val="15000"/>
                  </a:schemeClr>
                </a:solidFill>
              </a:rPr>
              <a:t>:-06324402017</a:t>
            </a:r>
          </a:p>
          <a:p>
            <a:r>
              <a:rPr lang="en-US" sz="2400" dirty="0">
                <a:solidFill>
                  <a:schemeClr val="tx1">
                    <a:lumMod val="85000"/>
                    <a:lumOff val="15000"/>
                  </a:schemeClr>
                </a:solidFill>
              </a:rPr>
              <a:t>Jaspreet:-42024402017</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AF48A-B9F6-4F5B-A104-461E9360C624}"/>
              </a:ext>
            </a:extLst>
          </p:cNvPr>
          <p:cNvSpPr>
            <a:spLocks noGrp="1"/>
          </p:cNvSpPr>
          <p:nvPr>
            <p:ph type="title"/>
          </p:nvPr>
        </p:nvSpPr>
        <p:spPr/>
        <p:txBody>
          <a:bodyPr/>
          <a:lstStyle/>
          <a:p>
            <a:r>
              <a:rPr lang="en-US" dirty="0"/>
              <a:t>Data Flow Diagram 0-level</a:t>
            </a:r>
          </a:p>
        </p:txBody>
      </p:sp>
      <p:pic>
        <p:nvPicPr>
          <p:cNvPr id="4" name="Content Placeholder 3">
            <a:extLst>
              <a:ext uri="{FF2B5EF4-FFF2-40B4-BE49-F238E27FC236}">
                <a16:creationId xmlns:a16="http://schemas.microsoft.com/office/drawing/2014/main" id="{8BDD0E4C-0A29-4D16-96B2-C34DE497A8B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7280" y="2352584"/>
            <a:ext cx="10058399" cy="2982896"/>
          </a:xfrm>
          <a:prstGeom prst="rect">
            <a:avLst/>
          </a:prstGeom>
          <a:noFill/>
          <a:ln>
            <a:noFill/>
          </a:ln>
        </p:spPr>
      </p:pic>
    </p:spTree>
    <p:extLst>
      <p:ext uri="{BB962C8B-B14F-4D97-AF65-F5344CB8AC3E}">
        <p14:creationId xmlns:p14="http://schemas.microsoft.com/office/powerpoint/2010/main" val="3351670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0920-6B5C-410F-83A9-7EC202080154}"/>
              </a:ext>
            </a:extLst>
          </p:cNvPr>
          <p:cNvSpPr>
            <a:spLocks noGrp="1"/>
          </p:cNvSpPr>
          <p:nvPr>
            <p:ph type="title"/>
          </p:nvPr>
        </p:nvSpPr>
        <p:spPr/>
        <p:txBody>
          <a:bodyPr/>
          <a:lstStyle/>
          <a:p>
            <a:r>
              <a:rPr lang="en-US" dirty="0"/>
              <a:t>Data Flow Diagram 1-level</a:t>
            </a:r>
          </a:p>
        </p:txBody>
      </p:sp>
      <p:pic>
        <p:nvPicPr>
          <p:cNvPr id="4" name="Content Placeholder 3">
            <a:extLst>
              <a:ext uri="{FF2B5EF4-FFF2-40B4-BE49-F238E27FC236}">
                <a16:creationId xmlns:a16="http://schemas.microsoft.com/office/drawing/2014/main" id="{CDC00E48-2A41-4B34-AC1D-B9632CC7207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2773" y="2108200"/>
            <a:ext cx="9747681" cy="3760788"/>
          </a:xfrm>
          <a:prstGeom prst="rect">
            <a:avLst/>
          </a:prstGeom>
          <a:noFill/>
          <a:ln>
            <a:noFill/>
          </a:ln>
        </p:spPr>
      </p:pic>
    </p:spTree>
    <p:extLst>
      <p:ext uri="{BB962C8B-B14F-4D97-AF65-F5344CB8AC3E}">
        <p14:creationId xmlns:p14="http://schemas.microsoft.com/office/powerpoint/2010/main" val="461761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49BE7-8C4F-4F03-9B34-4EBB0B6446F9}"/>
              </a:ext>
            </a:extLst>
          </p:cNvPr>
          <p:cNvSpPr>
            <a:spLocks noGrp="1"/>
          </p:cNvSpPr>
          <p:nvPr>
            <p:ph type="title"/>
          </p:nvPr>
        </p:nvSpPr>
        <p:spPr/>
        <p:txBody>
          <a:bodyPr/>
          <a:lstStyle/>
          <a:p>
            <a:r>
              <a:rPr lang="en-US" dirty="0"/>
              <a:t>Gantt Chart</a:t>
            </a:r>
          </a:p>
        </p:txBody>
      </p:sp>
      <p:pic>
        <p:nvPicPr>
          <p:cNvPr id="4" name="Content Placeholder 3">
            <a:extLst>
              <a:ext uri="{FF2B5EF4-FFF2-40B4-BE49-F238E27FC236}">
                <a16:creationId xmlns:a16="http://schemas.microsoft.com/office/drawing/2014/main" id="{88E50065-3E65-4F89-8BA0-7915CB418B9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6173" y="2020042"/>
            <a:ext cx="9995202" cy="3670543"/>
          </a:xfrm>
          <a:prstGeom prst="rect">
            <a:avLst/>
          </a:prstGeom>
          <a:noFill/>
          <a:ln>
            <a:noFill/>
          </a:ln>
        </p:spPr>
      </p:pic>
    </p:spTree>
    <p:extLst>
      <p:ext uri="{BB962C8B-B14F-4D97-AF65-F5344CB8AC3E}">
        <p14:creationId xmlns:p14="http://schemas.microsoft.com/office/powerpoint/2010/main" val="2635110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EED32-1CB6-4ED3-8BE5-73A3873686CA}"/>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67729489-E4CA-40F9-A5D9-FE8E0A73F65C}"/>
              </a:ext>
            </a:extLst>
          </p:cNvPr>
          <p:cNvSpPr>
            <a:spLocks noGrp="1"/>
          </p:cNvSpPr>
          <p:nvPr>
            <p:ph idx="1"/>
          </p:nvPr>
        </p:nvSpPr>
        <p:spPr/>
        <p:txBody>
          <a:bodyPr/>
          <a:lstStyle/>
          <a:p>
            <a:r>
              <a:rPr lang="en-GB" dirty="0"/>
              <a:t>1. The Future scope of this project is that we can take our offline database to online database with the help of google firebase,</a:t>
            </a:r>
          </a:p>
          <a:p>
            <a:r>
              <a:rPr lang="en-GB" dirty="0"/>
              <a:t>2.Create Website and Android Application with connectivity to more banks and add more payment module like:-</a:t>
            </a:r>
          </a:p>
          <a:p>
            <a:pPr lvl="1"/>
            <a:r>
              <a:rPr lang="en-GB" dirty="0"/>
              <a:t>Paying on food stalls</a:t>
            </a:r>
          </a:p>
          <a:p>
            <a:pPr lvl="1"/>
            <a:r>
              <a:rPr lang="en-GB" dirty="0"/>
              <a:t>Pay on shops</a:t>
            </a:r>
          </a:p>
          <a:p>
            <a:pPr lvl="1"/>
            <a:r>
              <a:rPr lang="en-GB" dirty="0"/>
              <a:t>Pay electricity bill and many more.</a:t>
            </a:r>
            <a:endParaRPr lang="en-US" dirty="0"/>
          </a:p>
        </p:txBody>
      </p:sp>
    </p:spTree>
    <p:extLst>
      <p:ext uri="{BB962C8B-B14F-4D97-AF65-F5344CB8AC3E}">
        <p14:creationId xmlns:p14="http://schemas.microsoft.com/office/powerpoint/2010/main" val="217622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C8629-F096-4B4E-9EAE-FE4B6E13CFD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686C079-3F7C-49EA-B8AE-651C55B92F93}"/>
              </a:ext>
            </a:extLst>
          </p:cNvPr>
          <p:cNvSpPr>
            <a:spLocks noGrp="1"/>
          </p:cNvSpPr>
          <p:nvPr>
            <p:ph idx="1"/>
          </p:nvPr>
        </p:nvSpPr>
        <p:spPr/>
        <p:txBody>
          <a:bodyPr>
            <a:normAutofit fontScale="92500" lnSpcReduction="20000"/>
          </a:bodyPr>
          <a:lstStyle/>
          <a:p>
            <a:r>
              <a:rPr lang="en-US" dirty="0"/>
              <a:t>Nothing is perfect in the world. So I am also no exception. I have tried my best to build this project with efficient information. I do not permit the project to be 100% accurate. This project help the all customer which have multiple bank account in different banks . Due to this the time customer save own time and they easily login on this application and make transaction easily. The main focus of this project is to save the customer time which have multiple bank account can transfer money easily.</a:t>
            </a:r>
          </a:p>
          <a:p>
            <a:r>
              <a:rPr lang="en-US" dirty="0"/>
              <a:t>The maintenance of the records is made efficient, as all the records are stored in the Oracle database,     through which data can be retrieved easily.</a:t>
            </a:r>
          </a:p>
          <a:p>
            <a:r>
              <a:rPr lang="en-US" dirty="0"/>
              <a:t>We finally conclude that using this project we can provide a great interface between the user and the banking environment, thus satisfying the requirements of multiple users. It provides an efficient ways for people to involve in on-line transactions. We are providing a monitoring mechanism for admin which is having the ultimate power.</a:t>
            </a:r>
          </a:p>
          <a:p>
            <a:r>
              <a:rPr lang="en-US" dirty="0"/>
              <a:t>And finally the users will be satisfied with our service.</a:t>
            </a:r>
          </a:p>
          <a:p>
            <a:endParaRPr lang="en-US" dirty="0"/>
          </a:p>
        </p:txBody>
      </p:sp>
    </p:spTree>
    <p:extLst>
      <p:ext uri="{BB962C8B-B14F-4D97-AF65-F5344CB8AC3E}">
        <p14:creationId xmlns:p14="http://schemas.microsoft.com/office/powerpoint/2010/main" val="1388425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66783" y="1482915"/>
            <a:ext cx="10058400" cy="3294357"/>
          </a:xfrm>
        </p:spPr>
        <p:txBody>
          <a:bodyPr anchor="ctr">
            <a:normAutofit fontScale="90000"/>
          </a:bodyPr>
          <a:lstStyle/>
          <a:p>
            <a:pPr lvl="0"/>
            <a:r>
              <a:rPr lang="en-US" sz="2400" i="1" dirty="0">
                <a:solidFill>
                  <a:srgbClr val="FFFFFF"/>
                </a:solidFill>
              </a:rPr>
              <a:t>1. Introduction</a:t>
            </a:r>
            <a:br>
              <a:rPr lang="en-US" sz="2400" i="1" dirty="0">
                <a:solidFill>
                  <a:srgbClr val="FFFFFF"/>
                </a:solidFill>
              </a:rPr>
            </a:br>
            <a:r>
              <a:rPr lang="en-US" sz="2400" i="1" dirty="0">
                <a:solidFill>
                  <a:srgbClr val="FFFFFF"/>
                </a:solidFill>
              </a:rPr>
              <a:t>2. Objective</a:t>
            </a:r>
            <a:br>
              <a:rPr lang="en-US" sz="2400" i="1" dirty="0">
                <a:solidFill>
                  <a:srgbClr val="FFFFFF"/>
                </a:solidFill>
              </a:rPr>
            </a:br>
            <a:r>
              <a:rPr lang="en-US" sz="2400" i="1" dirty="0">
                <a:solidFill>
                  <a:srgbClr val="FFFFFF"/>
                </a:solidFill>
              </a:rPr>
              <a:t>3. Methodology</a:t>
            </a:r>
            <a:br>
              <a:rPr lang="en-US" sz="2400" i="1" dirty="0">
                <a:solidFill>
                  <a:srgbClr val="FFFFFF"/>
                </a:solidFill>
              </a:rPr>
            </a:br>
            <a:r>
              <a:rPr lang="en-US" sz="2400" i="1" dirty="0">
                <a:solidFill>
                  <a:srgbClr val="FFFFFF"/>
                </a:solidFill>
              </a:rPr>
              <a:t>4.SDLC Model</a:t>
            </a:r>
            <a:br>
              <a:rPr lang="en-US" sz="2400" i="1" dirty="0">
                <a:solidFill>
                  <a:srgbClr val="FFFFFF"/>
                </a:solidFill>
              </a:rPr>
            </a:br>
            <a:r>
              <a:rPr lang="en-US" sz="2400" i="1" dirty="0">
                <a:solidFill>
                  <a:srgbClr val="FFFFFF"/>
                </a:solidFill>
              </a:rPr>
              <a:t>5. Block Diagram</a:t>
            </a:r>
            <a:br>
              <a:rPr lang="en-US" sz="2400" i="1" dirty="0">
                <a:solidFill>
                  <a:srgbClr val="FFFFFF"/>
                </a:solidFill>
              </a:rPr>
            </a:br>
            <a:r>
              <a:rPr lang="en-US" sz="2400" i="1" dirty="0">
                <a:solidFill>
                  <a:srgbClr val="FFFFFF"/>
                </a:solidFill>
              </a:rPr>
              <a:t>6. ER-Diagram</a:t>
            </a:r>
            <a:br>
              <a:rPr lang="en-US" sz="2400" i="1" dirty="0">
                <a:solidFill>
                  <a:srgbClr val="FFFFFF"/>
                </a:solidFill>
              </a:rPr>
            </a:br>
            <a:r>
              <a:rPr lang="en-US" sz="2400" i="1" dirty="0">
                <a:solidFill>
                  <a:srgbClr val="FFFFFF"/>
                </a:solidFill>
              </a:rPr>
              <a:t>7. Use case</a:t>
            </a:r>
            <a:br>
              <a:rPr lang="en-US" sz="2400" i="1" dirty="0">
                <a:solidFill>
                  <a:srgbClr val="FFFFFF"/>
                </a:solidFill>
              </a:rPr>
            </a:br>
            <a:r>
              <a:rPr lang="en-US" sz="2400" i="1" dirty="0">
                <a:solidFill>
                  <a:srgbClr val="FFFFFF"/>
                </a:solidFill>
              </a:rPr>
              <a:t>8. Data Flow Diagram(0-level,1-level,2-level)</a:t>
            </a:r>
            <a:br>
              <a:rPr lang="en-US" sz="2400" i="1" dirty="0">
                <a:solidFill>
                  <a:srgbClr val="FFFFFF"/>
                </a:solidFill>
              </a:rPr>
            </a:br>
            <a:r>
              <a:rPr lang="en-US" sz="2400" i="1" dirty="0">
                <a:solidFill>
                  <a:srgbClr val="FFFFFF"/>
                </a:solidFill>
              </a:rPr>
              <a:t>9. Gantt chart</a:t>
            </a:r>
            <a:br>
              <a:rPr lang="en-US" sz="2400" i="1" dirty="0">
                <a:solidFill>
                  <a:srgbClr val="FFFFFF"/>
                </a:solidFill>
              </a:rPr>
            </a:br>
            <a:r>
              <a:rPr lang="en-US" sz="2400" i="1" dirty="0">
                <a:solidFill>
                  <a:srgbClr val="FFFFFF"/>
                </a:solidFill>
              </a:rPr>
              <a:t>10. Future Scope</a:t>
            </a:r>
            <a:br>
              <a:rPr lang="en-US" sz="2400" i="1" dirty="0">
                <a:solidFill>
                  <a:srgbClr val="FFFFFF"/>
                </a:solidFill>
              </a:rPr>
            </a:br>
            <a:r>
              <a:rPr lang="en-US" sz="2400" i="1" dirty="0">
                <a:solidFill>
                  <a:srgbClr val="FFFFFF"/>
                </a:solidFill>
              </a:rPr>
              <a:t>11. Conclusion</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066783" y="187452"/>
            <a:ext cx="10058400" cy="1143000"/>
          </a:xfrm>
        </p:spPr>
        <p:txBody>
          <a:bodyPr>
            <a:normAutofit/>
          </a:bodyPr>
          <a:lstStyle/>
          <a:p>
            <a:r>
              <a:rPr lang="en-US" sz="3600" dirty="0">
                <a:solidFill>
                  <a:srgbClr val="FFFFFF"/>
                </a:solidFill>
              </a:rPr>
              <a:t>content</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9F786-B8BB-466B-A09F-65DBA689C8AC}"/>
              </a:ext>
            </a:extLst>
          </p:cNvPr>
          <p:cNvSpPr>
            <a:spLocks noGrp="1"/>
          </p:cNvSpPr>
          <p:nvPr>
            <p:ph type="title"/>
          </p:nvPr>
        </p:nvSpPr>
        <p:spPr>
          <a:xfrm>
            <a:off x="1066800" y="213064"/>
            <a:ext cx="10058400" cy="1062657"/>
          </a:xfrm>
        </p:spPr>
        <p:txBody>
          <a:bodyPr/>
          <a:lstStyle/>
          <a:p>
            <a:r>
              <a:rPr lang="en-US" dirty="0"/>
              <a:t>Introduction</a:t>
            </a:r>
          </a:p>
        </p:txBody>
      </p:sp>
      <p:sp>
        <p:nvSpPr>
          <p:cNvPr id="3" name="Content Placeholder 2">
            <a:extLst>
              <a:ext uri="{FF2B5EF4-FFF2-40B4-BE49-F238E27FC236}">
                <a16:creationId xmlns:a16="http://schemas.microsoft.com/office/drawing/2014/main" id="{ADAF9EF2-B844-4F09-8197-910B68148584}"/>
              </a:ext>
            </a:extLst>
          </p:cNvPr>
          <p:cNvSpPr>
            <a:spLocks noGrp="1"/>
          </p:cNvSpPr>
          <p:nvPr>
            <p:ph idx="1"/>
          </p:nvPr>
        </p:nvSpPr>
        <p:spPr>
          <a:xfrm>
            <a:off x="1066800" y="2046057"/>
            <a:ext cx="10058400" cy="3760891"/>
          </a:xfrm>
        </p:spPr>
        <p:txBody>
          <a:bodyPr>
            <a:normAutofit fontScale="85000" lnSpcReduction="20000"/>
          </a:bodyPr>
          <a:lstStyle/>
          <a:p>
            <a:r>
              <a:rPr lang="en-US" sz="2000" dirty="0"/>
              <a:t>Banks are quite important to the economy and are involved in such economic activities as issuing money, settling payments, credit intermediation, maturity transformation and money creation in the form of fractional reserve banking. </a:t>
            </a:r>
          </a:p>
          <a:p>
            <a:r>
              <a:rPr lang="en-US" sz="2000" dirty="0"/>
              <a:t>To make money, banks use deposits and whole sale deposits, share equity and fees and interest from debt, loans and consumer lending, such as credit cards and bank fees. </a:t>
            </a:r>
          </a:p>
          <a:p>
            <a:r>
              <a:rPr lang="en-US" sz="2000" dirty="0"/>
              <a:t>Banking systems have been with us for as long as people have been using money. Banks and other financial institutions provide security for individuals, businesses and governments, alike.</a:t>
            </a:r>
          </a:p>
          <a:p>
            <a:r>
              <a:rPr lang="en-US" sz="2000" dirty="0"/>
              <a:t>In general, what banks do is pretty easy to figure out. For the average person banks accept deposits, make loans, provide a safe place for money and valuables, and act as payment agents between merchants and banks. </a:t>
            </a:r>
          </a:p>
          <a:p>
            <a:r>
              <a:rPr lang="en-US" sz="2000" dirty="0"/>
              <a:t>The whole banking management System is developed in java for backend coding we use java for the frontend development we use </a:t>
            </a:r>
            <a:r>
              <a:rPr lang="en-US" sz="2000" dirty="0" err="1"/>
              <a:t>javafx</a:t>
            </a:r>
            <a:r>
              <a:rPr lang="en-US" sz="2000"/>
              <a:t>.</a:t>
            </a:r>
            <a:endParaRPr lang="en-US" sz="2000" dirty="0"/>
          </a:p>
          <a:p>
            <a:endParaRPr lang="en-US" sz="2000" dirty="0"/>
          </a:p>
          <a:p>
            <a:endParaRPr lang="en-IN" sz="2000" dirty="0"/>
          </a:p>
        </p:txBody>
      </p:sp>
    </p:spTree>
    <p:extLst>
      <p:ext uri="{BB962C8B-B14F-4D97-AF65-F5344CB8AC3E}">
        <p14:creationId xmlns:p14="http://schemas.microsoft.com/office/powerpoint/2010/main" val="2787308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B493D-352F-4F63-9A48-4C9740330A63}"/>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E22CBD11-1A6A-4993-8796-70C205C83CC0}"/>
              </a:ext>
            </a:extLst>
          </p:cNvPr>
          <p:cNvSpPr>
            <a:spLocks noGrp="1"/>
          </p:cNvSpPr>
          <p:nvPr>
            <p:ph idx="1"/>
          </p:nvPr>
        </p:nvSpPr>
        <p:spPr/>
        <p:txBody>
          <a:bodyPr/>
          <a:lstStyle/>
          <a:p>
            <a:r>
              <a:rPr lang="en-US" dirty="0"/>
              <a:t>To develop a software for solving financial applications of a customer in banking environment in order to nurture the needs of an end banking user by providing various ways to perform banking tasks. Also to enable the </a:t>
            </a:r>
            <a:r>
              <a:rPr lang="en-US" dirty="0" err="1"/>
              <a:t>userâ</a:t>
            </a:r>
            <a:r>
              <a:rPr lang="en-US" dirty="0"/>
              <a:t>„¢s workspace to have additional functionalities which are not provided under a conventional banking software.</a:t>
            </a:r>
          </a:p>
        </p:txBody>
      </p:sp>
    </p:spTree>
    <p:extLst>
      <p:ext uri="{BB962C8B-B14F-4D97-AF65-F5344CB8AC3E}">
        <p14:creationId xmlns:p14="http://schemas.microsoft.com/office/powerpoint/2010/main" val="8617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69579-A94D-4F5D-9023-D6B972743307}"/>
              </a:ext>
            </a:extLst>
          </p:cNvPr>
          <p:cNvSpPr>
            <a:spLocks noGrp="1"/>
          </p:cNvSpPr>
          <p:nvPr>
            <p:ph type="title"/>
          </p:nvPr>
        </p:nvSpPr>
        <p:spPr/>
        <p:txBody>
          <a:bodyPr/>
          <a:lstStyle/>
          <a:p>
            <a:r>
              <a:rPr lang="en-US" dirty="0" err="1"/>
              <a:t>Methodolody</a:t>
            </a:r>
            <a:endParaRPr lang="en-US" dirty="0"/>
          </a:p>
        </p:txBody>
      </p:sp>
      <p:sp>
        <p:nvSpPr>
          <p:cNvPr id="3" name="Content Placeholder 2">
            <a:extLst>
              <a:ext uri="{FF2B5EF4-FFF2-40B4-BE49-F238E27FC236}">
                <a16:creationId xmlns:a16="http://schemas.microsoft.com/office/drawing/2014/main" id="{52CE71F1-75E8-4AC6-AFB3-D8A11B427836}"/>
              </a:ext>
            </a:extLst>
          </p:cNvPr>
          <p:cNvSpPr>
            <a:spLocks noGrp="1"/>
          </p:cNvSpPr>
          <p:nvPr>
            <p:ph idx="1"/>
          </p:nvPr>
        </p:nvSpPr>
        <p:spPr/>
        <p:txBody>
          <a:bodyPr/>
          <a:lstStyle/>
          <a:p>
            <a:r>
              <a:rPr lang="en-IN" sz="1800" dirty="0"/>
              <a:t>We have used ITERATIVE WATERFALL MODEL</a:t>
            </a:r>
            <a:endParaRPr lang="en-US" sz="1800" dirty="0"/>
          </a:p>
          <a:p>
            <a:r>
              <a:rPr lang="en-IN" sz="1800" dirty="0"/>
              <a:t>This model contains :</a:t>
            </a:r>
          </a:p>
          <a:p>
            <a:pPr marL="457200" indent="-457200">
              <a:buAutoNum type="arabicParenR"/>
            </a:pPr>
            <a:r>
              <a:rPr lang="en-IN" sz="1800" dirty="0"/>
              <a:t>Feedback paths- In iterative waterfall model feedback path from one phase to its preceding phase allows correcting the errors.</a:t>
            </a:r>
          </a:p>
          <a:p>
            <a:pPr marL="457200" indent="-457200">
              <a:buAutoNum type="arabicParenR"/>
            </a:pPr>
            <a:r>
              <a:rPr lang="en-IN" sz="1800" dirty="0"/>
              <a:t>Simple:  Iterative waterfall  model is very simple to understand and use.</a:t>
            </a:r>
          </a:p>
          <a:p>
            <a:endParaRPr lang="en-US" dirty="0"/>
          </a:p>
        </p:txBody>
      </p:sp>
    </p:spTree>
    <p:extLst>
      <p:ext uri="{BB962C8B-B14F-4D97-AF65-F5344CB8AC3E}">
        <p14:creationId xmlns:p14="http://schemas.microsoft.com/office/powerpoint/2010/main" val="2851502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A332D-D182-4C0D-8DC7-87B5CC63E386}"/>
              </a:ext>
            </a:extLst>
          </p:cNvPr>
          <p:cNvSpPr>
            <a:spLocks noGrp="1"/>
          </p:cNvSpPr>
          <p:nvPr>
            <p:ph type="title"/>
          </p:nvPr>
        </p:nvSpPr>
        <p:spPr/>
        <p:txBody>
          <a:bodyPr/>
          <a:lstStyle/>
          <a:p>
            <a:r>
              <a:rPr lang="en-US" dirty="0"/>
              <a:t>SDLC Model</a:t>
            </a:r>
          </a:p>
        </p:txBody>
      </p:sp>
      <p:sp>
        <p:nvSpPr>
          <p:cNvPr id="3" name="Content Placeholder 2">
            <a:extLst>
              <a:ext uri="{FF2B5EF4-FFF2-40B4-BE49-F238E27FC236}">
                <a16:creationId xmlns:a16="http://schemas.microsoft.com/office/drawing/2014/main" id="{48EA46B3-A639-48DD-9DAB-1C2AC75B83E2}"/>
              </a:ext>
            </a:extLst>
          </p:cNvPr>
          <p:cNvSpPr>
            <a:spLocks noGrp="1"/>
          </p:cNvSpPr>
          <p:nvPr>
            <p:ph idx="1"/>
          </p:nvPr>
        </p:nvSpPr>
        <p:spPr/>
        <p:txBody>
          <a:bodyPr/>
          <a:lstStyle/>
          <a:p>
            <a:r>
              <a:rPr lang="en-US" dirty="0"/>
              <a:t>For software development we are using Waterfall model which help us in changing data in any level of development phase.</a:t>
            </a:r>
          </a:p>
          <a:p>
            <a:r>
              <a:rPr lang="en-US" dirty="0"/>
              <a:t>And at any level we can go back to any step for the updating of anything in project</a:t>
            </a:r>
          </a:p>
          <a:p>
            <a:endParaRPr lang="en-US" dirty="0"/>
          </a:p>
          <a:p>
            <a:endParaRPr lang="en-US" dirty="0"/>
          </a:p>
        </p:txBody>
      </p:sp>
      <p:pic>
        <p:nvPicPr>
          <p:cNvPr id="4" name="Picture 3">
            <a:extLst>
              <a:ext uri="{FF2B5EF4-FFF2-40B4-BE49-F238E27FC236}">
                <a16:creationId xmlns:a16="http://schemas.microsoft.com/office/drawing/2014/main" id="{A19263F2-6299-48DF-B7FB-57462F37D18B}"/>
              </a:ext>
            </a:extLst>
          </p:cNvPr>
          <p:cNvPicPr/>
          <p:nvPr/>
        </p:nvPicPr>
        <p:blipFill>
          <a:blip r:embed="rId2"/>
          <a:srcRect/>
          <a:stretch>
            <a:fillRect/>
          </a:stretch>
        </p:blipFill>
        <p:spPr bwMode="auto">
          <a:xfrm>
            <a:off x="1233996" y="3414183"/>
            <a:ext cx="10156054" cy="2825750"/>
          </a:xfrm>
          <a:prstGeom prst="rect">
            <a:avLst/>
          </a:prstGeom>
          <a:noFill/>
          <a:ln w="9525">
            <a:noFill/>
            <a:miter lim="800000"/>
            <a:headEnd/>
            <a:tailEnd/>
          </a:ln>
        </p:spPr>
      </p:pic>
    </p:spTree>
    <p:extLst>
      <p:ext uri="{BB962C8B-B14F-4D97-AF65-F5344CB8AC3E}">
        <p14:creationId xmlns:p14="http://schemas.microsoft.com/office/powerpoint/2010/main" val="3643689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0D21-AD5D-4124-A932-4DF5AB122937}"/>
              </a:ext>
            </a:extLst>
          </p:cNvPr>
          <p:cNvSpPr>
            <a:spLocks noGrp="1"/>
          </p:cNvSpPr>
          <p:nvPr>
            <p:ph type="title"/>
          </p:nvPr>
        </p:nvSpPr>
        <p:spPr/>
        <p:txBody>
          <a:bodyPr/>
          <a:lstStyle/>
          <a:p>
            <a:r>
              <a:rPr lang="en-US" dirty="0"/>
              <a:t>Block Diagram</a:t>
            </a:r>
          </a:p>
        </p:txBody>
      </p:sp>
      <p:sp>
        <p:nvSpPr>
          <p:cNvPr id="6" name="Content Placeholder 5">
            <a:extLst>
              <a:ext uri="{FF2B5EF4-FFF2-40B4-BE49-F238E27FC236}">
                <a16:creationId xmlns:a16="http://schemas.microsoft.com/office/drawing/2014/main" id="{694E1063-147F-402F-B314-D7A900536212}"/>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2D1FFCF8-5E27-4DA6-AED2-FD59849AB3D3}"/>
              </a:ext>
            </a:extLst>
          </p:cNvPr>
          <p:cNvPicPr/>
          <p:nvPr/>
        </p:nvPicPr>
        <p:blipFill rotWithShape="1">
          <a:blip r:embed="rId2"/>
          <a:srcRect l="26856" t="28601" r="25415" b="28382"/>
          <a:stretch/>
        </p:blipFill>
        <p:spPr bwMode="auto">
          <a:xfrm>
            <a:off x="1097280" y="2108201"/>
            <a:ext cx="9997440" cy="37608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22021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54F21-6F69-4358-A83B-B123D51A24F7}"/>
              </a:ext>
            </a:extLst>
          </p:cNvPr>
          <p:cNvSpPr>
            <a:spLocks noGrp="1"/>
          </p:cNvSpPr>
          <p:nvPr>
            <p:ph type="title"/>
          </p:nvPr>
        </p:nvSpPr>
        <p:spPr>
          <a:xfrm>
            <a:off x="1066800" y="240664"/>
            <a:ext cx="10058400" cy="748348"/>
          </a:xfrm>
        </p:spPr>
        <p:txBody>
          <a:bodyPr/>
          <a:lstStyle/>
          <a:p>
            <a:r>
              <a:rPr lang="en-US" dirty="0"/>
              <a:t>ER-Diagram</a:t>
            </a:r>
          </a:p>
        </p:txBody>
      </p:sp>
      <p:pic>
        <p:nvPicPr>
          <p:cNvPr id="9" name="Picture 8">
            <a:extLst>
              <a:ext uri="{FF2B5EF4-FFF2-40B4-BE49-F238E27FC236}">
                <a16:creationId xmlns:a16="http://schemas.microsoft.com/office/drawing/2014/main" id="{DAE0FBAA-9068-4B08-80A1-08747DC435BC}"/>
              </a:ext>
            </a:extLst>
          </p:cNvPr>
          <p:cNvPicPr>
            <a:picLocks noChangeAspect="1"/>
          </p:cNvPicPr>
          <p:nvPr/>
        </p:nvPicPr>
        <p:blipFill>
          <a:blip r:embed="rId2"/>
          <a:stretch>
            <a:fillRect/>
          </a:stretch>
        </p:blipFill>
        <p:spPr>
          <a:xfrm>
            <a:off x="429577" y="1092517"/>
            <a:ext cx="11162983" cy="5038725"/>
          </a:xfrm>
          <a:prstGeom prst="rect">
            <a:avLst/>
          </a:prstGeom>
        </p:spPr>
      </p:pic>
    </p:spTree>
    <p:extLst>
      <p:ext uri="{BB962C8B-B14F-4D97-AF65-F5344CB8AC3E}">
        <p14:creationId xmlns:p14="http://schemas.microsoft.com/office/powerpoint/2010/main" val="1072050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889F-F4C4-49E8-9AD3-835214E50725}"/>
              </a:ext>
            </a:extLst>
          </p:cNvPr>
          <p:cNvSpPr>
            <a:spLocks noGrp="1"/>
          </p:cNvSpPr>
          <p:nvPr>
            <p:ph type="title"/>
          </p:nvPr>
        </p:nvSpPr>
        <p:spPr>
          <a:xfrm>
            <a:off x="1066800" y="213064"/>
            <a:ext cx="10058400" cy="956125"/>
          </a:xfrm>
        </p:spPr>
        <p:txBody>
          <a:bodyPr/>
          <a:lstStyle/>
          <a:p>
            <a:r>
              <a:rPr lang="en-US" dirty="0"/>
              <a:t>Use case</a:t>
            </a:r>
          </a:p>
        </p:txBody>
      </p:sp>
      <p:pic>
        <p:nvPicPr>
          <p:cNvPr id="4" name="Content Placeholder 3">
            <a:extLst>
              <a:ext uri="{FF2B5EF4-FFF2-40B4-BE49-F238E27FC236}">
                <a16:creationId xmlns:a16="http://schemas.microsoft.com/office/drawing/2014/main" id="{69A0967E-F15D-4397-AED9-9F045DC6C0B8}"/>
              </a:ext>
            </a:extLst>
          </p:cNvPr>
          <p:cNvPicPr>
            <a:picLocks noGrp="1"/>
          </p:cNvPicPr>
          <p:nvPr>
            <p:ph idx="1"/>
          </p:nvPr>
        </p:nvPicPr>
        <p:blipFill rotWithShape="1">
          <a:blip r:embed="rId2"/>
          <a:srcRect l="27929" t="26061" r="30206" b="13019"/>
          <a:stretch/>
        </p:blipFill>
        <p:spPr bwMode="auto">
          <a:xfrm>
            <a:off x="934929" y="1318086"/>
            <a:ext cx="10322142" cy="481638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5624545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{C92C6555-F96F-42E0-9BA7-F0AE8FC31557}tf56160789_win32</Template>
  <TotalTime>0</TotalTime>
  <Words>652</Words>
  <Application>Microsoft Office PowerPoint</Application>
  <PresentationFormat>Widescreen</PresentationFormat>
  <Paragraphs>39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Bookman Old Style</vt:lpstr>
      <vt:lpstr>Calibri</vt:lpstr>
      <vt:lpstr>Franklin Gothic Book</vt:lpstr>
      <vt:lpstr>1_RetrospectVTI</vt:lpstr>
      <vt:lpstr>Babbar Rajput Bank</vt:lpstr>
      <vt:lpstr>1. Introduction 2. Objective 3. Methodology 4.SDLC Model 5. Block Diagram 6. ER-Diagram 7. Use case 8. Data Flow Diagram(0-level,1-level,2-level) 9. Gantt chart 10. Future Scope 11. Conclusion</vt:lpstr>
      <vt:lpstr>Introduction</vt:lpstr>
      <vt:lpstr>Objective</vt:lpstr>
      <vt:lpstr>Methodolody</vt:lpstr>
      <vt:lpstr>SDLC Model</vt:lpstr>
      <vt:lpstr>Block Diagram</vt:lpstr>
      <vt:lpstr>ER-Diagram</vt:lpstr>
      <vt:lpstr>Use case</vt:lpstr>
      <vt:lpstr>Data Flow Diagram 0-level</vt:lpstr>
      <vt:lpstr>Data Flow Diagram 1-level</vt:lpstr>
      <vt:lpstr>Gantt Chart</vt:lpstr>
      <vt:lpstr>Future Scope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2020-09-30T16:24:37Z</dcterms:created>
  <dcterms:modified xsi:type="dcterms:W3CDTF">2020-10-02T16:53:46Z</dcterms:modified>
</cp:coreProperties>
</file>