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Oswald Bold" charset="1" panose="00000800000000000000"/>
      <p:regular r:id="rId24"/>
    </p:embeddedFont>
    <p:embeddedFont>
      <p:font typeface="Montserrat Classic Bold" charset="1" panose="00000800000000000000"/>
      <p:regular r:id="rId25"/>
    </p:embeddedFont>
    <p:embeddedFont>
      <p:font typeface="DM Sans" charset="1" panose="00000000000000000000"/>
      <p:regular r:id="rId26"/>
    </p:embeddedFont>
    <p:embeddedFont>
      <p:font typeface="DM Sans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CASE-STUDY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HACK-TO-HIRE{DATA SCIENCE TRACK)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0500" y="2856914"/>
            <a:ext cx="8675269" cy="6506452"/>
          </a:xfrm>
          <a:custGeom>
            <a:avLst/>
            <a:gdLst/>
            <a:ahLst/>
            <a:cxnLst/>
            <a:rect r="r" b="b" t="t" l="l"/>
            <a:pathLst>
              <a:path h="6506452" w="8675269">
                <a:moveTo>
                  <a:pt x="0" y="0"/>
                </a:moveTo>
                <a:lnTo>
                  <a:pt x="8675269" y="0"/>
                </a:lnTo>
                <a:lnTo>
                  <a:pt x="8675269" y="6506453"/>
                </a:lnTo>
                <a:lnTo>
                  <a:pt x="0" y="6506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09173" y="867222"/>
            <a:ext cx="7966670" cy="774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0"/>
              </a:lnSpc>
            </a:pPr>
            <a:r>
              <a:rPr lang="en-US" sz="5524" spc="54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EVALUATION 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65769" y="2372585"/>
            <a:ext cx="7532034" cy="876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Performance Confusion Matrix:</a:t>
            </a:r>
          </a:p>
          <a:p>
            <a:pPr algn="l">
              <a:lnSpc>
                <a:spcPts val="4001"/>
              </a:lnSpc>
            </a:pPr>
            <a:r>
              <a:rPr lang="en-US" sz="2899" spc="28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Results:</a:t>
            </a:r>
          </a:p>
          <a:p>
            <a:pPr algn="l">
              <a:lnSpc>
                <a:spcPts val="3863"/>
              </a:lnSpc>
            </a:pPr>
          </a:p>
          <a:p>
            <a:pPr algn="l" marL="604380" indent="-30219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True Positives: 90</a:t>
            </a:r>
          </a:p>
          <a:p>
            <a:pPr algn="l" marL="604380" indent="-30219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True Negatives: 80</a:t>
            </a:r>
          </a:p>
          <a:p>
            <a:pPr algn="l" marL="604380" indent="-30219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False Positives: 20</a:t>
            </a:r>
          </a:p>
          <a:p>
            <a:pPr algn="l" marL="604380" indent="-30219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False Negatives: 10</a:t>
            </a:r>
          </a:p>
          <a:p>
            <a:pPr algn="l">
              <a:lnSpc>
                <a:spcPts val="4001"/>
              </a:lnSpc>
            </a:pPr>
            <a:r>
              <a:rPr lang="en-US" sz="2899" spc="28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899" spc="28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Key Points:</a:t>
            </a:r>
          </a:p>
          <a:p>
            <a:pPr algn="l">
              <a:lnSpc>
                <a:spcPts val="3863"/>
              </a:lnSpc>
            </a:pPr>
          </a:p>
          <a:p>
            <a:pPr algn="l" marL="604380" indent="-30219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High overall accuracy</a:t>
            </a:r>
          </a:p>
          <a:p>
            <a:pPr algn="l" marL="604380" indent="-30219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Good balance between precision and recall</a:t>
            </a:r>
          </a:p>
          <a:p>
            <a:pPr algn="l" marL="604380" indent="-30219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Slight tendency towards false positives</a:t>
            </a:r>
          </a:p>
          <a:p>
            <a:pPr algn="l" marL="604380" indent="-30219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Areas for improvement: reducing false positives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58" y="914400"/>
            <a:ext cx="14590802" cy="10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sz="6401" spc="6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NOVEL IMPROVEMENT 1 - DALP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57639"/>
            <a:ext cx="13847377" cy="740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8"/>
              </a:lnSpc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Dynamic Answer Length Prediction (DALP)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Purpose: Predict optimal answer length based on question characteristics</a:t>
            </a:r>
          </a:p>
          <a:p>
            <a:pPr algn="l">
              <a:lnSpc>
                <a:spcPts val="4638"/>
              </a:lnSpc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Functionality: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Analyzes question complexity, topic, and user history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Estimates ideal answer length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Guides main QA model in response generation</a:t>
            </a:r>
          </a:p>
          <a:p>
            <a:pPr algn="l">
              <a:lnSpc>
                <a:spcPts val="4638"/>
              </a:lnSpc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Benefits: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Improved user experience with appropriate answer lengths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Potential for faster inference times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Addresses weak question-answer length correlation</a:t>
            </a:r>
          </a:p>
          <a:p>
            <a:pPr algn="l">
              <a:lnSpc>
                <a:spcPts val="420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58" y="914400"/>
            <a:ext cx="14590802" cy="10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sz="6401" spc="6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NOVEL IMPROVEMENT 2 - MMCI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2987"/>
            <a:ext cx="13847377" cy="807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703" indent="-362851" lvl="1">
              <a:lnSpc>
                <a:spcPts val="4638"/>
              </a:lnSpc>
              <a:buFont typeface="Arial"/>
              <a:buChar char="•"/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Multi-Modal Context Integration (MMCI)</a:t>
            </a:r>
          </a:p>
          <a:p>
            <a:pPr algn="l">
              <a:lnSpc>
                <a:spcPts val="4638"/>
              </a:lnSpc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ures:</a:t>
            </a:r>
          </a:p>
          <a:p>
            <a:pPr algn="l" marL="725703" indent="-362851" lvl="1">
              <a:lnSpc>
                <a:spcPts val="4638"/>
              </a:lnSpc>
              <a:buFont typeface="Arial"/>
              <a:buChar char="•"/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Incorporates images, audio, and real-time data</a:t>
            </a:r>
          </a:p>
          <a:p>
            <a:pPr algn="l" marL="725703" indent="-362851" lvl="1">
              <a:lnSpc>
                <a:spcPts val="4638"/>
              </a:lnSpc>
              <a:buFont typeface="Arial"/>
              <a:buChar char="•"/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Uses transfer learning for image and audio processing</a:t>
            </a:r>
          </a:p>
          <a:p>
            <a:pPr algn="l" marL="725703" indent="-362851" lvl="1">
              <a:lnSpc>
                <a:spcPts val="4638"/>
              </a:lnSpc>
              <a:buFont typeface="Arial"/>
              <a:buChar char="•"/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API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i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ntegration for real-time dat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 sources</a:t>
            </a:r>
          </a:p>
          <a:p>
            <a:pPr algn="l">
              <a:lnSpc>
                <a:spcPts val="4638"/>
              </a:lnSpc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Implementation:</a:t>
            </a:r>
          </a:p>
          <a:p>
            <a:pPr algn="l" marL="725703" indent="-362851" lvl="1">
              <a:lnSpc>
                <a:spcPts val="4638"/>
              </a:lnSpc>
              <a:buFont typeface="Arial"/>
              <a:buChar char="•"/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Fusion mechanism to combine multi-modal inputs</a:t>
            </a:r>
          </a:p>
          <a:p>
            <a:pPr algn="l" marL="725703" indent="-362851" lvl="1">
              <a:lnSpc>
                <a:spcPts val="4638"/>
              </a:lnSpc>
              <a:buFont typeface="Arial"/>
              <a:buChar char="•"/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Integrated with text-based processing</a:t>
            </a:r>
          </a:p>
          <a:p>
            <a:pPr algn="l">
              <a:lnSpc>
                <a:spcPts val="4638"/>
              </a:lnSpc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Benefits:</a:t>
            </a:r>
          </a:p>
          <a:p>
            <a:pPr algn="l" marL="725703" indent="-362851" lvl="1">
              <a:lnSpc>
                <a:spcPts val="4638"/>
              </a:lnSpc>
              <a:buFont typeface="Arial"/>
              <a:buChar char="•"/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</a:t>
            </a: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mprehensive context understanding</a:t>
            </a:r>
          </a:p>
          <a:p>
            <a:pPr algn="l" marL="725703" indent="-362851" lvl="1">
              <a:lnSpc>
                <a:spcPts val="4638"/>
              </a:lnSpc>
              <a:buFont typeface="Arial"/>
              <a:buChar char="•"/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Handles a wider range of question types</a:t>
            </a:r>
          </a:p>
          <a:p>
            <a:pPr algn="l" marL="725703" indent="-362851" lvl="1">
              <a:lnSpc>
                <a:spcPts val="4638"/>
              </a:lnSpc>
              <a:buFont typeface="Arial"/>
              <a:buChar char="•"/>
            </a:pPr>
            <a:r>
              <a:rPr lang="en-US" sz="3361" spc="3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Improved relevance for media-rich and time-sensitive queries</a:t>
            </a:r>
          </a:p>
          <a:p>
            <a:pPr algn="l">
              <a:lnSpc>
                <a:spcPts val="4206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58" y="914400"/>
            <a:ext cx="14590802" cy="10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sz="6401" spc="6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NOVEL IMPROVEMENT 3 - ACS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6638" y="2184917"/>
            <a:ext cx="11071296" cy="890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2887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Adaptive Complexity Scaling (ACS)</a:t>
            </a:r>
          </a:p>
          <a:p>
            <a:pPr algn="l">
              <a:lnSpc>
                <a:spcPts val="3846"/>
              </a:lnSpc>
            </a:pPr>
            <a:r>
              <a:rPr lang="en-US" sz="2787" spc="27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87" spc="27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Functionality:</a:t>
            </a:r>
          </a:p>
          <a:p>
            <a:pPr algn="l" marL="580216" indent="-290108" lvl="1">
              <a:lnSpc>
                <a:spcPts val="3708"/>
              </a:lnSpc>
              <a:buFont typeface="Arial"/>
              <a:buChar char="•"/>
            </a:pPr>
            <a:r>
              <a:rPr lang="en-US" sz="2687" spc="2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Dynamically adjusts answer complexity based on user interaction</a:t>
            </a:r>
          </a:p>
          <a:p>
            <a:pPr algn="l" marL="580216" indent="-290108" lvl="1">
              <a:lnSpc>
                <a:spcPts val="3708"/>
              </a:lnSpc>
              <a:buFont typeface="Arial"/>
              <a:buChar char="•"/>
            </a:pPr>
            <a:r>
              <a:rPr lang="en-US" sz="2687" spc="2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Analyzes user engagement metrics (time spent reading, follow-up questions)</a:t>
            </a:r>
          </a:p>
          <a:p>
            <a:pPr algn="l" marL="580216" indent="-290108" lvl="1">
              <a:lnSpc>
                <a:spcPts val="3708"/>
              </a:lnSpc>
              <a:buFont typeface="Arial"/>
              <a:buChar char="•"/>
            </a:pPr>
            <a:r>
              <a:rPr lang="en-US" sz="2687" spc="2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Maintains user profiles for preferred answer complexity</a:t>
            </a:r>
          </a:p>
          <a:p>
            <a:pPr algn="l">
              <a:lnSpc>
                <a:spcPts val="3846"/>
              </a:lnSpc>
            </a:pPr>
            <a:r>
              <a:rPr lang="en-US" sz="2787" spc="27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87" spc="27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Implementation:</a:t>
            </a:r>
          </a:p>
          <a:p>
            <a:pPr algn="l" marL="580216" indent="-290108" lvl="1">
              <a:lnSpc>
                <a:spcPts val="3708"/>
              </a:lnSpc>
              <a:buFont typeface="Arial"/>
              <a:buChar char="•"/>
            </a:pPr>
            <a:r>
              <a:rPr lang="en-US" sz="2687" spc="2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Reinforcement learning module learns from user interactions</a:t>
            </a:r>
          </a:p>
          <a:p>
            <a:pPr algn="l" marL="580216" indent="-290108" lvl="1">
              <a:lnSpc>
                <a:spcPts val="3708"/>
              </a:lnSpc>
              <a:buFont typeface="Arial"/>
              <a:buChar char="•"/>
            </a:pPr>
            <a:r>
              <a:rPr lang="en-US" sz="2687" spc="2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Real-time adjustment mechanism for language model output</a:t>
            </a:r>
          </a:p>
          <a:p>
            <a:pPr algn="l">
              <a:lnSpc>
                <a:spcPts val="3846"/>
              </a:lnSpc>
            </a:pPr>
            <a:r>
              <a:rPr lang="en-US" sz="2787" spc="27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87" spc="27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Benefits:</a:t>
            </a:r>
          </a:p>
          <a:p>
            <a:pPr algn="l" marL="580216" indent="-290108" lvl="1">
              <a:lnSpc>
                <a:spcPts val="3708"/>
              </a:lnSpc>
              <a:buFont typeface="Arial"/>
              <a:buChar char="•"/>
            </a:pPr>
            <a:r>
              <a:rPr lang="en-US" sz="2687" spc="2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Personalized user experience</a:t>
            </a:r>
          </a:p>
          <a:p>
            <a:pPr algn="l" marL="580216" indent="-290108" lvl="1">
              <a:lnSpc>
                <a:spcPts val="3708"/>
              </a:lnSpc>
              <a:buFont typeface="Arial"/>
              <a:buChar char="•"/>
            </a:pPr>
            <a:r>
              <a:rPr lang="en-US" sz="2687" spc="2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Improved engagement and satisfaction</a:t>
            </a:r>
          </a:p>
          <a:p>
            <a:pPr algn="l" marL="580216" indent="-290108" lvl="1">
              <a:lnSpc>
                <a:spcPts val="3708"/>
              </a:lnSpc>
              <a:buFont typeface="Arial"/>
              <a:buChar char="•"/>
            </a:pPr>
            <a:r>
              <a:rPr lang="en-US" sz="2687" spc="2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Efficient use of computational resources</a:t>
            </a:r>
          </a:p>
          <a:p>
            <a:pPr algn="l">
              <a:lnSpc>
                <a:spcPts val="3708"/>
              </a:lnSpc>
            </a:pPr>
          </a:p>
          <a:p>
            <a:pPr algn="l">
              <a:lnSpc>
                <a:spcPts val="3363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4692528"/>
            <a:ext cx="8474218" cy="4237109"/>
          </a:xfrm>
          <a:custGeom>
            <a:avLst/>
            <a:gdLst/>
            <a:ahLst/>
            <a:cxnLst/>
            <a:rect r="r" b="b" t="t" l="l"/>
            <a:pathLst>
              <a:path h="4237109" w="8474218">
                <a:moveTo>
                  <a:pt x="0" y="0"/>
                </a:moveTo>
                <a:lnTo>
                  <a:pt x="8474218" y="0"/>
                </a:lnTo>
                <a:lnTo>
                  <a:pt x="8474218" y="4237109"/>
                </a:lnTo>
                <a:lnTo>
                  <a:pt x="0" y="4237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622861"/>
            <a:ext cx="7236329" cy="3618164"/>
          </a:xfrm>
          <a:custGeom>
            <a:avLst/>
            <a:gdLst/>
            <a:ahLst/>
            <a:cxnLst/>
            <a:rect r="r" b="b" t="t" l="l"/>
            <a:pathLst>
              <a:path h="3618164" w="7236329">
                <a:moveTo>
                  <a:pt x="0" y="0"/>
                </a:moveTo>
                <a:lnTo>
                  <a:pt x="7236329" y="0"/>
                </a:lnTo>
                <a:lnTo>
                  <a:pt x="7236329" y="3618165"/>
                </a:lnTo>
                <a:lnTo>
                  <a:pt x="0" y="36181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48599" y="914400"/>
            <a:ext cx="14590802" cy="10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sz="6401" spc="6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 RESULT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3422" y="2384054"/>
            <a:ext cx="8191557" cy="4095778"/>
          </a:xfrm>
          <a:custGeom>
            <a:avLst/>
            <a:gdLst/>
            <a:ahLst/>
            <a:cxnLst/>
            <a:rect r="r" b="b" t="t" l="l"/>
            <a:pathLst>
              <a:path h="4095778" w="8191557">
                <a:moveTo>
                  <a:pt x="0" y="0"/>
                </a:moveTo>
                <a:lnTo>
                  <a:pt x="8191557" y="0"/>
                </a:lnTo>
                <a:lnTo>
                  <a:pt x="8191557" y="4095779"/>
                </a:lnTo>
                <a:lnTo>
                  <a:pt x="0" y="4095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5186701"/>
            <a:ext cx="8474218" cy="4237109"/>
          </a:xfrm>
          <a:custGeom>
            <a:avLst/>
            <a:gdLst/>
            <a:ahLst/>
            <a:cxnLst/>
            <a:rect r="r" b="b" t="t" l="l"/>
            <a:pathLst>
              <a:path h="4237109" w="8474218">
                <a:moveTo>
                  <a:pt x="0" y="0"/>
                </a:moveTo>
                <a:lnTo>
                  <a:pt x="8474218" y="0"/>
                </a:lnTo>
                <a:lnTo>
                  <a:pt x="8474218" y="4237109"/>
                </a:lnTo>
                <a:lnTo>
                  <a:pt x="0" y="42371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59578" y="914400"/>
            <a:ext cx="14590802" cy="10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sz="6401" spc="6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WORDCLOUD RESULT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58" y="914400"/>
            <a:ext cx="14590802" cy="10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sz="6401" spc="6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FUTURE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6638" y="2175392"/>
            <a:ext cx="13287423" cy="775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Implement and ev</a:t>
            </a: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aluate novel improvements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Prioritize DALP and MMCI for immediate impact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Expand model capabilities for more diverse and complex queries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Focus on</a:t>
            </a: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do</a:t>
            </a: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main-specific knowledge integration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Enha</a:t>
            </a: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nce multi-modal integration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mprove fusion of text, image, and audio data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Conduct ext</a:t>
            </a: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ensive us</a:t>
            </a: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er testing and feedback integration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Iterative refinement based on real-world usage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Explore potential for open-source community contributions</a:t>
            </a:r>
          </a:p>
          <a:p>
            <a:pPr algn="l">
              <a:lnSpc>
                <a:spcPts val="4036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58" y="914400"/>
            <a:ext cx="14590802" cy="10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sz="6401" spc="6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6638" y="2175392"/>
            <a:ext cx="13287423" cy="8363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Successfully developed advanced QA system using Quora dataset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Achieved high accuracy with state-of-the-art NLP models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Proposed innovative improvements for enhanced performance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DALP, MMCI, ACS, SCV, IAR, EBDS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Potential applications: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Customer support systems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Educational platforms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General knowledge query systems</a:t>
            </a:r>
          </a:p>
          <a:p>
            <a:pPr algn="l" marL="748179" indent="-374090" lvl="1">
              <a:lnSpc>
                <a:spcPts val="4782"/>
              </a:lnSpc>
              <a:buFont typeface="Arial"/>
              <a:buChar char="•"/>
            </a:pPr>
            <a:r>
              <a:rPr lang="en-US" sz="3465" spc="3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Contribution to advancing human-AI interaction in question-answering domain</a:t>
            </a:r>
          </a:p>
          <a:p>
            <a:pPr algn="l">
              <a:lnSpc>
                <a:spcPts val="4036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2318598" y="-934902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696595"/>
            <a:ext cx="9984506" cy="4727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sz="4517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Contact Information:</a:t>
            </a:r>
          </a:p>
          <a:p>
            <a:pPr algn="l" marL="975314" indent="-487657" lvl="1">
              <a:lnSpc>
                <a:spcPts val="6324"/>
              </a:lnSpc>
              <a:buFont typeface="Arial"/>
              <a:buChar char="•"/>
            </a:pPr>
            <a:r>
              <a:rPr lang="en-US" sz="4517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Email: yaarora1234@gmail.com</a:t>
            </a:r>
          </a:p>
          <a:p>
            <a:pPr algn="l" marL="975314" indent="-487657" lvl="1">
              <a:lnSpc>
                <a:spcPts val="6324"/>
              </a:lnSpc>
              <a:buFont typeface="Arial"/>
              <a:buChar char="•"/>
            </a:pPr>
            <a:r>
              <a:rPr lang="en-US" sz="4517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GitHub: https://github.com/yashbantk/question_answering_project</a:t>
            </a:r>
          </a:p>
          <a:p>
            <a:pPr algn="l" marL="0" indent="0" lvl="0">
              <a:lnSpc>
                <a:spcPts val="6324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356603"/>
            <a:chOff x="0" y="0"/>
            <a:chExt cx="368852" cy="16741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674167"/>
            </a:xfrm>
            <a:custGeom>
              <a:avLst/>
              <a:gdLst/>
              <a:ahLst/>
              <a:cxnLst/>
              <a:rect r="r" b="b" t="t" l="l"/>
              <a:pathLst>
                <a:path h="167416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674167"/>
                  </a:lnTo>
                  <a:lnTo>
                    <a:pt x="0" y="167416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693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AGENDA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0122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0954" y="419701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0954" y="521411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623122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732983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827308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13618" y="3397462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4302061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37129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IMPLEMENTATION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33627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EVALUATION 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7490831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NOVEL IMPROVEMENTS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8511760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99365" y="885825"/>
            <a:ext cx="11150258" cy="141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2"/>
              </a:lnSpc>
            </a:pPr>
            <a:r>
              <a:rPr lang="en-US" sz="8363" spc="8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514" y="3795961"/>
            <a:ext cx="18266486" cy="615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083" indent="-434041" lvl="1">
              <a:lnSpc>
                <a:spcPts val="5548"/>
              </a:lnSpc>
              <a:buFont typeface="Arial"/>
              <a:buChar char="•"/>
            </a:pPr>
            <a:r>
              <a:rPr lang="en-US" sz="4020" spc="3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Objective: Develop a state-of-the-art question-answering model.</a:t>
            </a:r>
          </a:p>
          <a:p>
            <a:pPr algn="l" marL="868083" indent="-434041" lvl="1">
              <a:lnSpc>
                <a:spcPts val="5548"/>
              </a:lnSpc>
              <a:buFont typeface="Arial"/>
              <a:buChar char="•"/>
            </a:pPr>
            <a:r>
              <a:rPr lang="en-US" sz="4020" spc="3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Dataset: Quora Question Answer Dataset</a:t>
            </a:r>
          </a:p>
          <a:p>
            <a:pPr algn="l" marL="868083" indent="-434041" lvl="1">
              <a:lnSpc>
                <a:spcPts val="5548"/>
              </a:lnSpc>
              <a:buFont typeface="Arial"/>
              <a:buChar char="•"/>
            </a:pPr>
            <a:r>
              <a:rPr lang="en-US" sz="4020" spc="3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Goal: Create an AI system capable of human-like interaction.</a:t>
            </a:r>
          </a:p>
          <a:p>
            <a:pPr algn="l" marL="868083" indent="-434041" lvl="1">
              <a:lnSpc>
                <a:spcPts val="5548"/>
              </a:lnSpc>
              <a:buFont typeface="Arial"/>
              <a:buChar char="•"/>
            </a:pPr>
            <a:r>
              <a:rPr lang="en-US" sz="4020" spc="3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Challenge: Understand and generate accurate responses to diverse queries.</a:t>
            </a:r>
          </a:p>
          <a:p>
            <a:pPr algn="l" marL="868083" indent="-434041" lvl="1">
              <a:lnSpc>
                <a:spcPts val="5548"/>
              </a:lnSpc>
              <a:buFont typeface="Arial"/>
              <a:buChar char="•"/>
            </a:pPr>
            <a:r>
              <a:rPr lang="en-US" sz="4020" spc="3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Importance: Enhancing AI-human interaction in various applications.</a:t>
            </a:r>
          </a:p>
          <a:p>
            <a:pPr algn="l">
              <a:lnSpc>
                <a:spcPts val="554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5825"/>
            <a:ext cx="15614494" cy="141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2"/>
              </a:lnSpc>
            </a:pPr>
            <a:r>
              <a:rPr lang="en-US" sz="8363" spc="8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ANALYSIS -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7416" y="3252311"/>
            <a:ext cx="16840802" cy="645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331" indent="-400165" lvl="1">
              <a:lnSpc>
                <a:spcPts val="5115"/>
              </a:lnSpc>
              <a:buFont typeface="Arial"/>
              <a:buChar char="•"/>
            </a:pPr>
            <a:r>
              <a:rPr lang="en-US" sz="3706" spc="3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Dataset: Quora Question Answer pairs</a:t>
            </a:r>
          </a:p>
          <a:p>
            <a:pPr algn="l">
              <a:lnSpc>
                <a:spcPts val="5115"/>
              </a:lnSpc>
            </a:pPr>
          </a:p>
          <a:p>
            <a:pPr algn="l" marL="800331" indent="-400165" lvl="1">
              <a:lnSpc>
                <a:spcPts val="5115"/>
              </a:lnSpc>
              <a:buFont typeface="Arial"/>
              <a:buChar char="•"/>
            </a:pPr>
            <a:r>
              <a:rPr lang="en-US" sz="3706" spc="3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Key Findings:</a:t>
            </a:r>
          </a:p>
          <a:p>
            <a:pPr algn="l" marL="800331" indent="-400165" lvl="1">
              <a:lnSpc>
                <a:spcPts val="5115"/>
              </a:lnSpc>
              <a:buAutoNum type="arabicPeriod" startAt="1"/>
            </a:pPr>
            <a:r>
              <a:rPr lang="en-US" sz="3706" spc="3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Wide range of question and answer lengths observed</a:t>
            </a:r>
          </a:p>
          <a:p>
            <a:pPr algn="l" marL="800331" indent="-400165" lvl="1">
              <a:lnSpc>
                <a:spcPts val="5115"/>
              </a:lnSpc>
              <a:buAutoNum type="arabicPeriod" startAt="1"/>
            </a:pPr>
            <a:r>
              <a:rPr lang="en-US" sz="3706" spc="3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Weak correlation between question and answer lengths</a:t>
            </a:r>
          </a:p>
          <a:p>
            <a:pPr algn="l" marL="800331" indent="-400165" lvl="1">
              <a:lnSpc>
                <a:spcPts val="5115"/>
              </a:lnSpc>
              <a:buAutoNum type="arabicPeriod" startAt="1"/>
            </a:pPr>
            <a:r>
              <a:rPr lang="en-US" sz="3706" spc="3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Prevalence of short to medium-length content</a:t>
            </a:r>
          </a:p>
          <a:p>
            <a:pPr algn="l" marL="800331" indent="-400165" lvl="1">
              <a:lnSpc>
                <a:spcPts val="5115"/>
              </a:lnSpc>
              <a:buAutoNum type="arabicPeriod" startAt="1"/>
            </a:pPr>
            <a:r>
              <a:rPr lang="en-US" sz="3706" spc="36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Presence of extremely long answers (&gt;300,000 characters)</a:t>
            </a:r>
          </a:p>
          <a:p>
            <a:pPr algn="l">
              <a:lnSpc>
                <a:spcPts val="5115"/>
              </a:lnSpc>
            </a:pPr>
          </a:p>
          <a:p>
            <a:pPr algn="l">
              <a:lnSpc>
                <a:spcPts val="5115"/>
              </a:lnSpc>
            </a:pPr>
          </a:p>
          <a:p>
            <a:pPr algn="l">
              <a:lnSpc>
                <a:spcPts val="511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13121" y="3194758"/>
            <a:ext cx="10105904" cy="6063542"/>
          </a:xfrm>
          <a:custGeom>
            <a:avLst/>
            <a:gdLst/>
            <a:ahLst/>
            <a:cxnLst/>
            <a:rect r="r" b="b" t="t" l="l"/>
            <a:pathLst>
              <a:path h="6063542" w="10105904">
                <a:moveTo>
                  <a:pt x="0" y="0"/>
                </a:moveTo>
                <a:lnTo>
                  <a:pt x="10105904" y="0"/>
                </a:lnTo>
                <a:lnTo>
                  <a:pt x="10105904" y="6063542"/>
                </a:lnTo>
                <a:lnTo>
                  <a:pt x="0" y="60635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95375"/>
            <a:ext cx="12745523" cy="135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23"/>
              </a:lnSpc>
            </a:pPr>
            <a:r>
              <a:rPr lang="en-US" sz="4974" spc="48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DISTRIBUTION OF QUESTION AND ANSWER LENGTHS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05965" y="3561238"/>
            <a:ext cx="8947467" cy="564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Observations:</a:t>
            </a:r>
          </a:p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Right-skewed distribution for both questions and answers</a:t>
            </a:r>
          </a:p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Questions generally shorter than answers</a:t>
            </a:r>
          </a:p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Majority of content concentrated at shorter lengths</a:t>
            </a:r>
          </a:p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Long tail of increasingly longer questions and answers</a:t>
            </a:r>
          </a:p>
          <a:p>
            <a:pPr algn="l">
              <a:lnSpc>
                <a:spcPts val="458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2290486"/>
            <a:ext cx="10240372" cy="7680279"/>
          </a:xfrm>
          <a:custGeom>
            <a:avLst/>
            <a:gdLst/>
            <a:ahLst/>
            <a:cxnLst/>
            <a:rect r="r" b="b" t="t" l="l"/>
            <a:pathLst>
              <a:path h="7680279" w="10240372">
                <a:moveTo>
                  <a:pt x="0" y="0"/>
                </a:moveTo>
                <a:lnTo>
                  <a:pt x="10240372" y="0"/>
                </a:lnTo>
                <a:lnTo>
                  <a:pt x="10240372" y="7680279"/>
                </a:lnTo>
                <a:lnTo>
                  <a:pt x="0" y="76802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95375"/>
            <a:ext cx="12745523" cy="135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23"/>
              </a:lnSpc>
            </a:pPr>
            <a:r>
              <a:rPr lang="en-US" sz="4974" spc="48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CORRELATION BETWEEN QUESTION AND ANSWER LENGTHS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05965" y="3561238"/>
            <a:ext cx="8947467" cy="5081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Observations:</a:t>
            </a:r>
          </a:p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Key Points:</a:t>
            </a:r>
          </a:p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Weak negative correlation (-0.032)</a:t>
            </a:r>
          </a:p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Longer questions don't necessarily lead to longer answers</a:t>
            </a:r>
          </a:p>
          <a:p>
            <a:pPr algn="l" marL="717957" indent="-358979" lvl="1">
              <a:lnSpc>
                <a:spcPts val="4589"/>
              </a:lnSpc>
              <a:buFont typeface="Arial"/>
              <a:buChar char="•"/>
            </a:pPr>
            <a:r>
              <a:rPr lang="en-US" sz="3325" spc="32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Implications for model design: length prediction not reliable</a:t>
            </a:r>
          </a:p>
          <a:p>
            <a:pPr algn="l">
              <a:lnSpc>
                <a:spcPts val="458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58" y="885825"/>
            <a:ext cx="15614494" cy="141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2"/>
              </a:lnSpc>
            </a:pPr>
            <a:r>
              <a:rPr lang="en-US" sz="8363" spc="8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 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7152" y="2495033"/>
            <a:ext cx="12986706" cy="897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2"/>
              </a:lnSpc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Tested Models:</a:t>
            </a:r>
          </a:p>
          <a:p>
            <a:pPr algn="l">
              <a:lnSpc>
                <a:spcPts val="4082"/>
              </a:lnSpc>
            </a:pPr>
          </a:p>
          <a:p>
            <a:pPr algn="l" marL="617171" indent="-308585" lvl="1">
              <a:lnSpc>
                <a:spcPts val="3944"/>
              </a:lnSpc>
              <a:buFont typeface="Arial"/>
              <a:buChar char="•"/>
            </a:pPr>
            <a:r>
              <a:rPr lang="en-US" sz="2858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BERT (Bidirectional Encoder Representations from Transformers)</a:t>
            </a:r>
          </a:p>
          <a:p>
            <a:pPr algn="l" marL="617171" indent="-308585" lvl="1">
              <a:lnSpc>
                <a:spcPts val="3944"/>
              </a:lnSpc>
              <a:buFont typeface="Arial"/>
              <a:buChar char="•"/>
            </a:pPr>
            <a:r>
              <a:rPr lang="en-US" sz="2858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Pre-trained on large corpus, fine-tuned for QA</a:t>
            </a:r>
          </a:p>
          <a:p>
            <a:pPr algn="l" marL="617171" indent="-308585" lvl="1">
              <a:lnSpc>
                <a:spcPts val="3944"/>
              </a:lnSpc>
              <a:buFont typeface="Arial"/>
              <a:buChar char="•"/>
            </a:pPr>
            <a:r>
              <a:rPr lang="en-US" sz="2858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T5 (Text-to-Text Transfer Transformer)</a:t>
            </a:r>
          </a:p>
          <a:p>
            <a:pPr algn="l" marL="617171" indent="-308585" lvl="1">
              <a:lnSpc>
                <a:spcPts val="3944"/>
              </a:lnSpc>
              <a:buFont typeface="Arial"/>
              <a:buChar char="•"/>
            </a:pPr>
            <a:r>
              <a:rPr lang="en-US" sz="2858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Unified text-to-text framework</a:t>
            </a:r>
          </a:p>
          <a:p>
            <a:pPr algn="l" marL="617171" indent="-308585" lvl="1">
              <a:lnSpc>
                <a:spcPts val="3944"/>
              </a:lnSpc>
              <a:buFont typeface="Arial"/>
              <a:buChar char="•"/>
            </a:pPr>
            <a:r>
              <a:rPr lang="en-US" sz="2858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GPT (Generative Pre-trained Transformer)</a:t>
            </a:r>
          </a:p>
          <a:p>
            <a:pPr algn="l" marL="617171" indent="-308585" lvl="1">
              <a:lnSpc>
                <a:spcPts val="3944"/>
              </a:lnSpc>
              <a:buFont typeface="Arial"/>
              <a:buChar char="•"/>
            </a:pPr>
            <a:r>
              <a:rPr lang="en-US" sz="2858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Large-scale language model for text generation</a:t>
            </a:r>
          </a:p>
          <a:p>
            <a:pPr algn="l">
              <a:lnSpc>
                <a:spcPts val="3944"/>
              </a:lnSpc>
            </a:pPr>
          </a:p>
          <a:p>
            <a:pPr algn="l">
              <a:lnSpc>
                <a:spcPts val="4082"/>
              </a:lnSpc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Preprocessing Steps:</a:t>
            </a:r>
          </a:p>
          <a:p>
            <a:pPr algn="l">
              <a:lnSpc>
                <a:spcPts val="4082"/>
              </a:lnSpc>
            </a:pPr>
          </a:p>
          <a:p>
            <a:pPr algn="l" marL="617171" indent="-308585" lvl="1">
              <a:lnSpc>
                <a:spcPts val="3944"/>
              </a:lnSpc>
              <a:buFont typeface="Arial"/>
              <a:buChar char="•"/>
            </a:pPr>
            <a:r>
              <a:rPr lang="en-US" sz="2858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Tokenization</a:t>
            </a:r>
          </a:p>
          <a:p>
            <a:pPr algn="l" marL="617171" indent="-308585" lvl="1">
              <a:lnSpc>
                <a:spcPts val="3944"/>
              </a:lnSpc>
              <a:buFont typeface="Arial"/>
              <a:buChar char="•"/>
            </a:pPr>
            <a:r>
              <a:rPr lang="en-US" sz="2858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Stop word removal</a:t>
            </a:r>
          </a:p>
          <a:p>
            <a:pPr algn="l" marL="617171" indent="-308585" lvl="1">
              <a:lnSpc>
                <a:spcPts val="3944"/>
              </a:lnSpc>
              <a:buFont typeface="Arial"/>
              <a:buChar char="•"/>
            </a:pPr>
            <a:r>
              <a:rPr lang="en-US" sz="2858" spc="2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Stemming/lemmatization</a:t>
            </a:r>
          </a:p>
          <a:p>
            <a:pPr algn="l">
              <a:lnSpc>
                <a:spcPts val="3944"/>
              </a:lnSpc>
            </a:pPr>
          </a:p>
          <a:p>
            <a:pPr algn="l">
              <a:lnSpc>
                <a:spcPts val="3944"/>
              </a:lnSpc>
            </a:pPr>
          </a:p>
          <a:p>
            <a:pPr algn="l">
              <a:lnSpc>
                <a:spcPts val="394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58" y="885825"/>
            <a:ext cx="15614494" cy="141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2"/>
              </a:lnSpc>
            </a:pPr>
            <a:r>
              <a:rPr lang="en-US" sz="8363" spc="8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 STRENGTHS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7152" y="2238723"/>
            <a:ext cx="12986706" cy="9800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0"/>
              </a:lnSpc>
            </a:pPr>
            <a:r>
              <a:rPr lang="en-US" sz="3058" spc="2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BERT:</a:t>
            </a:r>
          </a:p>
          <a:p>
            <a:pPr algn="l">
              <a:lnSpc>
                <a:spcPts val="4220"/>
              </a:lnSpc>
            </a:pPr>
          </a:p>
          <a:p>
            <a:pPr algn="l" marL="638760" indent="-319380" lvl="1">
              <a:lnSpc>
                <a:spcPts val="4082"/>
              </a:lnSpc>
              <a:buFont typeface="Arial"/>
              <a:buChar char="•"/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Excelled at factoid questions</a:t>
            </a:r>
          </a:p>
          <a:p>
            <a:pPr algn="l" marL="638760" indent="-319380" lvl="1">
              <a:lnSpc>
                <a:spcPts val="4082"/>
              </a:lnSpc>
              <a:buFont typeface="Arial"/>
              <a:buChar char="•"/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Strong</a:t>
            </a: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in information extraction</a:t>
            </a:r>
          </a:p>
          <a:p>
            <a:pPr algn="l" marL="638760" indent="-319380" lvl="1">
              <a:lnSpc>
                <a:spcPts val="4082"/>
              </a:lnSpc>
              <a:buFont typeface="Arial"/>
              <a:buChar char="•"/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Contextual understanding of questions</a:t>
            </a:r>
          </a:p>
          <a:p>
            <a:pPr algn="l">
              <a:lnSpc>
                <a:spcPts val="4220"/>
              </a:lnSpc>
            </a:pPr>
            <a:r>
              <a:rPr lang="en-US" sz="3058" spc="2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58" spc="2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T5:</a:t>
            </a:r>
          </a:p>
          <a:p>
            <a:pPr algn="l">
              <a:lnSpc>
                <a:spcPts val="4220"/>
              </a:lnSpc>
            </a:pPr>
          </a:p>
          <a:p>
            <a:pPr algn="l" marL="638760" indent="-319380" lvl="1">
              <a:lnSpc>
                <a:spcPts val="4082"/>
              </a:lnSpc>
              <a:buFont typeface="Arial"/>
              <a:buChar char="•"/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</a:t>
            </a: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ersatile across various question types</a:t>
            </a:r>
          </a:p>
          <a:p>
            <a:pPr algn="l" marL="638760" indent="-319380" lvl="1">
              <a:lnSpc>
                <a:spcPts val="4082"/>
              </a:lnSpc>
              <a:buFont typeface="Arial"/>
              <a:buChar char="•"/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enerated concise, relevant answers</a:t>
            </a:r>
          </a:p>
          <a:p>
            <a:pPr algn="l" marL="638760" indent="-319380" lvl="1">
              <a:lnSpc>
                <a:spcPts val="4082"/>
              </a:lnSpc>
              <a:buFont typeface="Arial"/>
              <a:buChar char="•"/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Eff</a:t>
            </a: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icient in handling different task formats</a:t>
            </a:r>
          </a:p>
          <a:p>
            <a:pPr algn="l">
              <a:lnSpc>
                <a:spcPts val="4220"/>
              </a:lnSpc>
            </a:pPr>
            <a:r>
              <a:rPr lang="en-US" sz="3058" spc="2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58" spc="2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GPT:</a:t>
            </a:r>
          </a:p>
          <a:p>
            <a:pPr algn="l">
              <a:lnSpc>
                <a:spcPts val="4220"/>
              </a:lnSpc>
            </a:pPr>
          </a:p>
          <a:p>
            <a:pPr algn="l" marL="638760" indent="-319380" lvl="1">
              <a:lnSpc>
                <a:spcPts val="4082"/>
              </a:lnSpc>
              <a:buFont typeface="Arial"/>
              <a:buChar char="•"/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Strong in generating human-like, detailed responses</a:t>
            </a:r>
          </a:p>
          <a:p>
            <a:pPr algn="l" marL="638760" indent="-319380" lvl="1">
              <a:lnSpc>
                <a:spcPts val="4082"/>
              </a:lnSpc>
              <a:buFont typeface="Arial"/>
              <a:buChar char="•"/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Performed well on open-end</a:t>
            </a: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ed ques</a:t>
            </a: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tions</a:t>
            </a:r>
          </a:p>
          <a:p>
            <a:pPr algn="l" marL="638760" indent="-319380" lvl="1">
              <a:lnSpc>
                <a:spcPts val="4082"/>
              </a:lnSpc>
              <a:buFont typeface="Arial"/>
              <a:buChar char="•"/>
            </a:pP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Ca</a:t>
            </a:r>
            <a:r>
              <a:rPr lang="en-US" sz="2958" spc="28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pable of producing long-form answers</a:t>
            </a:r>
          </a:p>
          <a:p>
            <a:pPr algn="l">
              <a:lnSpc>
                <a:spcPts val="3944"/>
              </a:lnSpc>
            </a:pPr>
          </a:p>
          <a:p>
            <a:pPr algn="l">
              <a:lnSpc>
                <a:spcPts val="3944"/>
              </a:lnSpc>
            </a:pPr>
          </a:p>
          <a:p>
            <a:pPr algn="l">
              <a:lnSpc>
                <a:spcPts val="3944"/>
              </a:lnSpc>
            </a:pPr>
          </a:p>
          <a:p>
            <a:pPr algn="l">
              <a:lnSpc>
                <a:spcPts val="394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58" y="885825"/>
            <a:ext cx="15614494" cy="141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2"/>
              </a:lnSpc>
            </a:pPr>
            <a:r>
              <a:rPr lang="en-US" sz="8363" spc="8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EVALUATION METRICS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57639"/>
            <a:ext cx="13847377" cy="620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ROUGE (Re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call-O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riented Understudy for Gisting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Evalu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ation)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Measures quality of generated text against references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BL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EU (B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ilingual Evaluation Understudy)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Evaluates quality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of machine-generated text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F1-score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Balances precision and recall in answer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accuracy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Cus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tom metrics</a:t>
            </a:r>
          </a:p>
          <a:p>
            <a:pPr algn="l" marL="704113" indent="-352057" lvl="1">
              <a:lnSpc>
                <a:spcPts val="4500"/>
              </a:lnSpc>
              <a:buFont typeface="Arial"/>
              <a:buChar char="•"/>
            </a:pP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Deve</a:t>
            </a:r>
            <a:r>
              <a:rPr lang="en-US" sz="3261" spc="31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loped for assessing answer relevance and coherence</a:t>
            </a:r>
          </a:p>
          <a:p>
            <a:pPr algn="l">
              <a:lnSpc>
                <a:spcPts val="420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DAGMWdqrBtA</dc:identifier>
  <dcterms:modified xsi:type="dcterms:W3CDTF">2011-08-01T06:04:30Z</dcterms:modified>
  <cp:revision>1</cp:revision>
  <dc:title>case-study</dc:title>
</cp:coreProperties>
</file>