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715000" cx="9144000"/>
  <p:notesSz cx="7010400" cy="9296400"/>
  <p:embeddedFontLst>
    <p:embeddedFont>
      <p:font typeface="Open Sans SemiBold"/>
      <p:regular r:id="rId35"/>
      <p:bold r:id="rId36"/>
      <p:italic r:id="rId37"/>
      <p:boldItalic r:id="rId38"/>
    </p:embeddedFont>
    <p:embeddedFont>
      <p:font typeface="Open Sans Ligh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.fntdata"/><Relationship Id="rId20" Type="http://schemas.openxmlformats.org/officeDocument/2006/relationships/slide" Target="slides/slide15.xml"/><Relationship Id="rId42" Type="http://schemas.openxmlformats.org/officeDocument/2006/relationships/font" Target="fonts/OpenSansLight-boldItalic.fntdata"/><Relationship Id="rId41" Type="http://schemas.openxmlformats.org/officeDocument/2006/relationships/font" Target="fonts/OpenSansLight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9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Light-regular.fntdata"/><Relationship Id="rId16" Type="http://schemas.openxmlformats.org/officeDocument/2006/relationships/slide" Target="slides/slide11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760a1f39_0_8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b760a1f39_0_8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760a1f39_0_7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b760a1f39_0_7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760a1f39_0_10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b760a1f39_0_10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760a1f39_0_3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b760a1f39_0_3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760a1f39_0_3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b760a1f39_0_3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760a1f39_0_5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b760a1f39_0_5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760a1f39_0_43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b760a1f39_0_43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760a1f39_0_6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b760a1f39_0_6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760a1f39_0_10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b760a1f39_0_10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760a1f39_0_17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b760a1f39_0_17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760a1f39_0_9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b760a1f39_0_9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760a1f39_0_11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b760a1f39_0_11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760a1f39_0_11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b760a1f39_0_11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760a1f39_0_12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b760a1f39_0_12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760a1f39_0_12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b760a1f39_0_12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760a1f39_0_13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b760a1f39_0_13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760a1f39_0_14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b760a1f39_0_14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b760a1f39_0_16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b760a1f39_0_16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b760a1f39_0_15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8b760a1f39_0_15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760a1f39_0_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b760a1f39_0_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760a1f39_0_1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8b760a1f39_0_1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760a1f39_0_7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b760a1f39_0_7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760a1f39_0_2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b760a1f39_0_2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760a1f39_0_1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b760a1f39_0_1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760a1f39_0_18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b760a1f39_0_18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143004"/>
            <a:ext cx="7848600" cy="16060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Open Sans Light"/>
              <a:buNone/>
              <a:defRPr b="0" i="0" sz="5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29210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15280"/>
            <a:ext cx="9144000" cy="31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775" y="202741"/>
            <a:ext cx="824230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 rot="5400000">
            <a:off x="5213350" y="1924050"/>
            <a:ext cx="4889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1022350" y="-57150"/>
            <a:ext cx="4889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1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415280"/>
            <a:ext cx="9144000" cy="3124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  <a:defRPr b="1" i="0" sz="28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562100" y="1524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533900" y="1524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32803" y="5151251"/>
            <a:ext cx="609600" cy="275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394460"/>
            <a:ext cx="40386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394460"/>
            <a:ext cx="40386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397003"/>
            <a:ext cx="3931920" cy="533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57200" y="2032000"/>
            <a:ext cx="3931920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4754880" y="1397003"/>
            <a:ext cx="3931920" cy="533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4754880" y="2032000"/>
            <a:ext cx="3931920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 rot="5400000">
            <a:off x="2610247" y="3371453"/>
            <a:ext cx="392430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660067"/>
            <a:ext cx="2139696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971800" y="660067"/>
            <a:ext cx="5715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57201" y="1775460"/>
            <a:ext cx="2139696" cy="353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8"/>
          <p:cNvCxnSpPr/>
          <p:nvPr/>
        </p:nvCxnSpPr>
        <p:spPr>
          <a:xfrm rot="5400000">
            <a:off x="451704" y="2983373"/>
            <a:ext cx="46482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660400"/>
            <a:ext cx="214268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SemiBold"/>
              <a:buNone/>
              <a:defRPr b="0" i="0" sz="24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9"/>
          <p:cNvSpPr/>
          <p:nvPr>
            <p:ph idx="2" type="pic"/>
          </p:nvPr>
        </p:nvSpPr>
        <p:spPr>
          <a:xfrm>
            <a:off x="2858610" y="698503"/>
            <a:ext cx="5904390" cy="4583713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7200" y="1778000"/>
            <a:ext cx="2139696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1" name="Google Shape;71;p9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 rot="5400000">
            <a:off x="2540000" y="-749300"/>
            <a:ext cx="406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5240"/>
            <a:ext cx="1066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457206" y="5397500"/>
            <a:ext cx="823768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3988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b="0" i="0" sz="32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600200" y="0"/>
            <a:ext cx="2895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72000" y="0"/>
            <a:ext cx="4114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57200" y="5437670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415280"/>
            <a:ext cx="9144000" cy="31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775" y="202741"/>
            <a:ext cx="824230" cy="27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heroku.com/continuous-integr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hackernoon.com/ten-useful-git-log-tricks-7nt3yxy" TargetMode="External"/><Relationship Id="rId10" Type="http://schemas.openxmlformats.org/officeDocument/2006/relationships/hyperlink" Target="https://superuser.com/questions/163033/pull-for-another-git-branch-without-switching" TargetMode="External"/><Relationship Id="rId12" Type="http://schemas.openxmlformats.org/officeDocument/2006/relationships/hyperlink" Target="https://medium.com/@sauvik_dolui/a-few-git-tricks-tips-b680c3968a9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log.sourcetreeapp.com/2013/03/28/sourcetree-for-mac-1-6-beta/" TargetMode="External"/><Relationship Id="rId4" Type="http://schemas.openxmlformats.org/officeDocument/2006/relationships/hyperlink" Target="https://www.atlassian.com/git/tutorials/inspecting-a-repository/git-tag" TargetMode="External"/><Relationship Id="rId9" Type="http://schemas.openxmlformats.org/officeDocument/2006/relationships/hyperlink" Target="https://www.atlassian.com/git/tutorials/what-is-git" TargetMode="External"/><Relationship Id="rId5" Type="http://schemas.openxmlformats.org/officeDocument/2006/relationships/hyperlink" Target="https://medium.com/@slamflipstrom/a-beginners-guide-to-squashing-commits-with-git-rebase-8185cf6e62ec" TargetMode="External"/><Relationship Id="rId6" Type="http://schemas.openxmlformats.org/officeDocument/2006/relationships/hyperlink" Target="https://en.wikipedia.org/wiki/Version_control" TargetMode="External"/><Relationship Id="rId7" Type="http://schemas.openxmlformats.org/officeDocument/2006/relationships/hyperlink" Target="https://www.atlassian.com/git/tutorials/cherry-pick" TargetMode="External"/><Relationship Id="rId8" Type="http://schemas.openxmlformats.org/officeDocument/2006/relationships/hyperlink" Target="https://stackoverflow.com/questions/8279602/what-is-a-patch-in-git-version-contro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685800" y="1143004"/>
            <a:ext cx="7848600" cy="16060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Open Sans Light"/>
              <a:buNone/>
            </a:pPr>
            <a:r>
              <a:rPr lang="en-US"/>
              <a:t>Version</a:t>
            </a:r>
            <a:r>
              <a:rPr lang="en-US"/>
              <a:t> Control</a:t>
            </a:r>
            <a:r>
              <a:rPr lang="en-US"/>
              <a:t> System</a:t>
            </a:r>
            <a:endParaRPr/>
          </a:p>
        </p:txBody>
      </p:sp>
      <p:sp>
        <p:nvSpPr>
          <p:cNvPr id="91" name="Google Shape;91;p12"/>
          <p:cNvSpPr txBox="1"/>
          <p:nvPr>
            <p:ph idx="1" type="subTitle"/>
          </p:nvPr>
        </p:nvSpPr>
        <p:spPr>
          <a:xfrm>
            <a:off x="5216700" y="4520400"/>
            <a:ext cx="392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>
                <a:solidFill>
                  <a:srgbClr val="3C78D8"/>
                </a:solidFill>
              </a:rPr>
              <a:t>Yash Bedi</a:t>
            </a:r>
            <a:endParaRPr>
              <a:solidFill>
                <a:srgbClr val="3C78D8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800"/>
              <a:t>Software Engineer-iOS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Leveraging the power of </a:t>
            </a:r>
            <a:endParaRPr sz="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git .diff files !!!</a:t>
            </a:r>
            <a:endParaRPr sz="400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90950" y="399500"/>
            <a:ext cx="4402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Benefits : </a:t>
            </a:r>
            <a:endParaRPr b="1" i="0" sz="28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70700" y="1318950"/>
            <a:ext cx="82296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•"/>
            </a:pPr>
            <a:r>
              <a:rPr lang="en-US" sz="15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patch is a small file that indicates the changes made in a repository. </a:t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485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•"/>
            </a:pPr>
            <a:r>
              <a:rPr lang="en-US" sz="15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It's generally used when someone from outside your team has read-only access but had a good code change available. He then creates a patch and sends it to you. </a:t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485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•"/>
            </a:pPr>
            <a:r>
              <a:rPr lang="en-US" sz="15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You apply it and push it to the git repository. </a:t>
            </a:r>
            <a:endParaRPr sz="1500">
              <a:solidFill>
                <a:srgbClr val="2427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4859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•"/>
            </a:pPr>
            <a:r>
              <a:rPr lang="en-US" sz="15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Everyone then benefits from the updated version, and the author of the patch didn't need read/write access.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Also to setup a testing environment with just couple of clicks.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Demo (Sort off..)</a:t>
            </a:r>
            <a:r>
              <a:rPr lang="en-US" sz="4000"/>
              <a:t>!!!</a:t>
            </a:r>
            <a:endParaRPr sz="4000"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4700" y="95750"/>
            <a:ext cx="7710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Intermediate Commands:</a:t>
            </a:r>
            <a:endParaRPr b="1" i="0" sz="28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03200" y="598950"/>
            <a:ext cx="82296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tag &lt;tagname&gt;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Tags are ref’s that point to specific points in git history.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merge</a:t>
            </a:r>
            <a:r>
              <a:rPr b="0" i="0" lang="en-U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Join two or more histories together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cherry-pick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Picking arbitrary commits by reference and appended to current working head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rebase -i ~&lt;number of commits/commit hash&gt;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Combining commits to make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more concise.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-i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is to make the rebase interactive</a:t>
            </a:r>
            <a:br>
              <a:rPr lang="en-US" sz="16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below are the commands: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549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 , pick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- use commit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549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e , edit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- use commit but stop for amending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549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 , drop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- remove commit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549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 , squash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 - use commit, but meld into previous commit.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Example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rebase</a:t>
            </a:r>
            <a:r>
              <a:rPr lang="en-US"/>
              <a:t> :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44d2565 </a:t>
            </a:r>
            <a:r>
              <a:rPr i="1" lang="en-US" sz="1500">
                <a:latin typeface="Courier New"/>
                <a:ea typeface="Courier New"/>
                <a:cs typeface="Courier New"/>
                <a:sym typeface="Courier New"/>
              </a:rPr>
              <a:t>(HEAD -&gt; home_page, master)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Create nav border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1bd999c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Styling user data WIP. Add margin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a135e04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Implement search input for user display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76e5811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Add padding to nav list items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97178bd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User data display WIP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c289adc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Create div for user data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14a64ff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Add background color to nav and body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83c9bbb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Add list items to nav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60042c8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Add nav to application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* c0fa78d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Initial commit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Example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rebase</a:t>
            </a:r>
            <a:r>
              <a:rPr lang="en-US"/>
              <a:t> :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20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0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-i HEAD~9</a:t>
            </a:r>
            <a:endParaRPr sz="20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2000">
              <a:solidFill>
                <a:srgbClr val="2929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000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sz="2000">
              <a:solidFill>
                <a:srgbClr val="2929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20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0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-i HEAD 60042c8</a:t>
            </a:r>
            <a:endParaRPr sz="20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4700" y="620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Example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rebase</a:t>
            </a:r>
            <a:r>
              <a:rPr lang="en-US"/>
              <a:t> contd. :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750" y="792500"/>
            <a:ext cx="6653200" cy="46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After using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rebase </a:t>
            </a:r>
            <a:r>
              <a:rPr lang="en-US"/>
              <a:t>the new commit history looks like this</a:t>
            </a:r>
            <a:r>
              <a:rPr lang="en-US"/>
              <a:t> :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57200" y="1333500"/>
            <a:ext cx="88017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* ca22552 (HEAD -&gt; home_page) </a:t>
            </a:r>
            <a:r>
              <a:rPr b="1" lang="en-US" sz="18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Add home page to website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8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* c0fa78d </a:t>
            </a:r>
            <a:r>
              <a:rPr b="1" lang="en-US" sz="18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Initial commit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Discussions.!!!</a:t>
            </a:r>
            <a:endParaRPr sz="4000"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77200" y="3954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Benefits of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git tags</a:t>
            </a:r>
            <a:r>
              <a:rPr lang="en-US"/>
              <a:t> :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71150" y="1221000"/>
            <a:ext cx="88017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Git tags are really useful to archive code base related to a specific release version.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Suppose, you are the delivery manager to finally push the code to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Heroku Continuous Integration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(Heroku CI) server using </a:t>
            </a:r>
            <a:r>
              <a:rPr b="1"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 heroku master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finally deploy that using </a:t>
            </a:r>
            <a:r>
              <a:rPr b="1"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heroku open</a:t>
            </a:r>
            <a:r>
              <a:rPr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Congratulations!!🤝🤝 your have successfully deployed</a:t>
            </a:r>
            <a:r>
              <a:rPr b="1"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v0.0.1</a:t>
            </a:r>
            <a:r>
              <a:rPr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Wait🧐🧐, do you need a backup of this code base?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Because next time when you will publish </a:t>
            </a:r>
            <a:r>
              <a:rPr b="1"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v0.0.2</a:t>
            </a:r>
            <a:r>
              <a:rPr lang="en-US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so on, it will be hard to hop from one commit to another to get the production code base for each version. Using </a:t>
            </a:r>
            <a:r>
              <a:rPr b="1" lang="en-US" sz="12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 can help you a lot.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So, when you deploy a version of your application, you can archive that codebase by creating a new tag.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6175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Outline</a:t>
            </a:r>
            <a:endParaRPr b="1" i="0" sz="28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08725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Definition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Available Softwares for Source Control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What is the need of Version Control/</a:t>
            </a:r>
            <a:r>
              <a:rPr lang="en-US" sz="1500"/>
              <a:t>Source Control ?</a:t>
            </a:r>
            <a:endParaRPr sz="1500"/>
          </a:p>
          <a:p>
            <a:pPr indent="-1701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Benefits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Basic Commands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Leveraging the power of git .diff files.</a:t>
            </a:r>
            <a:endParaRPr sz="1500"/>
          </a:p>
          <a:p>
            <a:pPr indent="-1701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Benefits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Intermediate Commands</a:t>
            </a:r>
            <a:endParaRPr sz="1500"/>
          </a:p>
          <a:p>
            <a:pPr indent="-1701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Extending rebase with an example.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Git tags + Benefits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Best Practices</a:t>
            </a:r>
            <a:endParaRPr sz="1500"/>
          </a:p>
          <a:p>
            <a:pPr indent="-1701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While doing a commit</a:t>
            </a:r>
            <a:endParaRPr sz="1500"/>
          </a:p>
          <a:p>
            <a:pPr indent="-17018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DO NOT commit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Tools and Apps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Miscellaneous</a:t>
            </a:r>
            <a:endParaRPr sz="1500"/>
          </a:p>
          <a:p>
            <a:pPr indent="-14859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en-US" sz="1500"/>
              <a:t>Appendix</a:t>
            </a:r>
            <a:endParaRPr sz="1500"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32803" y="5151251"/>
            <a:ext cx="609600" cy="275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Discussions.!!!</a:t>
            </a:r>
            <a:endParaRPr sz="4000"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Best Practices </a:t>
            </a:r>
            <a:r>
              <a:rPr lang="en-US" sz="4000"/>
              <a:t>!!!</a:t>
            </a:r>
            <a:endParaRPr sz="4000"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While doing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/>
              <a:t> </a:t>
            </a:r>
            <a:r>
              <a:rPr lang="en-US"/>
              <a:t> :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Fixing two bugs = Two separate commits.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Small commits = Easy to [understand, roll back ], less conflict.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Write a good commit message, think twice before hitting the commit button.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Imperative present tense: “added” -&gt; ❌ ,  “adding” -&gt; ❌,  “add” -&gt;  ✅.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Limit commit messages to ~50 words.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Always think these 3 before commiting: 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Why ? How ? What ?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 Light"/>
              <a:buChar char="•"/>
            </a:pPr>
            <a:r>
              <a:rPr lang="en-US" sz="2000"/>
              <a:t>Follow </a:t>
            </a: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YAGNI</a:t>
            </a:r>
            <a:r>
              <a:rPr lang="en-US" sz="2000"/>
              <a:t> principle.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Always review your code before the commit.</a:t>
            </a:r>
            <a:endParaRPr sz="2000"/>
          </a:p>
          <a:p>
            <a:pPr indent="-53339" lvl="0" marL="18288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While doing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/>
              <a:t> contd.  with an eg.: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applied this commit will ____________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Refactor subsystem X for readability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Update getting started documentation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Remove deprecated methods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Release version 1.0.0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Merge pull request #123 from user/branch</a:t>
            </a:r>
            <a:endParaRPr sz="2000"/>
          </a:p>
          <a:p>
            <a:pPr indent="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3339" lvl="0" marL="18288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DO NOT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/>
              <a:t> </a:t>
            </a:r>
            <a:r>
              <a:rPr lang="en-US"/>
              <a:t>❌: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Broken code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Something that’s half done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Untested work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A piece of code which is to be sent in a different PR or commit, do not club it with the current one, if your team is not going to need it now.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3339" lvl="0" marL="18288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680750"/>
            <a:ext cx="82296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A diff will tell you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i="1" lang="en-US"/>
              <a:t>what</a:t>
            </a:r>
            <a:r>
              <a:rPr lang="en-US"/>
              <a:t> changed,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but only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commit message can properly tell you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i="1" lang="en-US"/>
              <a:t>why.</a:t>
            </a:r>
            <a:endParaRPr i="1"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6000850" y="4601350"/>
            <a:ext cx="40653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ourier New"/>
              <a:buChar char="-"/>
            </a:pPr>
            <a:r>
              <a:rPr lang="en-US" sz="18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Peter Hutterer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Tools &amp; Apps 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gityapp.com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git-tower.com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sourcetreeapp.com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gitboxapp.com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Github Desktop</a:t>
            </a:r>
            <a:endParaRPr sz="2000"/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TortoiseGit</a:t>
            </a:r>
            <a:endParaRPr sz="2000"/>
          </a:p>
          <a:p>
            <a:pPr indent="-53339" lvl="0" marL="18288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03200" y="1070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Miscellaneous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99700" y="71475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29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pen Sans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Never push a keyphrase, password, key, secret etc.  to Remote. ❌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16129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pen Sans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Close all comments BEFORE getting your PR merged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16129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pen Sans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Prefer merging branch1 to branch2 or vice-versa. Taking pull from a different branch to your current branch will attempt to merge remote’s master to yours.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-US" sz="2000"/>
              <a:t>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instead of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6129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urier New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You can filter commits even by date, author, time, file content etc.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Deleting multiple branches: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branch -d branch1 branch2 branch3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16129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pen Sans"/>
              <a:buChar char="•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Discussing Size issues, solving Merge conflicts.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Appendix: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57200" y="1333500"/>
            <a:ext cx="88017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https://blog.sourcetreeapp.com/2013/03/28/sourcetree-for-mac-1-6-beta/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https://www.atlassian.com/git/tutorials/inspecting-a-repository/git-tag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https://medium.com/@slamflipstrom/a-beginners-guide-to-squashing-commits-with-git-rebase-8185cf6e62ec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https://en.wikipedia.org/wiki/Version_control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https://www.atlassian.com/git/tutorials/cherry-pick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https://stackoverflow.com/questions/8279602/what-is-a-patch-in-git-version-control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https://www.atlassian.com/git/tutorials/what-is-git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https://superuser.com/questions/163033/pull-for-another-git-branch-without-switching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https://hackernoon.com/ten-useful-git-log-tricks-7nt3yxy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https://medium.com/@sauvik_dolui/a-few-git-tricks-tips-b680c3968a9b</a:t>
            </a:r>
            <a:endParaRPr b="1" sz="18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409455" y="2440002"/>
            <a:ext cx="8229600" cy="68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1" i="0" sz="2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457200" y="3127024"/>
            <a:ext cx="8229600" cy="205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/>
              <a:t>Yash Bedi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</a:t>
            </a:r>
            <a:r>
              <a:rPr lang="en-US" sz="1800"/>
              <a:t>ash.bedi</a:t>
            </a: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@paytm.com</a:t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C:\Users\amit.sinha\Downloads\go-big-or-go-home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051" y="2588121"/>
            <a:ext cx="4232882" cy="248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</a:pPr>
            <a:r>
              <a:rPr i="1" lang="en-US">
                <a:latin typeface="Open Sans"/>
                <a:ea typeface="Open Sans"/>
                <a:cs typeface="Open Sans"/>
                <a:sym typeface="Open Sans"/>
              </a:rPr>
              <a:t>The Definition</a:t>
            </a:r>
            <a:endParaRPr b="1" i="1" sz="2800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3000"/>
              <a:t>A system that records changes to </a:t>
            </a:r>
            <a:endParaRPr sz="3000"/>
          </a:p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 file </a:t>
            </a:r>
            <a:endParaRPr sz="3000"/>
          </a:p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over time,</a:t>
            </a:r>
            <a:br>
              <a:rPr lang="en-US" sz="3000"/>
            </a:br>
            <a:r>
              <a:rPr lang="en-US" sz="3000"/>
              <a:t>so you can recall </a:t>
            </a:r>
            <a:endParaRPr sz="3000"/>
          </a:p>
          <a:p>
            <a:pPr indent="0" lvl="0" marL="18288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specific versions later.</a:t>
            </a:r>
            <a:endParaRPr b="0" i="0" sz="3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32803" y="5151251"/>
            <a:ext cx="609600" cy="275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Available Softwares for Source Control</a:t>
            </a:r>
            <a:endParaRPr b="1" i="0" sz="28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Git (Linus Torvalds - 2005)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u="sng"/>
              <a:t>Apache</a:t>
            </a:r>
            <a:r>
              <a:rPr lang="en-US"/>
              <a:t> Subversion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Mercurial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Azure DevOps Server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Concurrent Versions Systems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u="sng"/>
              <a:t>Microsoft</a:t>
            </a:r>
            <a:r>
              <a:rPr lang="en-US"/>
              <a:t> Visual SourceSafe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u="sng"/>
              <a:t>IBM</a:t>
            </a:r>
            <a:r>
              <a:rPr lang="en-US"/>
              <a:t>’s Rational ClearCase</a:t>
            </a: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u="sng"/>
              <a:t>Adobe</a:t>
            </a:r>
            <a:r>
              <a:rPr lang="en-US"/>
              <a:t> Version Cue</a:t>
            </a:r>
            <a:endParaRPr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What’s the</a:t>
            </a:r>
            <a:r>
              <a:rPr lang="en-US" sz="4000"/>
              <a:t> need of </a:t>
            </a:r>
            <a:endParaRPr sz="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Version Control</a:t>
            </a:r>
            <a:br>
              <a:rPr lang="en-US" sz="4000"/>
            </a:br>
            <a:r>
              <a:rPr lang="en-US" sz="4000"/>
              <a:t>aka </a:t>
            </a:r>
            <a:endParaRPr sz="4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Source Control ?</a:t>
            </a:r>
            <a:endParaRPr sz="40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Discussions.!!!</a:t>
            </a:r>
            <a:endParaRPr sz="40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444500"/>
            <a:ext cx="822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Benefits :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333500"/>
            <a:ext cx="82296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Backup and Restore</a:t>
            </a:r>
            <a:br>
              <a:rPr lang="en-US"/>
            </a:b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Sync with multiple computers</a:t>
            </a:r>
            <a:br>
              <a:rPr lang="en-US"/>
            </a:b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Working in a team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Safely create and test new features</a:t>
            </a:r>
            <a:br>
              <a:rPr lang="en-US"/>
            </a:br>
            <a:endParaRPr/>
          </a:p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Ownership + Credits + Blame</a:t>
            </a:r>
            <a:endParaRPr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4700" y="95750"/>
            <a:ext cx="4402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/>
              <a:t>Basic Commands of Git</a:t>
            </a:r>
            <a:endParaRPr b="1" i="0" sz="2800" u="none" cap="none" strike="noStrike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03200" y="598950"/>
            <a:ext cx="82296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it init</a:t>
            </a:r>
            <a:r>
              <a:rPr b="0" i="0" lang="en-U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name&gt;</a:t>
            </a:r>
            <a:r>
              <a:rPr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Initialises a new repo.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Gives you list of modified/added files locally.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add &lt;filename&gt;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Adds the file to the staging area.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Commits all files added to staging area.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diff &lt;filename&gt;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Lists the changes made to the file when compared to the HEAD version.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checkout [-b] &lt;branch name&gt;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Switches the branch.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-b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parameter will create a new branch.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stash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Backs up any local changes made.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stash apply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Restores the most recently backed up files.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Pulls the latest changes from the remote repo.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reset HARD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Removes all the local changes made to file.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push origin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Pushes local changes to remote repo.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034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•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git rm &lt;file name&gt;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Used to remove a file from a Git repo.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444500"/>
            <a:ext cx="8229600" cy="4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SemiBold"/>
              <a:buNone/>
            </a:pPr>
            <a:r>
              <a:rPr lang="en-US" sz="4000"/>
              <a:t>Discussions.!!!</a:t>
            </a:r>
            <a:endParaRPr sz="4000"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32803" y="5151251"/>
            <a:ext cx="609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ytm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