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00" r:id="rId3"/>
    <p:sldId id="298" r:id="rId4"/>
    <p:sldId id="293" r:id="rId5"/>
    <p:sldId id="294" r:id="rId6"/>
    <p:sldId id="295" r:id="rId7"/>
    <p:sldId id="296" r:id="rId8"/>
    <p:sldId id="297" r:id="rId9"/>
    <p:sldId id="299" r:id="rId10"/>
    <p:sldId id="302" r:id="rId11"/>
    <p:sldId id="315" r:id="rId12"/>
    <p:sldId id="303" r:id="rId13"/>
    <p:sldId id="304" r:id="rId14"/>
    <p:sldId id="305" r:id="rId15"/>
    <p:sldId id="307" r:id="rId16"/>
    <p:sldId id="308" r:id="rId17"/>
    <p:sldId id="309" r:id="rId18"/>
    <p:sldId id="311" r:id="rId19"/>
    <p:sldId id="312" r:id="rId20"/>
    <p:sldId id="313" r:id="rId21"/>
    <p:sldId id="314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60A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pPr/>
              <a:t>09-08-2021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pPr/>
              <a:t>09-08-2021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sprott.physics.wisc.edu/images/cat.gif&amp;imgrefurl=http://sprott.physics.wisc.edu/images/&amp;h=213&amp;w=205&amp;sz=279&amp;tbnid=ZtRJOsvFeLMJ:&amp;tbnh=101&amp;tbnw=97&amp;start=53&amp;prev=/images?q=cat&amp;start=40&amp;imgc=color&amp;imgsz=small|medium|large|xlarge&amp;svnum=10&amp;hl=en&amp;lr=&amp;rls=GGLC,GGLC:1969-53,GGLC:en&amp;sa=N" TargetMode="External"/><Relationship Id="rId13" Type="http://schemas.openxmlformats.org/officeDocument/2006/relationships/image" Target="../media/image36.jpeg"/><Relationship Id="rId3" Type="http://schemas.openxmlformats.org/officeDocument/2006/relationships/image" Target="../media/image30.jpeg"/><Relationship Id="rId7" Type="http://schemas.openxmlformats.org/officeDocument/2006/relationships/image" Target="../media/image33.jpeg"/><Relationship Id="rId12" Type="http://schemas.openxmlformats.org/officeDocument/2006/relationships/hyperlink" Target="http://images.google.com/imgres?imgurl=http://www.vision.caltech.edu/EE32B-2001/siamese.jpg&amp;imgrefurl=http://www.vision.caltech.edu/EE32B-2001/&amp;h=396&amp;w=510&amp;sz=66&amp;tbnid=orQKvWEr9qIJ:&amp;tbnh=99&amp;tbnw=128&amp;start=55&amp;prev=/images?q=siamese&amp;start=40&amp;imgc=color&amp;svnum=10&amp;hl=en&amp;lr=&amp;rls=GGLC,GGLC:1969-53,GGLC:en&amp;sa=N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uyinc.net/catalog/cats/24043.jpg" TargetMode="External"/><Relationship Id="rId11" Type="http://schemas.openxmlformats.org/officeDocument/2006/relationships/image" Target="../media/image35.jpeg"/><Relationship Id="rId5" Type="http://schemas.openxmlformats.org/officeDocument/2006/relationships/image" Target="../media/image32.jpeg"/><Relationship Id="rId10" Type="http://schemas.openxmlformats.org/officeDocument/2006/relationships/hyperlink" Target="http://images.google.com/imgres?imgurl=http://www.chelanca.co.uk/images/various%20cats%20&amp;%20kittens/Caramel%20Tabby%20Point%20Siamese.jpg&amp;imgrefurl=http://www.chelanca.co.uk/Kittens%20available.htm&amp;h=539&amp;w=731&amp;sz=44&amp;tbnid=b3zh0BHI3EEJ:&amp;tbnh=102&amp;tbnw=138&amp;start=14&amp;prev=/images?q=siamese&amp;imgc=color&amp;svnum=10&amp;hl=en&amp;lr=&amp;rls=GGLC,GGLC:1969-53,GGLC:en" TargetMode="External"/><Relationship Id="rId4" Type="http://schemas.openxmlformats.org/officeDocument/2006/relationships/image" Target="../media/image31.jpeg"/><Relationship Id="rId9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png"/><Relationship Id="rId1" Type="http://schemas.openxmlformats.org/officeDocument/2006/relationships/tags" Target="../tags/tag1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879067"/>
            <a:ext cx="11492918" cy="821886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/>
            </a: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with Prototypes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rmAutofit fontScale="85000" lnSpcReduction="2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403"/>
    </mc:Choice>
    <mc:Fallback>
      <p:transition spd="slow" advTm="12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Our Primitive Classifier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one input per class may not sufficiently capture variations in a class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natural improvement can be by using more inputs per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will consider two approaches to do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Prototypes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Nearest </a:t>
            </a:r>
            <a:r>
              <a:rPr lang="en-GB" dirty="0" err="1" smtClean="0">
                <a:latin typeface="Abadi Extra Light" panose="020B0204020104020204" pitchFamily="34" charset="0"/>
              </a:rPr>
              <a:t>Neighbors</a:t>
            </a:r>
            <a:r>
              <a:rPr lang="en-GB" dirty="0" smtClean="0">
                <a:latin typeface="Abadi Extra Light" panose="020B0204020104020204" pitchFamily="34" charset="0"/>
              </a:rPr>
              <a:t> (NN)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Both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and NN will use multiple inputs per class but in different ways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F05D7AE-C3F4-400C-B304-E908EBF70FA6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6135553" y="2805175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D17033C-72EF-410A-AACE-089ADDD8C870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5524273" y="3045129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5315DEF-070D-49E8-BFC0-93D3A45F8F4D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5239288" y="2476335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2C47261-5119-4FE4-83D5-BE6977402D66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4293164" y="2613015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83EE724-301C-4960-A0E8-ED34EDDDCEE0}"/>
              </a:ext>
            </a:extLst>
          </p:cNvPr>
          <p:cNvPicPr/>
          <p:nvPr/>
        </p:nvPicPr>
        <p:blipFill>
          <a:blip r:embed="rId7" cstate="print"/>
          <a:stretch/>
        </p:blipFill>
        <p:spPr>
          <a:xfrm>
            <a:off x="3691572" y="2841007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9E0FB8ED-D90A-4EF3-B64D-31A19A445F66}"/>
              </a:ext>
            </a:extLst>
          </p:cNvPr>
          <p:cNvPicPr/>
          <p:nvPr/>
        </p:nvPicPr>
        <p:blipFill>
          <a:blip r:embed="rId8" cstate="print"/>
          <a:stretch/>
        </p:blipFill>
        <p:spPr>
          <a:xfrm>
            <a:off x="4700752" y="3193460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29" name="TextShape 3">
            <a:extLst>
              <a:ext uri="{FF2B5EF4-FFF2-40B4-BE49-F238E27FC236}">
                <a16:creationId xmlns:a16="http://schemas.microsoft.com/office/drawing/2014/main" xmlns="" id="{61C78AFB-61C4-440B-9198-CE7184DC67E6}"/>
              </a:ext>
            </a:extLst>
          </p:cNvPr>
          <p:cNvSpPr txBox="1"/>
          <p:nvPr/>
        </p:nvSpPr>
        <p:spPr>
          <a:xfrm>
            <a:off x="5933024" y="3242105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1" name="TextShape 6">
            <a:extLst>
              <a:ext uri="{FF2B5EF4-FFF2-40B4-BE49-F238E27FC236}">
                <a16:creationId xmlns:a16="http://schemas.microsoft.com/office/drawing/2014/main" xmlns="" id="{0B810045-5BF5-4951-99D4-2ABA6DFEFB1D}"/>
              </a:ext>
            </a:extLst>
          </p:cNvPr>
          <p:cNvSpPr txBox="1"/>
          <p:nvPr/>
        </p:nvSpPr>
        <p:spPr>
          <a:xfrm>
            <a:off x="4092647" y="2970318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32" name="TextShape 6">
            <a:extLst>
              <a:ext uri="{FF2B5EF4-FFF2-40B4-BE49-F238E27FC236}">
                <a16:creationId xmlns:a16="http://schemas.microsoft.com/office/drawing/2014/main" xmlns="" id="{2AE0498F-9706-4E70-AB24-FD82E8D2668F}"/>
              </a:ext>
            </a:extLst>
          </p:cNvPr>
          <p:cNvSpPr txBox="1"/>
          <p:nvPr/>
        </p:nvSpPr>
        <p:spPr>
          <a:xfrm>
            <a:off x="4700752" y="2673767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33" name="TextShape 3">
            <a:extLst>
              <a:ext uri="{FF2B5EF4-FFF2-40B4-BE49-F238E27FC236}">
                <a16:creationId xmlns:a16="http://schemas.microsoft.com/office/drawing/2014/main" xmlns="" id="{EE256732-51FE-439E-8718-ECDBEBC14148}"/>
              </a:ext>
            </a:extLst>
          </p:cNvPr>
          <p:cNvSpPr txBox="1"/>
          <p:nvPr/>
        </p:nvSpPr>
        <p:spPr>
          <a:xfrm>
            <a:off x="6626967" y="3001464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4" name="TextShape 3">
            <a:extLst>
              <a:ext uri="{FF2B5EF4-FFF2-40B4-BE49-F238E27FC236}">
                <a16:creationId xmlns:a16="http://schemas.microsoft.com/office/drawing/2014/main" xmlns="" id="{F0DE87CF-FB5E-48EB-A4FC-118F380075A1}"/>
              </a:ext>
            </a:extLst>
          </p:cNvPr>
          <p:cNvSpPr txBox="1"/>
          <p:nvPr/>
        </p:nvSpPr>
        <p:spPr>
          <a:xfrm>
            <a:off x="5629075" y="2673767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35" name="TextShape 6">
            <a:extLst>
              <a:ext uri="{FF2B5EF4-FFF2-40B4-BE49-F238E27FC236}">
                <a16:creationId xmlns:a16="http://schemas.microsoft.com/office/drawing/2014/main" xmlns="" id="{73AA1300-3F61-4CEB-80D1-B4A166BDCF6B}"/>
              </a:ext>
            </a:extLst>
          </p:cNvPr>
          <p:cNvSpPr txBox="1"/>
          <p:nvPr/>
        </p:nvSpPr>
        <p:spPr>
          <a:xfrm>
            <a:off x="5099475" y="329801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4103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3533"/>
    </mc:Choice>
    <mc:Fallback>
      <p:transition spd="slow" advTm="83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to predict categories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832919" y="2428102"/>
            <a:ext cx="7715250" cy="3414713"/>
            <a:chOff x="457200" y="3276600"/>
            <a:chExt cx="7715250" cy="3414713"/>
          </a:xfrm>
        </p:grpSpPr>
        <p:sp>
          <p:nvSpPr>
            <p:cNvPr id="8" name="Line 52"/>
            <p:cNvSpPr>
              <a:spLocks noChangeShapeType="1"/>
            </p:cNvSpPr>
            <p:nvPr/>
          </p:nvSpPr>
          <p:spPr bwMode="auto">
            <a:xfrm flipH="1">
              <a:off x="1676400" y="4648200"/>
              <a:ext cx="3200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pic>
          <p:nvPicPr>
            <p:cNvPr id="9" name="Picture 9" descr="dalmati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3276600"/>
              <a:ext cx="828675" cy="712788"/>
            </a:xfrm>
            <a:prstGeom prst="rect">
              <a:avLst/>
            </a:prstGeom>
            <a:noFill/>
          </p:spPr>
        </p:pic>
        <p:pic>
          <p:nvPicPr>
            <p:cNvPr id="10" name="Picture 10" descr="gold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4953000"/>
              <a:ext cx="828675" cy="663575"/>
            </a:xfrm>
            <a:prstGeom prst="rect">
              <a:avLst/>
            </a:prstGeom>
            <a:noFill/>
          </p:spPr>
        </p:pic>
        <p:pic>
          <p:nvPicPr>
            <p:cNvPr id="11" name="Picture 11" descr="afghanh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5410200"/>
              <a:ext cx="828675" cy="881063"/>
            </a:xfrm>
            <a:prstGeom prst="rect">
              <a:avLst/>
            </a:prstGeom>
            <a:noFill/>
          </p:spPr>
        </p:pic>
        <p:pic>
          <p:nvPicPr>
            <p:cNvPr id="12" name="Picture 12" descr="poodle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" y="3657600"/>
              <a:ext cx="828675" cy="881063"/>
            </a:xfrm>
            <a:prstGeom prst="rect">
              <a:avLst/>
            </a:prstGeom>
            <a:noFill/>
          </p:spPr>
        </p:pic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12954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2590800" y="3962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15240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25146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" name="Picture 22" descr="24043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76275" cy="819150"/>
            </a:xfrm>
            <a:prstGeom prst="rect">
              <a:avLst/>
            </a:prstGeom>
            <a:noFill/>
          </p:spPr>
        </p:pic>
        <p:pic>
          <p:nvPicPr>
            <p:cNvPr id="18" name="Picture 29" descr="cat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81600" y="5638800"/>
              <a:ext cx="631825" cy="657225"/>
            </a:xfrm>
            <a:prstGeom prst="rect">
              <a:avLst/>
            </a:prstGeom>
            <a:noFill/>
          </p:spPr>
        </p:pic>
        <p:pic>
          <p:nvPicPr>
            <p:cNvPr id="19" name="Picture 31" descr="Caramel%2520Tabby%2520Point%2520Siamese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58000" y="4800600"/>
              <a:ext cx="1314450" cy="971550"/>
            </a:xfrm>
            <a:prstGeom prst="rect">
              <a:avLst/>
            </a:prstGeom>
            <a:noFill/>
          </p:spPr>
        </p:pic>
        <p:sp>
          <p:nvSpPr>
            <p:cNvPr id="20" name="Oval 32"/>
            <p:cNvSpPr>
              <a:spLocks noChangeArrowheads="1"/>
            </p:cNvSpPr>
            <p:nvPr/>
          </p:nvSpPr>
          <p:spPr bwMode="auto">
            <a:xfrm>
              <a:off x="5791200" y="4495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5486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65532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36" descr="siamese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267200" y="3733800"/>
              <a:ext cx="1066800" cy="825500"/>
            </a:xfrm>
            <a:prstGeom prst="rect">
              <a:avLst/>
            </a:prstGeom>
            <a:noFill/>
          </p:spPr>
        </p:pic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480060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609600" y="44958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19200" y="62484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2895600" y="5562600"/>
              <a:ext cx="565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5181600" y="632460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cat</a:t>
              </a:r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7239000" y="579120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cat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cat</a:t>
              </a:r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4953000" y="4572000"/>
              <a:ext cx="838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953000" y="4648200"/>
              <a:ext cx="1600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4876800" y="4648200"/>
              <a:ext cx="685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 flipH="1" flipV="1">
              <a:off x="2667000" y="4038600"/>
              <a:ext cx="2133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56515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dog</a:t>
              </a: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2590800" y="4648200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H="1" flipV="1">
              <a:off x="1447800" y="4267200"/>
              <a:ext cx="3352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4191000" y="4419600"/>
              <a:ext cx="438150" cy="3667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??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Basic idea: Represent each class by a “prototype” vector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 Prototype: The “mean” or “average” of inputs from that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label of each test input based on its distances from the class prototypes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Predicted label will be the class that is the closest to the test input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 How we compute distances can have an effect on the accuracy of this model (may need to try Euclidean, weight Euclidean,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, or something else)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B8CF9A4-04D7-4DCC-8F78-38D2D2C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325" y="2882818"/>
            <a:ext cx="2552700" cy="8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CBCE3C09-1F67-44F9-BE79-DEF1923F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8284" y="2898505"/>
            <a:ext cx="26216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52F9CF9D-5DCF-4C35-82CD-D747D8D4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2880" y="2915033"/>
            <a:ext cx="255270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002A32-F8C2-4A9C-BD4E-C77E4E7233C8}"/>
              </a:ext>
            </a:extLst>
          </p:cNvPr>
          <p:cNvSpPr txBox="1"/>
          <p:nvPr/>
        </p:nvSpPr>
        <p:spPr>
          <a:xfrm>
            <a:off x="2955747" y="3685832"/>
            <a:ext cx="573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Averages (prototypes) of each of the handwritten digits 1-9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7FF435-B493-4768-9A92-F2EDF48B6084}"/>
              </a:ext>
            </a:extLst>
          </p:cNvPr>
          <p:cNvSpPr txBox="1"/>
          <p:nvPr/>
        </p:nvSpPr>
        <p:spPr>
          <a:xfrm>
            <a:off x="67520" y="6549818"/>
            <a:ext cx="669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from: https://www.reddit.com/r/dataisbeautiful/comments/3wgbv9/average_handwritten_digit_oc/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7638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2624"/>
    </mc:Choice>
    <mc:Fallback>
      <p:transition spd="slow" advTm="11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the task is binary classification (two classes assumed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pos</a:t>
                </a:r>
                <a:r>
                  <a:rPr lang="en-GB" dirty="0">
                    <a:latin typeface="Abadi Extra Light" panose="020B0204020104020204" pitchFamily="34" charset="0"/>
                  </a:rPr>
                  <a:t> and neg)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b="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 from positive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examples from negative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green is positive and red is negative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xmlns="" id="{16661A94-83CC-4D43-B547-A721293DD2C8}"/>
              </a:ext>
            </a:extLst>
          </p:cNvPr>
          <p:cNvSpPr/>
          <p:nvPr/>
        </p:nvSpPr>
        <p:spPr>
          <a:xfrm>
            <a:off x="3560896" y="33299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E6F4BAA2-7249-48A4-8D48-861AC6A63B51}"/>
              </a:ext>
            </a:extLst>
          </p:cNvPr>
          <p:cNvSpPr/>
          <p:nvPr/>
        </p:nvSpPr>
        <p:spPr>
          <a:xfrm>
            <a:off x="4236062" y="32598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0157D6F5-3A67-4984-AF4F-F1350C02AB3F}"/>
              </a:ext>
            </a:extLst>
          </p:cNvPr>
          <p:cNvSpPr/>
          <p:nvPr/>
        </p:nvSpPr>
        <p:spPr>
          <a:xfrm>
            <a:off x="2905125" y="4234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xmlns="" id="{A3625DEA-EAE0-4FA9-958F-53406C6FA076}"/>
              </a:ext>
            </a:extLst>
          </p:cNvPr>
          <p:cNvSpPr/>
          <p:nvPr/>
        </p:nvSpPr>
        <p:spPr>
          <a:xfrm>
            <a:off x="4586651" y="45777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5D3EC759-FE01-4440-AAA7-AD68D1346791}"/>
              </a:ext>
            </a:extLst>
          </p:cNvPr>
          <p:cNvSpPr/>
          <p:nvPr/>
        </p:nvSpPr>
        <p:spPr>
          <a:xfrm>
            <a:off x="4977176" y="34823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E154AD0A-03F4-4AEE-A7A7-C016CF3817E2}"/>
              </a:ext>
            </a:extLst>
          </p:cNvPr>
          <p:cNvSpPr/>
          <p:nvPr/>
        </p:nvSpPr>
        <p:spPr>
          <a:xfrm>
            <a:off x="3215051" y="4812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xmlns="" id="{A8355CEC-9911-41AE-9690-DB353C3F151D}"/>
              </a:ext>
            </a:extLst>
          </p:cNvPr>
          <p:cNvSpPr/>
          <p:nvPr/>
        </p:nvSpPr>
        <p:spPr>
          <a:xfrm>
            <a:off x="4843826" y="401262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6C6EDA2E-1981-43C8-9A6F-ECD636031C1A}"/>
              </a:ext>
            </a:extLst>
          </p:cNvPr>
          <p:cNvSpPr/>
          <p:nvPr/>
        </p:nvSpPr>
        <p:spPr>
          <a:xfrm>
            <a:off x="4500926" y="37901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017E1B27-973E-498A-9B45-07D7E20E9873}"/>
              </a:ext>
            </a:extLst>
          </p:cNvPr>
          <p:cNvSpPr/>
          <p:nvPr/>
        </p:nvSpPr>
        <p:spPr>
          <a:xfrm>
            <a:off x="3053126" y="37456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EB17A92E-FC62-4A28-A64E-28A1DCC04709}"/>
              </a:ext>
            </a:extLst>
          </p:cNvPr>
          <p:cNvSpPr/>
          <p:nvPr/>
        </p:nvSpPr>
        <p:spPr>
          <a:xfrm>
            <a:off x="3912212" y="49362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A9C626A0-8356-41EE-AB8F-BD4001A92703}"/>
              </a:ext>
            </a:extLst>
          </p:cNvPr>
          <p:cNvSpPr/>
          <p:nvPr/>
        </p:nvSpPr>
        <p:spPr>
          <a:xfrm>
            <a:off x="3424588" y="38763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xmlns="" id="{596EE2DF-7FB9-4380-AB54-A2CFB6C4A710}"/>
              </a:ext>
            </a:extLst>
          </p:cNvPr>
          <p:cNvSpPr/>
          <p:nvPr/>
        </p:nvSpPr>
        <p:spPr>
          <a:xfrm>
            <a:off x="4198326" y="464425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xmlns="" id="{CA0E490A-48CC-4A15-A04D-32ED365E74E0}"/>
              </a:ext>
            </a:extLst>
          </p:cNvPr>
          <p:cNvSpPr/>
          <p:nvPr/>
        </p:nvSpPr>
        <p:spPr>
          <a:xfrm>
            <a:off x="7315911" y="3434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xmlns="" id="{57C45B1C-097E-4EA7-9B57-BDC42C7EF3B6}"/>
              </a:ext>
            </a:extLst>
          </p:cNvPr>
          <p:cNvSpPr/>
          <p:nvPr/>
        </p:nvSpPr>
        <p:spPr>
          <a:xfrm>
            <a:off x="7844951" y="35866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xmlns="" id="{9CAA1BD6-7513-49D8-B8F8-56EC52DC6B1B}"/>
              </a:ext>
            </a:extLst>
          </p:cNvPr>
          <p:cNvSpPr/>
          <p:nvPr/>
        </p:nvSpPr>
        <p:spPr>
          <a:xfrm>
            <a:off x="6699005" y="3815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xmlns="" id="{12B4249F-5A68-4631-A7C9-61D2148C060F}"/>
              </a:ext>
            </a:extLst>
          </p:cNvPr>
          <p:cNvSpPr/>
          <p:nvPr/>
        </p:nvSpPr>
        <p:spPr>
          <a:xfrm>
            <a:off x="8439098" y="467297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xmlns="" id="{B4A9D564-5ABF-4C54-8C0B-6705C509ABF0}"/>
              </a:ext>
            </a:extLst>
          </p:cNvPr>
          <p:cNvSpPr/>
          <p:nvPr/>
        </p:nvSpPr>
        <p:spPr>
          <a:xfrm>
            <a:off x="8436916" y="3612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xmlns="" id="{710BF30F-8031-40C1-B555-A06450149FE6}"/>
              </a:ext>
            </a:extLst>
          </p:cNvPr>
          <p:cNvSpPr/>
          <p:nvPr/>
        </p:nvSpPr>
        <p:spPr>
          <a:xfrm>
            <a:off x="7123939" y="44982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xmlns="" id="{AFFADE1B-0ED7-428A-8427-033FC6801335}"/>
              </a:ext>
            </a:extLst>
          </p:cNvPr>
          <p:cNvSpPr/>
          <p:nvPr/>
        </p:nvSpPr>
        <p:spPr>
          <a:xfrm>
            <a:off x="8732172" y="414710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xmlns="" id="{72EDAA31-D6A1-4C4D-82BF-89C8D4BF213E}"/>
              </a:ext>
            </a:extLst>
          </p:cNvPr>
          <p:cNvSpPr/>
          <p:nvPr/>
        </p:nvSpPr>
        <p:spPr>
          <a:xfrm>
            <a:off x="8109776" y="423482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xmlns="" id="{C4D3B56B-6D04-4E46-A9E2-1503CED9FFDE}"/>
              </a:ext>
            </a:extLst>
          </p:cNvPr>
          <p:cNvSpPr/>
          <p:nvPr/>
        </p:nvSpPr>
        <p:spPr>
          <a:xfrm>
            <a:off x="7131991" y="382837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xmlns="" id="{76C111E2-7750-4B30-B19D-4812690F9CD8}"/>
              </a:ext>
            </a:extLst>
          </p:cNvPr>
          <p:cNvSpPr/>
          <p:nvPr/>
        </p:nvSpPr>
        <p:spPr>
          <a:xfrm>
            <a:off x="7219552" y="50604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xmlns="" id="{E76E4485-E37B-447F-AD04-733B4774B237}"/>
              </a:ext>
            </a:extLst>
          </p:cNvPr>
          <p:cNvSpPr/>
          <p:nvPr/>
        </p:nvSpPr>
        <p:spPr>
          <a:xfrm>
            <a:off x="6675900" y="45076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xmlns="" id="{4FD7CC3F-C813-4D49-8CEE-F5CA71FA93E0}"/>
              </a:ext>
            </a:extLst>
          </p:cNvPr>
          <p:cNvSpPr/>
          <p:nvPr/>
        </p:nvSpPr>
        <p:spPr>
          <a:xfrm>
            <a:off x="7893991" y="492360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xmlns="" id="{6727821D-AE03-45E9-8614-52A7B62A18B0}"/>
              </a:ext>
            </a:extLst>
          </p:cNvPr>
          <p:cNvSpPr/>
          <p:nvPr/>
        </p:nvSpPr>
        <p:spPr>
          <a:xfrm>
            <a:off x="8055916" y="321536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xmlns="" id="{A805B741-C327-40C7-B867-AF8A82B88E5D}"/>
              </a:ext>
            </a:extLst>
          </p:cNvPr>
          <p:cNvSpPr/>
          <p:nvPr/>
        </p:nvSpPr>
        <p:spPr>
          <a:xfrm>
            <a:off x="7676006" y="427292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xmlns="" id="{EA4C04C6-0051-4E64-9B86-49B50BCC02F4}"/>
              </a:ext>
            </a:extLst>
          </p:cNvPr>
          <p:cNvSpPr/>
          <p:nvPr/>
        </p:nvSpPr>
        <p:spPr>
          <a:xfrm>
            <a:off x="3935346" y="4147103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xmlns="" id="{D32EC0D9-34ED-464A-86D8-B6E79417A108}"/>
              </a:ext>
            </a:extLst>
          </p:cNvPr>
          <p:cNvSpPr/>
          <p:nvPr/>
        </p:nvSpPr>
        <p:spPr>
          <a:xfrm>
            <a:off x="5023444" y="5566823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F44EF25-F5B8-42B4-B4AE-F4BD7DEF7DE5}"/>
              </a:ext>
            </a:extLst>
          </p:cNvPr>
          <p:cNvCxnSpPr>
            <a:cxnSpLocks/>
          </p:cNvCxnSpPr>
          <p:nvPr/>
        </p:nvCxnSpPr>
        <p:spPr>
          <a:xfrm flipH="1" flipV="1">
            <a:off x="4097272" y="4355234"/>
            <a:ext cx="1088097" cy="13526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27D3022E-381C-4CB8-AE95-D26A0AE1E185}"/>
              </a:ext>
            </a:extLst>
          </p:cNvPr>
          <p:cNvCxnSpPr>
            <a:cxnSpLocks/>
          </p:cNvCxnSpPr>
          <p:nvPr/>
        </p:nvCxnSpPr>
        <p:spPr>
          <a:xfrm flipV="1">
            <a:off x="5162235" y="4425324"/>
            <a:ext cx="2682716" cy="12825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>
            <a:extLst>
              <a:ext uri="{FF2B5EF4-FFF2-40B4-BE49-F238E27FC236}">
                <a16:creationId xmlns:a16="http://schemas.microsoft.com/office/drawing/2014/main" xmlns="" id="{BB24AB21-9A0A-471F-BE72-BF4B68C8D2AE}"/>
              </a:ext>
            </a:extLst>
          </p:cNvPr>
          <p:cNvSpPr/>
          <p:nvPr/>
        </p:nvSpPr>
        <p:spPr>
          <a:xfrm>
            <a:off x="5018028" y="55668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xmlns="" id="{09D9603D-C51B-439A-89E9-F947525BB1DD}"/>
              </a:ext>
            </a:extLst>
          </p:cNvPr>
          <p:cNvSpPr/>
          <p:nvPr/>
        </p:nvSpPr>
        <p:spPr>
          <a:xfrm>
            <a:off x="6575143" y="5496594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xmlns="" id="{6360B1EA-447A-4A2B-851B-99587FC7A911}"/>
              </a:ext>
            </a:extLst>
          </p:cNvPr>
          <p:cNvSpPr/>
          <p:nvPr/>
        </p:nvSpPr>
        <p:spPr>
          <a:xfrm>
            <a:off x="6575143" y="54930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C757AC3-9EED-417E-BD9C-34CAE596BC64}"/>
              </a:ext>
            </a:extLst>
          </p:cNvPr>
          <p:cNvCxnSpPr>
            <a:cxnSpLocks/>
          </p:cNvCxnSpPr>
          <p:nvPr/>
        </p:nvCxnSpPr>
        <p:spPr>
          <a:xfrm flipV="1">
            <a:off x="6743700" y="4447390"/>
            <a:ext cx="1106667" cy="119515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85EA867-0DB6-4A75-805C-B86AC9C0544B}"/>
              </a:ext>
            </a:extLst>
          </p:cNvPr>
          <p:cNvCxnSpPr>
            <a:cxnSpLocks/>
          </p:cNvCxnSpPr>
          <p:nvPr/>
        </p:nvCxnSpPr>
        <p:spPr>
          <a:xfrm flipH="1" flipV="1">
            <a:off x="4098479" y="4366534"/>
            <a:ext cx="2627115" cy="12760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1FE0DA3-FEE6-4FF2-8746-0DDA9A785E84}"/>
              </a:ext>
            </a:extLst>
          </p:cNvPr>
          <p:cNvSpPr txBox="1"/>
          <p:nvPr/>
        </p:nvSpPr>
        <p:spPr>
          <a:xfrm>
            <a:off x="4522176" y="5816782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9BA5917-537B-4717-9480-39CB3C4A14E8}"/>
              </a:ext>
            </a:extLst>
          </p:cNvPr>
          <p:cNvSpPr txBox="1"/>
          <p:nvPr/>
        </p:nvSpPr>
        <p:spPr>
          <a:xfrm>
            <a:off x="6102368" y="576671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Test example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492C21C7-4153-4A4C-BB1E-8152C4D8DFD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207" y="5722946"/>
            <a:ext cx="1010687" cy="965223"/>
          </a:xfrm>
          <a:prstGeom prst="rect">
            <a:avLst/>
          </a:prstGeom>
        </p:spPr>
      </p:pic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xmlns="" id="{7B5D74AD-488E-4A83-B19D-DF0B0EDC98AB}"/>
              </a:ext>
            </a:extLst>
          </p:cNvPr>
          <p:cNvSpPr/>
          <p:nvPr/>
        </p:nvSpPr>
        <p:spPr>
          <a:xfrm>
            <a:off x="1130602" y="5369641"/>
            <a:ext cx="3105824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straightforwardly generalizes to more than 2 classes as well (multi-class classification) – K prototypes for K classes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2538" y="524105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here) define the “model”</a:t>
                </a:r>
              </a:p>
            </p:txBody>
          </p:sp>
        </mc:Choice>
        <mc:Fallback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9" cstate="print"/>
                <a:stretch>
                  <a:fillRect l="-1071" t="-7200" b="-136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63819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169"/>
    </mc:Choice>
    <mc:Fallback>
      <p:transition spd="slow" advTm="200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61" grpId="0"/>
      <p:bldP spid="65" grpId="0"/>
      <p:bldP spid="67" grpId="0" animBg="1"/>
      <p:bldP spid="63" grpId="0" animBg="1"/>
      <p:bldP spid="70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xmlns="" id="{2C168A34-FDE5-49A5-9CF6-312EB7BD3C5D}"/>
              </a:ext>
            </a:extLst>
          </p:cNvPr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xmlns="" id="{0C284521-EF2B-4D2B-A3F4-93FEE106C275}"/>
              </a:ext>
            </a:extLst>
          </p:cNvPr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xmlns="" id="{7A12B44A-2AA5-4EDC-ABC2-62CCC86D76C2}"/>
              </a:ext>
            </a:extLst>
          </p:cNvPr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xmlns="" id="{9EF2BA7E-2F81-44E9-AFF1-84AC0BF080B3}"/>
              </a:ext>
            </a:extLst>
          </p:cNvPr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xmlns="" id="{E7DB8CDE-3386-43D1-B81E-78586B28176D}"/>
              </a:ext>
            </a:extLst>
          </p:cNvPr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xmlns="" id="{E9647A91-6136-4601-8C6D-49A2BDAB9FC3}"/>
              </a:ext>
            </a:extLst>
          </p:cNvPr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xmlns="" id="{25E9025E-2FF9-4A89-ADDD-1220A836AB1F}"/>
              </a:ext>
            </a:extLst>
          </p:cNvPr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xmlns="" id="{96B20791-E427-411B-B157-4370389C6393}"/>
              </a:ext>
            </a:extLst>
          </p:cNvPr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xmlns="" id="{F16067EE-665A-4F9E-9102-8D1E6E379D93}"/>
              </a:ext>
            </a:extLst>
          </p:cNvPr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xmlns="" id="{EDA1B2A8-C770-45D4-B323-5C6EFBEEBA00}"/>
              </a:ext>
            </a:extLst>
          </p:cNvPr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xmlns="" id="{BDD49921-43F7-416C-8E82-3BF55FD8A6A2}"/>
              </a:ext>
            </a:extLst>
          </p:cNvPr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xmlns="" id="{1A43A891-0337-4EF5-9A8E-45E834698EF1}"/>
              </a:ext>
            </a:extLst>
          </p:cNvPr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xmlns="" id="{1A2A3058-CC25-434F-B3C8-1698F7D9F29B}"/>
              </a:ext>
            </a:extLst>
          </p:cNvPr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xmlns="" id="{4F5D4E7F-9288-438A-80F1-593304D24690}"/>
              </a:ext>
            </a:extLst>
          </p:cNvPr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xmlns="" id="{47F9DA02-AA46-486E-8284-6DB725841125}"/>
              </a:ext>
            </a:extLst>
          </p:cNvPr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xmlns="" id="{90327C48-82CD-4DFE-B748-9B902F20D7B2}"/>
              </a:ext>
            </a:extLst>
          </p:cNvPr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xmlns="" id="{F5A7F363-026F-4488-B890-1B0EE7B7257C}"/>
              </a:ext>
            </a:extLst>
          </p:cNvPr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xmlns="" id="{DD976337-19E0-4C94-AF20-5C89E1590CB8}"/>
              </a:ext>
            </a:extLst>
          </p:cNvPr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406EFEF3-9C6A-496C-A202-B512ADAD93BE}"/>
              </a:ext>
            </a:extLst>
          </p:cNvPr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3E815095-3178-4095-86FC-AFFBDEFB9380}"/>
              </a:ext>
            </a:extLst>
          </p:cNvPr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D8908C7B-C532-46B9-9283-DEDEC49F9AD8}"/>
              </a:ext>
            </a:extLst>
          </p:cNvPr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E583079C-2F44-446A-B19B-BA99F9165BF5}"/>
              </a:ext>
            </a:extLst>
          </p:cNvPr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6C952031-4821-49E1-8549-8D7C38CEB8FF}"/>
              </a:ext>
            </a:extLst>
          </p:cNvPr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xmlns="" id="{B0D758B9-AD31-4C54-8B44-6A496B9EECE8}"/>
              </a:ext>
            </a:extLst>
          </p:cNvPr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xmlns="" id="{36016635-3FE6-43AF-BB5C-4B7D4795F8B3}"/>
              </a:ext>
            </a:extLst>
          </p:cNvPr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8C0E394-4674-4B72-88A4-0DC697A6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060B867-4D24-4CEE-AA44-0DF32A39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xmlns="" id="{32047657-8375-4862-9D4A-037133370714}"/>
              </a:ext>
            </a:extLst>
          </p:cNvPr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xmlns="" id="{087682F8-0644-4BB9-B5A2-036198522734}"/>
              </a:ext>
            </a:extLst>
          </p:cNvPr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xmlns="" id="{C541D032-C4BC-428E-BC58-5EAEC2ED80E4}"/>
              </a:ext>
            </a:extLst>
          </p:cNvPr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50BAC74-B081-460C-B94E-AC474BB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>
                <a:blip r:embed="rId5" cstate="print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BC6080F-8C06-4A02-BB60-7F2E50B4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293D5C-DDDE-4F3A-9382-44A82FF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latin typeface="Abadi Extra Light" panose="020B0204020104020204" pitchFamily="34" charset="0"/>
                  </a:rPr>
                  <a:t>Prediction Rule: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otherwise -1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D59649-A496-4B60-93A1-2B88C7F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>
                <a:blip r:embed="rId8" cstate="print"/>
                <a:stretch>
                  <a:fillRect l="-875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39936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5273"/>
    </mc:Choice>
    <mc:Fallback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 animBg="1"/>
      <p:bldP spid="8" grpId="0" animBg="1"/>
      <p:bldP spid="10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with Euclidean distance is equivalent to a linear model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Weight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Bias term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/>
                  <a:t>                  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79274E-33C8-4E00-B94C-3E9467F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E99BFFB2-ED24-4984-BDD3-FBD94C08258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xmlns="" id="{846C839C-60E5-4123-BBE7-698B8EE8B97B}"/>
              </a:ext>
            </a:extLst>
          </p:cNvPr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linear models more formally and in more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3314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3009"/>
    </mc:Choice>
    <mc:Fallback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not equisized and spherical,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possible; will discuss later)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9F2C15FE-ADED-4459-99BE-E6383BEDD8A3}"/>
              </a:ext>
            </a:extLst>
          </p:cNvPr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xmlns="" id="{92ABA5ED-E367-4DAC-83CE-BFA66BFCF763}"/>
              </a:ext>
            </a:extLst>
          </p:cNvPr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72F732FC-1BB3-417E-AC41-C15CE62BD737}"/>
              </a:ext>
            </a:extLst>
          </p:cNvPr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4B5DDA83-7369-4736-B6D6-A5FE751BD8C2}"/>
              </a:ext>
            </a:extLst>
          </p:cNvPr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xmlns="" id="{80134D01-EB05-4278-86E8-F05789F37D1D}"/>
              </a:ext>
            </a:extLst>
          </p:cNvPr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xmlns="" id="{72B6BE53-6F7E-45BF-9495-CD3006DCF822}"/>
              </a:ext>
            </a:extLst>
          </p:cNvPr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xmlns="" id="{806EBBF1-1392-47E8-8304-95AF630587C5}"/>
              </a:ext>
            </a:extLst>
          </p:cNvPr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xmlns="" id="{238CE2E1-E935-461A-A301-1BBC2C3136AF}"/>
              </a:ext>
            </a:extLst>
          </p:cNvPr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A530AE3A-6860-4807-91C0-A9A0F7E669D8}"/>
              </a:ext>
            </a:extLst>
          </p:cNvPr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0FA762FD-7B6F-439C-8B18-FC2557C25034}"/>
              </a:ext>
            </a:extLst>
          </p:cNvPr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xmlns="" id="{2A5038E9-3085-496A-9834-83E9A2091EBE}"/>
              </a:ext>
            </a:extLst>
          </p:cNvPr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D004F295-B85E-4183-8C93-5A01518693F8}"/>
              </a:ext>
            </a:extLst>
          </p:cNvPr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78C0A920-A56C-453B-BC1D-D69EFC84AA51}"/>
              </a:ext>
            </a:extLst>
          </p:cNvPr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FE4BD1E6-75CD-43B9-B756-699107A87DCA}"/>
              </a:ext>
            </a:extLst>
          </p:cNvPr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B0AE66F6-DE3D-4A8F-842B-9D2D029F84DD}"/>
              </a:ext>
            </a:extLst>
          </p:cNvPr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C8C6661E-AA90-441A-823D-317DDE6AB306}"/>
              </a:ext>
            </a:extLst>
          </p:cNvPr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5D805239-1AC9-4D09-81AD-ADEA98368745}"/>
              </a:ext>
            </a:extLst>
          </p:cNvPr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xmlns="" id="{127CD0AF-9447-4045-969A-4E0FDD715CB7}"/>
              </a:ext>
            </a:extLst>
          </p:cNvPr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xmlns="" id="{818C7F78-BA18-4744-B3C7-7824D191EF8C}"/>
              </a:ext>
            </a:extLst>
          </p:cNvPr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xmlns="" id="{B20224EC-FEF8-4AA0-AD4E-8194FD60B20C}"/>
              </a:ext>
            </a:extLst>
          </p:cNvPr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xmlns="" id="{1C4DF4DC-82A7-4E7F-8070-87170B17F025}"/>
              </a:ext>
            </a:extLst>
          </p:cNvPr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8194DC-EF77-4A2B-A441-2A5749D1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CE2576-BDF3-4460-9026-EC23E2B8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40067887-8619-4439-9E80-5A25D3083F91}"/>
              </a:ext>
            </a:extLst>
          </p:cNvPr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xmlns="" id="{A56ACDFE-67AD-484A-AEC4-D8CB67C612BB}"/>
              </a:ext>
            </a:extLst>
          </p:cNvPr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xmlns="" id="{CD2A2D0A-44B2-45C2-A203-D8546F6924FA}"/>
              </a:ext>
            </a:extLst>
          </p:cNvPr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EB6023-8E18-47E4-9884-4EA49F2E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>
                <a:blip r:embed="rId5" cstate="print"/>
                <a:stretch>
                  <a:fillRect l="-312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B64C094-3093-4474-9C0D-059BE8F875A5}"/>
              </a:ext>
            </a:extLst>
          </p:cNvPr>
          <p:cNvCxnSpPr>
            <a:cxnSpLocks/>
          </p:cNvCxnSpPr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8C144B4-9FD2-4B05-8872-6441113E3129}"/>
              </a:ext>
            </a:extLst>
          </p:cNvPr>
          <p:cNvCxnSpPr>
            <a:cxnSpLocks/>
          </p:cNvCxnSpPr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>
            <a:extLst>
              <a:ext uri="{FF2B5EF4-FFF2-40B4-BE49-F238E27FC236}">
                <a16:creationId xmlns:a16="http://schemas.microsoft.com/office/drawing/2014/main" xmlns="" id="{FAEB4118-3017-4CA3-AB14-8E554CD21BF5}"/>
              </a:ext>
            </a:extLst>
          </p:cNvPr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D5BC4B2D-65E7-4303-8793-6035D0A6211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xmlns="" id="{1D42E504-7CAA-4890-9BFF-B7C062C6C911}"/>
              </a:ext>
            </a:extLst>
          </p:cNvPr>
          <p:cNvSpPr/>
          <p:nvPr/>
        </p:nvSpPr>
        <p:spPr>
          <a:xfrm>
            <a:off x="8067585" y="2138507"/>
            <a:ext cx="2781229" cy="965223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feature scaling or use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to handle such cases (will discuss this in the next lecture)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4615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8394"/>
    </mc:Choice>
    <mc:Fallback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8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Key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With a learned distance function, can work very well even with very few examples from each class (used in some “few-shot learning” models nowadays – if interested, please refer to “Prototypical Networks for Few-shot Learning”)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How well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works depends crucially on the way we compute distances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2485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0959"/>
    </mc:Choice>
    <mc:Fallback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xmlns="" id="{16661A94-83CC-4D43-B547-A721293DD2C8}"/>
              </a:ext>
            </a:extLst>
          </p:cNvPr>
          <p:cNvSpPr/>
          <p:nvPr/>
        </p:nvSpPr>
        <p:spPr>
          <a:xfrm>
            <a:off x="3526413" y="12047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E6F4BAA2-7249-48A4-8D48-861AC6A63B51}"/>
              </a:ext>
            </a:extLst>
          </p:cNvPr>
          <p:cNvSpPr/>
          <p:nvPr/>
        </p:nvSpPr>
        <p:spPr>
          <a:xfrm>
            <a:off x="4201579" y="11346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0157D6F5-3A67-4984-AF4F-F1350C02AB3F}"/>
              </a:ext>
            </a:extLst>
          </p:cNvPr>
          <p:cNvSpPr/>
          <p:nvPr/>
        </p:nvSpPr>
        <p:spPr>
          <a:xfrm>
            <a:off x="2870642" y="21096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xmlns="" id="{A3625DEA-EAE0-4FA9-958F-53406C6FA076}"/>
              </a:ext>
            </a:extLst>
          </p:cNvPr>
          <p:cNvSpPr/>
          <p:nvPr/>
        </p:nvSpPr>
        <p:spPr>
          <a:xfrm>
            <a:off x="4552168" y="24525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5D3EC759-FE01-4440-AAA7-AD68D1346791}"/>
              </a:ext>
            </a:extLst>
          </p:cNvPr>
          <p:cNvSpPr/>
          <p:nvPr/>
        </p:nvSpPr>
        <p:spPr>
          <a:xfrm>
            <a:off x="4942693" y="13571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E154AD0A-03F4-4AEE-A7A7-C016CF3817E2}"/>
              </a:ext>
            </a:extLst>
          </p:cNvPr>
          <p:cNvSpPr/>
          <p:nvPr/>
        </p:nvSpPr>
        <p:spPr>
          <a:xfrm>
            <a:off x="3180568" y="26872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xmlns="" id="{A8355CEC-9911-41AE-9690-DB353C3F151D}"/>
              </a:ext>
            </a:extLst>
          </p:cNvPr>
          <p:cNvSpPr/>
          <p:nvPr/>
        </p:nvSpPr>
        <p:spPr>
          <a:xfrm>
            <a:off x="4809343" y="18874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6C6EDA2E-1981-43C8-9A6F-ECD636031C1A}"/>
              </a:ext>
            </a:extLst>
          </p:cNvPr>
          <p:cNvSpPr/>
          <p:nvPr/>
        </p:nvSpPr>
        <p:spPr>
          <a:xfrm>
            <a:off x="4466443" y="16649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017E1B27-973E-498A-9B45-07D7E20E9873}"/>
              </a:ext>
            </a:extLst>
          </p:cNvPr>
          <p:cNvSpPr/>
          <p:nvPr/>
        </p:nvSpPr>
        <p:spPr>
          <a:xfrm>
            <a:off x="3018643" y="16204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EB17A92E-FC62-4A28-A64E-28A1DCC04709}"/>
              </a:ext>
            </a:extLst>
          </p:cNvPr>
          <p:cNvSpPr/>
          <p:nvPr/>
        </p:nvSpPr>
        <p:spPr>
          <a:xfrm>
            <a:off x="3877729" y="28110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A9C626A0-8356-41EE-AB8F-BD4001A92703}"/>
              </a:ext>
            </a:extLst>
          </p:cNvPr>
          <p:cNvSpPr/>
          <p:nvPr/>
        </p:nvSpPr>
        <p:spPr>
          <a:xfrm>
            <a:off x="3390105" y="17511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xmlns="" id="{596EE2DF-7FB9-4380-AB54-A2CFB6C4A710}"/>
              </a:ext>
            </a:extLst>
          </p:cNvPr>
          <p:cNvSpPr/>
          <p:nvPr/>
        </p:nvSpPr>
        <p:spPr>
          <a:xfrm>
            <a:off x="4163843" y="251905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xmlns="" id="{CA0E490A-48CC-4A15-A04D-32ED365E74E0}"/>
              </a:ext>
            </a:extLst>
          </p:cNvPr>
          <p:cNvSpPr/>
          <p:nvPr/>
        </p:nvSpPr>
        <p:spPr>
          <a:xfrm>
            <a:off x="7281428" y="1309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xmlns="" id="{57C45B1C-097E-4EA7-9B57-BDC42C7EF3B6}"/>
              </a:ext>
            </a:extLst>
          </p:cNvPr>
          <p:cNvSpPr/>
          <p:nvPr/>
        </p:nvSpPr>
        <p:spPr>
          <a:xfrm>
            <a:off x="7810468" y="14614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xmlns="" id="{9CAA1BD6-7513-49D8-B8F8-56EC52DC6B1B}"/>
              </a:ext>
            </a:extLst>
          </p:cNvPr>
          <p:cNvSpPr/>
          <p:nvPr/>
        </p:nvSpPr>
        <p:spPr>
          <a:xfrm>
            <a:off x="6664522" y="1690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xmlns="" id="{12B4249F-5A68-4631-A7C9-61D2148C060F}"/>
              </a:ext>
            </a:extLst>
          </p:cNvPr>
          <p:cNvSpPr/>
          <p:nvPr/>
        </p:nvSpPr>
        <p:spPr>
          <a:xfrm>
            <a:off x="8404615" y="254777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xmlns="" id="{B4A9D564-5ABF-4C54-8C0B-6705C509ABF0}"/>
              </a:ext>
            </a:extLst>
          </p:cNvPr>
          <p:cNvSpPr/>
          <p:nvPr/>
        </p:nvSpPr>
        <p:spPr>
          <a:xfrm>
            <a:off x="8402433" y="14869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xmlns="" id="{710BF30F-8031-40C1-B555-A06450149FE6}"/>
              </a:ext>
            </a:extLst>
          </p:cNvPr>
          <p:cNvSpPr/>
          <p:nvPr/>
        </p:nvSpPr>
        <p:spPr>
          <a:xfrm>
            <a:off x="7089456" y="23730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xmlns="" id="{AFFADE1B-0ED7-428A-8427-033FC6801335}"/>
              </a:ext>
            </a:extLst>
          </p:cNvPr>
          <p:cNvSpPr/>
          <p:nvPr/>
        </p:nvSpPr>
        <p:spPr>
          <a:xfrm>
            <a:off x="8697689" y="20219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xmlns="" id="{72EDAA31-D6A1-4C4D-82BF-89C8D4BF213E}"/>
              </a:ext>
            </a:extLst>
          </p:cNvPr>
          <p:cNvSpPr/>
          <p:nvPr/>
        </p:nvSpPr>
        <p:spPr>
          <a:xfrm>
            <a:off x="8075293" y="210962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xmlns="" id="{C4D3B56B-6D04-4E46-A9E2-1503CED9FFDE}"/>
              </a:ext>
            </a:extLst>
          </p:cNvPr>
          <p:cNvSpPr/>
          <p:nvPr/>
        </p:nvSpPr>
        <p:spPr>
          <a:xfrm>
            <a:off x="7097508" y="170317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xmlns="" id="{76C111E2-7750-4B30-B19D-4812690F9CD8}"/>
              </a:ext>
            </a:extLst>
          </p:cNvPr>
          <p:cNvSpPr/>
          <p:nvPr/>
        </p:nvSpPr>
        <p:spPr>
          <a:xfrm>
            <a:off x="7185069" y="293526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xmlns="" id="{E76E4485-E37B-447F-AD04-733B4774B237}"/>
              </a:ext>
            </a:extLst>
          </p:cNvPr>
          <p:cNvSpPr/>
          <p:nvPr/>
        </p:nvSpPr>
        <p:spPr>
          <a:xfrm>
            <a:off x="6641417" y="23824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xmlns="" id="{4FD7CC3F-C813-4D49-8CEE-F5CA71FA93E0}"/>
              </a:ext>
            </a:extLst>
          </p:cNvPr>
          <p:cNvSpPr/>
          <p:nvPr/>
        </p:nvSpPr>
        <p:spPr>
          <a:xfrm>
            <a:off x="7859508" y="279841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xmlns="" id="{6727821D-AE03-45E9-8614-52A7B62A18B0}"/>
              </a:ext>
            </a:extLst>
          </p:cNvPr>
          <p:cNvSpPr/>
          <p:nvPr/>
        </p:nvSpPr>
        <p:spPr>
          <a:xfrm>
            <a:off x="8021433" y="10901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xmlns="" id="{A805B741-C327-40C7-B867-AF8A82B88E5D}"/>
              </a:ext>
            </a:extLst>
          </p:cNvPr>
          <p:cNvSpPr/>
          <p:nvPr/>
        </p:nvSpPr>
        <p:spPr>
          <a:xfrm>
            <a:off x="7641523" y="214772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xmlns="" id="{EA4C04C6-0051-4E64-9B86-49B50BCC02F4}"/>
              </a:ext>
            </a:extLst>
          </p:cNvPr>
          <p:cNvSpPr/>
          <p:nvPr/>
        </p:nvSpPr>
        <p:spPr>
          <a:xfrm>
            <a:off x="3900863" y="2021906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/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the “score” of a test point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weighted sum of its similarities with each of the 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inputs. Many supervised learning models have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this form as we will see later</a:t>
                </a:r>
              </a:p>
            </p:txBody>
          </p:sp>
        </mc:Choice>
        <mc:Fallback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5D74AD-488E-4A83-B19D-DF0B0EDC9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blipFill>
                <a:blip r:embed="rId5" cstate="print"/>
                <a:stretch>
                  <a:fillRect l="-583" r="-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37774" y="32365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(or their difference) define the “</a:t>
                </a:r>
                <a:r>
                  <a:rPr lang="en-IN" sz="16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(or just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Euclidean distance case) are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 parameters.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9" cstate="print"/>
                <a:stretch>
                  <a:fillRect l="-623" t="-2299" b="-74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D9F3F709-77A1-49CF-B5BE-949ABB7D7E9E}"/>
              </a:ext>
            </a:extLst>
          </p:cNvPr>
          <p:cNvCxnSpPr>
            <a:cxnSpLocks/>
          </p:cNvCxnSpPr>
          <p:nvPr/>
        </p:nvCxnSpPr>
        <p:spPr>
          <a:xfrm>
            <a:off x="4081882" y="2192225"/>
            <a:ext cx="3777626" cy="1323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/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945ED7-9FDF-4EB0-8F6C-D89C3662C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040593E5-ED1C-48F4-9A49-E20A7EA41F55}"/>
              </a:ext>
            </a:extLst>
          </p:cNvPr>
          <p:cNvCxnSpPr>
            <a:cxnSpLocks/>
          </p:cNvCxnSpPr>
          <p:nvPr/>
        </p:nvCxnSpPr>
        <p:spPr>
          <a:xfrm flipH="1">
            <a:off x="5728841" y="1031804"/>
            <a:ext cx="160343" cy="25315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/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52FE39-6654-4BE3-915D-6C6896B8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529B25-87FF-4BB6-B296-E892E1E03972}"/>
              </a:ext>
            </a:extLst>
          </p:cNvPr>
          <p:cNvSpPr txBox="1"/>
          <p:nvPr/>
        </p:nvSpPr>
        <p:spPr>
          <a:xfrm>
            <a:off x="4155619" y="3454979"/>
            <a:ext cx="344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  <a:p>
            <a:r>
              <a:rPr lang="en-IN" dirty="0">
                <a:latin typeface="Abadi Extra Light" panose="020B0204020104020204" pitchFamily="34" charset="0"/>
              </a:rPr>
              <a:t>(perpendicular bisector of line joining the class prototype vectors)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/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/>
                  <a:t>                    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254656-A88C-4FCF-B81E-A131302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blipFill>
                <a:blip r:embed="rId12" cstate="print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/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&gt; 0 then predict +1 otherwise -1)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A27754F-CBE0-4A10-92FB-1A9D2A83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blipFill>
                <a:blip r:embed="rId13" cstate="print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xmlns="" id="{F8A225E5-483E-4223-BE8D-19F27744A757}"/>
              </a:ext>
            </a:extLst>
          </p:cNvPr>
          <p:cNvSpPr/>
          <p:nvPr/>
        </p:nvSpPr>
        <p:spPr>
          <a:xfrm>
            <a:off x="8852654" y="2655914"/>
            <a:ext cx="3105824" cy="336123"/>
          </a:xfrm>
          <a:prstGeom prst="wedgeRectCallout">
            <a:avLst>
              <a:gd name="adj1" fmla="val -4523"/>
              <a:gd name="adj2" fmla="val -850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Euclidean distance used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xmlns="" id="{F5DDB54C-2EF9-4320-9C47-0E602515B73A}"/>
              </a:ext>
            </a:extLst>
          </p:cNvPr>
          <p:cNvSpPr/>
          <p:nvPr/>
        </p:nvSpPr>
        <p:spPr>
          <a:xfrm>
            <a:off x="7421358" y="4424668"/>
            <a:ext cx="4652618" cy="972949"/>
          </a:xfrm>
          <a:prstGeom prst="wedgeRectCallout">
            <a:avLst>
              <a:gd name="adj1" fmla="val -3873"/>
              <a:gd name="adj2" fmla="val -692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throw away training data after computing the prototypes and just need to keep the model parameters for the test time in such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“parametric”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models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xmlns="" id="{8557D4A6-C663-484E-803F-C495DD021853}"/>
              </a:ext>
            </a:extLst>
          </p:cNvPr>
          <p:cNvSpPr/>
          <p:nvPr/>
        </p:nvSpPr>
        <p:spPr>
          <a:xfrm>
            <a:off x="228778" y="2349659"/>
            <a:ext cx="2292365" cy="707509"/>
          </a:xfrm>
          <a:prstGeom prst="wedgeRectCallout">
            <a:avLst>
              <a:gd name="adj1" fmla="val -42656"/>
              <a:gd name="adj2" fmla="val 82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Prediction rule for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(for binary classification with Euclidean distance)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/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99210DC-DE24-43F0-8074-6E2A8C8F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49E4A3-B57E-4FD0-B279-EDA593BF95CC}"/>
              </a:ext>
            </a:extLst>
          </p:cNvPr>
          <p:cNvSpPr txBox="1"/>
          <p:nvPr/>
        </p:nvSpPr>
        <p:spPr>
          <a:xfrm>
            <a:off x="43539" y="4181703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Exercise:</a:t>
            </a:r>
            <a:r>
              <a:rPr lang="en-IN" dirty="0">
                <a:latin typeface="Abadi Extra Light" panose="020B0204020104020204" pitchFamily="34" charset="0"/>
              </a:rPr>
              <a:t> Show that for the bin. </a:t>
            </a:r>
            <a:r>
              <a:rPr lang="en-IN" dirty="0" err="1">
                <a:latin typeface="Abadi Extra Light" panose="020B0204020104020204" pitchFamily="34" charset="0"/>
              </a:rPr>
              <a:t>classfn</a:t>
            </a:r>
            <a:r>
              <a:rPr lang="en-IN" dirty="0">
                <a:latin typeface="Abadi Extra Light" panose="020B0204020104020204" pitchFamily="34" charset="0"/>
              </a:rPr>
              <a:t> case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/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Even though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expressed in this form, if </a:t>
                </a:r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 &gt; 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this may be more expensive to compute (O(N) time)as compared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(O(D) time). </a:t>
                </a:r>
              </a:p>
            </p:txBody>
          </p:sp>
        </mc:Choice>
        <mc:Fallback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6278876-7629-474C-B9A8-3F3515E1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blipFill>
                <a:blip r:embed="rId15" cstate="print"/>
                <a:stretch>
                  <a:fillRect r="-520" b="-17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/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 the form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still very useful as we will see later when we discuss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methods</a:t>
                </a:r>
              </a:p>
            </p:txBody>
          </p:sp>
        </mc:Choice>
        <mc:Fallback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C7E38B-C1C9-4637-B333-2D83D2DB8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blipFill>
                <a:blip r:embed="rId16" cstate="print"/>
                <a:stretch>
                  <a:fillRect l="-477" t="-12782" b="-458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63819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57964"/>
    </mc:Choice>
    <mc:Fallback>
      <p:transition spd="slow" advTm="457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6" grpId="0" animBg="1"/>
      <p:bldP spid="3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" grpId="0" animBg="1"/>
      <p:bldP spid="51" grpId="0" animBg="1"/>
      <p:bldP spid="52" grpId="0" animBg="1"/>
      <p:bldP spid="53" grpId="0" animBg="1"/>
      <p:bldP spid="67" grpId="0" animBg="1"/>
      <p:bldP spid="63" grpId="0" animBg="1"/>
      <p:bldP spid="70" grpId="0" animBg="1"/>
      <p:bldP spid="72" grpId="0" animBg="1"/>
      <p:bldP spid="68" grpId="0" animBg="1"/>
      <p:bldP spid="73" grpId="0" animBg="1"/>
      <p:bldP spid="9" grpId="0"/>
      <p:bldP spid="75" grpId="0" animBg="1"/>
      <p:bldP spid="76" grpId="0" animBg="1"/>
      <p:bldP spid="54" grpId="0" animBg="1"/>
      <p:bldP spid="55" grpId="0" animBg="1"/>
      <p:bldP spid="6" grpId="0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59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weighted Euclidean or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can sometimes help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also has the effect of rotating the axes which helps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xmlns="" id="{EF3896A5-C135-4CE9-88BF-E6D74707F25B}"/>
              </a:ext>
            </a:extLst>
          </p:cNvPr>
          <p:cNvSpPr/>
          <p:nvPr/>
        </p:nvSpPr>
        <p:spPr>
          <a:xfrm>
            <a:off x="2574792" y="17954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xmlns="" id="{C1BB693B-8D49-47B7-8774-6E0A1FF45FDD}"/>
              </a:ext>
            </a:extLst>
          </p:cNvPr>
          <p:cNvSpPr/>
          <p:nvPr/>
        </p:nvSpPr>
        <p:spPr>
          <a:xfrm>
            <a:off x="3352143" y="17764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xmlns="" id="{51E1C08F-3126-4964-99D9-D8C0CE148FC3}"/>
              </a:ext>
            </a:extLst>
          </p:cNvPr>
          <p:cNvSpPr/>
          <p:nvPr/>
        </p:nvSpPr>
        <p:spPr>
          <a:xfrm>
            <a:off x="645760" y="24371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C4F9F0CB-0499-41C2-A723-D3FE5AB4F142}"/>
              </a:ext>
            </a:extLst>
          </p:cNvPr>
          <p:cNvSpPr/>
          <p:nvPr/>
        </p:nvSpPr>
        <p:spPr>
          <a:xfrm>
            <a:off x="2335195" y="276571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xmlns="" id="{88A6A521-CC0D-4BDC-B215-F87ADE701328}"/>
              </a:ext>
            </a:extLst>
          </p:cNvPr>
          <p:cNvSpPr/>
          <p:nvPr/>
        </p:nvSpPr>
        <p:spPr>
          <a:xfrm>
            <a:off x="3237072" y="275241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EA4C57DC-6F90-40EC-84E5-8D8A086C944B}"/>
              </a:ext>
            </a:extLst>
          </p:cNvPr>
          <p:cNvSpPr/>
          <p:nvPr/>
        </p:nvSpPr>
        <p:spPr>
          <a:xfrm>
            <a:off x="933633" y="206658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C0FB40F5-F01D-438D-9F0F-FA7114D874F8}"/>
              </a:ext>
            </a:extLst>
          </p:cNvPr>
          <p:cNvSpPr/>
          <p:nvPr/>
        </p:nvSpPr>
        <p:spPr>
          <a:xfrm>
            <a:off x="4198756" y="191314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xmlns="" id="{A46B0F04-77E6-438B-936E-B70A42B73D23}"/>
              </a:ext>
            </a:extLst>
          </p:cNvPr>
          <p:cNvSpPr/>
          <p:nvPr/>
        </p:nvSpPr>
        <p:spPr>
          <a:xfrm>
            <a:off x="4723133" y="22317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xmlns="" id="{FE07F7F4-BE81-44A7-90D4-02149C5547D1}"/>
              </a:ext>
            </a:extLst>
          </p:cNvPr>
          <p:cNvSpPr/>
          <p:nvPr/>
        </p:nvSpPr>
        <p:spPr>
          <a:xfrm>
            <a:off x="1661242" y="186338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xmlns="" id="{EDE170B9-2C8D-4B24-9E63-FEAF37511632}"/>
              </a:ext>
            </a:extLst>
          </p:cNvPr>
          <p:cNvSpPr/>
          <p:nvPr/>
        </p:nvSpPr>
        <p:spPr>
          <a:xfrm>
            <a:off x="3977024" y="26970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xmlns="" id="{6BBC9EDA-B075-42AA-A4EC-285075C5F4C4}"/>
              </a:ext>
            </a:extLst>
          </p:cNvPr>
          <p:cNvSpPr/>
          <p:nvPr/>
        </p:nvSpPr>
        <p:spPr>
          <a:xfrm>
            <a:off x="1461580" y="25446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6522ADDC-F1D7-4961-827B-495B8A98317E}"/>
              </a:ext>
            </a:extLst>
          </p:cNvPr>
          <p:cNvSpPr/>
          <p:nvPr/>
        </p:nvSpPr>
        <p:spPr>
          <a:xfrm>
            <a:off x="3864472" y="23273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xmlns="" id="{9C6CCE3E-400A-4075-AD40-76C8CB87C8E0}"/>
              </a:ext>
            </a:extLst>
          </p:cNvPr>
          <p:cNvSpPr/>
          <p:nvPr/>
        </p:nvSpPr>
        <p:spPr>
          <a:xfrm>
            <a:off x="6990827" y="149437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xmlns="" id="{7BF68AB0-6E10-4C5E-ACDF-0084ACA40C90}"/>
              </a:ext>
            </a:extLst>
          </p:cNvPr>
          <p:cNvSpPr/>
          <p:nvPr/>
        </p:nvSpPr>
        <p:spPr>
          <a:xfrm>
            <a:off x="6628268" y="19561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D625C772-C5A5-4813-B495-500C6078A71A}"/>
              </a:ext>
            </a:extLst>
          </p:cNvPr>
          <p:cNvSpPr/>
          <p:nvPr/>
        </p:nvSpPr>
        <p:spPr>
          <a:xfrm>
            <a:off x="7480275" y="226032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xmlns="" id="{EE2ADAD9-776A-4C33-ABCB-128E2D016060}"/>
              </a:ext>
            </a:extLst>
          </p:cNvPr>
          <p:cNvSpPr/>
          <p:nvPr/>
        </p:nvSpPr>
        <p:spPr>
          <a:xfrm>
            <a:off x="7471573" y="15628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C5774B3D-2766-4F30-B2BB-8F4ADAEE4E2C}"/>
              </a:ext>
            </a:extLst>
          </p:cNvPr>
          <p:cNvSpPr/>
          <p:nvPr/>
        </p:nvSpPr>
        <p:spPr>
          <a:xfrm>
            <a:off x="6674630" y="25446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90E175D2-674E-43B8-B257-54E106007A28}"/>
              </a:ext>
            </a:extLst>
          </p:cNvPr>
          <p:cNvSpPr/>
          <p:nvPr/>
        </p:nvSpPr>
        <p:spPr>
          <a:xfrm>
            <a:off x="7062855" y="251861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BF29FADD-18E8-4924-847B-823DE59E2D00}"/>
              </a:ext>
            </a:extLst>
          </p:cNvPr>
          <p:cNvSpPr/>
          <p:nvPr/>
        </p:nvSpPr>
        <p:spPr>
          <a:xfrm>
            <a:off x="7525619" y="18570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8658FCE2-967A-4060-9C84-65CB42FBDCD8}"/>
              </a:ext>
            </a:extLst>
          </p:cNvPr>
          <p:cNvSpPr/>
          <p:nvPr/>
        </p:nvSpPr>
        <p:spPr>
          <a:xfrm>
            <a:off x="6636678" y="160721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D462499C-1556-485D-8298-5E5F4F6E835D}"/>
              </a:ext>
            </a:extLst>
          </p:cNvPr>
          <p:cNvSpPr/>
          <p:nvPr/>
        </p:nvSpPr>
        <p:spPr>
          <a:xfrm>
            <a:off x="7359756" y="262652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34AFA3-1E89-4447-9BE3-C649BF1EB6F7}"/>
                  </a:ext>
                </a:extLst>
              </p:cNvPr>
              <p:cNvSpPr txBox="1"/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34AFA3-1E89-4447-9BE3-C649BF1EB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2167A6-A9C6-45A9-A309-D8D9AA31FC3D}"/>
                  </a:ext>
                </a:extLst>
              </p:cNvPr>
              <p:cNvSpPr txBox="1"/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202167A6-A9C6-45A9-A309-D8D9AA3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tar: 5 Points 28">
            <a:extLst>
              <a:ext uri="{FF2B5EF4-FFF2-40B4-BE49-F238E27FC236}">
                <a16:creationId xmlns:a16="http://schemas.microsoft.com/office/drawing/2014/main" xmlns="" id="{9BED7E99-ECF2-40CC-8F8D-B80E74A5F370}"/>
              </a:ext>
            </a:extLst>
          </p:cNvPr>
          <p:cNvSpPr/>
          <p:nvPr/>
        </p:nvSpPr>
        <p:spPr>
          <a:xfrm>
            <a:off x="7097723" y="207538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xmlns="" id="{CA411F94-E5CA-407E-B263-F9B680D99783}"/>
              </a:ext>
            </a:extLst>
          </p:cNvPr>
          <p:cNvSpPr/>
          <p:nvPr/>
        </p:nvSpPr>
        <p:spPr>
          <a:xfrm>
            <a:off x="2767156" y="231872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9A04DAAA-34C0-4223-921D-27B5C8148B8F}"/>
              </a:ext>
            </a:extLst>
          </p:cNvPr>
          <p:cNvSpPr/>
          <p:nvPr/>
        </p:nvSpPr>
        <p:spPr>
          <a:xfrm>
            <a:off x="5355380" y="277730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01AA9D7-0867-4BF0-AF3F-6EBC780C8EC1}"/>
              </a:ext>
            </a:extLst>
          </p:cNvPr>
          <p:cNvCxnSpPr>
            <a:cxnSpLocks/>
          </p:cNvCxnSpPr>
          <p:nvPr/>
        </p:nvCxnSpPr>
        <p:spPr>
          <a:xfrm>
            <a:off x="2925002" y="2507404"/>
            <a:ext cx="2557319" cy="457098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FF4D7E2-DA1B-4680-8B2A-CCFA39C928C2}"/>
              </a:ext>
            </a:extLst>
          </p:cNvPr>
          <p:cNvCxnSpPr>
            <a:cxnSpLocks/>
          </p:cNvCxnSpPr>
          <p:nvPr/>
        </p:nvCxnSpPr>
        <p:spPr>
          <a:xfrm flipV="1">
            <a:off x="5447945" y="2276795"/>
            <a:ext cx="1784262" cy="709087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ar: 5 Points 41">
            <a:extLst>
              <a:ext uri="{FF2B5EF4-FFF2-40B4-BE49-F238E27FC236}">
                <a16:creationId xmlns:a16="http://schemas.microsoft.com/office/drawing/2014/main" xmlns="" id="{972885E3-F314-491D-8975-E9BCA36BE0B6}"/>
              </a:ext>
            </a:extLst>
          </p:cNvPr>
          <p:cNvSpPr/>
          <p:nvPr/>
        </p:nvSpPr>
        <p:spPr>
          <a:xfrm>
            <a:off x="4969118" y="20191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xmlns="" id="{79622DB7-BB9B-4CEF-9F59-1ECC20336901}"/>
              </a:ext>
            </a:extLst>
          </p:cNvPr>
          <p:cNvSpPr/>
          <p:nvPr/>
        </p:nvSpPr>
        <p:spPr>
          <a:xfrm>
            <a:off x="4522606" y="25821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xmlns="" id="{A80820AF-42C0-47F2-9148-BD49DECA1548}"/>
              </a:ext>
            </a:extLst>
          </p:cNvPr>
          <p:cNvSpPr/>
          <p:nvPr/>
        </p:nvSpPr>
        <p:spPr>
          <a:xfrm>
            <a:off x="5158471" y="241724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xmlns="" id="{FB309101-B2E5-4D6C-B6E6-B277D25707D5}"/>
              </a:ext>
            </a:extLst>
          </p:cNvPr>
          <p:cNvSpPr/>
          <p:nvPr/>
        </p:nvSpPr>
        <p:spPr>
          <a:xfrm>
            <a:off x="265245" y="236129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xmlns="" id="{3DD4B3D3-8663-45A0-91D5-CC1E8C127AA7}"/>
              </a:ext>
            </a:extLst>
          </p:cNvPr>
          <p:cNvSpPr/>
          <p:nvPr/>
        </p:nvSpPr>
        <p:spPr>
          <a:xfrm>
            <a:off x="5355380" y="2772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EC122-B85E-40A3-BB69-6648DEBD671C}"/>
                  </a:ext>
                </a:extLst>
              </p:cNvPr>
              <p:cNvSpPr txBox="1"/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3EC122-B85E-40A3-BB69-6648DEB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blipFill>
                <a:blip r:embed="rId5" cstate="print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217322C7-405D-42E9-B572-D79D6AE9A0FA}"/>
                  </a:ext>
                </a:extLst>
              </p:cNvPr>
              <p:cNvSpPr/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Use a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the horizontal axis feature in this example </a:t>
                </a:r>
              </a:p>
            </p:txBody>
          </p:sp>
        </mc:Choice>
        <mc:Fallback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17322C7-405D-42E9-B572-D79D6AE9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blipFill>
                <a:blip r:embed="rId6" cstate="print"/>
                <a:stretch>
                  <a:fillRect l="-1035" r="-2277" b="-86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tar: 5 Points 83">
            <a:extLst>
              <a:ext uri="{FF2B5EF4-FFF2-40B4-BE49-F238E27FC236}">
                <a16:creationId xmlns:a16="http://schemas.microsoft.com/office/drawing/2014/main" xmlns="" id="{231447AC-E7AA-4F4E-95C5-5170B81E742D}"/>
              </a:ext>
            </a:extLst>
          </p:cNvPr>
          <p:cNvSpPr/>
          <p:nvPr/>
        </p:nvSpPr>
        <p:spPr>
          <a:xfrm>
            <a:off x="883787" y="43349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xmlns="" id="{0C2D6E52-C223-4715-AB59-A9B1330AD2D8}"/>
              </a:ext>
            </a:extLst>
          </p:cNvPr>
          <p:cNvSpPr/>
          <p:nvPr/>
        </p:nvSpPr>
        <p:spPr>
          <a:xfrm>
            <a:off x="1207637" y="4667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xmlns="" id="{4AD0862D-CB6F-4C6C-9368-427B72D0AFA6}"/>
              </a:ext>
            </a:extLst>
          </p:cNvPr>
          <p:cNvSpPr/>
          <p:nvPr/>
        </p:nvSpPr>
        <p:spPr>
          <a:xfrm>
            <a:off x="443732" y="41418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xmlns="" id="{76BFEA7F-04EF-412E-9AFF-3289AB999D15}"/>
              </a:ext>
            </a:extLst>
          </p:cNvPr>
          <p:cNvSpPr/>
          <p:nvPr/>
        </p:nvSpPr>
        <p:spPr>
          <a:xfrm>
            <a:off x="2186729" y="565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xmlns="" id="{A278FF72-6345-4BA8-9AD8-B70660B5F6E3}"/>
              </a:ext>
            </a:extLst>
          </p:cNvPr>
          <p:cNvSpPr/>
          <p:nvPr/>
        </p:nvSpPr>
        <p:spPr>
          <a:xfrm>
            <a:off x="1179778" y="52882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xmlns="" id="{6A35B9BF-3B2E-4F2E-B168-3D20D63878A2}"/>
              </a:ext>
            </a:extLst>
          </p:cNvPr>
          <p:cNvSpPr/>
          <p:nvPr/>
        </p:nvSpPr>
        <p:spPr>
          <a:xfrm>
            <a:off x="2139563" y="59374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xmlns="" id="{E340769A-B4AB-41E3-859E-5230854F3069}"/>
              </a:ext>
            </a:extLst>
          </p:cNvPr>
          <p:cNvSpPr/>
          <p:nvPr/>
        </p:nvSpPr>
        <p:spPr>
          <a:xfrm>
            <a:off x="1706873" y="5096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xmlns="" id="{73802B70-75C5-4F65-99D4-CCA8294CDBD0}"/>
              </a:ext>
            </a:extLst>
          </p:cNvPr>
          <p:cNvSpPr/>
          <p:nvPr/>
        </p:nvSpPr>
        <p:spPr>
          <a:xfrm>
            <a:off x="2002607" y="536868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xmlns="" id="{2763E253-46D1-4E3B-ABB7-0FB1052DAA8D}"/>
              </a:ext>
            </a:extLst>
          </p:cNvPr>
          <p:cNvSpPr/>
          <p:nvPr/>
        </p:nvSpPr>
        <p:spPr>
          <a:xfrm>
            <a:off x="561706" y="457446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xmlns="" id="{A19CE946-6731-482A-8992-133909FF1DDC}"/>
              </a:ext>
            </a:extLst>
          </p:cNvPr>
          <p:cNvSpPr/>
          <p:nvPr/>
        </p:nvSpPr>
        <p:spPr>
          <a:xfrm>
            <a:off x="1555646" y="543514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xmlns="" id="{3E8E075E-F7F9-48C1-A5A7-155E73203E01}"/>
              </a:ext>
            </a:extLst>
          </p:cNvPr>
          <p:cNvSpPr/>
          <p:nvPr/>
        </p:nvSpPr>
        <p:spPr>
          <a:xfrm>
            <a:off x="851206" y="49439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xmlns="" id="{6112D74A-8294-4B62-9533-1489B3FD6711}"/>
              </a:ext>
            </a:extLst>
          </p:cNvPr>
          <p:cNvSpPr/>
          <p:nvPr/>
        </p:nvSpPr>
        <p:spPr>
          <a:xfrm>
            <a:off x="1760050" y="57201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xmlns="" id="{72DE4596-96CE-4A37-BA31-A05A68EBD842}"/>
              </a:ext>
            </a:extLst>
          </p:cNvPr>
          <p:cNvSpPr/>
          <p:nvPr/>
        </p:nvSpPr>
        <p:spPr>
          <a:xfrm>
            <a:off x="3073372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xmlns="" id="{62083D67-A3E0-4DE3-9A12-ABDC724FC5E9}"/>
              </a:ext>
            </a:extLst>
          </p:cNvPr>
          <p:cNvSpPr/>
          <p:nvPr/>
        </p:nvSpPr>
        <p:spPr>
          <a:xfrm>
            <a:off x="2432443" y="505789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xmlns="" id="{A359FB1C-59A6-42EE-9DA4-C1E7E246DF3D}"/>
              </a:ext>
            </a:extLst>
          </p:cNvPr>
          <p:cNvSpPr/>
          <p:nvPr/>
        </p:nvSpPr>
        <p:spPr>
          <a:xfrm>
            <a:off x="3659410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xmlns="" id="{DF6D4B37-6EDE-4634-AFB1-B3E42B829BA8}"/>
              </a:ext>
            </a:extLst>
          </p:cNvPr>
          <p:cNvSpPr/>
          <p:nvPr/>
        </p:nvSpPr>
        <p:spPr>
          <a:xfrm>
            <a:off x="3003368" y="510276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xmlns="" id="{2942BA6C-A928-4527-A2EF-018CB1066CFB}"/>
              </a:ext>
            </a:extLst>
          </p:cNvPr>
          <p:cNvSpPr/>
          <p:nvPr/>
        </p:nvSpPr>
        <p:spPr>
          <a:xfrm>
            <a:off x="2756611" y="53454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xmlns="" id="{50FAEEB8-3D9D-42D7-912F-627DA86143B4}"/>
              </a:ext>
            </a:extLst>
          </p:cNvPr>
          <p:cNvSpPr/>
          <p:nvPr/>
        </p:nvSpPr>
        <p:spPr>
          <a:xfrm>
            <a:off x="3261254" y="52358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xmlns="" id="{F2954371-C15B-45AC-9D81-3C59A5A8DBA0}"/>
              </a:ext>
            </a:extLst>
          </p:cNvPr>
          <p:cNvSpPr/>
          <p:nvPr/>
        </p:nvSpPr>
        <p:spPr>
          <a:xfrm>
            <a:off x="3402758" y="510026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xmlns="" id="{02307644-C25A-45B0-943F-893AC7EB2BC3}"/>
              </a:ext>
            </a:extLst>
          </p:cNvPr>
          <p:cNvSpPr/>
          <p:nvPr/>
        </p:nvSpPr>
        <p:spPr>
          <a:xfrm>
            <a:off x="2460774" y="47174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xmlns="" id="{32503E21-F352-4332-BBBB-5EE07EBEA0D0}"/>
              </a:ext>
            </a:extLst>
          </p:cNvPr>
          <p:cNvSpPr/>
          <p:nvPr/>
        </p:nvSpPr>
        <p:spPr>
          <a:xfrm>
            <a:off x="3237377" y="576288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/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644043-090B-4E76-9F5A-DFDE1272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/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7758EC5-7772-4FCB-A0DB-6487B93A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tar: 5 Points 106">
            <a:extLst>
              <a:ext uri="{FF2B5EF4-FFF2-40B4-BE49-F238E27FC236}">
                <a16:creationId xmlns:a16="http://schemas.microsoft.com/office/drawing/2014/main" xmlns="" id="{D6DEA433-90B5-4021-A28D-6BAAA1D34B93}"/>
              </a:ext>
            </a:extLst>
          </p:cNvPr>
          <p:cNvSpPr/>
          <p:nvPr/>
        </p:nvSpPr>
        <p:spPr>
          <a:xfrm>
            <a:off x="3250524" y="5351070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xmlns="" id="{A3E7B40F-1993-4B15-B644-3C39C1EE991D}"/>
              </a:ext>
            </a:extLst>
          </p:cNvPr>
          <p:cNvSpPr/>
          <p:nvPr/>
        </p:nvSpPr>
        <p:spPr>
          <a:xfrm>
            <a:off x="1245710" y="5012105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xmlns="" id="{7E1BFBC4-4A1B-4AA2-8075-CEA39D4B4EB2}"/>
              </a:ext>
            </a:extLst>
          </p:cNvPr>
          <p:cNvSpPr/>
          <p:nvPr/>
        </p:nvSpPr>
        <p:spPr>
          <a:xfrm>
            <a:off x="2505164" y="6059616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023AC3D3-AB5D-4AA3-9924-30EE682AA13A}"/>
              </a:ext>
            </a:extLst>
          </p:cNvPr>
          <p:cNvCxnSpPr>
            <a:cxnSpLocks/>
          </p:cNvCxnSpPr>
          <p:nvPr/>
        </p:nvCxnSpPr>
        <p:spPr>
          <a:xfrm flipH="1" flipV="1">
            <a:off x="1413962" y="5181265"/>
            <a:ext cx="1264506" cy="10839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E27986DF-6F89-4913-BEC2-F49E7A4C7714}"/>
              </a:ext>
            </a:extLst>
          </p:cNvPr>
          <p:cNvCxnSpPr>
            <a:cxnSpLocks/>
          </p:cNvCxnSpPr>
          <p:nvPr/>
        </p:nvCxnSpPr>
        <p:spPr>
          <a:xfrm flipV="1">
            <a:off x="2656956" y="5538186"/>
            <a:ext cx="723095" cy="72707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tar: 5 Points 111">
            <a:extLst>
              <a:ext uri="{FF2B5EF4-FFF2-40B4-BE49-F238E27FC236}">
                <a16:creationId xmlns:a16="http://schemas.microsoft.com/office/drawing/2014/main" xmlns="" id="{49EFC573-D561-4981-8E08-55E8526A6181}"/>
              </a:ext>
            </a:extLst>
          </p:cNvPr>
          <p:cNvSpPr/>
          <p:nvPr/>
        </p:nvSpPr>
        <p:spPr>
          <a:xfrm>
            <a:off x="3974619" y="572299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Star: 5 Points 112">
            <a:extLst>
              <a:ext uri="{FF2B5EF4-FFF2-40B4-BE49-F238E27FC236}">
                <a16:creationId xmlns:a16="http://schemas.microsoft.com/office/drawing/2014/main" xmlns="" id="{464EFFDB-8B89-4A10-AA16-1EDB6CA1E905}"/>
              </a:ext>
            </a:extLst>
          </p:cNvPr>
          <p:cNvSpPr/>
          <p:nvPr/>
        </p:nvSpPr>
        <p:spPr>
          <a:xfrm>
            <a:off x="2855307" y="477955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Star: 5 Points 119">
            <a:extLst>
              <a:ext uri="{FF2B5EF4-FFF2-40B4-BE49-F238E27FC236}">
                <a16:creationId xmlns:a16="http://schemas.microsoft.com/office/drawing/2014/main" xmlns="" id="{19913596-E30E-42F8-BFEC-48E67BDCBFB4}"/>
              </a:ext>
            </a:extLst>
          </p:cNvPr>
          <p:cNvSpPr/>
          <p:nvPr/>
        </p:nvSpPr>
        <p:spPr>
          <a:xfrm>
            <a:off x="3620312" y="58454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Star: 5 Points 120">
            <a:extLst>
              <a:ext uri="{FF2B5EF4-FFF2-40B4-BE49-F238E27FC236}">
                <a16:creationId xmlns:a16="http://schemas.microsoft.com/office/drawing/2014/main" xmlns="" id="{E4DF5124-15D4-4E56-B933-649CAE906F8F}"/>
              </a:ext>
            </a:extLst>
          </p:cNvPr>
          <p:cNvSpPr/>
          <p:nvPr/>
        </p:nvSpPr>
        <p:spPr>
          <a:xfrm>
            <a:off x="2505164" y="6054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A06F5AEE-C42B-49A6-8730-26784C559880}"/>
              </a:ext>
            </a:extLst>
          </p:cNvPr>
          <p:cNvCxnSpPr>
            <a:cxnSpLocks/>
          </p:cNvCxnSpPr>
          <p:nvPr/>
        </p:nvCxnSpPr>
        <p:spPr>
          <a:xfrm flipV="1">
            <a:off x="239635" y="3955281"/>
            <a:ext cx="0" cy="2544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xmlns="" id="{E414FC16-7743-4F44-BF18-3DF28E8A413A}"/>
              </a:ext>
            </a:extLst>
          </p:cNvPr>
          <p:cNvCxnSpPr>
            <a:cxnSpLocks/>
          </p:cNvCxnSpPr>
          <p:nvPr/>
        </p:nvCxnSpPr>
        <p:spPr>
          <a:xfrm flipV="1">
            <a:off x="198020" y="6499717"/>
            <a:ext cx="4206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xmlns="" id="{9A18C0FC-06E4-457C-9F03-D188DF62C998}"/>
              </a:ext>
            </a:extLst>
          </p:cNvPr>
          <p:cNvCxnSpPr>
            <a:cxnSpLocks/>
          </p:cNvCxnSpPr>
          <p:nvPr/>
        </p:nvCxnSpPr>
        <p:spPr>
          <a:xfrm flipV="1">
            <a:off x="5895510" y="4525598"/>
            <a:ext cx="1333198" cy="195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09CE0BF2-7F03-4647-B061-7AEF3A2C0400}"/>
              </a:ext>
            </a:extLst>
          </p:cNvPr>
          <p:cNvCxnSpPr>
            <a:cxnSpLocks/>
          </p:cNvCxnSpPr>
          <p:nvPr/>
        </p:nvCxnSpPr>
        <p:spPr>
          <a:xfrm>
            <a:off x="5884385" y="6480547"/>
            <a:ext cx="4535792" cy="39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tar: 5 Points 226">
            <a:extLst>
              <a:ext uri="{FF2B5EF4-FFF2-40B4-BE49-F238E27FC236}">
                <a16:creationId xmlns:a16="http://schemas.microsoft.com/office/drawing/2014/main" xmlns="" id="{B5558604-5BCD-4351-8636-0B924892E959}"/>
              </a:ext>
            </a:extLst>
          </p:cNvPr>
          <p:cNvSpPr/>
          <p:nvPr/>
        </p:nvSpPr>
        <p:spPr>
          <a:xfrm>
            <a:off x="8079672" y="443306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xmlns="" id="{E86978EA-8EB2-4586-96F4-5E9604B0CCA0}"/>
              </a:ext>
            </a:extLst>
          </p:cNvPr>
          <p:cNvSpPr/>
          <p:nvPr/>
        </p:nvSpPr>
        <p:spPr>
          <a:xfrm>
            <a:off x="8089545" y="480461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xmlns="" id="{D2B421FF-B442-4383-B8CC-9B37C64E31EB}"/>
              </a:ext>
            </a:extLst>
          </p:cNvPr>
          <p:cNvSpPr/>
          <p:nvPr/>
        </p:nvSpPr>
        <p:spPr>
          <a:xfrm>
            <a:off x="7836082" y="47336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xmlns="" id="{CD752FB0-C9F5-40DF-8CC3-54ACCAA5BB0C}"/>
              </a:ext>
            </a:extLst>
          </p:cNvPr>
          <p:cNvSpPr/>
          <p:nvPr/>
        </p:nvSpPr>
        <p:spPr>
          <a:xfrm>
            <a:off x="7310046" y="53713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xmlns="" id="{C53E15E3-69B4-4161-A498-9394DE81CBD4}"/>
              </a:ext>
            </a:extLst>
          </p:cNvPr>
          <p:cNvSpPr/>
          <p:nvPr/>
        </p:nvSpPr>
        <p:spPr>
          <a:xfrm>
            <a:off x="7682210" y="56832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xmlns="" id="{24223205-4CE8-421E-BAD5-95DE0B4D8B89}"/>
              </a:ext>
            </a:extLst>
          </p:cNvPr>
          <p:cNvSpPr/>
          <p:nvPr/>
        </p:nvSpPr>
        <p:spPr>
          <a:xfrm>
            <a:off x="8092584" y="517617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xmlns="" id="{81C6BC13-446F-4A30-9E7F-4FF4A8E96A56}"/>
              </a:ext>
            </a:extLst>
          </p:cNvPr>
          <p:cNvSpPr/>
          <p:nvPr/>
        </p:nvSpPr>
        <p:spPr>
          <a:xfrm>
            <a:off x="7768334" y="59914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xmlns="" id="{49D685E2-6CEE-4098-9ADF-148FB375B58C}"/>
              </a:ext>
            </a:extLst>
          </p:cNvPr>
          <p:cNvSpPr/>
          <p:nvPr/>
        </p:nvSpPr>
        <p:spPr>
          <a:xfrm>
            <a:off x="7578164" y="45417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xmlns="" id="{B9E71AE2-EA7B-4BF4-8109-D9DC2CC77ED5}"/>
              </a:ext>
            </a:extLst>
          </p:cNvPr>
          <p:cNvSpPr/>
          <p:nvPr/>
        </p:nvSpPr>
        <p:spPr>
          <a:xfrm>
            <a:off x="7310046" y="58477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xmlns="" id="{393FBF6A-B570-4FE7-9E9C-4F2109066E80}"/>
              </a:ext>
            </a:extLst>
          </p:cNvPr>
          <p:cNvSpPr/>
          <p:nvPr/>
        </p:nvSpPr>
        <p:spPr>
          <a:xfrm>
            <a:off x="7578164" y="497074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xmlns="" id="{F3ACCE92-2A92-4489-A92C-392E6B3D0FC5}"/>
              </a:ext>
            </a:extLst>
          </p:cNvPr>
          <p:cNvSpPr/>
          <p:nvPr/>
        </p:nvSpPr>
        <p:spPr>
          <a:xfrm>
            <a:off x="7971388" y="56175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/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4635BD-D2AA-4F52-870C-273B6175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Star: 5 Points 238">
            <a:extLst>
              <a:ext uri="{FF2B5EF4-FFF2-40B4-BE49-F238E27FC236}">
                <a16:creationId xmlns:a16="http://schemas.microsoft.com/office/drawing/2014/main" xmlns="" id="{5CCD69C2-1E30-4452-96FD-DD64153642B7}"/>
              </a:ext>
            </a:extLst>
          </p:cNvPr>
          <p:cNvSpPr/>
          <p:nvPr/>
        </p:nvSpPr>
        <p:spPr>
          <a:xfrm>
            <a:off x="7765695" y="5286284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xmlns="" id="{F4FD1D2E-5264-4A22-A383-9FA82E8941C6}"/>
              </a:ext>
            </a:extLst>
          </p:cNvPr>
          <p:cNvSpPr/>
          <p:nvPr/>
        </p:nvSpPr>
        <p:spPr>
          <a:xfrm>
            <a:off x="9544842" y="511368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xmlns="" id="{6093AD45-FED2-4819-9E5E-16C43E8F4223}"/>
              </a:ext>
            </a:extLst>
          </p:cNvPr>
          <p:cNvSpPr/>
          <p:nvPr/>
        </p:nvSpPr>
        <p:spPr>
          <a:xfrm>
            <a:off x="8903913" y="47328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Star: 5 Points 243">
            <a:extLst>
              <a:ext uri="{FF2B5EF4-FFF2-40B4-BE49-F238E27FC236}">
                <a16:creationId xmlns:a16="http://schemas.microsoft.com/office/drawing/2014/main" xmlns="" id="{4D4B26A3-14DA-4625-9695-597008660A88}"/>
              </a:ext>
            </a:extLst>
          </p:cNvPr>
          <p:cNvSpPr/>
          <p:nvPr/>
        </p:nvSpPr>
        <p:spPr>
          <a:xfrm>
            <a:off x="9615999" y="56553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xmlns="" id="{BE50B234-BB4E-41D6-9E8A-F818BC4186FD}"/>
              </a:ext>
            </a:extLst>
          </p:cNvPr>
          <p:cNvSpPr/>
          <p:nvPr/>
        </p:nvSpPr>
        <p:spPr>
          <a:xfrm>
            <a:off x="9345764" y="48241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Star: 5 Points 245">
            <a:extLst>
              <a:ext uri="{FF2B5EF4-FFF2-40B4-BE49-F238E27FC236}">
                <a16:creationId xmlns:a16="http://schemas.microsoft.com/office/drawing/2014/main" xmlns="" id="{B625A5A4-7B00-41F3-8718-BE98E88D08EB}"/>
              </a:ext>
            </a:extLst>
          </p:cNvPr>
          <p:cNvSpPr/>
          <p:nvPr/>
        </p:nvSpPr>
        <p:spPr>
          <a:xfrm>
            <a:off x="9098909" y="50922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xmlns="" id="{19D69FFC-DE5B-4721-ADCE-79E155F81731}"/>
              </a:ext>
            </a:extLst>
          </p:cNvPr>
          <p:cNvSpPr/>
          <p:nvPr/>
        </p:nvSpPr>
        <p:spPr>
          <a:xfrm>
            <a:off x="9732724" y="491087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xmlns="" id="{3501D6C6-FF8D-4E39-BD89-CD4B982BA5A7}"/>
              </a:ext>
            </a:extLst>
          </p:cNvPr>
          <p:cNvSpPr/>
          <p:nvPr/>
        </p:nvSpPr>
        <p:spPr>
          <a:xfrm>
            <a:off x="9780657" y="53144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xmlns="" id="{5D95D07B-7D9F-467F-813E-25FFB675ADB1}"/>
              </a:ext>
            </a:extLst>
          </p:cNvPr>
          <p:cNvSpPr/>
          <p:nvPr/>
        </p:nvSpPr>
        <p:spPr>
          <a:xfrm>
            <a:off x="8932244" y="439243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Star: 5 Points 249">
            <a:extLst>
              <a:ext uri="{FF2B5EF4-FFF2-40B4-BE49-F238E27FC236}">
                <a16:creationId xmlns:a16="http://schemas.microsoft.com/office/drawing/2014/main" xmlns="" id="{2ED22966-F9DC-4DBC-800D-164E1C188083}"/>
              </a:ext>
            </a:extLst>
          </p:cNvPr>
          <p:cNvSpPr/>
          <p:nvPr/>
        </p:nvSpPr>
        <p:spPr>
          <a:xfrm>
            <a:off x="9308723" y="542681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/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AD02A0-8562-4030-A239-D6E38789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tar: 5 Points 251">
            <a:extLst>
              <a:ext uri="{FF2B5EF4-FFF2-40B4-BE49-F238E27FC236}">
                <a16:creationId xmlns:a16="http://schemas.microsoft.com/office/drawing/2014/main" xmlns="" id="{16A6CBFE-E2F0-40A8-B785-5DFCAD77082C}"/>
              </a:ext>
            </a:extLst>
          </p:cNvPr>
          <p:cNvSpPr/>
          <p:nvPr/>
        </p:nvSpPr>
        <p:spPr>
          <a:xfrm>
            <a:off x="9465448" y="509739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xmlns="" id="{D081D917-24BD-4BB8-92A2-9FBAC41A1DF5}"/>
              </a:ext>
            </a:extLst>
          </p:cNvPr>
          <p:cNvSpPr/>
          <p:nvPr/>
        </p:nvSpPr>
        <p:spPr>
          <a:xfrm>
            <a:off x="8189982" y="602455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xmlns="" id="{69ABE909-9459-4F82-9DA9-CF6F85F09304}"/>
              </a:ext>
            </a:extLst>
          </p:cNvPr>
          <p:cNvCxnSpPr>
            <a:cxnSpLocks/>
          </p:cNvCxnSpPr>
          <p:nvPr/>
        </p:nvCxnSpPr>
        <p:spPr>
          <a:xfrm flipV="1">
            <a:off x="8351417" y="5327627"/>
            <a:ext cx="1275956" cy="87154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tar: 5 Points 254">
            <a:extLst>
              <a:ext uri="{FF2B5EF4-FFF2-40B4-BE49-F238E27FC236}">
                <a16:creationId xmlns:a16="http://schemas.microsoft.com/office/drawing/2014/main" xmlns="" id="{6F83FD12-D170-404F-B285-6A7DF974F388}"/>
              </a:ext>
            </a:extLst>
          </p:cNvPr>
          <p:cNvSpPr/>
          <p:nvPr/>
        </p:nvSpPr>
        <p:spPr>
          <a:xfrm>
            <a:off x="10072173" y="558598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Star: 5 Points 255">
            <a:extLst>
              <a:ext uri="{FF2B5EF4-FFF2-40B4-BE49-F238E27FC236}">
                <a16:creationId xmlns:a16="http://schemas.microsoft.com/office/drawing/2014/main" xmlns="" id="{17378767-457D-45F1-A18E-9C5ADD28B13C}"/>
              </a:ext>
            </a:extLst>
          </p:cNvPr>
          <p:cNvSpPr/>
          <p:nvPr/>
        </p:nvSpPr>
        <p:spPr>
          <a:xfrm>
            <a:off x="9326777" y="445455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xmlns="" id="{14FEA102-EFC7-4549-9D72-1F1D39D21F4B}"/>
              </a:ext>
            </a:extLst>
          </p:cNvPr>
          <p:cNvSpPr/>
          <p:nvPr/>
        </p:nvSpPr>
        <p:spPr>
          <a:xfrm>
            <a:off x="9869119" y="58090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xmlns="" id="{155F92D8-1D3B-47F5-BB0B-F3897C906B5F}"/>
              </a:ext>
            </a:extLst>
          </p:cNvPr>
          <p:cNvSpPr/>
          <p:nvPr/>
        </p:nvSpPr>
        <p:spPr>
          <a:xfrm>
            <a:off x="8198133" y="60255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xmlns="" id="{FD5867FE-7EB7-4C24-AF49-4490DAC9EC06}"/>
              </a:ext>
            </a:extLst>
          </p:cNvPr>
          <p:cNvCxnSpPr>
            <a:cxnSpLocks/>
            <a:endCxn id="239" idx="3"/>
          </p:cNvCxnSpPr>
          <p:nvPr/>
        </p:nvCxnSpPr>
        <p:spPr>
          <a:xfrm flipH="1" flipV="1">
            <a:off x="8027695" y="5591083"/>
            <a:ext cx="386786" cy="60808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Arrow: Right 262">
            <a:extLst>
              <a:ext uri="{FF2B5EF4-FFF2-40B4-BE49-F238E27FC236}">
                <a16:creationId xmlns:a16="http://schemas.microsoft.com/office/drawing/2014/main" xmlns="" id="{DBB5BE00-D306-4426-A37E-EBB9E7033FDF}"/>
              </a:ext>
            </a:extLst>
          </p:cNvPr>
          <p:cNvSpPr/>
          <p:nvPr/>
        </p:nvSpPr>
        <p:spPr>
          <a:xfrm>
            <a:off x="4736169" y="4931955"/>
            <a:ext cx="1163762" cy="4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F996C80-1289-492A-A68C-41B0A6D38E24}"/>
                  </a:ext>
                </a:extLst>
              </p:cNvPr>
              <p:cNvSpPr txBox="1"/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F996C80-1289-492A-A68C-41B0A6D3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blipFill>
                <a:blip r:embed="rId11" cstate="print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xmlns="" id="{9EEA17EF-EC13-4972-B55F-28CEE67CA71E}"/>
              </a:ext>
            </a:extLst>
          </p:cNvPr>
          <p:cNvSpPr/>
          <p:nvPr/>
        </p:nvSpPr>
        <p:spPr>
          <a:xfrm>
            <a:off x="5480085" y="3792333"/>
            <a:ext cx="3206977" cy="562805"/>
          </a:xfrm>
          <a:prstGeom prst="wedgeRectCallout">
            <a:avLst>
              <a:gd name="adj1" fmla="val -41414"/>
              <a:gd name="adj2" fmla="val 858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be a 2x2 symmetric matrix in this case (chosen by us or learned)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xmlns="" id="{18B38CE3-00B8-43A0-BDEF-BFD0B50CA6B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29291" y="4991500"/>
            <a:ext cx="1010687" cy="965223"/>
          </a:xfrm>
          <a:prstGeom prst="rect">
            <a:avLst/>
          </a:prstGeom>
        </p:spPr>
      </p:pic>
      <p:sp>
        <p:nvSpPr>
          <p:cNvPr id="270" name="Speech Bubble: Rectangle 269">
            <a:extLst>
              <a:ext uri="{FF2B5EF4-FFF2-40B4-BE49-F238E27FC236}">
                <a16:creationId xmlns:a16="http://schemas.microsoft.com/office/drawing/2014/main" xmlns="" id="{A592A62A-0D3E-4009-A675-A2DD4B1FCC33}"/>
              </a:ext>
            </a:extLst>
          </p:cNvPr>
          <p:cNvSpPr/>
          <p:nvPr/>
        </p:nvSpPr>
        <p:spPr>
          <a:xfrm>
            <a:off x="9744167" y="3630193"/>
            <a:ext cx="2284537" cy="963128"/>
          </a:xfrm>
          <a:prstGeom prst="wedgeRectCallout">
            <a:avLst>
              <a:gd name="adj1" fmla="val 24888"/>
              <a:gd name="adj2" fmla="val 100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good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help bring points from same class closer and move different classes apart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xmlns="" id="{4E511AB1-A45A-4918-87CA-D0E0CA837B58}"/>
              </a:ext>
            </a:extLst>
          </p:cNvPr>
          <p:cNvSpPr/>
          <p:nvPr/>
        </p:nvSpPr>
        <p:spPr>
          <a:xfrm>
            <a:off x="5355016" y="276901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211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78381"/>
    </mc:Choice>
    <mc:Fallback>
      <p:transition spd="slow" advTm="27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3" grpId="0" animBg="1"/>
      <p:bldP spid="120" grpId="0" animBg="1"/>
      <p:bldP spid="121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3" grpId="0" animBg="1"/>
      <p:bldP spid="264" grpId="0" animBg="1"/>
      <p:bldP spid="265" grpId="0" animBg="1"/>
      <p:bldP spid="270" grpId="0" animBg="1"/>
      <p:bldP spid="2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72F2E9C-0FFB-41D9-940F-34AD6F751AD2}"/>
              </a:ext>
            </a:extLst>
          </p:cNvPr>
          <p:cNvSpPr/>
          <p:nvPr/>
        </p:nvSpPr>
        <p:spPr>
          <a:xfrm>
            <a:off x="4147714" y="1600799"/>
            <a:ext cx="3496666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Supervised Learning</a:t>
            </a:r>
          </a:p>
          <a:p>
            <a:pPr algn="ctr"/>
            <a:r>
              <a:rPr lang="en-IN" sz="2800" dirty="0">
                <a:latin typeface="Abadi Extra Light" panose="020B0204020104020204" pitchFamily="34" charset="0"/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B79474-61A3-48F5-ABE2-9C810866EB1A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2305755" y="1184518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5ACE96-BA59-45D0-8576-D0D93657785C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2096674" y="1525485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7A8E66B-81E1-47B8-95AA-79FFF7D75ABD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1854084" y="1820961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20C3F11-2041-4BF0-BA69-482ADABB37EA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1611091" y="2161467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EBA83AC-A630-43D6-8641-9F319D04EB79}"/>
              </a:ext>
            </a:extLst>
          </p:cNvPr>
          <p:cNvPicPr/>
          <p:nvPr/>
        </p:nvPicPr>
        <p:blipFill>
          <a:blip r:embed="rId7" cstate="print"/>
          <a:stretch/>
        </p:blipFill>
        <p:spPr>
          <a:xfrm>
            <a:off x="1376402" y="2497651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CAB989E-AACC-47CB-BDF4-1FBE33F23957}"/>
              </a:ext>
            </a:extLst>
          </p:cNvPr>
          <p:cNvPicPr/>
          <p:nvPr/>
        </p:nvPicPr>
        <p:blipFill>
          <a:blip r:embed="rId8" cstate="print"/>
          <a:stretch/>
        </p:blipFill>
        <p:spPr>
          <a:xfrm>
            <a:off x="1175989" y="2802455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13" name="TextShape 3">
            <a:extLst>
              <a:ext uri="{FF2B5EF4-FFF2-40B4-BE49-F238E27FC236}">
                <a16:creationId xmlns:a16="http://schemas.microsoft.com/office/drawing/2014/main" xmlns="" id="{25081AE1-12D3-4C97-A4A8-082401DED695}"/>
              </a:ext>
            </a:extLst>
          </p:cNvPr>
          <p:cNvSpPr txBox="1"/>
          <p:nvPr/>
        </p:nvSpPr>
        <p:spPr>
          <a:xfrm>
            <a:off x="2217294" y="2031659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sp>
        <p:nvSpPr>
          <p:cNvPr id="14" name="TextShape 6">
            <a:extLst>
              <a:ext uri="{FF2B5EF4-FFF2-40B4-BE49-F238E27FC236}">
                <a16:creationId xmlns:a16="http://schemas.microsoft.com/office/drawing/2014/main" xmlns="" id="{510D3030-6DD5-4596-991F-FFFAEDE00BDE}"/>
              </a:ext>
            </a:extLst>
          </p:cNvPr>
          <p:cNvSpPr txBox="1"/>
          <p:nvPr/>
        </p:nvSpPr>
        <p:spPr>
          <a:xfrm>
            <a:off x="1578039" y="2903032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5" name="TextShape 7">
            <a:extLst>
              <a:ext uri="{FF2B5EF4-FFF2-40B4-BE49-F238E27FC236}">
                <a16:creationId xmlns:a16="http://schemas.microsoft.com/office/drawing/2014/main" xmlns="" id="{94ABC98D-6143-477C-BE4F-FE15616C831E}"/>
              </a:ext>
            </a:extLst>
          </p:cNvPr>
          <p:cNvSpPr txBox="1"/>
          <p:nvPr/>
        </p:nvSpPr>
        <p:spPr>
          <a:xfrm>
            <a:off x="719498" y="1176400"/>
            <a:ext cx="1121753" cy="98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2600" b="0" strike="noStrike" spc="-1" dirty="0">
                <a:latin typeface="Arial"/>
              </a:rPr>
              <a:t> </a:t>
            </a:r>
            <a:r>
              <a:rPr lang="en-IN" b="0" strike="noStrike" spc="-1" dirty="0" err="1">
                <a:latin typeface="Arial"/>
              </a:rPr>
              <a:t>Labeled</a:t>
            </a:r>
            <a:endParaRPr lang="en-IN" b="0" strike="noStrike" spc="-1" dirty="0">
              <a:latin typeface="Arial"/>
            </a:endParaRPr>
          </a:p>
          <a:p>
            <a:r>
              <a:rPr lang="en-IN" b="0" strike="noStrike" spc="-1" dirty="0">
                <a:latin typeface="Arial"/>
              </a:rPr>
              <a:t> Training</a:t>
            </a:r>
          </a:p>
          <a:p>
            <a:r>
              <a:rPr lang="en-IN" b="0" strike="noStrike" spc="-1" dirty="0">
                <a:latin typeface="Arial"/>
              </a:rPr>
              <a:t>   Data</a:t>
            </a: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xmlns="" id="{42A9C851-5A56-4A67-B9D2-A1C67AE5CEA8}"/>
              </a:ext>
            </a:extLst>
          </p:cNvPr>
          <p:cNvSpPr txBox="1"/>
          <p:nvPr/>
        </p:nvSpPr>
        <p:spPr>
          <a:xfrm>
            <a:off x="1782960" y="2578694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xmlns="" id="{947564AC-055B-432D-B6FE-E0214F34CB1C}"/>
              </a:ext>
            </a:extLst>
          </p:cNvPr>
          <p:cNvSpPr txBox="1"/>
          <p:nvPr/>
        </p:nvSpPr>
        <p:spPr>
          <a:xfrm>
            <a:off x="2005470" y="228297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 dirty="0">
                <a:latin typeface="Arial"/>
              </a:rPr>
              <a:t>“</a:t>
            </a:r>
            <a:r>
              <a:rPr lang="en-IN" sz="1400" b="0" strike="noStrike" spc="-1" dirty="0">
                <a:latin typeface="Arial"/>
              </a:rPr>
              <a:t>cat</a:t>
            </a:r>
            <a:r>
              <a:rPr lang="en-IN" sz="1800" b="0" strike="noStrike" spc="-1" dirty="0">
                <a:latin typeface="Arial"/>
              </a:rPr>
              <a:t>”</a:t>
            </a:r>
          </a:p>
        </p:txBody>
      </p:sp>
      <p:sp>
        <p:nvSpPr>
          <p:cNvPr id="18" name="TextShape 3">
            <a:extLst>
              <a:ext uri="{FF2B5EF4-FFF2-40B4-BE49-F238E27FC236}">
                <a16:creationId xmlns:a16="http://schemas.microsoft.com/office/drawing/2014/main" xmlns="" id="{44D2F86E-BA41-4EEA-9968-965F66B46CD9}"/>
              </a:ext>
            </a:extLst>
          </p:cNvPr>
          <p:cNvSpPr txBox="1"/>
          <p:nvPr/>
        </p:nvSpPr>
        <p:spPr>
          <a:xfrm>
            <a:off x="2518374" y="1730382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400" b="0" strike="noStrike" spc="-1" dirty="0">
                <a:latin typeface="Arial"/>
              </a:rPr>
              <a:t>“dog”</a:t>
            </a:r>
          </a:p>
        </p:txBody>
      </p:sp>
      <p:pic>
        <p:nvPicPr>
          <p:cNvPr id="19" name="Picture 18" descr="A picture containing photo, different, small, old&#10;&#10;Description automatically generated">
            <a:extLst>
              <a:ext uri="{FF2B5EF4-FFF2-40B4-BE49-F238E27FC236}">
                <a16:creationId xmlns:a16="http://schemas.microsoft.com/office/drawing/2014/main" xmlns="" id="{920717E1-0854-4614-91FE-C954DD16E8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3803" y="1654139"/>
            <a:ext cx="995031" cy="7455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BF267B4-1A7D-4AD3-AB32-1280E6DFA96F}"/>
              </a:ext>
            </a:extLst>
          </p:cNvPr>
          <p:cNvSpPr/>
          <p:nvPr/>
        </p:nvSpPr>
        <p:spPr>
          <a:xfrm>
            <a:off x="8968302" y="1564212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07697A6-64A1-4EBE-9454-B40AE4410B0A}"/>
              </a:ext>
            </a:extLst>
          </p:cNvPr>
          <p:cNvSpPr txBox="1"/>
          <p:nvPr/>
        </p:nvSpPr>
        <p:spPr>
          <a:xfrm>
            <a:off x="8638437" y="2535723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</a:p>
          <a:p>
            <a:r>
              <a:rPr lang="en-IN" dirty="0"/>
              <a:t>Prediction model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72649564-0354-41E1-8F30-D0156D557D70}"/>
              </a:ext>
            </a:extLst>
          </p:cNvPr>
          <p:cNvSpPr/>
          <p:nvPr/>
        </p:nvSpPr>
        <p:spPr>
          <a:xfrm>
            <a:off x="3129178" y="2161467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ED519FB5-9798-4D95-9B62-00C43F54F4EE}"/>
              </a:ext>
            </a:extLst>
          </p:cNvPr>
          <p:cNvSpPr/>
          <p:nvPr/>
        </p:nvSpPr>
        <p:spPr>
          <a:xfrm>
            <a:off x="7805296" y="1999656"/>
            <a:ext cx="897908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picture containing photo, different, small, old&#10;&#10;Description automatically generated">
            <a:extLst>
              <a:ext uri="{FF2B5EF4-FFF2-40B4-BE49-F238E27FC236}">
                <a16:creationId xmlns:a16="http://schemas.microsoft.com/office/drawing/2014/main" xmlns="" id="{930026B4-1BDD-4648-B882-DED1FD4C70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1144" y="3712686"/>
            <a:ext cx="995031" cy="7455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75AF906-A40F-4313-A403-BD8ECA6D3D3B}"/>
              </a:ext>
            </a:extLst>
          </p:cNvPr>
          <p:cNvSpPr/>
          <p:nvPr/>
        </p:nvSpPr>
        <p:spPr>
          <a:xfrm>
            <a:off x="5295643" y="3622759"/>
            <a:ext cx="1162248" cy="92544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2E3EC9D-04C6-400D-A8E9-F284F3034759}"/>
              </a:ext>
            </a:extLst>
          </p:cNvPr>
          <p:cNvSpPr txBox="1"/>
          <p:nvPr/>
        </p:nvSpPr>
        <p:spPr>
          <a:xfrm>
            <a:off x="5004797" y="4548200"/>
            <a:ext cx="179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  Cat vs Dog </a:t>
            </a:r>
          </a:p>
          <a:p>
            <a:r>
              <a:rPr lang="en-IN" dirty="0"/>
              <a:t>Prediction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09FE8BC-940A-464F-9458-E26EF800BCED}"/>
              </a:ext>
            </a:extLst>
          </p:cNvPr>
          <p:cNvPicPr/>
          <p:nvPr/>
        </p:nvPicPr>
        <p:blipFill>
          <a:blip r:embed="rId10" cstate="print"/>
          <a:stretch/>
        </p:blipFill>
        <p:spPr>
          <a:xfrm>
            <a:off x="3750404" y="3797261"/>
            <a:ext cx="587830" cy="626426"/>
          </a:xfrm>
          <a:prstGeom prst="rect">
            <a:avLst/>
          </a:prstGeom>
          <a:ln w="0">
            <a:noFill/>
          </a:ln>
        </p:spPr>
      </p:pic>
      <p:sp>
        <p:nvSpPr>
          <p:cNvPr id="27" name="TextShape 32">
            <a:extLst>
              <a:ext uri="{FF2B5EF4-FFF2-40B4-BE49-F238E27FC236}">
                <a16:creationId xmlns:a16="http://schemas.microsoft.com/office/drawing/2014/main" xmlns="" id="{20F93C53-8AB7-4C72-877F-46907446DF9E}"/>
              </a:ext>
            </a:extLst>
          </p:cNvPr>
          <p:cNvSpPr txBox="1"/>
          <p:nvPr/>
        </p:nvSpPr>
        <p:spPr>
          <a:xfrm>
            <a:off x="3253429" y="4358333"/>
            <a:ext cx="1545572" cy="3373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600" b="0" strike="noStrike" spc="-1" dirty="0">
                <a:latin typeface="Arial"/>
              </a:rPr>
              <a:t>   A test image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48FE2AA3-58F7-4287-B66D-6B7F1793E53D}"/>
              </a:ext>
            </a:extLst>
          </p:cNvPr>
          <p:cNvSpPr/>
          <p:nvPr/>
        </p:nvSpPr>
        <p:spPr>
          <a:xfrm>
            <a:off x="4459363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C8C25938-F944-4763-8A2F-9B284084AD2E}"/>
              </a:ext>
            </a:extLst>
          </p:cNvPr>
          <p:cNvSpPr/>
          <p:nvPr/>
        </p:nvSpPr>
        <p:spPr>
          <a:xfrm>
            <a:off x="6705812" y="4025931"/>
            <a:ext cx="700269" cy="23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Shape 35">
            <a:extLst>
              <a:ext uri="{FF2B5EF4-FFF2-40B4-BE49-F238E27FC236}">
                <a16:creationId xmlns:a16="http://schemas.microsoft.com/office/drawing/2014/main" xmlns="" id="{5BC57AEB-7FE7-431C-9E78-5921CFCD4745}"/>
              </a:ext>
            </a:extLst>
          </p:cNvPr>
          <p:cNvSpPr txBox="1"/>
          <p:nvPr/>
        </p:nvSpPr>
        <p:spPr>
          <a:xfrm>
            <a:off x="7653090" y="3942962"/>
            <a:ext cx="1858145" cy="6090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IN" b="0" strike="noStrike" spc="-1" dirty="0">
                <a:latin typeface="Arial"/>
              </a:rPr>
              <a:t>Predicted Label   </a:t>
            </a:r>
          </a:p>
          <a:p>
            <a:pPr algn="ctr"/>
            <a:r>
              <a:rPr lang="en-IN" b="0" strike="noStrike" spc="-1" dirty="0">
                <a:latin typeface="Arial"/>
              </a:rPr>
              <a:t>(cat/dog)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8530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1359"/>
    </mc:Choice>
    <mc:Fallback>
      <p:transition spd="slow" advTm="141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/>
      <p:bldP spid="17" grpId="0"/>
      <p:bldP spid="18" grpId="0"/>
      <p:bldP spid="20" grpId="0" animBg="1"/>
      <p:bldP spid="21" grpId="0"/>
      <p:bldP spid="3" grpId="0" animBg="1"/>
      <p:bldP spid="22" grpId="0" animBg="1"/>
      <p:bldP spid="24" grpId="0" animBg="1"/>
      <p:bldP spid="25" grpId="0"/>
      <p:bldP spid="27" grpId="0"/>
      <p:bldP spid="28" grpId="0" animBg="1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Even with weighted Euclidean 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still a linear classifier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>
                    <a:latin typeface="Abadi Extra Light" panose="020B0204020104020204" pitchFamily="34" charset="0"/>
                  </a:rPr>
                  <a:t>Exercise:</a:t>
                </a:r>
                <a:r>
                  <a:rPr lang="en-GB" dirty="0">
                    <a:latin typeface="Abadi Extra Light" panose="020B0204020104020204" pitchFamily="34" charset="0"/>
                  </a:rPr>
                  <a:t> Prove the above fact. You may use the following hint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 can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ra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 symmetric matrix and thus can be written as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𝐀𝐀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any matrix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Showing for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Mahalabonis</a:t>
                </a:r>
                <a:r>
                  <a:rPr lang="en-GB" dirty="0">
                    <a:latin typeface="Abadi Extra Light" panose="020B0204020104020204" pitchFamily="34" charset="0"/>
                  </a:rPr>
                  <a:t> is enough. Weighted Euclidean is a special case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diag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can be extended to learn nonlinear decision boundaries if we use nonlinear distances/similarities(more on this when we talk about kernels)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  <a:blipFill>
                <a:blip r:embed="rId3" cstate="print"/>
                <a:stretch>
                  <a:fillRect l="-935" t="-197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Star: 5 Points 113">
            <a:extLst>
              <a:ext uri="{FF2B5EF4-FFF2-40B4-BE49-F238E27FC236}">
                <a16:creationId xmlns:a16="http://schemas.microsoft.com/office/drawing/2014/main" xmlns="" id="{E30365EF-E37B-479F-842C-F79E11F630B4}"/>
              </a:ext>
            </a:extLst>
          </p:cNvPr>
          <p:cNvSpPr/>
          <p:nvPr/>
        </p:nvSpPr>
        <p:spPr>
          <a:xfrm>
            <a:off x="2870830" y="46513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Star: 5 Points 114">
            <a:extLst>
              <a:ext uri="{FF2B5EF4-FFF2-40B4-BE49-F238E27FC236}">
                <a16:creationId xmlns:a16="http://schemas.microsoft.com/office/drawing/2014/main" xmlns="" id="{15656636-3201-4B6F-8B73-60C3D0891A6B}"/>
              </a:ext>
            </a:extLst>
          </p:cNvPr>
          <p:cNvSpPr/>
          <p:nvPr/>
        </p:nvSpPr>
        <p:spPr>
          <a:xfrm>
            <a:off x="3562818" y="457152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Star: 5 Points 115">
            <a:extLst>
              <a:ext uri="{FF2B5EF4-FFF2-40B4-BE49-F238E27FC236}">
                <a16:creationId xmlns:a16="http://schemas.microsoft.com/office/drawing/2014/main" xmlns="" id="{D3032C56-F709-4410-9FEB-6EB744D46399}"/>
              </a:ext>
            </a:extLst>
          </p:cNvPr>
          <p:cNvSpPr/>
          <p:nvPr/>
        </p:nvSpPr>
        <p:spPr>
          <a:xfrm>
            <a:off x="2215059" y="555621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Star: 5 Points 116">
            <a:extLst>
              <a:ext uri="{FF2B5EF4-FFF2-40B4-BE49-F238E27FC236}">
                <a16:creationId xmlns:a16="http://schemas.microsoft.com/office/drawing/2014/main" xmlns="" id="{7BDCFC51-05E6-4501-8491-A8D477ECAA82}"/>
              </a:ext>
            </a:extLst>
          </p:cNvPr>
          <p:cNvSpPr/>
          <p:nvPr/>
        </p:nvSpPr>
        <p:spPr>
          <a:xfrm>
            <a:off x="4400678" y="51864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Star: 5 Points 117">
            <a:extLst>
              <a:ext uri="{FF2B5EF4-FFF2-40B4-BE49-F238E27FC236}">
                <a16:creationId xmlns:a16="http://schemas.microsoft.com/office/drawing/2014/main" xmlns="" id="{08E439AE-3013-495D-B749-020C7EB04A1B}"/>
              </a:ext>
            </a:extLst>
          </p:cNvPr>
          <p:cNvSpPr/>
          <p:nvPr/>
        </p:nvSpPr>
        <p:spPr>
          <a:xfrm>
            <a:off x="3270849" y="48635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Star: 5 Points 118">
            <a:extLst>
              <a:ext uri="{FF2B5EF4-FFF2-40B4-BE49-F238E27FC236}">
                <a16:creationId xmlns:a16="http://schemas.microsoft.com/office/drawing/2014/main" xmlns="" id="{6EFFA3E3-2EE1-45AD-8CE2-4C1B0A62F68C}"/>
              </a:ext>
            </a:extLst>
          </p:cNvPr>
          <p:cNvSpPr/>
          <p:nvPr/>
        </p:nvSpPr>
        <p:spPr>
          <a:xfrm>
            <a:off x="3108924" y="625760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Star: 5 Points 121">
            <a:extLst>
              <a:ext uri="{FF2B5EF4-FFF2-40B4-BE49-F238E27FC236}">
                <a16:creationId xmlns:a16="http://schemas.microsoft.com/office/drawing/2014/main" xmlns="" id="{9405B718-CB6E-447D-90BC-F180D602D66F}"/>
              </a:ext>
            </a:extLst>
          </p:cNvPr>
          <p:cNvSpPr/>
          <p:nvPr/>
        </p:nvSpPr>
        <p:spPr>
          <a:xfrm>
            <a:off x="3962837" y="484406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Star: 5 Points 122">
            <a:extLst>
              <a:ext uri="{FF2B5EF4-FFF2-40B4-BE49-F238E27FC236}">
                <a16:creationId xmlns:a16="http://schemas.microsoft.com/office/drawing/2014/main" xmlns="" id="{411A3793-9D5A-4A12-8BE5-EA0F9023C7D9}"/>
              </a:ext>
            </a:extLst>
          </p:cNvPr>
          <p:cNvSpPr/>
          <p:nvPr/>
        </p:nvSpPr>
        <p:spPr>
          <a:xfrm>
            <a:off x="3705366" y="51847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xmlns="" id="{BBD8DA79-B40B-4E5F-B4A0-DB0C21AFDF8C}"/>
              </a:ext>
            </a:extLst>
          </p:cNvPr>
          <p:cNvSpPr/>
          <p:nvPr/>
        </p:nvSpPr>
        <p:spPr>
          <a:xfrm>
            <a:off x="2363060" y="506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Star: 5 Points 124">
            <a:extLst>
              <a:ext uri="{FF2B5EF4-FFF2-40B4-BE49-F238E27FC236}">
                <a16:creationId xmlns:a16="http://schemas.microsoft.com/office/drawing/2014/main" xmlns="" id="{AF903C96-2438-4AAB-BD86-5295535C0255}"/>
              </a:ext>
            </a:extLst>
          </p:cNvPr>
          <p:cNvSpPr/>
          <p:nvPr/>
        </p:nvSpPr>
        <p:spPr>
          <a:xfrm>
            <a:off x="2572597" y="579473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Star: 5 Points 125">
            <a:extLst>
              <a:ext uri="{FF2B5EF4-FFF2-40B4-BE49-F238E27FC236}">
                <a16:creationId xmlns:a16="http://schemas.microsoft.com/office/drawing/2014/main" xmlns="" id="{E10560C9-11AA-4180-9DF1-E564B1D7A78D}"/>
              </a:ext>
            </a:extLst>
          </p:cNvPr>
          <p:cNvSpPr/>
          <p:nvPr/>
        </p:nvSpPr>
        <p:spPr>
          <a:xfrm>
            <a:off x="2896756" y="59242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Star: 5 Points 126">
            <a:extLst>
              <a:ext uri="{FF2B5EF4-FFF2-40B4-BE49-F238E27FC236}">
                <a16:creationId xmlns:a16="http://schemas.microsoft.com/office/drawing/2014/main" xmlns="" id="{572DBF23-8A07-458B-A6A6-5088116A679B}"/>
              </a:ext>
            </a:extLst>
          </p:cNvPr>
          <p:cNvSpPr/>
          <p:nvPr/>
        </p:nvSpPr>
        <p:spPr>
          <a:xfrm>
            <a:off x="2655029" y="485139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Star: 5 Points 129">
            <a:extLst>
              <a:ext uri="{FF2B5EF4-FFF2-40B4-BE49-F238E27FC236}">
                <a16:creationId xmlns:a16="http://schemas.microsoft.com/office/drawing/2014/main" xmlns="" id="{65AFD28A-8F3C-4054-9723-92F75EE4FDC1}"/>
              </a:ext>
            </a:extLst>
          </p:cNvPr>
          <p:cNvSpPr/>
          <p:nvPr/>
        </p:nvSpPr>
        <p:spPr>
          <a:xfrm>
            <a:off x="2572597" y="61883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tar: 5 Points 130">
            <a:extLst>
              <a:ext uri="{FF2B5EF4-FFF2-40B4-BE49-F238E27FC236}">
                <a16:creationId xmlns:a16="http://schemas.microsoft.com/office/drawing/2014/main" xmlns="" id="{DFE58E20-74F5-4690-BC0E-5096CA5C8B3E}"/>
              </a:ext>
            </a:extLst>
          </p:cNvPr>
          <p:cNvSpPr/>
          <p:nvPr/>
        </p:nvSpPr>
        <p:spPr>
          <a:xfrm>
            <a:off x="2562715" y="544227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Star: 5 Points 131">
            <a:extLst>
              <a:ext uri="{FF2B5EF4-FFF2-40B4-BE49-F238E27FC236}">
                <a16:creationId xmlns:a16="http://schemas.microsoft.com/office/drawing/2014/main" xmlns="" id="{2F2DEA93-44BF-499B-9C1F-A9B3CFA0EDE2}"/>
              </a:ext>
            </a:extLst>
          </p:cNvPr>
          <p:cNvSpPr/>
          <p:nvPr/>
        </p:nvSpPr>
        <p:spPr>
          <a:xfrm>
            <a:off x="5040493" y="578029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xmlns="" id="{EE860254-6DD3-4F9E-8F66-960DB54C8214}"/>
              </a:ext>
            </a:extLst>
          </p:cNvPr>
          <p:cNvSpPr/>
          <p:nvPr/>
        </p:nvSpPr>
        <p:spPr>
          <a:xfrm>
            <a:off x="4524267" y="4723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Star: 5 Points 133">
            <a:extLst>
              <a:ext uri="{FF2B5EF4-FFF2-40B4-BE49-F238E27FC236}">
                <a16:creationId xmlns:a16="http://schemas.microsoft.com/office/drawing/2014/main" xmlns="" id="{B086B7A9-CA7F-4840-AE13-A2D4454D6863}"/>
              </a:ext>
            </a:extLst>
          </p:cNvPr>
          <p:cNvSpPr/>
          <p:nvPr/>
        </p:nvSpPr>
        <p:spPr>
          <a:xfrm>
            <a:off x="3739769" y="56679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Star: 5 Points 134">
            <a:extLst>
              <a:ext uri="{FF2B5EF4-FFF2-40B4-BE49-F238E27FC236}">
                <a16:creationId xmlns:a16="http://schemas.microsoft.com/office/drawing/2014/main" xmlns="" id="{D97CBF9C-1389-430C-8FF7-D95C9B699422}"/>
              </a:ext>
            </a:extLst>
          </p:cNvPr>
          <p:cNvSpPr/>
          <p:nvPr/>
        </p:nvSpPr>
        <p:spPr>
          <a:xfrm>
            <a:off x="5433213" y="55831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Star: 5 Points 135">
            <a:extLst>
              <a:ext uri="{FF2B5EF4-FFF2-40B4-BE49-F238E27FC236}">
                <a16:creationId xmlns:a16="http://schemas.microsoft.com/office/drawing/2014/main" xmlns="" id="{3C83FB12-A6A6-4F23-BAD8-B6374EF2AC6F}"/>
              </a:ext>
            </a:extLst>
          </p:cNvPr>
          <p:cNvSpPr/>
          <p:nvPr/>
        </p:nvSpPr>
        <p:spPr>
          <a:xfrm>
            <a:off x="4841085" y="491727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Star: 5 Points 136">
            <a:extLst>
              <a:ext uri="{FF2B5EF4-FFF2-40B4-BE49-F238E27FC236}">
                <a16:creationId xmlns:a16="http://schemas.microsoft.com/office/drawing/2014/main" xmlns="" id="{DA623C7B-310E-4901-870D-6B6FFD428CDB}"/>
              </a:ext>
            </a:extLst>
          </p:cNvPr>
          <p:cNvSpPr/>
          <p:nvPr/>
        </p:nvSpPr>
        <p:spPr>
          <a:xfrm>
            <a:off x="4112956" y="59852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Star: 5 Points 137">
            <a:extLst>
              <a:ext uri="{FF2B5EF4-FFF2-40B4-BE49-F238E27FC236}">
                <a16:creationId xmlns:a16="http://schemas.microsoft.com/office/drawing/2014/main" xmlns="" id="{E692C3CE-0749-4185-A52F-EBEC8C5956BC}"/>
              </a:ext>
            </a:extLst>
          </p:cNvPr>
          <p:cNvSpPr/>
          <p:nvPr/>
        </p:nvSpPr>
        <p:spPr>
          <a:xfrm>
            <a:off x="5764811" y="52924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xmlns="" id="{2DBA5BE9-358E-47EF-BB25-6B45CAE964D1}"/>
              </a:ext>
            </a:extLst>
          </p:cNvPr>
          <p:cNvSpPr/>
          <p:nvPr/>
        </p:nvSpPr>
        <p:spPr>
          <a:xfrm>
            <a:off x="5308129" y="519589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xmlns="" id="{28C23DC4-2920-4F5F-854E-54A6229374A5}"/>
              </a:ext>
            </a:extLst>
          </p:cNvPr>
          <p:cNvSpPr/>
          <p:nvPr/>
        </p:nvSpPr>
        <p:spPr>
          <a:xfrm>
            <a:off x="4589028" y="58328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xmlns="" id="{E813DAFE-C8D6-44A2-AC87-3AD5530454BD}"/>
              </a:ext>
            </a:extLst>
          </p:cNvPr>
          <p:cNvSpPr/>
          <p:nvPr/>
        </p:nvSpPr>
        <p:spPr>
          <a:xfrm>
            <a:off x="3432774" y="57817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xmlns="" id="{84EBAC04-747E-41FE-809E-285F8DF977CB}"/>
              </a:ext>
            </a:extLst>
          </p:cNvPr>
          <p:cNvSpPr/>
          <p:nvPr/>
        </p:nvSpPr>
        <p:spPr>
          <a:xfrm>
            <a:off x="3058372" y="518470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xmlns="" id="{ABB7E04D-7A9E-4200-BC8D-1BD2B816D102}"/>
              </a:ext>
            </a:extLst>
          </p:cNvPr>
          <p:cNvSpPr/>
          <p:nvPr/>
        </p:nvSpPr>
        <p:spPr>
          <a:xfrm>
            <a:off x="4856908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Star: 5 Points 143">
            <a:extLst>
              <a:ext uri="{FF2B5EF4-FFF2-40B4-BE49-F238E27FC236}">
                <a16:creationId xmlns:a16="http://schemas.microsoft.com/office/drawing/2014/main" xmlns="" id="{2A85822F-7D0E-4B01-95AB-56572320F84C}"/>
              </a:ext>
            </a:extLst>
          </p:cNvPr>
          <p:cNvSpPr/>
          <p:nvPr/>
        </p:nvSpPr>
        <p:spPr>
          <a:xfrm>
            <a:off x="3220297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xmlns="" id="{339720DE-5C4E-43D2-BD40-CB151D998118}"/>
              </a:ext>
            </a:extLst>
          </p:cNvPr>
          <p:cNvSpPr/>
          <p:nvPr/>
        </p:nvSpPr>
        <p:spPr>
          <a:xfrm>
            <a:off x="4203656" y="55670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xmlns="" id="{376949C5-AB37-40B7-B77E-FEC415E7343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07645" y="4702760"/>
            <a:ext cx="1010687" cy="965223"/>
          </a:xfrm>
          <a:prstGeom prst="rect">
            <a:avLst/>
          </a:prstGeom>
        </p:spPr>
      </p:pic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xmlns="" id="{E4D168A5-EEA9-4C6B-8FF1-975F7620702F}"/>
              </a:ext>
            </a:extLst>
          </p:cNvPr>
          <p:cNvSpPr/>
          <p:nvPr/>
        </p:nvSpPr>
        <p:spPr>
          <a:xfrm>
            <a:off x="6989012" y="4723921"/>
            <a:ext cx="3549752" cy="1769249"/>
          </a:xfrm>
          <a:prstGeom prst="wedgeRectCallout">
            <a:avLst>
              <a:gd name="adj1" fmla="val 68225"/>
              <a:gd name="adj2" fmla="val -296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Modeling each class by not just a mean by a probability distribution can also help in learning nonlinear decision boundaries. More on this when we discuss probabilistic models for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8055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0179"/>
    </mc:Choice>
    <mc:Fallback>
      <p:transition spd="slow" advTm="210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as a subroutine in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For data-clustering (unsupervised learning), </a:t>
            </a: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clustering is a popular algo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also computes means/centres/prototypes of groups of </a:t>
            </a:r>
            <a:r>
              <a:rPr lang="en-GB" sz="2400" u="sng" dirty="0" err="1">
                <a:latin typeface="Abadi Extra Light" panose="020B0204020104020204" pitchFamily="34" charset="0"/>
              </a:rPr>
              <a:t>unlabeled</a:t>
            </a:r>
            <a:r>
              <a:rPr lang="en-GB" sz="2400" dirty="0">
                <a:latin typeface="Abadi Extra Light" panose="020B0204020104020204" pitchFamily="34" charset="0"/>
              </a:rPr>
              <a:t>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Harder than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since labels are unknown. But we can do the following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Guess the label of each point, compute means using guess labels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Refine labels using these means (assign each point to the current closest mean)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Repeat until means don’t change anymore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Many other models also use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as a subroutine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xmlns="" id="{E174F0D8-A406-4C88-BB3F-51B94D3D94F2}"/>
              </a:ext>
            </a:extLst>
          </p:cNvPr>
          <p:cNvSpPr/>
          <p:nvPr/>
        </p:nvSpPr>
        <p:spPr>
          <a:xfrm rot="2538787">
            <a:off x="2976233" y="21657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xmlns="" id="{53EC5A38-B6A8-4933-BE59-F11BE90FBDDA}"/>
              </a:ext>
            </a:extLst>
          </p:cNvPr>
          <p:cNvSpPr/>
          <p:nvPr/>
        </p:nvSpPr>
        <p:spPr>
          <a:xfrm rot="2538787">
            <a:off x="3651399" y="209567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xmlns="" id="{C9E1E218-86E3-4CE2-BB44-985DBACCA726}"/>
              </a:ext>
            </a:extLst>
          </p:cNvPr>
          <p:cNvSpPr/>
          <p:nvPr/>
        </p:nvSpPr>
        <p:spPr>
          <a:xfrm rot="2538787">
            <a:off x="2320462" y="30706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xmlns="" id="{09C96DFF-F55A-4E87-9E89-E5EDE4B50B3C}"/>
              </a:ext>
            </a:extLst>
          </p:cNvPr>
          <p:cNvSpPr/>
          <p:nvPr/>
        </p:nvSpPr>
        <p:spPr>
          <a:xfrm rot="2538787">
            <a:off x="4001988" y="34135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xmlns="" id="{8D617CE2-89C4-43B5-A392-A553CD1CBEF4}"/>
              </a:ext>
            </a:extLst>
          </p:cNvPr>
          <p:cNvSpPr/>
          <p:nvPr/>
        </p:nvSpPr>
        <p:spPr>
          <a:xfrm rot="2538787">
            <a:off x="4392513" y="23181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AC599CBE-4CA6-429B-B189-D76972B253DA}"/>
              </a:ext>
            </a:extLst>
          </p:cNvPr>
          <p:cNvSpPr/>
          <p:nvPr/>
        </p:nvSpPr>
        <p:spPr>
          <a:xfrm rot="2538787">
            <a:off x="2630388" y="36482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xmlns="" id="{8DDE3A0D-2427-4A0A-9497-5F9272FE89BD}"/>
              </a:ext>
            </a:extLst>
          </p:cNvPr>
          <p:cNvSpPr/>
          <p:nvPr/>
        </p:nvSpPr>
        <p:spPr>
          <a:xfrm rot="2538787">
            <a:off x="4259163" y="28484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xmlns="" id="{6EE0A302-537C-4A08-B4CC-54BD14BF7F9B}"/>
              </a:ext>
            </a:extLst>
          </p:cNvPr>
          <p:cNvSpPr/>
          <p:nvPr/>
        </p:nvSpPr>
        <p:spPr>
          <a:xfrm rot="2538787">
            <a:off x="3916263" y="262594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xmlns="" id="{F6DB4C3D-A92D-4C9D-9BC6-6578ED0D32D9}"/>
              </a:ext>
            </a:extLst>
          </p:cNvPr>
          <p:cNvSpPr/>
          <p:nvPr/>
        </p:nvSpPr>
        <p:spPr>
          <a:xfrm rot="2538787">
            <a:off x="2468463" y="25814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xmlns="" id="{1DEF1B2F-2979-44E0-A299-6EE786B6C4A9}"/>
              </a:ext>
            </a:extLst>
          </p:cNvPr>
          <p:cNvSpPr/>
          <p:nvPr/>
        </p:nvSpPr>
        <p:spPr>
          <a:xfrm rot="2538787">
            <a:off x="3130835" y="376751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xmlns="" id="{E13B2994-1948-4AE3-9B51-931A929D0C98}"/>
              </a:ext>
            </a:extLst>
          </p:cNvPr>
          <p:cNvSpPr/>
          <p:nvPr/>
        </p:nvSpPr>
        <p:spPr>
          <a:xfrm rot="2538787">
            <a:off x="2839925" y="27121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xmlns="" id="{75295246-48FE-40D1-9598-803F7EE8EFE3}"/>
              </a:ext>
            </a:extLst>
          </p:cNvPr>
          <p:cNvSpPr/>
          <p:nvPr/>
        </p:nvSpPr>
        <p:spPr>
          <a:xfrm rot="2538787">
            <a:off x="3613663" y="348007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xmlns="" id="{8D573CA1-57BF-4C4F-9F8B-34886EF61E59}"/>
              </a:ext>
            </a:extLst>
          </p:cNvPr>
          <p:cNvSpPr/>
          <p:nvPr/>
        </p:nvSpPr>
        <p:spPr>
          <a:xfrm rot="2538787">
            <a:off x="3174367" y="314536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xmlns="" id="{C50102F7-AE3C-4417-806A-894D37F395C4}"/>
              </a:ext>
            </a:extLst>
          </p:cNvPr>
          <p:cNvSpPr/>
          <p:nvPr/>
        </p:nvSpPr>
        <p:spPr>
          <a:xfrm rot="2538787">
            <a:off x="3678138" y="29497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xmlns="" id="{CAC64252-0E3E-425B-9479-6268C10E4614}"/>
              </a:ext>
            </a:extLst>
          </p:cNvPr>
          <p:cNvSpPr/>
          <p:nvPr/>
        </p:nvSpPr>
        <p:spPr>
          <a:xfrm>
            <a:off x="8382709" y="199727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xmlns="" id="{2D43000F-A07A-4021-B6D5-BCFC2B333696}"/>
              </a:ext>
            </a:extLst>
          </p:cNvPr>
          <p:cNvSpPr/>
          <p:nvPr/>
        </p:nvSpPr>
        <p:spPr>
          <a:xfrm>
            <a:off x="8509014" y="23173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xmlns="" id="{38355D8A-B891-450A-AECA-66EA0DB15FB8}"/>
              </a:ext>
            </a:extLst>
          </p:cNvPr>
          <p:cNvSpPr/>
          <p:nvPr/>
        </p:nvSpPr>
        <p:spPr>
          <a:xfrm>
            <a:off x="7463942" y="28443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xmlns="" id="{0DB27735-99A4-4BA7-88C8-C31AA1EC3D97}"/>
              </a:ext>
            </a:extLst>
          </p:cNvPr>
          <p:cNvSpPr/>
          <p:nvPr/>
        </p:nvSpPr>
        <p:spPr>
          <a:xfrm>
            <a:off x="9145468" y="31872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xmlns="" id="{C4C73AC5-4011-4B3E-85B6-F337C86FDC54}"/>
              </a:ext>
            </a:extLst>
          </p:cNvPr>
          <p:cNvSpPr/>
          <p:nvPr/>
        </p:nvSpPr>
        <p:spPr>
          <a:xfrm>
            <a:off x="9535993" y="209190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xmlns="" id="{CA1B90E6-CD47-4784-AA11-CEB144544ACC}"/>
              </a:ext>
            </a:extLst>
          </p:cNvPr>
          <p:cNvSpPr/>
          <p:nvPr/>
        </p:nvSpPr>
        <p:spPr>
          <a:xfrm>
            <a:off x="7773868" y="342199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xmlns="" id="{C0FFEBBA-CF3B-42CA-9943-D4FBCEC0F93B}"/>
              </a:ext>
            </a:extLst>
          </p:cNvPr>
          <p:cNvSpPr/>
          <p:nvPr/>
        </p:nvSpPr>
        <p:spPr>
          <a:xfrm>
            <a:off x="9402643" y="26221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xmlns="" id="{AA8BC5FB-C053-4C6D-B59E-C918CE17F4BD}"/>
              </a:ext>
            </a:extLst>
          </p:cNvPr>
          <p:cNvSpPr/>
          <p:nvPr/>
        </p:nvSpPr>
        <p:spPr>
          <a:xfrm>
            <a:off x="9059743" y="239968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xmlns="" id="{1E93F99B-88A2-41DF-A71E-6C712C51D19E}"/>
              </a:ext>
            </a:extLst>
          </p:cNvPr>
          <p:cNvSpPr/>
          <p:nvPr/>
        </p:nvSpPr>
        <p:spPr>
          <a:xfrm>
            <a:off x="8264132" y="286152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xmlns="" id="{1D16A7E3-F212-43F1-A807-8D644908B438}"/>
              </a:ext>
            </a:extLst>
          </p:cNvPr>
          <p:cNvSpPr/>
          <p:nvPr/>
        </p:nvSpPr>
        <p:spPr>
          <a:xfrm>
            <a:off x="8471029" y="354581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xmlns="" id="{7E86B6E4-F3BF-413B-A29D-61852618EF4F}"/>
              </a:ext>
            </a:extLst>
          </p:cNvPr>
          <p:cNvSpPr/>
          <p:nvPr/>
        </p:nvSpPr>
        <p:spPr>
          <a:xfrm>
            <a:off x="7983405" y="24858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xmlns="" id="{A2083C29-2886-44A2-A763-52661E8D874B}"/>
              </a:ext>
            </a:extLst>
          </p:cNvPr>
          <p:cNvSpPr/>
          <p:nvPr/>
        </p:nvSpPr>
        <p:spPr>
          <a:xfrm>
            <a:off x="8757143" y="325381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xmlns="" id="{DF8494F0-0130-4616-8E35-F7C55CE67D6A}"/>
              </a:ext>
            </a:extLst>
          </p:cNvPr>
          <p:cNvSpPr/>
          <p:nvPr/>
        </p:nvSpPr>
        <p:spPr>
          <a:xfrm>
            <a:off x="8821618" y="2723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xmlns="" id="{3D50737D-3C77-4893-8770-C11A98FD5DBB}"/>
              </a:ext>
            </a:extLst>
          </p:cNvPr>
          <p:cNvSpPr/>
          <p:nvPr/>
        </p:nvSpPr>
        <p:spPr>
          <a:xfrm>
            <a:off x="9135943" y="193189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xmlns="" id="{A2833663-8D00-4562-9715-D87AB41B0927}"/>
              </a:ext>
            </a:extLst>
          </p:cNvPr>
          <p:cNvSpPr/>
          <p:nvPr/>
        </p:nvSpPr>
        <p:spPr>
          <a:xfrm>
            <a:off x="5541382" y="24484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xmlns="" id="{F56016DE-8C37-4AB3-B59A-1F5C43DA3DF6}"/>
              </a:ext>
            </a:extLst>
          </p:cNvPr>
          <p:cNvSpPr/>
          <p:nvPr/>
        </p:nvSpPr>
        <p:spPr>
          <a:xfrm>
            <a:off x="5667687" y="27686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xmlns="" id="{13A61085-775C-4199-851E-CFC2C594978F}"/>
              </a:ext>
            </a:extLst>
          </p:cNvPr>
          <p:cNvSpPr/>
          <p:nvPr/>
        </p:nvSpPr>
        <p:spPr>
          <a:xfrm>
            <a:off x="6056735" y="33442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xmlns="" id="{E519B67E-15C0-45F5-882A-F7C34B90406D}"/>
              </a:ext>
            </a:extLst>
          </p:cNvPr>
          <p:cNvSpPr/>
          <p:nvPr/>
        </p:nvSpPr>
        <p:spPr>
          <a:xfrm>
            <a:off x="6694666" y="2543134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xmlns="" id="{322EE6B7-30D6-442A-AC89-14494493EB9A}"/>
              </a:ext>
            </a:extLst>
          </p:cNvPr>
          <p:cNvSpPr/>
          <p:nvPr/>
        </p:nvSpPr>
        <p:spPr>
          <a:xfrm>
            <a:off x="6561316" y="30734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xmlns="" id="{9E4A6DB2-39D7-436D-B9E2-E4F5E67897BF}"/>
              </a:ext>
            </a:extLst>
          </p:cNvPr>
          <p:cNvSpPr/>
          <p:nvPr/>
        </p:nvSpPr>
        <p:spPr>
          <a:xfrm>
            <a:off x="6218416" y="285091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xmlns="" id="{837C0997-4E44-4EC2-9E5D-51F7BAA13701}"/>
              </a:ext>
            </a:extLst>
          </p:cNvPr>
          <p:cNvSpPr/>
          <p:nvPr/>
        </p:nvSpPr>
        <p:spPr>
          <a:xfrm rot="2538787">
            <a:off x="4155980" y="1647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xmlns="" id="{09A30284-475D-4749-A166-D0A902E0A435}"/>
              </a:ext>
            </a:extLst>
          </p:cNvPr>
          <p:cNvSpPr/>
          <p:nvPr/>
        </p:nvSpPr>
        <p:spPr>
          <a:xfrm>
            <a:off x="5142078" y="293710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xmlns="" id="{7FB4B0B7-C43A-4AD7-A3AC-E8D1AD4FB257}"/>
              </a:ext>
            </a:extLst>
          </p:cNvPr>
          <p:cNvSpPr/>
          <p:nvPr/>
        </p:nvSpPr>
        <p:spPr>
          <a:xfrm>
            <a:off x="5609925" y="340654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xmlns="" id="{564937CB-5CDA-4AC0-99D8-2F33533A65B3}"/>
              </a:ext>
            </a:extLst>
          </p:cNvPr>
          <p:cNvSpPr/>
          <p:nvPr/>
        </p:nvSpPr>
        <p:spPr>
          <a:xfrm>
            <a:off x="6294616" y="238312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FCA3E699-FEB1-4F51-B359-A3297FDAD7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95175" y="5014778"/>
            <a:ext cx="1010687" cy="965223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xmlns="" id="{CC7662D3-7F54-40F4-B564-01A4AC7F8C5F}"/>
              </a:ext>
            </a:extLst>
          </p:cNvPr>
          <p:cNvSpPr/>
          <p:nvPr/>
        </p:nvSpPr>
        <p:spPr>
          <a:xfrm>
            <a:off x="9371336" y="5164409"/>
            <a:ext cx="1623839" cy="56280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K-means in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2817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8262"/>
    </mc:Choice>
    <mc:Fallback>
      <p:transition spd="slow" advTm="148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Abadi Extra Light" panose="020B0204020104020204" pitchFamily="34" charset="0"/>
              </a:rPr>
              <a:t>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2689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892"/>
    </mc:Choice>
    <mc:Fallback>
      <p:transition spd="slow" advTm="228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Types of Supervised Learning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E1DF4C8E-2FB0-4CA2-9D9A-034196FC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Consider building an ML module for an e-mail client</a:t>
            </a:r>
          </a:p>
          <a:p>
            <a:pPr marL="0" indent="0">
              <a:buNone/>
            </a:pPr>
            <a:endParaRPr lang="en-IN" sz="1200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Some tasks that we may want this module to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whether an email of spam or normal: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Binary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of the many folders the email should be sent to: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all the relevant tags for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Tagging </a:t>
            </a:r>
            <a:r>
              <a:rPr lang="en-IN" dirty="0">
                <a:latin typeface="Abadi Extra Light" panose="020B0604020202020204" pitchFamily="34" charset="0"/>
              </a:rPr>
              <a:t>or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 Multi-label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what’s the spam-score of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email(s) should be shown at the top: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Ranking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emails are work/study-related emails: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One-class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These predictive modeling tasks can be formulated as supervised learning problems</a:t>
            </a:r>
          </a:p>
          <a:p>
            <a:pPr marL="0" indent="0">
              <a:buNone/>
            </a:pPr>
            <a:endParaRPr lang="en-IN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Today: A very simple supervised learning model for binary/multi-class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This model doesn’t require any fancy maths – just computing means and distances</a:t>
            </a:r>
          </a:p>
          <a:p>
            <a:pPr marL="457200" lvl="1" indent="0">
              <a:buNone/>
            </a:pPr>
            <a:endParaRPr lang="en-GB" dirty="0">
              <a:solidFill>
                <a:srgbClr val="0000FF"/>
              </a:solidFill>
              <a:latin typeface="Abadi Extra Light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1566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1205"/>
    </mc:Choice>
    <mc:Fallback>
      <p:transition spd="slow" advTm="2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In ML, inputs are usually represented by vectors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A vector consists of an array of scalar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Geometrically, a vector is just a point in a vector space,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A length 2 vector is a point in 2-dim vector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A length 3 vector is a point in 3-dim vector space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3200" dirty="0">
                  <a:latin typeface="Abadi Extra Light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GB" sz="2800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3200" dirty="0">
                    <a:latin typeface="Abadi Extra Light" panose="020B0604020202020204" pitchFamily="34" charset="0"/>
                  </a:rPr>
                  <a:t>Unless specified otherwise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Small letters in bold font will denote vectors,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I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latin typeface="Abadi Extra Light" panose="020B0604020202020204" pitchFamily="34" charset="0"/>
                  </a:rPr>
                  <a:t>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Small letters in normal font to denote scalars, e.g.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Abadi Extra Light" panose="020B0604020202020204" pitchFamily="34" charset="0"/>
                  </a:rPr>
                  <a:t>, etc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604020202020204" pitchFamily="34" charset="0"/>
                  </a:rPr>
                  <a:t>Capital letters in bold font will denote matrices (2-dim arrays), e.g., </a:t>
                </a:r>
                <a14:m>
                  <m:oMath xmlns:m="http://schemas.openxmlformats.org/officeDocument/2006/math"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GB" sz="2800" dirty="0">
                    <a:latin typeface="Abadi Extra Light" panose="020B0604020202020204" pitchFamily="34" charset="0"/>
                  </a:rPr>
                  <a:t>, etc</a:t>
                </a: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1091" t="-2961" b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783A365E-8AB1-4CD8-A7F4-4D241414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6896870"/>
              </p:ext>
            </p:extLst>
          </p:nvPr>
        </p:nvGraphicFramePr>
        <p:xfrm>
          <a:off x="8305101" y="1483064"/>
          <a:ext cx="3447879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>
                  <a:extLst>
                    <a:ext uri="{9D8B030D-6E8A-4147-A177-3AD203B41FA5}">
                      <a16:colId xmlns:a16="http://schemas.microsoft.com/office/drawing/2014/main" xmlns="" val="3854861144"/>
                    </a:ext>
                  </a:extLst>
                </a:gridCol>
                <a:gridCol w="366970">
                  <a:extLst>
                    <a:ext uri="{9D8B030D-6E8A-4147-A177-3AD203B41FA5}">
                      <a16:colId xmlns:a16="http://schemas.microsoft.com/office/drawing/2014/main" xmlns="" val="256184923"/>
                    </a:ext>
                  </a:extLst>
                </a:gridCol>
                <a:gridCol w="322605">
                  <a:extLst>
                    <a:ext uri="{9D8B030D-6E8A-4147-A177-3AD203B41FA5}">
                      <a16:colId xmlns:a16="http://schemas.microsoft.com/office/drawing/2014/main" xmlns="" val="3866973990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1879397274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2986904658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596298407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362989291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1572016170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4250917338"/>
                    </a:ext>
                  </a:extLst>
                </a:gridCol>
                <a:gridCol w="344788">
                  <a:extLst>
                    <a:ext uri="{9D8B030D-6E8A-4147-A177-3AD203B41FA5}">
                      <a16:colId xmlns:a16="http://schemas.microsoft.com/office/drawing/2014/main" xmlns="" val="2123395191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76245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6C6EE84-2309-4CDF-BD95-75DFD67A6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2791882"/>
              </p:ext>
            </p:extLst>
          </p:nvPr>
        </p:nvGraphicFramePr>
        <p:xfrm>
          <a:off x="2565400" y="4089199"/>
          <a:ext cx="711758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">
                  <a:extLst>
                    <a:ext uri="{9D8B030D-6E8A-4147-A177-3AD203B41FA5}">
                      <a16:colId xmlns:a16="http://schemas.microsoft.com/office/drawing/2014/main" xmlns="" val="2783819659"/>
                    </a:ext>
                  </a:extLst>
                </a:gridCol>
                <a:gridCol w="366970">
                  <a:extLst>
                    <a:ext uri="{9D8B030D-6E8A-4147-A177-3AD203B41FA5}">
                      <a16:colId xmlns:a16="http://schemas.microsoft.com/office/drawing/2014/main" xmlns="" val="1108785770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71921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F4CC1C8-EB96-4856-854B-1E7D20C6D137}"/>
              </a:ext>
            </a:extLst>
          </p:cNvPr>
          <p:cNvCxnSpPr>
            <a:cxnSpLocks/>
          </p:cNvCxnSpPr>
          <p:nvPr/>
        </p:nvCxnSpPr>
        <p:spPr>
          <a:xfrm flipV="1">
            <a:off x="3796145" y="3608648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8CB956F-1BC3-4597-B985-0083A2B96FC4}"/>
              </a:ext>
            </a:extLst>
          </p:cNvPr>
          <p:cNvCxnSpPr>
            <a:cxnSpLocks/>
          </p:cNvCxnSpPr>
          <p:nvPr/>
        </p:nvCxnSpPr>
        <p:spPr>
          <a:xfrm flipV="1">
            <a:off x="3796145" y="4650047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003DBBAB-7F21-492A-BF21-53EC232A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3382516"/>
              </p:ext>
            </p:extLst>
          </p:nvPr>
        </p:nvGraphicFramePr>
        <p:xfrm>
          <a:off x="6455945" y="3941988"/>
          <a:ext cx="969687" cy="23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29">
                  <a:extLst>
                    <a:ext uri="{9D8B030D-6E8A-4147-A177-3AD203B41FA5}">
                      <a16:colId xmlns:a16="http://schemas.microsoft.com/office/drawing/2014/main" xmlns="" val="2783819659"/>
                    </a:ext>
                  </a:extLst>
                </a:gridCol>
                <a:gridCol w="323229">
                  <a:extLst>
                    <a:ext uri="{9D8B030D-6E8A-4147-A177-3AD203B41FA5}">
                      <a16:colId xmlns:a16="http://schemas.microsoft.com/office/drawing/2014/main" xmlns="" val="1108785770"/>
                    </a:ext>
                  </a:extLst>
                </a:gridCol>
                <a:gridCol w="323229">
                  <a:extLst>
                    <a:ext uri="{9D8B030D-6E8A-4147-A177-3AD203B41FA5}">
                      <a16:colId xmlns:a16="http://schemas.microsoft.com/office/drawing/2014/main" xmlns="" val="3754831555"/>
                    </a:ext>
                  </a:extLst>
                </a:gridCol>
              </a:tblGrid>
              <a:tr h="238138">
                <a:tc>
                  <a:txBody>
                    <a:bodyPr/>
                    <a:lstStyle/>
                    <a:p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solidFill>
                            <a:schemeClr val="tx1"/>
                          </a:solidFill>
                          <a:latin typeface="Abadi Extra Light" panose="020B020402010402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7192186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67D841A-6BF4-4A7D-A628-CA70C9A46688}"/>
              </a:ext>
            </a:extLst>
          </p:cNvPr>
          <p:cNvSpPr/>
          <p:nvPr/>
        </p:nvSpPr>
        <p:spPr>
          <a:xfrm>
            <a:off x="4340133" y="3815511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A50976D-9BE1-4A13-9900-64C3F1B9A9DF}"/>
              </a:ext>
            </a:extLst>
          </p:cNvPr>
          <p:cNvCxnSpPr>
            <a:cxnSpLocks/>
          </p:cNvCxnSpPr>
          <p:nvPr/>
        </p:nvCxnSpPr>
        <p:spPr>
          <a:xfrm flipV="1">
            <a:off x="8083896" y="3461436"/>
            <a:ext cx="0" cy="104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EA590D5-69C3-4417-A37C-A9FA1B989335}"/>
              </a:ext>
            </a:extLst>
          </p:cNvPr>
          <p:cNvCxnSpPr>
            <a:cxnSpLocks/>
          </p:cNvCxnSpPr>
          <p:nvPr/>
        </p:nvCxnSpPr>
        <p:spPr>
          <a:xfrm flipV="1">
            <a:off x="8083896" y="4502835"/>
            <a:ext cx="111298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B4FF680-5C9B-446F-A143-91802335C541}"/>
              </a:ext>
            </a:extLst>
          </p:cNvPr>
          <p:cNvSpPr/>
          <p:nvPr/>
        </p:nvSpPr>
        <p:spPr>
          <a:xfrm>
            <a:off x="8350641" y="3840058"/>
            <a:ext cx="100800" cy="1019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170B402-DB3B-470B-BC2A-FCD66B95B68A}"/>
              </a:ext>
            </a:extLst>
          </p:cNvPr>
          <p:cNvCxnSpPr>
            <a:cxnSpLocks/>
          </p:cNvCxnSpPr>
          <p:nvPr/>
        </p:nvCxnSpPr>
        <p:spPr>
          <a:xfrm flipH="1">
            <a:off x="7365594" y="4506202"/>
            <a:ext cx="718301" cy="272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AD88F06-DE17-4F5B-BBE5-7913F1230BF4}"/>
              </a:ext>
            </a:extLst>
          </p:cNvPr>
          <p:cNvSpPr txBox="1"/>
          <p:nvPr/>
        </p:nvSpPr>
        <p:spPr>
          <a:xfrm>
            <a:off x="4427211" y="363084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184C58D-ED6E-4198-8C66-A82C1BF1B91F}"/>
              </a:ext>
            </a:extLst>
          </p:cNvPr>
          <p:cNvSpPr txBox="1"/>
          <p:nvPr/>
        </p:nvSpPr>
        <p:spPr>
          <a:xfrm>
            <a:off x="8403958" y="365539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(0.5,0.3,0.6)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63FFA3F2-7157-4263-8DD3-5E6A5C88CAFE}"/>
              </a:ext>
            </a:extLst>
          </p:cNvPr>
          <p:cNvSpPr/>
          <p:nvPr/>
        </p:nvSpPr>
        <p:spPr>
          <a:xfrm rot="20534035">
            <a:off x="3424961" y="3998128"/>
            <a:ext cx="817373" cy="80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E4CEFAD5-5213-451D-8912-0288A8B9B42D}"/>
              </a:ext>
            </a:extLst>
          </p:cNvPr>
          <p:cNvSpPr/>
          <p:nvPr/>
        </p:nvSpPr>
        <p:spPr>
          <a:xfrm rot="21114023">
            <a:off x="7525718" y="3990622"/>
            <a:ext cx="694844" cy="63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72F419-39A1-4481-9761-C7D5D44BD62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82253" y="2756925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xmlns="" id="{0BCDD940-B39B-4E04-B889-E9B2DDF68BB2}"/>
              </a:ext>
            </a:extLst>
          </p:cNvPr>
          <p:cNvSpPr/>
          <p:nvPr/>
        </p:nvSpPr>
        <p:spPr>
          <a:xfrm>
            <a:off x="8741328" y="2817020"/>
            <a:ext cx="2233663" cy="723133"/>
          </a:xfrm>
          <a:prstGeom prst="wedgeRectCallout">
            <a:avLst>
              <a:gd name="adj1" fmla="val 67859"/>
              <a:gd name="adj2" fmla="val 1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Likewise for higher dimensions, even though harder to visualize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9345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5536"/>
    </mc:Choice>
    <mc:Fallback>
      <p:transition spd="slow" advTm="10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8" grpId="0" animBg="1"/>
      <p:bldP spid="33" grpId="0" animBg="1"/>
      <p:bldP spid="36" grpId="0"/>
      <p:bldP spid="37" grpId="0"/>
      <p:bldP spid="38" grpId="0" animBg="1"/>
      <p:bldP spid="39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Notation and Conventions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single vector will be assumed to be of the form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Unless specified otherwise, vectors will be assumed to be column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So we will assume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to be a column vector of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GB" dirty="0">
                  <a:latin typeface="Abadi Extra Light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Assuming each element to be real-valued scalar,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: space of reals)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feature vector representing, say an image, then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denotes the dimensionality of this feature vector (number of features)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(a scalar) denotes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feature in the image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For denoting multiple vectors, we will use a subscript with each vector,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N images denoted by N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, or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GB" dirty="0">
                  <a:latin typeface="Abadi Extra Light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604020202020204" pitchFamily="34" charset="0"/>
                  </a:rPr>
                  <a:t>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image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(a scalar) denotes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feature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)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image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604020202020204" pitchFamily="34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2522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294781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5556"/>
    </mc:Choice>
    <mc:Fallback>
      <p:transition spd="slow" advTm="155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Some Basic Operations on Vectors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Addition/subtraction of two vectors gives another vector of the same size</a:t>
                </a: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mean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(average or centroid)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inner/dot product of two vectors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a vector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its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 </a:t>
                </a:r>
                <a:r>
                  <a:rPr lang="en-IN" dirty="0">
                    <a:latin typeface="Abadi Extra Light" panose="020B0204020104020204" pitchFamily="34" charset="0"/>
                  </a:rPr>
                  <a:t>is defined via its inner product with itself</a:t>
                </a: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3C0F27-BA29-4308-B6CC-EA1F311C8179}"/>
                  </a:ext>
                </a:extLst>
              </p:cNvPr>
              <p:cNvSpPr txBox="1"/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3C0F27-BA29-4308-B6CC-EA1F311C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2503657"/>
                <a:ext cx="1826334" cy="103848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C6525-A4E8-4FA8-AAB9-56E2BD5590B8}"/>
                  </a:ext>
                </a:extLst>
              </p:cNvPr>
              <p:cNvSpPr txBox="1"/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37C6525-A4E8-4FA8-AAB9-56E2BD55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5" y="4417533"/>
                <a:ext cx="3468258" cy="398955"/>
              </a:xfrm>
              <a:prstGeom prst="rect">
                <a:avLst/>
              </a:prstGeom>
              <a:blipFill>
                <a:blip r:embed="rId5" cstate="print"/>
                <a:stretch>
                  <a:fillRect t="-20000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A43C3-1F8B-41C3-8C7D-DDD8F4592BD4}"/>
                  </a:ext>
                </a:extLst>
              </p:cNvPr>
              <p:cNvSpPr txBox="1"/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(of the same size as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BA43C3-1F8B-41C3-8C7D-DDD8F459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901863"/>
                <a:ext cx="3966855" cy="461665"/>
              </a:xfrm>
              <a:prstGeom prst="rect">
                <a:avLst/>
              </a:prstGeom>
              <a:blipFill>
                <a:blip r:embed="rId6" cstate="print"/>
                <a:stretch>
                  <a:fillRect l="-2458" t="-11842" r="-1229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22C00F-09D3-4253-B8B3-500C73CD6C65}"/>
                  </a:ext>
                </a:extLst>
              </p:cNvPr>
              <p:cNvSpPr txBox="1"/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(a real-valued number denoting how “similar”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are)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22C00F-09D3-4253-B8B3-500C73CD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3" y="4354343"/>
                <a:ext cx="7288277" cy="461665"/>
              </a:xfrm>
              <a:prstGeom prst="rect">
                <a:avLst/>
              </a:prstGeom>
              <a:blipFill>
                <a:blip r:embed="rId7" cstate="print"/>
                <a:stretch>
                  <a:fillRect l="-1339" t="-11842" r="-50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82C691-F478-4CF1-A5D8-0F9C2C1D8BA6}"/>
                  </a:ext>
                </a:extLst>
              </p:cNvPr>
              <p:cNvSpPr txBox="1"/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IN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582C691-F478-4CF1-A5D8-0F9C2C1D8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18" y="5742036"/>
                <a:ext cx="3468258" cy="75155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1366B76B-F9DB-4758-ADD0-E65F83CBC250}"/>
                  </a:ext>
                </a:extLst>
              </p:cNvPr>
              <p:cNvSpPr/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Assuming both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have unit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Euclidean norm</a:t>
                </a:r>
              </a:p>
            </p:txBody>
          </p:sp>
        </mc:Choice>
        <mc:Fallback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66B76B-F9DB-4758-ADD0-E65F83CBC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82" y="3725621"/>
                <a:ext cx="2348917" cy="532343"/>
              </a:xfrm>
              <a:prstGeom prst="wedgeRectCallout">
                <a:avLst>
                  <a:gd name="adj1" fmla="val -45928"/>
                  <a:gd name="adj2" fmla="val 85055"/>
                </a:avLst>
              </a:prstGeom>
              <a:blipFill>
                <a:blip r:embed="rId9" cstate="print"/>
                <a:stretch>
                  <a:fillRect t="-4959"/>
                </a:stretch>
              </a:blipFill>
              <a:ln w="127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94031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5334"/>
    </mc:Choice>
    <mc:Fallback>
      <p:transition spd="slow" advTm="155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 animBg="1"/>
      <p:bldP spid="7" grpId="0" animBg="1"/>
      <p:bldP spid="10" grpId="0" animBg="1"/>
      <p:bldP spid="1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Computing Distances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1DF4C8E-2FB0-4CA2-9D9A-034196FC9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Euclidean (L2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Weighted Euclidean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Absolute (L1 norm) distance between two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>
                    <a:latin typeface="Abadi Extra Light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DF4C8E-2FB0-4CA2-9D9A-034196FC9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 cstate="print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092D1-C1CB-47D4-9C90-DB6A3CF02232}"/>
                  </a:ext>
                </a:extLst>
              </p:cNvPr>
              <p:cNvSpPr txBox="1"/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7092D1-C1CB-47D4-9C90-DB6A3CF0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1598484"/>
                <a:ext cx="11819724" cy="1091196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92C12-4821-42C7-9804-ABE60DA6C6B8}"/>
                  </a:ext>
                </a:extLst>
              </p:cNvPr>
              <p:cNvSpPr txBox="1"/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4792C12-4821-42C7-9804-ABE60DA6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35" y="3583915"/>
                <a:ext cx="7638504" cy="109119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8CF62A4B-E7D5-42FF-969E-5E6CBA5064E4}"/>
                  </a:ext>
                </a:extLst>
              </p:cNvPr>
              <p:cNvSpPr/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1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</a:t>
                </a:r>
                <a:r>
                  <a:rPr lang="en-IN" sz="12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diagonal matrix with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its diagonals. Weights may be known or even learned from data (in ML problems)</a:t>
                </a:r>
                <a:endParaRPr lang="en-IN" sz="12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F62A4B-E7D5-42FF-969E-5E6CBA506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58" y="3088375"/>
                <a:ext cx="3078490" cy="598379"/>
              </a:xfrm>
              <a:prstGeom prst="wedgeRectCallout">
                <a:avLst>
                  <a:gd name="adj1" fmla="val -53727"/>
                  <a:gd name="adj2" fmla="val 97342"/>
                </a:avLst>
              </a:prstGeom>
              <a:blipFill>
                <a:blip r:embed="rId6" cstate="print"/>
                <a:stretch>
                  <a:fillRect t="-2027" r="-93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75DCFE-AFB4-49E0-9FF8-1BBF123A5FEC}"/>
                  </a:ext>
                </a:extLst>
              </p:cNvPr>
              <p:cNvSpPr txBox="1"/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775DCFE-AFB4-49E0-9FF8-1BBF123A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57" y="5372996"/>
                <a:ext cx="4983060" cy="755913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xmlns="" id="{27759C8C-18F7-4C6D-8BE5-366B9FC58B8E}"/>
              </a:ext>
            </a:extLst>
          </p:cNvPr>
          <p:cNvSpPr/>
          <p:nvPr/>
        </p:nvSpPr>
        <p:spPr>
          <a:xfrm>
            <a:off x="7287603" y="1545249"/>
            <a:ext cx="1695411" cy="340168"/>
          </a:xfrm>
          <a:prstGeom prst="wedgeRectCallout">
            <a:avLst>
              <a:gd name="adj1" fmla="val -39979"/>
              <a:gd name="adj2" fmla="val 7478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Sqrt of Inner product of the difference </a:t>
            </a:r>
            <a:r>
              <a:rPr lang="en-IN" sz="1200" b="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vector</a:t>
            </a:r>
            <a:endParaRPr lang="en-IN" sz="12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xmlns="" id="{C5AF9244-2773-4B64-B740-999D98B68CCC}"/>
              </a:ext>
            </a:extLst>
          </p:cNvPr>
          <p:cNvSpPr/>
          <p:nvPr/>
        </p:nvSpPr>
        <p:spPr>
          <a:xfrm>
            <a:off x="9629993" y="1503303"/>
            <a:ext cx="2427006" cy="356094"/>
          </a:xfrm>
          <a:prstGeom prst="wedgeRectCallout">
            <a:avLst>
              <a:gd name="adj1" fmla="val -44603"/>
              <a:gd name="adj2" fmla="val 752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expression in terms of inner products of individual vectors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40DDE33-A90F-4CB8-85E1-61CF748C79A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080" y="5367525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xmlns="" id="{A0735C8F-B57A-4148-8564-2D4B2D652915}"/>
              </a:ext>
            </a:extLst>
          </p:cNvPr>
          <p:cNvSpPr/>
          <p:nvPr/>
        </p:nvSpPr>
        <p:spPr>
          <a:xfrm>
            <a:off x="1421766" y="5191390"/>
            <a:ext cx="2740949" cy="755912"/>
          </a:xfrm>
          <a:prstGeom prst="wedgeRectCallout">
            <a:avLst>
              <a:gd name="adj1" fmla="val -60785"/>
              <a:gd name="adj2" fmla="val 389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L1 norm distance is also known as the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Manhattan distance 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1200" dirty="0">
                <a:solidFill>
                  <a:srgbClr val="0000FF"/>
                </a:solidFill>
                <a:latin typeface="Abadi Extra Light" panose="020B0204020104020204" pitchFamily="34" charset="0"/>
              </a:rPr>
              <a:t>Taxicab norm</a:t>
            </a:r>
          </a:p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(it’s a very natural notion of distance between two points in some vector space)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5645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41586"/>
    </mc:Choice>
    <mc:Fallback>
      <p:transition spd="slow" advTm="341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 animBg="1"/>
      <p:bldP spid="21" grpId="0" animBg="1"/>
      <p:bldP spid="20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747" y="2868063"/>
            <a:ext cx="8939071" cy="821500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Our First Supervised Learner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6900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4929"/>
    </mc:Choice>
    <mc:Fallback>
      <p:transition spd="slow" advTm="249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Prelude: A Very Primitive Classifier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Consider a binary classification problem – cat vs dog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training data with just 2 images – one         and one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Given a new test image (cat/dog), how do we predict its label?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simple idea: Predict using its distance from each of the 2 training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5A6A0C-6608-4518-9A0E-73C3777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0055" y="1759348"/>
            <a:ext cx="724303" cy="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B3DB59-06A7-4696-A560-40DFDAC511F0}"/>
              </a:ext>
            </a:extLst>
          </p:cNvPr>
          <p:cNvSpPr txBox="1"/>
          <p:nvPr/>
        </p:nvSpPr>
        <p:spPr>
          <a:xfrm>
            <a:off x="836525" y="3986978"/>
            <a:ext cx="105911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i="1" dirty="0"/>
              <a:t>d</a:t>
            </a:r>
            <a:r>
              <a:rPr lang="en-IN" sz="6000" dirty="0"/>
              <a:t>(     ,    ) &lt; </a:t>
            </a:r>
            <a:r>
              <a:rPr lang="en-IN" sz="6000" i="1" dirty="0"/>
              <a:t>d</a:t>
            </a:r>
            <a:r>
              <a:rPr lang="en-IN" sz="6000" dirty="0"/>
              <a:t>(     ,    ) ? </a:t>
            </a:r>
            <a:r>
              <a:rPr lang="en-IN" sz="3600" dirty="0"/>
              <a:t>Predict cat </a:t>
            </a:r>
            <a:r>
              <a:rPr lang="en-IN" sz="3600" u="sng" dirty="0"/>
              <a:t>else</a:t>
            </a:r>
            <a:r>
              <a:rPr lang="en-IN" sz="3600" dirty="0"/>
              <a:t> dog</a:t>
            </a:r>
            <a:r>
              <a:rPr lang="en-IN" sz="6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C2B20C-53AC-46F3-ADAE-05AC672D0351}"/>
              </a:ext>
            </a:extLst>
          </p:cNvPr>
          <p:cNvSpPr/>
          <p:nvPr/>
        </p:nvSpPr>
        <p:spPr>
          <a:xfrm>
            <a:off x="1610714" y="4194012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57E4D1E1-08E0-4151-820C-3C80CC74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4121" y="4153291"/>
            <a:ext cx="519378" cy="5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27F8BEAE-54BF-4215-84A1-0E962DE3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1116" y="1834474"/>
            <a:ext cx="621739" cy="7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0E774A-8A05-4B57-B57F-66E5C8FDB333}"/>
              </a:ext>
            </a:extLst>
          </p:cNvPr>
          <p:cNvSpPr/>
          <p:nvPr/>
        </p:nvSpPr>
        <p:spPr>
          <a:xfrm>
            <a:off x="4873905" y="4170050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2ACF0F3-56A6-431B-9291-3BE5C0F3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6907" y="4098240"/>
            <a:ext cx="665685" cy="7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66BFC4D-153D-440A-88C1-66AF9DE6471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19998" y="1230870"/>
            <a:ext cx="1010687" cy="965223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77B2EE91-48AE-421F-A1C1-14AA7989E4FB}"/>
              </a:ext>
            </a:extLst>
          </p:cNvPr>
          <p:cNvSpPr/>
          <p:nvPr/>
        </p:nvSpPr>
        <p:spPr>
          <a:xfrm>
            <a:off x="8341606" y="199307"/>
            <a:ext cx="2982323" cy="1265092"/>
          </a:xfrm>
          <a:prstGeom prst="wedgeRectCallout">
            <a:avLst>
              <a:gd name="adj1" fmla="val 50264"/>
              <a:gd name="adj2" fmla="val 669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also applies to multi-class classification: Use one image per class, and predict label based on the distances of the test image from all such images</a:t>
            </a:r>
          </a:p>
        </p:txBody>
      </p:sp>
      <p:pic>
        <p:nvPicPr>
          <p:cNvPr id="18" name="Picture 17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xmlns="" id="{D0F48E7A-57E6-4FF8-B831-C15AA4C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331" y="5263016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xmlns="" id="{73154AC5-50B6-44AE-A9E8-2070819210B3}"/>
              </a:ext>
            </a:extLst>
          </p:cNvPr>
          <p:cNvSpPr/>
          <p:nvPr/>
        </p:nvSpPr>
        <p:spPr>
          <a:xfrm>
            <a:off x="1610714" y="5117342"/>
            <a:ext cx="2596053" cy="826143"/>
          </a:xfrm>
          <a:prstGeom prst="wedgeRectCallout">
            <a:avLst>
              <a:gd name="adj1" fmla="val -66901"/>
              <a:gd name="adj2" fmla="val 372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Is it ML? Seems to be like just a simple “rule”. Where is the “learning” part in this?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EF0695-A4A9-4DEF-8DC4-423531BB76C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13058" y="5316701"/>
            <a:ext cx="1010687" cy="965223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xmlns="" id="{C2B7ABE7-8F19-4783-B356-D05AA72475F5}"/>
              </a:ext>
            </a:extLst>
          </p:cNvPr>
          <p:cNvSpPr/>
          <p:nvPr/>
        </p:nvSpPr>
        <p:spPr>
          <a:xfrm>
            <a:off x="7711887" y="5006319"/>
            <a:ext cx="3119054" cy="1441789"/>
          </a:xfrm>
          <a:prstGeom prst="wedgeRectCallout">
            <a:avLst>
              <a:gd name="adj1" fmla="val 57686"/>
              <a:gd name="adj2" fmla="val 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Abadi Extra Light" panose="020B0204020104020204" pitchFamily="34" charset="0"/>
              </a:rPr>
              <a:t>Even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simple model can be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learned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For example, for the feature extraction/selection part and/or for the distance computation part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4397A428-693C-4659-A706-A230072013EE}"/>
              </a:ext>
            </a:extLst>
          </p:cNvPr>
          <p:cNvSpPr/>
          <p:nvPr/>
        </p:nvSpPr>
        <p:spPr>
          <a:xfrm>
            <a:off x="4444254" y="5064174"/>
            <a:ext cx="3119054" cy="1735406"/>
          </a:xfrm>
          <a:prstGeom prst="wedgeRectCallout">
            <a:avLst>
              <a:gd name="adj1" fmla="val 56159"/>
              <a:gd name="adj2" fmla="val 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 possibilities: Use a feature learning/selection algorithm to extract features, and use a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 where you learn the W matrix (instead of using a predefined W), using “distance metric learning” 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6665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17087"/>
    </mc:Choice>
    <mc:Fallback>
      <p:transition spd="slow" advTm="217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 animBg="1"/>
      <p:bldP spid="14" grpId="0" animBg="1"/>
      <p:bldP spid="17" grpId="0" animBg="1"/>
      <p:bldP spid="20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5|2.4|2.4|0.9|4.7|3.5|1|1.5|2.9|2.6|32.6|22.1|10.6|7.7|1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|15.7|19.6|21.3|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1.1|16.8|7.2|9|18.5|10.2|4.4|3.6|9|2.8|1.6|9.3|17.5|0.1|3.7|5.6|8.5|3.7|1.2|5.7|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4|8.4|11.7|19.3|1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15.5|5.6|25.8|37.3|14.8|6.2|5.5|1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6|24|9|1.1|13.6|0.6|40.1|6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9|1.5|12.4|14.8|44.4|10|9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1|1.8|2.6|0.8|1.2|0.7|0.8|1|7.2|3.1|11.5|20.1|28.2|38.2|7.1|0.3|41.9|57.7|54.6|12.2|19.5|60.4|6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6.5|10.8|3.3|5.3|6.6|1.4|48.2|4.7|17.1|26|7.9|14.3|27.6|29.9|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3.7|20.5|5.1|16.2|43.1|49.5|13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9.5|30.3|9.9|18.1|13.9|22.1|20.2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.5|6.5|10.2|26.1|38.3|18.7|22|51|6.6|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7.9|5.5|6.9|9.6|4.5|4.8|1.2|2.4|1|2.7|4|0.1|1.8|3.6|18.7|6.3|5.3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7.3|8.5|7.4|19.2|9.6|15.1|18.6|15|17.3|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1.1|10.5|9.4|7.3|9.7|26.8|15.7|11.2|10.6|1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8.1|29.9|23.5|4.1|8.8|45.9|37.9|33.1|1|50.7|12.6|3|43.6|1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1.2|12.8|9.3|9.2|38.7|16.9|32|7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9|12.5|4.2|18|6.6|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1233</Words>
  <Application>Microsoft Office PowerPoint</Application>
  <PresentationFormat>Custom</PresentationFormat>
  <Paragraphs>297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Learning with Prototypes</vt:lpstr>
      <vt:lpstr>Supervised Learning</vt:lpstr>
      <vt:lpstr>Some Types of Supervised Learning Problems</vt:lpstr>
      <vt:lpstr>Some Notation and Conventions</vt:lpstr>
      <vt:lpstr>Some Notation and Conventions</vt:lpstr>
      <vt:lpstr>Some Basic Operations on Vectors</vt:lpstr>
      <vt:lpstr>Computing Distances</vt:lpstr>
      <vt:lpstr>Our First Supervised Learner</vt:lpstr>
      <vt:lpstr>Prelude: A Very Primitive Classifier</vt:lpstr>
      <vt:lpstr>Improving Our Primitive Classifier</vt:lpstr>
      <vt:lpstr>Learning to predict categories</vt:lpstr>
      <vt:lpstr>Learning with Prototypes (LwP)</vt:lpstr>
      <vt:lpstr>Learning with Prototypes (LwP): An Illustration</vt:lpstr>
      <vt:lpstr>LwP: The Prediction Rule, Mathematically</vt:lpstr>
      <vt:lpstr>LwP: The Prediction Rule, Mathematically</vt:lpstr>
      <vt:lpstr>LwP: Some Failure Cases</vt:lpstr>
      <vt:lpstr>LwP: Some Key Aspects</vt:lpstr>
      <vt:lpstr>Learning with Prototypes (LwP)</vt:lpstr>
      <vt:lpstr>Improving LwP when classes are complex-shaped</vt:lpstr>
      <vt:lpstr>Improving LwP when classes are complex-shaped</vt:lpstr>
      <vt:lpstr>LwP as a subroutine in other ML models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455</cp:revision>
  <dcterms:created xsi:type="dcterms:W3CDTF">2020-07-07T20:42:16Z</dcterms:created>
  <dcterms:modified xsi:type="dcterms:W3CDTF">2021-08-09T12:27:04Z</dcterms:modified>
</cp:coreProperties>
</file>