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17" r:id="rId3"/>
    <p:sldId id="324" r:id="rId4"/>
    <p:sldId id="310" r:id="rId5"/>
    <p:sldId id="314" r:id="rId6"/>
    <p:sldId id="315" r:id="rId7"/>
    <p:sldId id="311" r:id="rId8"/>
    <p:sldId id="313" r:id="rId9"/>
    <p:sldId id="325" r:id="rId10"/>
    <p:sldId id="320" r:id="rId11"/>
    <p:sldId id="321" r:id="rId12"/>
    <p:sldId id="316" r:id="rId13"/>
    <p:sldId id="322" r:id="rId14"/>
    <p:sldId id="312" r:id="rId15"/>
    <p:sldId id="326" r:id="rId16"/>
    <p:sldId id="328" r:id="rId17"/>
    <p:sldId id="329" r:id="rId18"/>
    <p:sldId id="330" r:id="rId19"/>
    <p:sldId id="331" r:id="rId20"/>
    <p:sldId id="332" r:id="rId21"/>
    <p:sldId id="337" r:id="rId22"/>
    <p:sldId id="334" r:id="rId23"/>
    <p:sldId id="335" r:id="rId24"/>
    <p:sldId id="336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A572A-36E1-4525-AE41-14344A01E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4C09E8-9B79-4772-B5F1-15015E593D14}">
      <dgm:prSet/>
      <dgm:spPr/>
      <dgm:t>
        <a:bodyPr/>
        <a:lstStyle/>
        <a:p>
          <a:r>
            <a:rPr lang="en-US" dirty="0"/>
            <a:t>Ratio</a:t>
          </a:r>
        </a:p>
      </dgm:t>
    </dgm:pt>
    <dgm:pt modelId="{604CBFB0-01E2-4EDF-ABCD-943880845838}" type="parTrans" cxnId="{DFC6A132-C48C-47FA-A541-D9B215A3E816}">
      <dgm:prSet/>
      <dgm:spPr/>
      <dgm:t>
        <a:bodyPr/>
        <a:lstStyle/>
        <a:p>
          <a:endParaRPr lang="en-US"/>
        </a:p>
      </dgm:t>
    </dgm:pt>
    <dgm:pt modelId="{1291B4CA-4193-4B41-BE35-5772404962D8}" type="sibTrans" cxnId="{DFC6A132-C48C-47FA-A541-D9B215A3E816}">
      <dgm:prSet/>
      <dgm:spPr/>
      <dgm:t>
        <a:bodyPr/>
        <a:lstStyle/>
        <a:p>
          <a:endParaRPr lang="en-US"/>
        </a:p>
      </dgm:t>
    </dgm:pt>
    <dgm:pt modelId="{3142BB3E-6526-408F-916E-7D4D83392DC3}">
      <dgm:prSet/>
      <dgm:spPr/>
      <dgm:t>
        <a:bodyPr/>
        <a:lstStyle/>
        <a:p>
          <a:r>
            <a:rPr lang="en-US" dirty="0"/>
            <a:t>Interval</a:t>
          </a:r>
        </a:p>
      </dgm:t>
    </dgm:pt>
    <dgm:pt modelId="{7E1C6F54-FBF1-4527-8D30-2DD37EA9DDA7}" type="parTrans" cxnId="{C1090BFB-7F60-471E-B29C-131C55511EC7}">
      <dgm:prSet/>
      <dgm:spPr/>
      <dgm:t>
        <a:bodyPr/>
        <a:lstStyle/>
        <a:p>
          <a:endParaRPr lang="en-US"/>
        </a:p>
      </dgm:t>
    </dgm:pt>
    <dgm:pt modelId="{BB184980-6CD6-46A7-83CE-8CD1A5D6E361}" type="sibTrans" cxnId="{C1090BFB-7F60-471E-B29C-131C55511EC7}">
      <dgm:prSet/>
      <dgm:spPr/>
      <dgm:t>
        <a:bodyPr/>
        <a:lstStyle/>
        <a:p>
          <a:endParaRPr lang="en-US"/>
        </a:p>
      </dgm:t>
    </dgm:pt>
    <dgm:pt modelId="{E0E28767-B10F-4B21-A035-69AD5F8EA225}">
      <dgm:prSet/>
      <dgm:spPr/>
      <dgm:t>
        <a:bodyPr/>
        <a:lstStyle/>
        <a:p>
          <a:r>
            <a:rPr lang="en-US" dirty="0"/>
            <a:t>Ordinal </a:t>
          </a:r>
        </a:p>
      </dgm:t>
    </dgm:pt>
    <dgm:pt modelId="{28D7828A-B83E-4289-9298-304B2A249949}" type="parTrans" cxnId="{3BB5C82D-8993-4FE3-9988-BF50B8464992}">
      <dgm:prSet/>
      <dgm:spPr/>
      <dgm:t>
        <a:bodyPr/>
        <a:lstStyle/>
        <a:p>
          <a:endParaRPr lang="en-US"/>
        </a:p>
      </dgm:t>
    </dgm:pt>
    <dgm:pt modelId="{C993C508-FFBA-49C4-A04B-3BC2DE502B21}" type="sibTrans" cxnId="{3BB5C82D-8993-4FE3-9988-BF50B8464992}">
      <dgm:prSet/>
      <dgm:spPr/>
      <dgm:t>
        <a:bodyPr/>
        <a:lstStyle/>
        <a:p>
          <a:endParaRPr lang="en-US"/>
        </a:p>
      </dgm:t>
    </dgm:pt>
    <dgm:pt modelId="{2963A7E4-C52B-48AB-851A-E8C034C671F3}">
      <dgm:prSet/>
      <dgm:spPr/>
      <dgm:t>
        <a:bodyPr/>
        <a:lstStyle/>
        <a:p>
          <a:r>
            <a:rPr lang="en-US" dirty="0"/>
            <a:t>Nominal</a:t>
          </a:r>
        </a:p>
      </dgm:t>
    </dgm:pt>
    <dgm:pt modelId="{B8583E33-F3E2-4363-865F-377E69514C07}" type="parTrans" cxnId="{41F93A7F-8E9A-4503-A6B3-FD5659F8B270}">
      <dgm:prSet/>
      <dgm:spPr/>
      <dgm:t>
        <a:bodyPr/>
        <a:lstStyle/>
        <a:p>
          <a:endParaRPr lang="en-US"/>
        </a:p>
      </dgm:t>
    </dgm:pt>
    <dgm:pt modelId="{1131FD91-C449-4D98-865F-6C8074A3D70E}" type="sibTrans" cxnId="{41F93A7F-8E9A-4503-A6B3-FD5659F8B270}">
      <dgm:prSet/>
      <dgm:spPr/>
      <dgm:t>
        <a:bodyPr/>
        <a:lstStyle/>
        <a:p>
          <a:endParaRPr lang="en-US"/>
        </a:p>
      </dgm:t>
    </dgm:pt>
    <dgm:pt modelId="{E3BF0322-9B16-4AB6-A9D9-8D7D981C70D9}" type="pres">
      <dgm:prSet presAssocID="{094A572A-36E1-4525-AE41-14344A01E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2FB4E41-E051-4DF6-80D7-7D03A9BD407D}" type="pres">
      <dgm:prSet presAssocID="{4B4C09E8-9B79-4772-B5F1-15015E593D14}" presName="hierRoot1" presStyleCnt="0"/>
      <dgm:spPr/>
    </dgm:pt>
    <dgm:pt modelId="{CB96C2D4-80E4-4873-8EF0-6F66036E59E1}" type="pres">
      <dgm:prSet presAssocID="{4B4C09E8-9B79-4772-B5F1-15015E593D14}" presName="composite" presStyleCnt="0"/>
      <dgm:spPr/>
    </dgm:pt>
    <dgm:pt modelId="{452B600E-8C69-4541-971C-9E25816E169E}" type="pres">
      <dgm:prSet presAssocID="{4B4C09E8-9B79-4772-B5F1-15015E593D14}" presName="background" presStyleLbl="node0" presStyleIdx="0" presStyleCnt="4"/>
      <dgm:spPr/>
    </dgm:pt>
    <dgm:pt modelId="{7474B6AD-14C7-48A3-A8BF-8AA9E465AB39}" type="pres">
      <dgm:prSet presAssocID="{4B4C09E8-9B79-4772-B5F1-15015E593D14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782046-20F7-42CB-9635-636687A5D311}" type="pres">
      <dgm:prSet presAssocID="{4B4C09E8-9B79-4772-B5F1-15015E593D14}" presName="hierChild2" presStyleCnt="0"/>
      <dgm:spPr/>
    </dgm:pt>
    <dgm:pt modelId="{23502282-3773-4FE2-81A2-C9AD77FAA1E7}" type="pres">
      <dgm:prSet presAssocID="{3142BB3E-6526-408F-916E-7D4D83392DC3}" presName="hierRoot1" presStyleCnt="0"/>
      <dgm:spPr/>
    </dgm:pt>
    <dgm:pt modelId="{DF5C2D61-DFB7-4871-A78C-0283F5068020}" type="pres">
      <dgm:prSet presAssocID="{3142BB3E-6526-408F-916E-7D4D83392DC3}" presName="composite" presStyleCnt="0"/>
      <dgm:spPr/>
    </dgm:pt>
    <dgm:pt modelId="{DE172239-7BA3-4366-9B66-8D5265A94A5A}" type="pres">
      <dgm:prSet presAssocID="{3142BB3E-6526-408F-916E-7D4D83392DC3}" presName="background" presStyleLbl="node0" presStyleIdx="1" presStyleCnt="4"/>
      <dgm:spPr/>
    </dgm:pt>
    <dgm:pt modelId="{A905D743-1037-41AF-872B-79C971D35CC8}" type="pres">
      <dgm:prSet presAssocID="{3142BB3E-6526-408F-916E-7D4D83392DC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3BF09DE-E1A7-4930-A64B-8A96087DFBDD}" type="pres">
      <dgm:prSet presAssocID="{3142BB3E-6526-408F-916E-7D4D83392DC3}" presName="hierChild2" presStyleCnt="0"/>
      <dgm:spPr/>
    </dgm:pt>
    <dgm:pt modelId="{2B3029A7-6C1C-4F67-AF99-167079EA97CF}" type="pres">
      <dgm:prSet presAssocID="{E0E28767-B10F-4B21-A035-69AD5F8EA225}" presName="hierRoot1" presStyleCnt="0"/>
      <dgm:spPr/>
    </dgm:pt>
    <dgm:pt modelId="{6ECDBD0C-293B-425B-A8F6-DD7F9DF7070B}" type="pres">
      <dgm:prSet presAssocID="{E0E28767-B10F-4B21-A035-69AD5F8EA225}" presName="composite" presStyleCnt="0"/>
      <dgm:spPr/>
    </dgm:pt>
    <dgm:pt modelId="{25D8E1C9-6F1B-4764-BCC4-490CB88473CE}" type="pres">
      <dgm:prSet presAssocID="{E0E28767-B10F-4B21-A035-69AD5F8EA225}" presName="background" presStyleLbl="node0" presStyleIdx="2" presStyleCnt="4"/>
      <dgm:spPr/>
    </dgm:pt>
    <dgm:pt modelId="{5F66F9E8-63D0-49C8-B3CF-8E0AAF1C62CA}" type="pres">
      <dgm:prSet presAssocID="{E0E28767-B10F-4B21-A035-69AD5F8EA225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1A1E6B3-01F6-44ED-9052-CAB72145C88E}" type="pres">
      <dgm:prSet presAssocID="{E0E28767-B10F-4B21-A035-69AD5F8EA225}" presName="hierChild2" presStyleCnt="0"/>
      <dgm:spPr/>
    </dgm:pt>
    <dgm:pt modelId="{A6567E38-C9A7-4322-A46B-EBCBE3E21E74}" type="pres">
      <dgm:prSet presAssocID="{2963A7E4-C52B-48AB-851A-E8C034C671F3}" presName="hierRoot1" presStyleCnt="0"/>
      <dgm:spPr/>
    </dgm:pt>
    <dgm:pt modelId="{D1288714-3A3D-42E2-B643-89809A503E1C}" type="pres">
      <dgm:prSet presAssocID="{2963A7E4-C52B-48AB-851A-E8C034C671F3}" presName="composite" presStyleCnt="0"/>
      <dgm:spPr/>
    </dgm:pt>
    <dgm:pt modelId="{C4EFC569-C46B-4271-A02F-A11A471D2940}" type="pres">
      <dgm:prSet presAssocID="{2963A7E4-C52B-48AB-851A-E8C034C671F3}" presName="background" presStyleLbl="node0" presStyleIdx="3" presStyleCnt="4"/>
      <dgm:spPr/>
    </dgm:pt>
    <dgm:pt modelId="{EDC0FB54-2932-4780-8381-217A65231E26}" type="pres">
      <dgm:prSet presAssocID="{2963A7E4-C52B-48AB-851A-E8C034C671F3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552A900-418C-484A-852B-9556E561BCD8}" type="pres">
      <dgm:prSet presAssocID="{2963A7E4-C52B-48AB-851A-E8C034C671F3}" presName="hierChild2" presStyleCnt="0"/>
      <dgm:spPr/>
    </dgm:pt>
  </dgm:ptLst>
  <dgm:cxnLst>
    <dgm:cxn modelId="{3BB5C82D-8993-4FE3-9988-BF50B8464992}" srcId="{094A572A-36E1-4525-AE41-14344A01E14E}" destId="{E0E28767-B10F-4B21-A035-69AD5F8EA225}" srcOrd="2" destOrd="0" parTransId="{28D7828A-B83E-4289-9298-304B2A249949}" sibTransId="{C993C508-FFBA-49C4-A04B-3BC2DE502B21}"/>
    <dgm:cxn modelId="{C9506009-641F-4955-A406-961912DF823A}" type="presOf" srcId="{2963A7E4-C52B-48AB-851A-E8C034C671F3}" destId="{EDC0FB54-2932-4780-8381-217A65231E26}" srcOrd="0" destOrd="0" presId="urn:microsoft.com/office/officeart/2005/8/layout/hierarchy1"/>
    <dgm:cxn modelId="{C1090BFB-7F60-471E-B29C-131C55511EC7}" srcId="{094A572A-36E1-4525-AE41-14344A01E14E}" destId="{3142BB3E-6526-408F-916E-7D4D83392DC3}" srcOrd="1" destOrd="0" parTransId="{7E1C6F54-FBF1-4527-8D30-2DD37EA9DDA7}" sibTransId="{BB184980-6CD6-46A7-83CE-8CD1A5D6E361}"/>
    <dgm:cxn modelId="{DFC6A132-C48C-47FA-A541-D9B215A3E816}" srcId="{094A572A-36E1-4525-AE41-14344A01E14E}" destId="{4B4C09E8-9B79-4772-B5F1-15015E593D14}" srcOrd="0" destOrd="0" parTransId="{604CBFB0-01E2-4EDF-ABCD-943880845838}" sibTransId="{1291B4CA-4193-4B41-BE35-5772404962D8}"/>
    <dgm:cxn modelId="{8640A978-D06A-482B-BC9C-41D5E3E6189E}" type="presOf" srcId="{E0E28767-B10F-4B21-A035-69AD5F8EA225}" destId="{5F66F9E8-63D0-49C8-B3CF-8E0AAF1C62CA}" srcOrd="0" destOrd="0" presId="urn:microsoft.com/office/officeart/2005/8/layout/hierarchy1"/>
    <dgm:cxn modelId="{878906CA-2061-4E7E-A3C6-980EE9FE00FA}" type="presOf" srcId="{4B4C09E8-9B79-4772-B5F1-15015E593D14}" destId="{7474B6AD-14C7-48A3-A8BF-8AA9E465AB39}" srcOrd="0" destOrd="0" presId="urn:microsoft.com/office/officeart/2005/8/layout/hierarchy1"/>
    <dgm:cxn modelId="{629678D6-4F39-421F-82C9-79785DE8F662}" type="presOf" srcId="{3142BB3E-6526-408F-916E-7D4D83392DC3}" destId="{A905D743-1037-41AF-872B-79C971D35CC8}" srcOrd="0" destOrd="0" presId="urn:microsoft.com/office/officeart/2005/8/layout/hierarchy1"/>
    <dgm:cxn modelId="{FD890C52-356D-4B0F-BB7D-6C4383E337AC}" type="presOf" srcId="{094A572A-36E1-4525-AE41-14344A01E14E}" destId="{E3BF0322-9B16-4AB6-A9D9-8D7D981C70D9}" srcOrd="0" destOrd="0" presId="urn:microsoft.com/office/officeart/2005/8/layout/hierarchy1"/>
    <dgm:cxn modelId="{41F93A7F-8E9A-4503-A6B3-FD5659F8B270}" srcId="{094A572A-36E1-4525-AE41-14344A01E14E}" destId="{2963A7E4-C52B-48AB-851A-E8C034C671F3}" srcOrd="3" destOrd="0" parTransId="{B8583E33-F3E2-4363-865F-377E69514C07}" sibTransId="{1131FD91-C449-4D98-865F-6C8074A3D70E}"/>
    <dgm:cxn modelId="{AF69DEB0-4917-4DA2-A560-A8943C9E0BF1}" type="presParOf" srcId="{E3BF0322-9B16-4AB6-A9D9-8D7D981C70D9}" destId="{82FB4E41-E051-4DF6-80D7-7D03A9BD407D}" srcOrd="0" destOrd="0" presId="urn:microsoft.com/office/officeart/2005/8/layout/hierarchy1"/>
    <dgm:cxn modelId="{48088A09-D52F-4EAC-A749-59F1F64E5AA8}" type="presParOf" srcId="{82FB4E41-E051-4DF6-80D7-7D03A9BD407D}" destId="{CB96C2D4-80E4-4873-8EF0-6F66036E59E1}" srcOrd="0" destOrd="0" presId="urn:microsoft.com/office/officeart/2005/8/layout/hierarchy1"/>
    <dgm:cxn modelId="{24034908-112F-4EF5-8C81-7124B33EC967}" type="presParOf" srcId="{CB96C2D4-80E4-4873-8EF0-6F66036E59E1}" destId="{452B600E-8C69-4541-971C-9E25816E169E}" srcOrd="0" destOrd="0" presId="urn:microsoft.com/office/officeart/2005/8/layout/hierarchy1"/>
    <dgm:cxn modelId="{01502682-E99A-47AB-828B-E2C2624657A7}" type="presParOf" srcId="{CB96C2D4-80E4-4873-8EF0-6F66036E59E1}" destId="{7474B6AD-14C7-48A3-A8BF-8AA9E465AB39}" srcOrd="1" destOrd="0" presId="urn:microsoft.com/office/officeart/2005/8/layout/hierarchy1"/>
    <dgm:cxn modelId="{549FC5C7-3077-41AE-AF0C-81A962F2BECA}" type="presParOf" srcId="{82FB4E41-E051-4DF6-80D7-7D03A9BD407D}" destId="{EA782046-20F7-42CB-9635-636687A5D311}" srcOrd="1" destOrd="0" presId="urn:microsoft.com/office/officeart/2005/8/layout/hierarchy1"/>
    <dgm:cxn modelId="{6166E901-F994-488C-907B-B8F9C4D928B1}" type="presParOf" srcId="{E3BF0322-9B16-4AB6-A9D9-8D7D981C70D9}" destId="{23502282-3773-4FE2-81A2-C9AD77FAA1E7}" srcOrd="1" destOrd="0" presId="urn:microsoft.com/office/officeart/2005/8/layout/hierarchy1"/>
    <dgm:cxn modelId="{4352DB98-20B2-4A0B-ACE9-B0E9DA078ED9}" type="presParOf" srcId="{23502282-3773-4FE2-81A2-C9AD77FAA1E7}" destId="{DF5C2D61-DFB7-4871-A78C-0283F5068020}" srcOrd="0" destOrd="0" presId="urn:microsoft.com/office/officeart/2005/8/layout/hierarchy1"/>
    <dgm:cxn modelId="{09BA956A-DB38-4292-B870-05C984EDB965}" type="presParOf" srcId="{DF5C2D61-DFB7-4871-A78C-0283F5068020}" destId="{DE172239-7BA3-4366-9B66-8D5265A94A5A}" srcOrd="0" destOrd="0" presId="urn:microsoft.com/office/officeart/2005/8/layout/hierarchy1"/>
    <dgm:cxn modelId="{65E8F220-FDD8-4326-B66A-CB19201D11B0}" type="presParOf" srcId="{DF5C2D61-DFB7-4871-A78C-0283F5068020}" destId="{A905D743-1037-41AF-872B-79C971D35CC8}" srcOrd="1" destOrd="0" presId="urn:microsoft.com/office/officeart/2005/8/layout/hierarchy1"/>
    <dgm:cxn modelId="{AC77C949-4011-4ACF-B9DF-DF39EA9F3401}" type="presParOf" srcId="{23502282-3773-4FE2-81A2-C9AD77FAA1E7}" destId="{73BF09DE-E1A7-4930-A64B-8A96087DFBDD}" srcOrd="1" destOrd="0" presId="urn:microsoft.com/office/officeart/2005/8/layout/hierarchy1"/>
    <dgm:cxn modelId="{D7E62D7F-2552-44CE-B808-1AD382EFB32D}" type="presParOf" srcId="{E3BF0322-9B16-4AB6-A9D9-8D7D981C70D9}" destId="{2B3029A7-6C1C-4F67-AF99-167079EA97CF}" srcOrd="2" destOrd="0" presId="urn:microsoft.com/office/officeart/2005/8/layout/hierarchy1"/>
    <dgm:cxn modelId="{E33A4F0D-91E0-4400-9370-AA00AF93BA97}" type="presParOf" srcId="{2B3029A7-6C1C-4F67-AF99-167079EA97CF}" destId="{6ECDBD0C-293B-425B-A8F6-DD7F9DF7070B}" srcOrd="0" destOrd="0" presId="urn:microsoft.com/office/officeart/2005/8/layout/hierarchy1"/>
    <dgm:cxn modelId="{E2050A7C-298F-4549-A3C9-E3EA8C944435}" type="presParOf" srcId="{6ECDBD0C-293B-425B-A8F6-DD7F9DF7070B}" destId="{25D8E1C9-6F1B-4764-BCC4-490CB88473CE}" srcOrd="0" destOrd="0" presId="urn:microsoft.com/office/officeart/2005/8/layout/hierarchy1"/>
    <dgm:cxn modelId="{5803D7F1-B895-420E-9B09-03E780B6F059}" type="presParOf" srcId="{6ECDBD0C-293B-425B-A8F6-DD7F9DF7070B}" destId="{5F66F9E8-63D0-49C8-B3CF-8E0AAF1C62CA}" srcOrd="1" destOrd="0" presId="urn:microsoft.com/office/officeart/2005/8/layout/hierarchy1"/>
    <dgm:cxn modelId="{F59792B4-0898-4F6E-ACEC-9870A2510B5E}" type="presParOf" srcId="{2B3029A7-6C1C-4F67-AF99-167079EA97CF}" destId="{F1A1E6B3-01F6-44ED-9052-CAB72145C88E}" srcOrd="1" destOrd="0" presId="urn:microsoft.com/office/officeart/2005/8/layout/hierarchy1"/>
    <dgm:cxn modelId="{59434070-5480-4FF8-A651-3AEE55EE0C9D}" type="presParOf" srcId="{E3BF0322-9B16-4AB6-A9D9-8D7D981C70D9}" destId="{A6567E38-C9A7-4322-A46B-EBCBE3E21E74}" srcOrd="3" destOrd="0" presId="urn:microsoft.com/office/officeart/2005/8/layout/hierarchy1"/>
    <dgm:cxn modelId="{09F36C91-E649-4301-AEC3-9BD4ABE7B3A6}" type="presParOf" srcId="{A6567E38-C9A7-4322-A46B-EBCBE3E21E74}" destId="{D1288714-3A3D-42E2-B643-89809A503E1C}" srcOrd="0" destOrd="0" presId="urn:microsoft.com/office/officeart/2005/8/layout/hierarchy1"/>
    <dgm:cxn modelId="{96327804-AC23-461F-A7FE-1159F0F3B8DB}" type="presParOf" srcId="{D1288714-3A3D-42E2-B643-89809A503E1C}" destId="{C4EFC569-C46B-4271-A02F-A11A471D2940}" srcOrd="0" destOrd="0" presId="urn:microsoft.com/office/officeart/2005/8/layout/hierarchy1"/>
    <dgm:cxn modelId="{4996A4DB-BFF8-43FC-8CAF-22DF4008D7A1}" type="presParOf" srcId="{D1288714-3A3D-42E2-B643-89809A503E1C}" destId="{EDC0FB54-2932-4780-8381-217A65231E26}" srcOrd="1" destOrd="0" presId="urn:microsoft.com/office/officeart/2005/8/layout/hierarchy1"/>
    <dgm:cxn modelId="{93386338-0260-4A5C-8F66-60AC3CCE8166}" type="presParOf" srcId="{A6567E38-C9A7-4322-A46B-EBCBE3E21E74}" destId="{A552A900-418C-484A-852B-9556E561BC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2B600E-8C69-4541-971C-9E25816E169E}">
      <dsp:nvSpPr>
        <dsp:cNvPr id="0" name=""/>
        <dsp:cNvSpPr/>
      </dsp:nvSpPr>
      <dsp:spPr>
        <a:xfrm>
          <a:off x="2964" y="1098886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4B6AD-14C7-48A3-A8BF-8AA9E465AB39}">
      <dsp:nvSpPr>
        <dsp:cNvPr id="0" name=""/>
        <dsp:cNvSpPr/>
      </dsp:nvSpPr>
      <dsp:spPr>
        <a:xfrm>
          <a:off x="238160" y="1322322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Ratio</a:t>
          </a:r>
        </a:p>
      </dsp:txBody>
      <dsp:txXfrm>
        <a:off x="238160" y="1322322"/>
        <a:ext cx="2116764" cy="1344145"/>
      </dsp:txXfrm>
    </dsp:sp>
    <dsp:sp modelId="{DE172239-7BA3-4366-9B66-8D5265A94A5A}">
      <dsp:nvSpPr>
        <dsp:cNvPr id="0" name=""/>
        <dsp:cNvSpPr/>
      </dsp:nvSpPr>
      <dsp:spPr>
        <a:xfrm>
          <a:off x="2590121" y="1098886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5D743-1037-41AF-872B-79C971D35CC8}">
      <dsp:nvSpPr>
        <dsp:cNvPr id="0" name=""/>
        <dsp:cNvSpPr/>
      </dsp:nvSpPr>
      <dsp:spPr>
        <a:xfrm>
          <a:off x="2825317" y="1322322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Interval</a:t>
          </a:r>
        </a:p>
      </dsp:txBody>
      <dsp:txXfrm>
        <a:off x="2825317" y="1322322"/>
        <a:ext cx="2116764" cy="1344145"/>
      </dsp:txXfrm>
    </dsp:sp>
    <dsp:sp modelId="{25D8E1C9-6F1B-4764-BCC4-490CB88473CE}">
      <dsp:nvSpPr>
        <dsp:cNvPr id="0" name=""/>
        <dsp:cNvSpPr/>
      </dsp:nvSpPr>
      <dsp:spPr>
        <a:xfrm>
          <a:off x="5177279" y="1098886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6F9E8-63D0-49C8-B3CF-8E0AAF1C62CA}">
      <dsp:nvSpPr>
        <dsp:cNvPr id="0" name=""/>
        <dsp:cNvSpPr/>
      </dsp:nvSpPr>
      <dsp:spPr>
        <a:xfrm>
          <a:off x="5412475" y="1322322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Ordinal </a:t>
          </a:r>
        </a:p>
      </dsp:txBody>
      <dsp:txXfrm>
        <a:off x="5412475" y="1322322"/>
        <a:ext cx="2116764" cy="1344145"/>
      </dsp:txXfrm>
    </dsp:sp>
    <dsp:sp modelId="{C4EFC569-C46B-4271-A02F-A11A471D2940}">
      <dsp:nvSpPr>
        <dsp:cNvPr id="0" name=""/>
        <dsp:cNvSpPr/>
      </dsp:nvSpPr>
      <dsp:spPr>
        <a:xfrm>
          <a:off x="7764436" y="1098886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0FB54-2932-4780-8381-217A65231E26}">
      <dsp:nvSpPr>
        <dsp:cNvPr id="0" name=""/>
        <dsp:cNvSpPr/>
      </dsp:nvSpPr>
      <dsp:spPr>
        <a:xfrm>
          <a:off x="7999632" y="1322322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Nominal</a:t>
          </a:r>
        </a:p>
      </dsp:txBody>
      <dsp:txXfrm>
        <a:off x="7999632" y="1322322"/>
        <a:ext cx="2116764" cy="134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17-types-of-similarity-and-dissimilarity-measures-used-in-data-science-3eb914d268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17-types-of-similarity-and-dissimilarity-measures-used-in-data-science-3eb914d268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247311"/>
            <a:ext cx="11492918" cy="1410758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Exotic distances and nearest neighbors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022"/>
    </mc:Choice>
    <mc:Fallback>
      <p:transition spd="slow" advTm="230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Rather than looking at a fixed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IN" dirty="0">
                    <a:latin typeface="Abadi Extra Light" panose="020B0204020104020204" pitchFamily="34" charset="0"/>
                  </a:rPr>
                  <a:t>, can look inside a ball of a given radius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around the test input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xmlns="" id="{76EFF0B9-3274-4824-A58A-B58C7D176B4B}"/>
              </a:ext>
            </a:extLst>
          </p:cNvPr>
          <p:cNvSpPr/>
          <p:nvPr/>
        </p:nvSpPr>
        <p:spPr>
          <a:xfrm>
            <a:off x="4916858" y="2786902"/>
            <a:ext cx="1397598" cy="1433043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0ED74D6-A125-41C6-BED7-3ECC6C5CBD3E}"/>
              </a:ext>
            </a:extLst>
          </p:cNvPr>
          <p:cNvSpPr/>
          <p:nvPr/>
        </p:nvSpPr>
        <p:spPr>
          <a:xfrm>
            <a:off x="4354280" y="2258967"/>
            <a:ext cx="2557933" cy="2592265"/>
          </a:xfrm>
          <a:prstGeom prst="ellipse">
            <a:avLst/>
          </a:prstGeom>
          <a:solidFill>
            <a:schemeClr val="accent2">
              <a:alpha val="1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-Ball Nearest </a:t>
                </a:r>
                <a:r>
                  <a:rPr lang="en-IN" dirty="0" err="1">
                    <a:solidFill>
                      <a:schemeClr val="accent2">
                        <a:lumMod val="75000"/>
                      </a:schemeClr>
                    </a:solidFill>
                  </a:rPr>
                  <a:t>Neighbors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4" cstate="print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xmlns="" id="{882AC0A8-860C-42FD-935D-6A889A7ACFE2}"/>
              </a:ext>
            </a:extLst>
          </p:cNvPr>
          <p:cNvSpPr/>
          <p:nvPr/>
        </p:nvSpPr>
        <p:spPr>
          <a:xfrm>
            <a:off x="1746025" y="44930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xmlns="" id="{680B4C0C-F8BA-49B1-97AB-949C72B0C84B}"/>
              </a:ext>
            </a:extLst>
          </p:cNvPr>
          <p:cNvSpPr/>
          <p:nvPr/>
        </p:nvSpPr>
        <p:spPr>
          <a:xfrm>
            <a:off x="1986411" y="35034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xmlns="" id="{7059EF73-4AB8-4E98-848E-8972EDFB5EF3}"/>
              </a:ext>
            </a:extLst>
          </p:cNvPr>
          <p:cNvSpPr/>
          <p:nvPr/>
        </p:nvSpPr>
        <p:spPr>
          <a:xfrm>
            <a:off x="2508027" y="546176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xmlns="" id="{BB3ED8BF-B03D-49B9-AED9-7188179005A2}"/>
              </a:ext>
            </a:extLst>
          </p:cNvPr>
          <p:cNvSpPr/>
          <p:nvPr/>
        </p:nvSpPr>
        <p:spPr>
          <a:xfrm>
            <a:off x="2699704" y="433548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xmlns="" id="{88373309-C9B1-48DE-9001-2D896EB568B2}"/>
              </a:ext>
            </a:extLst>
          </p:cNvPr>
          <p:cNvSpPr/>
          <p:nvPr/>
        </p:nvSpPr>
        <p:spPr>
          <a:xfrm>
            <a:off x="3262170" y="352798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xmlns="" id="{53EAC862-70D2-419D-B5F7-1A5C42C2DABE}"/>
              </a:ext>
            </a:extLst>
          </p:cNvPr>
          <p:cNvSpPr/>
          <p:nvPr/>
        </p:nvSpPr>
        <p:spPr>
          <a:xfrm>
            <a:off x="3314019" y="273152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xmlns="" id="{F81A75D3-AA15-434D-92D7-1035FA54562B}"/>
              </a:ext>
            </a:extLst>
          </p:cNvPr>
          <p:cNvSpPr/>
          <p:nvPr/>
        </p:nvSpPr>
        <p:spPr>
          <a:xfrm>
            <a:off x="5163251" y="370709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xmlns="" id="{337AC611-3428-4B16-AB6C-C907E4013947}"/>
              </a:ext>
            </a:extLst>
          </p:cNvPr>
          <p:cNvSpPr/>
          <p:nvPr/>
        </p:nvSpPr>
        <p:spPr>
          <a:xfrm>
            <a:off x="3691091" y="50541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xmlns="" id="{0F82DF0A-F198-4E82-B896-A43A41C397EA}"/>
              </a:ext>
            </a:extLst>
          </p:cNvPr>
          <p:cNvSpPr/>
          <p:nvPr/>
        </p:nvSpPr>
        <p:spPr>
          <a:xfrm>
            <a:off x="6011013" y="422826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xmlns="" id="{4C669F1F-BF5E-41B9-AA24-F5AB4456D246}"/>
              </a:ext>
            </a:extLst>
          </p:cNvPr>
          <p:cNvSpPr/>
          <p:nvPr/>
        </p:nvSpPr>
        <p:spPr>
          <a:xfrm>
            <a:off x="6920170" y="327407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xmlns="" id="{C73E6143-CB90-4151-BD1B-00A343A53949}"/>
              </a:ext>
            </a:extLst>
          </p:cNvPr>
          <p:cNvSpPr/>
          <p:nvPr/>
        </p:nvSpPr>
        <p:spPr>
          <a:xfrm>
            <a:off x="7516805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xmlns="" id="{661A0F4C-67D1-4765-A9FA-4A8B1628CAB1}"/>
              </a:ext>
            </a:extLst>
          </p:cNvPr>
          <p:cNvSpPr/>
          <p:nvPr/>
        </p:nvSpPr>
        <p:spPr>
          <a:xfrm>
            <a:off x="8079273" y="309069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F879CF56-ABD0-45A3-8348-D1F5BED0F8C9}"/>
              </a:ext>
            </a:extLst>
          </p:cNvPr>
          <p:cNvSpPr/>
          <p:nvPr/>
        </p:nvSpPr>
        <p:spPr>
          <a:xfrm>
            <a:off x="7343979" y="2610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554077D3-955C-464B-AB5D-6BB6AC2D7718}"/>
              </a:ext>
            </a:extLst>
          </p:cNvPr>
          <p:cNvSpPr/>
          <p:nvPr/>
        </p:nvSpPr>
        <p:spPr>
          <a:xfrm>
            <a:off x="9014099" y="2794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46853420-097D-47F1-BF0A-51B36150DEB7}"/>
              </a:ext>
            </a:extLst>
          </p:cNvPr>
          <p:cNvSpPr/>
          <p:nvPr/>
        </p:nvSpPr>
        <p:spPr>
          <a:xfrm>
            <a:off x="7705341" y="4811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351AD3ED-5F61-48DA-B194-9C3F7F534E02}"/>
              </a:ext>
            </a:extLst>
          </p:cNvPr>
          <p:cNvSpPr/>
          <p:nvPr/>
        </p:nvSpPr>
        <p:spPr>
          <a:xfrm>
            <a:off x="8637027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54DCC378-320C-40CE-92D1-33952830696D}"/>
              </a:ext>
            </a:extLst>
          </p:cNvPr>
          <p:cNvSpPr/>
          <p:nvPr/>
        </p:nvSpPr>
        <p:spPr>
          <a:xfrm>
            <a:off x="8395577" y="45512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xmlns="" id="{129E77D4-E250-4D95-BB04-687D1C647A6A}"/>
              </a:ext>
            </a:extLst>
          </p:cNvPr>
          <p:cNvSpPr/>
          <p:nvPr/>
        </p:nvSpPr>
        <p:spPr>
          <a:xfrm>
            <a:off x="6263609" y="373044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xmlns="" id="{64D71465-9943-4E2E-B627-BABD8EE2785E}"/>
              </a:ext>
            </a:extLst>
          </p:cNvPr>
          <p:cNvSpPr/>
          <p:nvPr/>
        </p:nvSpPr>
        <p:spPr>
          <a:xfrm>
            <a:off x="5455477" y="3275264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xmlns="" id="{7205A5F8-7503-4A73-AB00-574F4FA03BBA}"/>
              </a:ext>
            </a:extLst>
          </p:cNvPr>
          <p:cNvSpPr/>
          <p:nvPr/>
        </p:nvSpPr>
        <p:spPr>
          <a:xfrm>
            <a:off x="3708375" y="44167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F78BFD-8F61-4437-9FF1-50F7461347E0}"/>
              </a:ext>
            </a:extLst>
          </p:cNvPr>
          <p:cNvSpPr txBox="1"/>
          <p:nvPr/>
        </p:nvSpPr>
        <p:spPr>
          <a:xfrm>
            <a:off x="4602775" y="300283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xmlns="" id="{E8CF45E3-EB43-49B3-9800-822724E81E93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xmlns="" id="{44A3BAF5-3BBF-449A-ACD4-9908A9307D86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06B4895-2589-428B-BFA0-4BA25985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83849" y="155570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/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changing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change the prediction. How to pick the “right”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value?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4165A0-C897-4196-9C7E-8583AD3E7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blipFill>
                <a:blip r:embed="rId6" cstate="print"/>
                <a:stretch>
                  <a:fillRect l="-839" t="-5385" b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E61F0634-C901-42A0-9935-8231D59C16D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28156" y="508231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/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Just like K,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a “hyperparameter”. One way to choose it is using “cross-validation” (will see shortly)</a:t>
                </a:r>
              </a:p>
            </p:txBody>
          </p:sp>
        </mc:Choice>
        <mc:Fallback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E90844-AE8C-4884-8993-FE5FEC70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blipFill>
                <a:blip r:embed="rId8" cstate="print"/>
                <a:stretch>
                  <a:fillRect l="-1155" b="-43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77938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7609"/>
    </mc:Choice>
    <mc:Fallback>
      <p:transition spd="slow" advTm="127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5" grpId="0" animBg="1"/>
      <p:bldP spid="31" grpId="0"/>
      <p:bldP spid="38" grpId="0" animBg="1"/>
      <p:bldP spid="38" grpId="1" animBg="1"/>
      <p:bldP spid="39" grpId="0" animBg="1"/>
      <p:bldP spid="42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xmlns="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standard KNN and 𝜖-NN treat all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equally (all vote equally)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improvement: When voting, give more importance to closer training inputs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Distance-weighted </a:t>
                </a:r>
                <a:r>
                  <a:rPr lang="en-IN" b="0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NN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 cstate="print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xmlns="" id="{3CA9281D-27D7-4C6C-BD94-6E052947EF4D}"/>
              </a:ext>
            </a:extLst>
          </p:cNvPr>
          <p:cNvSpPr/>
          <p:nvPr/>
        </p:nvSpPr>
        <p:spPr>
          <a:xfrm>
            <a:off x="2558840" y="34346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xmlns="" id="{3E44CED9-F307-4836-91E2-638CB68944AB}"/>
              </a:ext>
            </a:extLst>
          </p:cNvPr>
          <p:cNvSpPr/>
          <p:nvPr/>
        </p:nvSpPr>
        <p:spPr>
          <a:xfrm>
            <a:off x="2799226" y="24450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2B53A953-EC76-4FB4-B6FA-14C5B8801D5E}"/>
              </a:ext>
            </a:extLst>
          </p:cNvPr>
          <p:cNvSpPr/>
          <p:nvPr/>
        </p:nvSpPr>
        <p:spPr>
          <a:xfrm>
            <a:off x="3392241" y="42097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xmlns="" id="{B5693BAE-3CA3-4045-ABA7-B8F8FCDDC289}"/>
              </a:ext>
            </a:extLst>
          </p:cNvPr>
          <p:cNvSpPr/>
          <p:nvPr/>
        </p:nvSpPr>
        <p:spPr>
          <a:xfrm>
            <a:off x="3512519" y="32771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xmlns="" id="{739987EF-9113-4033-9BA4-4493E8E54A9A}"/>
              </a:ext>
            </a:extLst>
          </p:cNvPr>
          <p:cNvSpPr/>
          <p:nvPr/>
        </p:nvSpPr>
        <p:spPr>
          <a:xfrm>
            <a:off x="4074985" y="246963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xmlns="" id="{08153D83-4B47-4B3C-870E-6F64EA59E6A0}"/>
              </a:ext>
            </a:extLst>
          </p:cNvPr>
          <p:cNvSpPr/>
          <p:nvPr/>
        </p:nvSpPr>
        <p:spPr>
          <a:xfrm>
            <a:off x="4126834" y="167317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xmlns="" id="{261CA9DA-6600-4828-AA14-67F0589283C9}"/>
              </a:ext>
            </a:extLst>
          </p:cNvPr>
          <p:cNvSpPr/>
          <p:nvPr/>
        </p:nvSpPr>
        <p:spPr>
          <a:xfrm>
            <a:off x="5718928" y="263170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xmlns="" id="{32F687E3-02B8-42B3-BF79-0FC98D20D7BF}"/>
              </a:ext>
            </a:extLst>
          </p:cNvPr>
          <p:cNvSpPr/>
          <p:nvPr/>
        </p:nvSpPr>
        <p:spPr>
          <a:xfrm>
            <a:off x="4503906" y="39957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xmlns="" id="{0AB46BFA-ADF2-460D-9F1D-BB7851CF4010}"/>
              </a:ext>
            </a:extLst>
          </p:cNvPr>
          <p:cNvSpPr/>
          <p:nvPr/>
        </p:nvSpPr>
        <p:spPr>
          <a:xfrm>
            <a:off x="6518979" y="324542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xmlns="" id="{C2928CDB-3923-4923-AC9A-C49D508AB59B}"/>
              </a:ext>
            </a:extLst>
          </p:cNvPr>
          <p:cNvSpPr/>
          <p:nvPr/>
        </p:nvSpPr>
        <p:spPr>
          <a:xfrm>
            <a:off x="7275341" y="234222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xmlns="" id="{9E3AB834-F3A5-4D98-8E87-E89F47C08044}"/>
              </a:ext>
            </a:extLst>
          </p:cNvPr>
          <p:cNvSpPr/>
          <p:nvPr/>
        </p:nvSpPr>
        <p:spPr>
          <a:xfrm>
            <a:off x="8024771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xmlns="" id="{1B242E0C-14F1-42EE-AFFA-F29869F225A6}"/>
              </a:ext>
            </a:extLst>
          </p:cNvPr>
          <p:cNvSpPr/>
          <p:nvPr/>
        </p:nvSpPr>
        <p:spPr>
          <a:xfrm>
            <a:off x="8587239" y="21078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xmlns="" id="{45E91110-EAD8-4ECC-A038-78698A73BC97}"/>
              </a:ext>
            </a:extLst>
          </p:cNvPr>
          <p:cNvSpPr/>
          <p:nvPr/>
        </p:nvSpPr>
        <p:spPr>
          <a:xfrm>
            <a:off x="7851945" y="1627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xmlns="" id="{454F5E49-6170-4456-BE2C-C12437C07FB1}"/>
              </a:ext>
            </a:extLst>
          </p:cNvPr>
          <p:cNvSpPr/>
          <p:nvPr/>
        </p:nvSpPr>
        <p:spPr>
          <a:xfrm>
            <a:off x="9522065" y="1811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xmlns="" id="{EC1912F8-1BE9-4A79-8FD1-E0ECAB475F00}"/>
              </a:ext>
            </a:extLst>
          </p:cNvPr>
          <p:cNvSpPr/>
          <p:nvPr/>
        </p:nvSpPr>
        <p:spPr>
          <a:xfrm>
            <a:off x="8213307" y="382869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xmlns="" id="{8DC01914-0967-4F33-BFA0-19803C41B71B}"/>
              </a:ext>
            </a:extLst>
          </p:cNvPr>
          <p:cNvSpPr/>
          <p:nvPr/>
        </p:nvSpPr>
        <p:spPr>
          <a:xfrm>
            <a:off x="9144993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xmlns="" id="{671FD23A-01C1-4DB7-9DBC-9684442B5A17}"/>
              </a:ext>
            </a:extLst>
          </p:cNvPr>
          <p:cNvSpPr/>
          <p:nvPr/>
        </p:nvSpPr>
        <p:spPr>
          <a:xfrm>
            <a:off x="8903543" y="3568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xmlns="" id="{C40CA839-8656-4C8B-9554-0309124807C5}"/>
              </a:ext>
            </a:extLst>
          </p:cNvPr>
          <p:cNvSpPr/>
          <p:nvPr/>
        </p:nvSpPr>
        <p:spPr>
          <a:xfrm>
            <a:off x="6894803" y="285715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xmlns="" id="{3EF65022-E945-41FE-91DB-326FF19A847C}"/>
              </a:ext>
            </a:extLst>
          </p:cNvPr>
          <p:cNvSpPr/>
          <p:nvPr/>
        </p:nvSpPr>
        <p:spPr>
          <a:xfrm>
            <a:off x="5963443" y="2292422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xmlns="" id="{3865EC46-441C-4D37-B52E-331EE36A7D02}"/>
              </a:ext>
            </a:extLst>
          </p:cNvPr>
          <p:cNvSpPr/>
          <p:nvPr/>
        </p:nvSpPr>
        <p:spPr>
          <a:xfrm>
            <a:off x="4521190" y="33583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F7C043AC-91A0-458F-9F39-B7C3A245C811}"/>
              </a:ext>
            </a:extLst>
          </p:cNvPr>
          <p:cNvCxnSpPr>
            <a:cxnSpLocks/>
          </p:cNvCxnSpPr>
          <p:nvPr/>
        </p:nvCxnSpPr>
        <p:spPr>
          <a:xfrm flipH="1">
            <a:off x="5887075" y="2466069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/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94C096-6269-49DD-B157-D6FC95F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blipFill>
                <a:blip r:embed="rId4" cstate="print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AD3F3AFF-68D1-465E-9ECE-24C1D7A23AB9}"/>
              </a:ext>
            </a:extLst>
          </p:cNvPr>
          <p:cNvCxnSpPr>
            <a:cxnSpLocks/>
          </p:cNvCxnSpPr>
          <p:nvPr/>
        </p:nvCxnSpPr>
        <p:spPr>
          <a:xfrm>
            <a:off x="6154432" y="2494490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BDC930B1-BDD3-4571-A3E0-F2D8B15D7477}"/>
              </a:ext>
            </a:extLst>
          </p:cNvPr>
          <p:cNvCxnSpPr>
            <a:cxnSpLocks/>
          </p:cNvCxnSpPr>
          <p:nvPr/>
        </p:nvCxnSpPr>
        <p:spPr>
          <a:xfrm>
            <a:off x="6189995" y="2473673"/>
            <a:ext cx="835075" cy="557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9722C49-54E2-421E-8E11-E0FBFE8F1FAC}"/>
              </a:ext>
            </a:extLst>
          </p:cNvPr>
          <p:cNvSpPr txBox="1"/>
          <p:nvPr/>
        </p:nvSpPr>
        <p:spPr>
          <a:xfrm>
            <a:off x="5110741" y="2019994"/>
            <a:ext cx="1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/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24EAA-A25C-4EF7-A322-B7BB356D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tar: 5 Points 68">
            <a:extLst>
              <a:ext uri="{FF2B5EF4-FFF2-40B4-BE49-F238E27FC236}">
                <a16:creationId xmlns:a16="http://schemas.microsoft.com/office/drawing/2014/main" xmlns="" id="{B026D013-CBDE-4B1B-B2E6-1EF9689B6A60}"/>
              </a:ext>
            </a:extLst>
          </p:cNvPr>
          <p:cNvSpPr/>
          <p:nvPr/>
        </p:nvSpPr>
        <p:spPr>
          <a:xfrm>
            <a:off x="3765059" y="533553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/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8FE3DE4-B2FC-4358-AEE0-72334A5F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5 Points 81">
            <a:extLst>
              <a:ext uri="{FF2B5EF4-FFF2-40B4-BE49-F238E27FC236}">
                <a16:creationId xmlns:a16="http://schemas.microsoft.com/office/drawing/2014/main" xmlns="" id="{4B42E9FA-AE5B-4A3A-8044-BB7540149683}"/>
              </a:ext>
            </a:extLst>
          </p:cNvPr>
          <p:cNvSpPr/>
          <p:nvPr/>
        </p:nvSpPr>
        <p:spPr>
          <a:xfrm>
            <a:off x="4799262" y="5335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/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872763-0C34-4AC0-9290-4CD7F4D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tar: 5 Points 89">
            <a:extLst>
              <a:ext uri="{FF2B5EF4-FFF2-40B4-BE49-F238E27FC236}">
                <a16:creationId xmlns:a16="http://schemas.microsoft.com/office/drawing/2014/main" xmlns="" id="{866553CA-D991-4127-9F89-AC1746A265FB}"/>
              </a:ext>
            </a:extLst>
          </p:cNvPr>
          <p:cNvSpPr/>
          <p:nvPr/>
        </p:nvSpPr>
        <p:spPr>
          <a:xfrm>
            <a:off x="5737228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7011E2-B39B-45C7-97DE-F53C9CB409D4}"/>
              </a:ext>
            </a:extLst>
          </p:cNvPr>
          <p:cNvSpPr txBox="1"/>
          <p:nvPr/>
        </p:nvSpPr>
        <p:spPr>
          <a:xfrm>
            <a:off x="4148980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9216213-5961-4A12-BE51-4EAC77FBF051}"/>
              </a:ext>
            </a:extLst>
          </p:cNvPr>
          <p:cNvSpPr txBox="1"/>
          <p:nvPr/>
        </p:nvSpPr>
        <p:spPr>
          <a:xfrm>
            <a:off x="5146747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B857F2-0B7F-4A84-B973-649204D5E6CC}"/>
              </a:ext>
            </a:extLst>
          </p:cNvPr>
          <p:cNvSpPr txBox="1"/>
          <p:nvPr/>
        </p:nvSpPr>
        <p:spPr>
          <a:xfrm>
            <a:off x="6250434" y="52015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xmlns="" id="{52B84146-7F56-491D-A601-CC8965003B7E}"/>
              </a:ext>
            </a:extLst>
          </p:cNvPr>
          <p:cNvSpPr/>
          <p:nvPr/>
        </p:nvSpPr>
        <p:spPr>
          <a:xfrm>
            <a:off x="6726982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B391F3-1670-4B5A-B1D0-C1D6D4156B06}"/>
              </a:ext>
            </a:extLst>
          </p:cNvPr>
          <p:cNvSpPr txBox="1"/>
          <p:nvPr/>
        </p:nvSpPr>
        <p:spPr>
          <a:xfrm>
            <a:off x="368419" y="5368427"/>
            <a:ext cx="27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Unweighted KNN prediction: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/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7015E37-2C46-4B1C-8155-3067350A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xmlns="" id="{0EA6E94F-098D-43DD-A96B-B8FB0E73E631}"/>
              </a:ext>
            </a:extLst>
          </p:cNvPr>
          <p:cNvSpPr/>
          <p:nvPr/>
        </p:nvSpPr>
        <p:spPr>
          <a:xfrm>
            <a:off x="3765059" y="60747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/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F19EA6-770C-4F2F-9DA1-2CF0E48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5 Points 95">
            <a:extLst>
              <a:ext uri="{FF2B5EF4-FFF2-40B4-BE49-F238E27FC236}">
                <a16:creationId xmlns:a16="http://schemas.microsoft.com/office/drawing/2014/main" xmlns="" id="{D9DA6828-C9D9-476E-B222-D6627954439A}"/>
              </a:ext>
            </a:extLst>
          </p:cNvPr>
          <p:cNvSpPr/>
          <p:nvPr/>
        </p:nvSpPr>
        <p:spPr>
          <a:xfrm>
            <a:off x="4799262" y="60747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/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66BB0-F568-45BD-B74D-47971AE3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5 Points 97">
            <a:extLst>
              <a:ext uri="{FF2B5EF4-FFF2-40B4-BE49-F238E27FC236}">
                <a16:creationId xmlns:a16="http://schemas.microsoft.com/office/drawing/2014/main" xmlns="" id="{87385507-F75B-4C3D-94EE-3AAB1114A643}"/>
              </a:ext>
            </a:extLst>
          </p:cNvPr>
          <p:cNvSpPr/>
          <p:nvPr/>
        </p:nvSpPr>
        <p:spPr>
          <a:xfrm>
            <a:off x="5737228" y="605458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738EFFE8-B615-4C32-AF1B-5648608EE0C1}"/>
              </a:ext>
            </a:extLst>
          </p:cNvPr>
          <p:cNvSpPr txBox="1"/>
          <p:nvPr/>
        </p:nvSpPr>
        <p:spPr>
          <a:xfrm>
            <a:off x="4148980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6ABF098-F29E-48B2-95C0-2710740DC126}"/>
              </a:ext>
            </a:extLst>
          </p:cNvPr>
          <p:cNvSpPr txBox="1"/>
          <p:nvPr/>
        </p:nvSpPr>
        <p:spPr>
          <a:xfrm>
            <a:off x="5146747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1AD4FEC-9131-4589-9186-2905491410CE}"/>
              </a:ext>
            </a:extLst>
          </p:cNvPr>
          <p:cNvSpPr txBox="1"/>
          <p:nvPr/>
        </p:nvSpPr>
        <p:spPr>
          <a:xfrm>
            <a:off x="6250434" y="59407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xmlns="" id="{B42C0A93-0A18-4FED-907C-57E5F3CFEF41}"/>
              </a:ext>
            </a:extLst>
          </p:cNvPr>
          <p:cNvSpPr/>
          <p:nvPr/>
        </p:nvSpPr>
        <p:spPr>
          <a:xfrm>
            <a:off x="6726982" y="605458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6594D60-6796-4F28-A7C9-41B408AD797A}"/>
              </a:ext>
            </a:extLst>
          </p:cNvPr>
          <p:cNvSpPr txBox="1"/>
          <p:nvPr/>
        </p:nvSpPr>
        <p:spPr>
          <a:xfrm>
            <a:off x="368419" y="6107626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Weighted KNN prediction: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xmlns="" id="{2AE0C3D4-5B82-4F0F-8E8F-77085C39EE5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19998" y="5117573"/>
            <a:ext cx="1010687" cy="965223"/>
          </a:xfrm>
          <a:prstGeom prst="rect">
            <a:avLst/>
          </a:prstGeom>
        </p:spPr>
      </p:pic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xmlns="" id="{D338652E-2D61-42B8-8DD2-812ED68F082E}"/>
              </a:ext>
            </a:extLst>
          </p:cNvPr>
          <p:cNvSpPr/>
          <p:nvPr/>
        </p:nvSpPr>
        <p:spPr>
          <a:xfrm>
            <a:off x="7246294" y="5163976"/>
            <a:ext cx="3797397" cy="127724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/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-NN can also be made weighted likewise</a:t>
                </a:r>
              </a:p>
            </p:txBody>
          </p:sp>
        </mc:Choice>
        <mc:Fallback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758533-2113-479D-B480-9E88EF344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blipFill>
                <a:blip r:embed="rId12" cstate="print"/>
                <a:stretch>
                  <a:fillRect l="-1377" b="-126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35183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0885"/>
    </mc:Choice>
    <mc:Fallback>
      <p:transition spd="slow" advTm="28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7" grpId="0"/>
      <p:bldP spid="7" grpId="0" animBg="1"/>
      <p:bldP spid="69" grpId="0" animBg="1"/>
      <p:bldP spid="71" grpId="0" animBg="1"/>
      <p:bldP spid="82" grpId="0" animBg="1"/>
      <p:bldP spid="84" grpId="0" animBg="1"/>
      <p:bldP spid="90" grpId="0" animBg="1"/>
      <p:bldP spid="8" grpId="0"/>
      <p:bldP spid="91" grpId="0"/>
      <p:bldP spid="9" grpId="0"/>
      <p:bldP spid="92" grpId="0" animBg="1"/>
      <p:bldP spid="1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 animBg="1"/>
      <p:bldP spid="103" grpId="0"/>
      <p:bldP spid="105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xmlns="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apply KNN/𝜖-NN for other supervised learning problems as well, such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Tagging/multi-label learning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multi-class, simply used the same majority rule like in binary </a:t>
            </a:r>
            <a:r>
              <a:rPr lang="en-GB" dirty="0" err="1" smtClean="0">
                <a:latin typeface="Abadi Extra Light" panose="020B0204020104020204" pitchFamily="34" charset="0"/>
              </a:rPr>
              <a:t>classfication</a:t>
            </a:r>
            <a:r>
              <a:rPr lang="en-GB" dirty="0" smtClean="0">
                <a:latin typeface="Abadi Extra Light" panose="020B0204020104020204" pitchFamily="34" charset="0"/>
              </a:rPr>
              <a:t> </a:t>
            </a:r>
            <a:r>
              <a:rPr lang="en-GB" dirty="0">
                <a:latin typeface="Abadi Extra Light" panose="020B0204020104020204" pitchFamily="34" charset="0"/>
              </a:rPr>
              <a:t>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a simple difference that now we have more than 2 classes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regression, simply compute the average of the outputs of nearest neighbors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multi-label learning, each output is a binary vector (presence/absence of tag)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compute the average of the binary vectors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Result won’t be a binary vector but we can report the best tags based on magnitudes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NN/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 for Other Supervised Learning Problems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 cstate="print"/>
                <a:stretch>
                  <a:fillRect l="-2130" t="-15556" r="-1195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3B8B7A-9CAF-4497-BEE2-63D2E1F500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7008" y="1635819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316D092C-8900-46F5-842C-E9024309C50B}"/>
              </a:ext>
            </a:extLst>
          </p:cNvPr>
          <p:cNvSpPr/>
          <p:nvPr/>
        </p:nvSpPr>
        <p:spPr>
          <a:xfrm>
            <a:off x="7023304" y="1682222"/>
            <a:ext cx="3797397" cy="779624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 can also try the weighted versions for such problems, just like we did in the case of binary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7993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4230"/>
    </mc:Choice>
    <mc:Fallback>
      <p:transition spd="slow" advTm="214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</a:t>
                </a:r>
                <a:r>
                  <a:rPr lang="en-GB" dirty="0">
                    <a:latin typeface="Abadi Extra Light" panose="020B0204020104020204" pitchFamily="34" charset="0"/>
                  </a:rPr>
                  <a:t>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GB" dirty="0">
                    <a:latin typeface="Abadi Extra Light" panose="020B0204020104020204" pitchFamily="34" charset="0"/>
                  </a:rPr>
                  <a:t> of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The unweighted KNN prediction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test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form makes direct sense of regression and for cases where the each output is a vector (e.g.,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each output is a discrete value which can be represented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tagging/multi-label classification </a:t>
                </a:r>
                <a:r>
                  <a:rPr lang="en-GB" dirty="0">
                    <a:latin typeface="Abadi Extra Light" panose="020B0204020104020204" pitchFamily="34" charset="0"/>
                  </a:rPr>
                  <a:t>where each output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binary classification, assuming labels as +1/-1, we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5"/>
                          </m:rPr>
                          <a:rPr lang="en-IN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Prediction Rule: The Mathematical Form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8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F35F7E-5C30-4440-AA51-F659CA04763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6068" y="2737788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58E830C0-E38F-4F03-A196-4FD459DC7D5B}"/>
              </a:ext>
            </a:extLst>
          </p:cNvPr>
          <p:cNvSpPr/>
          <p:nvPr/>
        </p:nvSpPr>
        <p:spPr>
          <a:xfrm>
            <a:off x="6658709" y="2669831"/>
            <a:ext cx="3981760" cy="130973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discrete labels with 5 possible values, the one-hot representation will be </a:t>
            </a:r>
            <a:r>
              <a:rPr lang="en-IN" sz="16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an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zeros vector of size 5, except a single 1 denoting the value of the discrete label, e.g., if label = 3 then one-hot vector =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[0,0,</a:t>
            </a:r>
            <a:r>
              <a:rPr lang="en-IN" sz="16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1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,0,0]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065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3709"/>
    </mc:Choice>
    <mc:Fallback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Neighbours: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old, classic but still very widely used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Competitive with state-of-the-art approaches most of the time </a:t>
            </a:r>
            <a:endParaRPr lang="en-GB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Can work very well in </a:t>
            </a:r>
            <a:r>
              <a:rPr lang="en-GB" dirty="0" smtClean="0">
                <a:latin typeface="Abadi Extra Light" panose="020B0204020104020204" pitchFamily="34" charset="0"/>
                <a:sym typeface="Wingdings" panose="05000000000000000000" pitchFamily="2" charset="2"/>
              </a:rPr>
              <a:t>practice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with the right distance </a:t>
            </a:r>
            <a:r>
              <a:rPr lang="en-GB" dirty="0" smtClean="0">
                <a:latin typeface="Abadi Extra Light" panose="020B0204020104020204" pitchFamily="34" charset="0"/>
                <a:sym typeface="Wingdings" panose="05000000000000000000" pitchFamily="2" charset="2"/>
              </a:rPr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  <a:sym typeface="Wingdings" panose="05000000000000000000" pitchFamily="2" charset="2"/>
              </a:rPr>
              <a:t>How do we pick the right distance function?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Requires </a:t>
            </a:r>
            <a:r>
              <a:rPr lang="en-GB" dirty="0">
                <a:latin typeface="Abadi Extra Light" panose="020B0204020104020204" pitchFamily="34" charset="0"/>
              </a:rPr>
              <a:t>lots of storage (need to keep all the training data at test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Prediction step can be slow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each test point, need to compute its distance from all the training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data-structures or data-summarization techniques can provide speed-ups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9141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6789"/>
    </mc:Choice>
    <mc:Fallback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xmlns="" id="{63E00694-E403-4987-8634-15F6D8E4C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6F426-2F9E-4836-B736-9FEBC316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cs typeface="Calibri Light"/>
              </a:rPr>
              <a:t>Data types determine distance choice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B4FCB55-8EB6-4258-9626-CDD3479EA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16857716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2591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230A27-1553-42F8-99D7-829868E13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72232D-B4D6-429F-B3D1-2D9891B85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CC549-CF75-47CD-B42D-8DDFD5FA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Ratio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2CC3441-26B3-4381-B3DF-8AE3C288B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F59830-0ECB-47D5-96EA-90FB3492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Ratio data can be reasonably compared as multiples or fractions of each other</a:t>
            </a:r>
          </a:p>
          <a:p>
            <a:r>
              <a:rPr lang="en-US" sz="1800" dirty="0">
                <a:cs typeface="Calibri"/>
              </a:rPr>
              <a:t>Measure quantities</a:t>
            </a:r>
          </a:p>
          <a:p>
            <a:r>
              <a:rPr lang="en-US" sz="1800" dirty="0">
                <a:cs typeface="Calibri"/>
              </a:rPr>
              <a:t>Zero has a meaning</a:t>
            </a:r>
          </a:p>
          <a:p>
            <a:r>
              <a:rPr lang="en-US" sz="1800" dirty="0">
                <a:cs typeface="Calibri"/>
              </a:rPr>
              <a:t>Examples:</a:t>
            </a:r>
          </a:p>
          <a:p>
            <a:pPr marL="383540" lvl="1"/>
            <a:r>
              <a:rPr lang="en-US" dirty="0" smtClean="0">
                <a:cs typeface="Calibri"/>
              </a:rPr>
              <a:t>Someone's </a:t>
            </a:r>
            <a:r>
              <a:rPr lang="en-US" dirty="0">
                <a:cs typeface="Calibri"/>
              </a:rPr>
              <a:t>weight</a:t>
            </a:r>
          </a:p>
          <a:p>
            <a:pPr marL="383540" lvl="1"/>
            <a:r>
              <a:rPr lang="en-US" dirty="0">
                <a:cs typeface="Calibri"/>
              </a:rPr>
              <a:t>A bottle's </a:t>
            </a:r>
            <a:r>
              <a:rPr lang="en-US" dirty="0" smtClean="0">
                <a:cs typeface="Calibri"/>
              </a:rPr>
              <a:t>capacity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82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230A27-1553-42F8-99D7-829868E13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72232D-B4D6-429F-B3D1-2D9891B85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55E92-8A36-4949-B351-BC6DC40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Interval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2CC3441-26B3-4381-B3DF-8AE3C288B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2534E-B93A-44F4-A9D0-4DA277BD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Can be measured on a scale</a:t>
            </a:r>
          </a:p>
          <a:p>
            <a:r>
              <a:rPr lang="en-US" sz="1800" dirty="0">
                <a:cs typeface="Calibri"/>
              </a:rPr>
              <a:t>Differences between values are meaningful</a:t>
            </a:r>
          </a:p>
          <a:p>
            <a:r>
              <a:rPr lang="en-US" sz="1800" dirty="0">
                <a:cs typeface="Calibri"/>
              </a:rPr>
              <a:t>Multiples and fractions of measurements are not meaningful</a:t>
            </a:r>
          </a:p>
          <a:p>
            <a:r>
              <a:rPr lang="en-US" sz="1800" dirty="0">
                <a:cs typeface="Calibri"/>
              </a:rPr>
              <a:t>Examples:</a:t>
            </a:r>
          </a:p>
          <a:p>
            <a:pPr marL="383540" lvl="1"/>
            <a:r>
              <a:rPr lang="en-US" dirty="0">
                <a:cs typeface="Calibri"/>
              </a:rPr>
              <a:t>Customer satisfaction ratings</a:t>
            </a:r>
          </a:p>
          <a:p>
            <a:pPr marL="383540" lvl="1"/>
            <a:r>
              <a:rPr lang="en-US" dirty="0" smtClean="0">
                <a:cs typeface="Calibri"/>
              </a:rPr>
              <a:t>Temperature</a:t>
            </a:r>
            <a:r>
              <a:rPr lang="en-US" dirty="0">
                <a:cs typeface="Calibri"/>
              </a:rPr>
              <a:t>, in </a:t>
            </a:r>
            <a:r>
              <a:rPr lang="en-US" dirty="0" smtClean="0">
                <a:cs typeface="Calibri"/>
              </a:rPr>
              <a:t>Fahrenheit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8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230A27-1553-42F8-99D7-829868E13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72232D-B4D6-429F-B3D1-2D9891B85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A8B55-86C2-4C17-AF01-967AAF5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Ordinal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2CC3441-26B3-4381-B3DF-8AE3C288B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69C69-C0DE-4B07-96A6-3AE06BF9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Can be expressed in terms of rank or position</a:t>
            </a:r>
          </a:p>
          <a:p>
            <a:r>
              <a:rPr lang="en-US" sz="1800" dirty="0">
                <a:cs typeface="Calibri"/>
              </a:rPr>
              <a:t>Only relative ranks are meaningful</a:t>
            </a:r>
          </a:p>
          <a:p>
            <a:r>
              <a:rPr lang="en-US" sz="1800" dirty="0">
                <a:cs typeface="Calibri"/>
              </a:rPr>
              <a:t>Cannot do arithmetic with it</a:t>
            </a:r>
          </a:p>
          <a:p>
            <a:r>
              <a:rPr lang="en-US" sz="1800" dirty="0">
                <a:cs typeface="Calibri"/>
              </a:rPr>
              <a:t>Examples:</a:t>
            </a:r>
          </a:p>
          <a:p>
            <a:pPr marL="383540" lvl="1"/>
            <a:r>
              <a:rPr lang="en-US" dirty="0">
                <a:cs typeface="Calibri"/>
              </a:rPr>
              <a:t>Positions in a </a:t>
            </a:r>
            <a:r>
              <a:rPr lang="en-US" dirty="0" smtClean="0">
                <a:cs typeface="Calibri"/>
              </a:rPr>
              <a:t>race</a:t>
            </a:r>
            <a:r>
              <a:rPr lang="en-US" dirty="0">
                <a:cs typeface="Calibri"/>
              </a:rPr>
              <a:t> </a:t>
            </a:r>
          </a:p>
          <a:p>
            <a:pPr marL="383540" lvl="1"/>
            <a:r>
              <a:rPr lang="en-US" dirty="0">
                <a:cs typeface="Calibri"/>
              </a:rPr>
              <a:t>Protein sequence in genome</a:t>
            </a:r>
          </a:p>
        </p:txBody>
      </p:sp>
    </p:spTree>
    <p:extLst>
      <p:ext uri="{BB962C8B-B14F-4D97-AF65-F5344CB8AC3E}">
        <p14:creationId xmlns:p14="http://schemas.microsoft.com/office/powerpoint/2010/main" xmlns="" val="374075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230A27-1553-42F8-99D7-829868E13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72232D-B4D6-429F-B3D1-2D9891B85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2D9A5-48A7-4DE9-825A-580BC21E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Nominal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2CC3441-26B3-4381-B3DF-8AE3C288B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46A90-83BE-406E-8D7B-E7ED1216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Items in a nominal scale belong to a category</a:t>
            </a:r>
          </a:p>
          <a:p>
            <a:r>
              <a:rPr lang="en-US" sz="1800" dirty="0">
                <a:cs typeface="Calibri"/>
              </a:rPr>
              <a:t>No other information about them</a:t>
            </a:r>
          </a:p>
          <a:p>
            <a:r>
              <a:rPr lang="en-US" sz="1800" dirty="0">
                <a:cs typeface="Calibri"/>
              </a:rPr>
              <a:t>Can be numeric, but this does not make them ordinal</a:t>
            </a:r>
          </a:p>
          <a:p>
            <a:r>
              <a:rPr lang="en-US" sz="1800" dirty="0">
                <a:cs typeface="Calibri"/>
              </a:rPr>
              <a:t>Examples:</a:t>
            </a:r>
          </a:p>
          <a:p>
            <a:pPr marL="383540" lvl="1"/>
            <a:r>
              <a:rPr lang="en-US" dirty="0">
                <a:cs typeface="Calibri"/>
              </a:rPr>
              <a:t>Phone numbers</a:t>
            </a:r>
          </a:p>
          <a:p>
            <a:pPr marL="383540" lvl="1"/>
            <a:r>
              <a:rPr lang="en-US" dirty="0" smtClean="0">
                <a:cs typeface="Calibri"/>
              </a:rPr>
              <a:t>People </a:t>
            </a:r>
            <a:r>
              <a:rPr lang="en-US" dirty="0">
                <a:cs typeface="Calibri"/>
              </a:rPr>
              <a:t>in </a:t>
            </a:r>
            <a:r>
              <a:rPr lang="en-US" dirty="0" smtClean="0">
                <a:cs typeface="Calibri"/>
              </a:rPr>
              <a:t>CS771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3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59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weighted Euclidean or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can sometimes help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also has the effect of rotating the axes which helps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xmlns="" id="{EF3896A5-C135-4CE9-88BF-E6D74707F25B}"/>
              </a:ext>
            </a:extLst>
          </p:cNvPr>
          <p:cNvSpPr/>
          <p:nvPr/>
        </p:nvSpPr>
        <p:spPr>
          <a:xfrm>
            <a:off x="2574792" y="17954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xmlns="" id="{C1BB693B-8D49-47B7-8774-6E0A1FF45FDD}"/>
              </a:ext>
            </a:extLst>
          </p:cNvPr>
          <p:cNvSpPr/>
          <p:nvPr/>
        </p:nvSpPr>
        <p:spPr>
          <a:xfrm>
            <a:off x="3352143" y="17764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xmlns="" id="{51E1C08F-3126-4964-99D9-D8C0CE148FC3}"/>
              </a:ext>
            </a:extLst>
          </p:cNvPr>
          <p:cNvSpPr/>
          <p:nvPr/>
        </p:nvSpPr>
        <p:spPr>
          <a:xfrm>
            <a:off x="645760" y="24371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C4F9F0CB-0499-41C2-A723-D3FE5AB4F142}"/>
              </a:ext>
            </a:extLst>
          </p:cNvPr>
          <p:cNvSpPr/>
          <p:nvPr/>
        </p:nvSpPr>
        <p:spPr>
          <a:xfrm>
            <a:off x="2335195" y="276571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xmlns="" id="{88A6A521-CC0D-4BDC-B215-F87ADE701328}"/>
              </a:ext>
            </a:extLst>
          </p:cNvPr>
          <p:cNvSpPr/>
          <p:nvPr/>
        </p:nvSpPr>
        <p:spPr>
          <a:xfrm>
            <a:off x="3237072" y="275241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EA4C57DC-6F90-40EC-84E5-8D8A086C944B}"/>
              </a:ext>
            </a:extLst>
          </p:cNvPr>
          <p:cNvSpPr/>
          <p:nvPr/>
        </p:nvSpPr>
        <p:spPr>
          <a:xfrm>
            <a:off x="933633" y="206658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C0FB40F5-F01D-438D-9F0F-FA7114D874F8}"/>
              </a:ext>
            </a:extLst>
          </p:cNvPr>
          <p:cNvSpPr/>
          <p:nvPr/>
        </p:nvSpPr>
        <p:spPr>
          <a:xfrm>
            <a:off x="4198756" y="191314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xmlns="" id="{A46B0F04-77E6-438B-936E-B70A42B73D23}"/>
              </a:ext>
            </a:extLst>
          </p:cNvPr>
          <p:cNvSpPr/>
          <p:nvPr/>
        </p:nvSpPr>
        <p:spPr>
          <a:xfrm>
            <a:off x="4723133" y="22317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xmlns="" id="{FE07F7F4-BE81-44A7-90D4-02149C5547D1}"/>
              </a:ext>
            </a:extLst>
          </p:cNvPr>
          <p:cNvSpPr/>
          <p:nvPr/>
        </p:nvSpPr>
        <p:spPr>
          <a:xfrm>
            <a:off x="1661242" y="186338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xmlns="" id="{EDE170B9-2C8D-4B24-9E63-FEAF37511632}"/>
              </a:ext>
            </a:extLst>
          </p:cNvPr>
          <p:cNvSpPr/>
          <p:nvPr/>
        </p:nvSpPr>
        <p:spPr>
          <a:xfrm>
            <a:off x="3977024" y="26970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xmlns="" id="{6BBC9EDA-B075-42AA-A4EC-285075C5F4C4}"/>
              </a:ext>
            </a:extLst>
          </p:cNvPr>
          <p:cNvSpPr/>
          <p:nvPr/>
        </p:nvSpPr>
        <p:spPr>
          <a:xfrm>
            <a:off x="1461580" y="25446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6522ADDC-F1D7-4961-827B-495B8A98317E}"/>
              </a:ext>
            </a:extLst>
          </p:cNvPr>
          <p:cNvSpPr/>
          <p:nvPr/>
        </p:nvSpPr>
        <p:spPr>
          <a:xfrm>
            <a:off x="3864472" y="23273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9C6CCE3E-400A-4075-AD40-76C8CB87C8E0}"/>
              </a:ext>
            </a:extLst>
          </p:cNvPr>
          <p:cNvSpPr/>
          <p:nvPr/>
        </p:nvSpPr>
        <p:spPr>
          <a:xfrm>
            <a:off x="6990827" y="149437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xmlns="" id="{7BF68AB0-6E10-4C5E-ACDF-0084ACA40C90}"/>
              </a:ext>
            </a:extLst>
          </p:cNvPr>
          <p:cNvSpPr/>
          <p:nvPr/>
        </p:nvSpPr>
        <p:spPr>
          <a:xfrm>
            <a:off x="6628268" y="19561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D625C772-C5A5-4813-B495-500C6078A71A}"/>
              </a:ext>
            </a:extLst>
          </p:cNvPr>
          <p:cNvSpPr/>
          <p:nvPr/>
        </p:nvSpPr>
        <p:spPr>
          <a:xfrm>
            <a:off x="7480275" y="226032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xmlns="" id="{EE2ADAD9-776A-4C33-ABCB-128E2D016060}"/>
              </a:ext>
            </a:extLst>
          </p:cNvPr>
          <p:cNvSpPr/>
          <p:nvPr/>
        </p:nvSpPr>
        <p:spPr>
          <a:xfrm>
            <a:off x="7471573" y="15628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C5774B3D-2766-4F30-B2BB-8F4ADAEE4E2C}"/>
              </a:ext>
            </a:extLst>
          </p:cNvPr>
          <p:cNvSpPr/>
          <p:nvPr/>
        </p:nvSpPr>
        <p:spPr>
          <a:xfrm>
            <a:off x="6674630" y="25446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90E175D2-674E-43B8-B257-54E106007A28}"/>
              </a:ext>
            </a:extLst>
          </p:cNvPr>
          <p:cNvSpPr/>
          <p:nvPr/>
        </p:nvSpPr>
        <p:spPr>
          <a:xfrm>
            <a:off x="7062855" y="251861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BF29FADD-18E8-4924-847B-823DE59E2D00}"/>
              </a:ext>
            </a:extLst>
          </p:cNvPr>
          <p:cNvSpPr/>
          <p:nvPr/>
        </p:nvSpPr>
        <p:spPr>
          <a:xfrm>
            <a:off x="7525619" y="18570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8658FCE2-967A-4060-9C84-65CB42FBDCD8}"/>
              </a:ext>
            </a:extLst>
          </p:cNvPr>
          <p:cNvSpPr/>
          <p:nvPr/>
        </p:nvSpPr>
        <p:spPr>
          <a:xfrm>
            <a:off x="6636678" y="160721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D462499C-1556-485D-8298-5E5F4F6E835D}"/>
              </a:ext>
            </a:extLst>
          </p:cNvPr>
          <p:cNvSpPr/>
          <p:nvPr/>
        </p:nvSpPr>
        <p:spPr>
          <a:xfrm>
            <a:off x="7359756" y="262652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34AFA3-1E89-4447-9BE3-C649BF1EB6F7}"/>
                  </a:ext>
                </a:extLst>
              </p:cNvPr>
              <p:cNvSpPr txBox="1"/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34AFA3-1E89-4447-9BE3-C649BF1EB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2167A6-A9C6-45A9-A309-D8D9AA31FC3D}"/>
                  </a:ext>
                </a:extLst>
              </p:cNvPr>
              <p:cNvSpPr txBox="1"/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202167A6-A9C6-45A9-A309-D8D9AA3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tar: 5 Points 28">
            <a:extLst>
              <a:ext uri="{FF2B5EF4-FFF2-40B4-BE49-F238E27FC236}">
                <a16:creationId xmlns:a16="http://schemas.microsoft.com/office/drawing/2014/main" xmlns="" id="{9BED7E99-ECF2-40CC-8F8D-B80E74A5F370}"/>
              </a:ext>
            </a:extLst>
          </p:cNvPr>
          <p:cNvSpPr/>
          <p:nvPr/>
        </p:nvSpPr>
        <p:spPr>
          <a:xfrm>
            <a:off x="7097723" y="207538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xmlns="" id="{CA411F94-E5CA-407E-B263-F9B680D99783}"/>
              </a:ext>
            </a:extLst>
          </p:cNvPr>
          <p:cNvSpPr/>
          <p:nvPr/>
        </p:nvSpPr>
        <p:spPr>
          <a:xfrm>
            <a:off x="2767156" y="231872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9A04DAAA-34C0-4223-921D-27B5C8148B8F}"/>
              </a:ext>
            </a:extLst>
          </p:cNvPr>
          <p:cNvSpPr/>
          <p:nvPr/>
        </p:nvSpPr>
        <p:spPr>
          <a:xfrm>
            <a:off x="5355380" y="277730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01AA9D7-0867-4BF0-AF3F-6EBC780C8EC1}"/>
              </a:ext>
            </a:extLst>
          </p:cNvPr>
          <p:cNvCxnSpPr>
            <a:cxnSpLocks/>
          </p:cNvCxnSpPr>
          <p:nvPr/>
        </p:nvCxnSpPr>
        <p:spPr>
          <a:xfrm>
            <a:off x="2925002" y="2507404"/>
            <a:ext cx="2557319" cy="457098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FF4D7E2-DA1B-4680-8B2A-CCFA39C928C2}"/>
              </a:ext>
            </a:extLst>
          </p:cNvPr>
          <p:cNvCxnSpPr>
            <a:cxnSpLocks/>
          </p:cNvCxnSpPr>
          <p:nvPr/>
        </p:nvCxnSpPr>
        <p:spPr>
          <a:xfrm flipV="1">
            <a:off x="5447945" y="2276795"/>
            <a:ext cx="1784262" cy="709087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ar: 5 Points 41">
            <a:extLst>
              <a:ext uri="{FF2B5EF4-FFF2-40B4-BE49-F238E27FC236}">
                <a16:creationId xmlns:a16="http://schemas.microsoft.com/office/drawing/2014/main" xmlns="" id="{972885E3-F314-491D-8975-E9BCA36BE0B6}"/>
              </a:ext>
            </a:extLst>
          </p:cNvPr>
          <p:cNvSpPr/>
          <p:nvPr/>
        </p:nvSpPr>
        <p:spPr>
          <a:xfrm>
            <a:off x="4969118" y="20191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xmlns="" id="{79622DB7-BB9B-4CEF-9F59-1ECC20336901}"/>
              </a:ext>
            </a:extLst>
          </p:cNvPr>
          <p:cNvSpPr/>
          <p:nvPr/>
        </p:nvSpPr>
        <p:spPr>
          <a:xfrm>
            <a:off x="4522606" y="25821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xmlns="" id="{A80820AF-42C0-47F2-9148-BD49DECA1548}"/>
              </a:ext>
            </a:extLst>
          </p:cNvPr>
          <p:cNvSpPr/>
          <p:nvPr/>
        </p:nvSpPr>
        <p:spPr>
          <a:xfrm>
            <a:off x="5158471" y="241724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xmlns="" id="{FB309101-B2E5-4D6C-B6E6-B277D25707D5}"/>
              </a:ext>
            </a:extLst>
          </p:cNvPr>
          <p:cNvSpPr/>
          <p:nvPr/>
        </p:nvSpPr>
        <p:spPr>
          <a:xfrm>
            <a:off x="265245" y="236129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xmlns="" id="{3DD4B3D3-8663-45A0-91D5-CC1E8C127AA7}"/>
              </a:ext>
            </a:extLst>
          </p:cNvPr>
          <p:cNvSpPr/>
          <p:nvPr/>
        </p:nvSpPr>
        <p:spPr>
          <a:xfrm>
            <a:off x="5355380" y="2772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EC122-B85E-40A3-BB69-6648DEBD671C}"/>
                  </a:ext>
                </a:extLst>
              </p:cNvPr>
              <p:cNvSpPr txBox="1"/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3EC122-B85E-40A3-BB69-6648DEB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blipFill>
                <a:blip r:embed="rId5" cstate="print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217322C7-405D-42E9-B572-D79D6AE9A0FA}"/>
                  </a:ext>
                </a:extLst>
              </p:cNvPr>
              <p:cNvSpPr/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Use a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the horizontal axis feature in this example </a:t>
                </a:r>
              </a:p>
            </p:txBody>
          </p:sp>
        </mc:Choice>
        <mc:Fallback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7322C7-405D-42E9-B572-D79D6AE9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blipFill>
                <a:blip r:embed="rId6" cstate="print"/>
                <a:stretch>
                  <a:fillRect l="-1035" r="-2277" b="-86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tar: 5 Points 83">
            <a:extLst>
              <a:ext uri="{FF2B5EF4-FFF2-40B4-BE49-F238E27FC236}">
                <a16:creationId xmlns:a16="http://schemas.microsoft.com/office/drawing/2014/main" xmlns="" id="{231447AC-E7AA-4F4E-95C5-5170B81E742D}"/>
              </a:ext>
            </a:extLst>
          </p:cNvPr>
          <p:cNvSpPr/>
          <p:nvPr/>
        </p:nvSpPr>
        <p:spPr>
          <a:xfrm>
            <a:off x="883787" y="43349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0C2D6E52-C223-4715-AB59-A9B1330AD2D8}"/>
              </a:ext>
            </a:extLst>
          </p:cNvPr>
          <p:cNvSpPr/>
          <p:nvPr/>
        </p:nvSpPr>
        <p:spPr>
          <a:xfrm>
            <a:off x="1207637" y="4667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4AD0862D-CB6F-4C6C-9368-427B72D0AFA6}"/>
              </a:ext>
            </a:extLst>
          </p:cNvPr>
          <p:cNvSpPr/>
          <p:nvPr/>
        </p:nvSpPr>
        <p:spPr>
          <a:xfrm>
            <a:off x="443732" y="41418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76BFEA7F-04EF-412E-9AFF-3289AB999D15}"/>
              </a:ext>
            </a:extLst>
          </p:cNvPr>
          <p:cNvSpPr/>
          <p:nvPr/>
        </p:nvSpPr>
        <p:spPr>
          <a:xfrm>
            <a:off x="2186729" y="565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A278FF72-6345-4BA8-9AD8-B70660B5F6E3}"/>
              </a:ext>
            </a:extLst>
          </p:cNvPr>
          <p:cNvSpPr/>
          <p:nvPr/>
        </p:nvSpPr>
        <p:spPr>
          <a:xfrm>
            <a:off x="1179778" y="52882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6A35B9BF-3B2E-4F2E-B168-3D20D63878A2}"/>
              </a:ext>
            </a:extLst>
          </p:cNvPr>
          <p:cNvSpPr/>
          <p:nvPr/>
        </p:nvSpPr>
        <p:spPr>
          <a:xfrm>
            <a:off x="2139563" y="59374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xmlns="" id="{E340769A-B4AB-41E3-859E-5230854F3069}"/>
              </a:ext>
            </a:extLst>
          </p:cNvPr>
          <p:cNvSpPr/>
          <p:nvPr/>
        </p:nvSpPr>
        <p:spPr>
          <a:xfrm>
            <a:off x="1706873" y="5096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xmlns="" id="{73802B70-75C5-4F65-99D4-CCA8294CDBD0}"/>
              </a:ext>
            </a:extLst>
          </p:cNvPr>
          <p:cNvSpPr/>
          <p:nvPr/>
        </p:nvSpPr>
        <p:spPr>
          <a:xfrm>
            <a:off x="2002607" y="536868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xmlns="" id="{2763E253-46D1-4E3B-ABB7-0FB1052DAA8D}"/>
              </a:ext>
            </a:extLst>
          </p:cNvPr>
          <p:cNvSpPr/>
          <p:nvPr/>
        </p:nvSpPr>
        <p:spPr>
          <a:xfrm>
            <a:off x="561706" y="457446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xmlns="" id="{A19CE946-6731-482A-8992-133909FF1DDC}"/>
              </a:ext>
            </a:extLst>
          </p:cNvPr>
          <p:cNvSpPr/>
          <p:nvPr/>
        </p:nvSpPr>
        <p:spPr>
          <a:xfrm>
            <a:off x="1555646" y="543514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xmlns="" id="{3E8E075E-F7F9-48C1-A5A7-155E73203E01}"/>
              </a:ext>
            </a:extLst>
          </p:cNvPr>
          <p:cNvSpPr/>
          <p:nvPr/>
        </p:nvSpPr>
        <p:spPr>
          <a:xfrm>
            <a:off x="851206" y="49439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xmlns="" id="{6112D74A-8294-4B62-9533-1489B3FD6711}"/>
              </a:ext>
            </a:extLst>
          </p:cNvPr>
          <p:cNvSpPr/>
          <p:nvPr/>
        </p:nvSpPr>
        <p:spPr>
          <a:xfrm>
            <a:off x="1760050" y="57201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xmlns="" id="{72DE4596-96CE-4A37-BA31-A05A68EBD842}"/>
              </a:ext>
            </a:extLst>
          </p:cNvPr>
          <p:cNvSpPr/>
          <p:nvPr/>
        </p:nvSpPr>
        <p:spPr>
          <a:xfrm>
            <a:off x="3073372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xmlns="" id="{62083D67-A3E0-4DE3-9A12-ABDC724FC5E9}"/>
              </a:ext>
            </a:extLst>
          </p:cNvPr>
          <p:cNvSpPr/>
          <p:nvPr/>
        </p:nvSpPr>
        <p:spPr>
          <a:xfrm>
            <a:off x="2432443" y="505789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xmlns="" id="{A359FB1C-59A6-42EE-9DA4-C1E7E246DF3D}"/>
              </a:ext>
            </a:extLst>
          </p:cNvPr>
          <p:cNvSpPr/>
          <p:nvPr/>
        </p:nvSpPr>
        <p:spPr>
          <a:xfrm>
            <a:off x="3659410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xmlns="" id="{DF6D4B37-6EDE-4634-AFB1-B3E42B829BA8}"/>
              </a:ext>
            </a:extLst>
          </p:cNvPr>
          <p:cNvSpPr/>
          <p:nvPr/>
        </p:nvSpPr>
        <p:spPr>
          <a:xfrm>
            <a:off x="3003368" y="510276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xmlns="" id="{2942BA6C-A928-4527-A2EF-018CB1066CFB}"/>
              </a:ext>
            </a:extLst>
          </p:cNvPr>
          <p:cNvSpPr/>
          <p:nvPr/>
        </p:nvSpPr>
        <p:spPr>
          <a:xfrm>
            <a:off x="2756611" y="53454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xmlns="" id="{50FAEEB8-3D9D-42D7-912F-627DA86143B4}"/>
              </a:ext>
            </a:extLst>
          </p:cNvPr>
          <p:cNvSpPr/>
          <p:nvPr/>
        </p:nvSpPr>
        <p:spPr>
          <a:xfrm>
            <a:off x="3261254" y="52358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xmlns="" id="{F2954371-C15B-45AC-9D81-3C59A5A8DBA0}"/>
              </a:ext>
            </a:extLst>
          </p:cNvPr>
          <p:cNvSpPr/>
          <p:nvPr/>
        </p:nvSpPr>
        <p:spPr>
          <a:xfrm>
            <a:off x="3402758" y="510026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xmlns="" id="{02307644-C25A-45B0-943F-893AC7EB2BC3}"/>
              </a:ext>
            </a:extLst>
          </p:cNvPr>
          <p:cNvSpPr/>
          <p:nvPr/>
        </p:nvSpPr>
        <p:spPr>
          <a:xfrm>
            <a:off x="2460774" y="47174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xmlns="" id="{32503E21-F352-4332-BBBB-5EE07EBEA0D0}"/>
              </a:ext>
            </a:extLst>
          </p:cNvPr>
          <p:cNvSpPr/>
          <p:nvPr/>
        </p:nvSpPr>
        <p:spPr>
          <a:xfrm>
            <a:off x="3237377" y="576288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/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644043-090B-4E76-9F5A-DFDE1272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/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7758EC5-7772-4FCB-A0DB-6487B93A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tar: 5 Points 106">
            <a:extLst>
              <a:ext uri="{FF2B5EF4-FFF2-40B4-BE49-F238E27FC236}">
                <a16:creationId xmlns:a16="http://schemas.microsoft.com/office/drawing/2014/main" xmlns="" id="{D6DEA433-90B5-4021-A28D-6BAAA1D34B93}"/>
              </a:ext>
            </a:extLst>
          </p:cNvPr>
          <p:cNvSpPr/>
          <p:nvPr/>
        </p:nvSpPr>
        <p:spPr>
          <a:xfrm>
            <a:off x="3250524" y="5351070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xmlns="" id="{A3E7B40F-1993-4B15-B644-3C39C1EE991D}"/>
              </a:ext>
            </a:extLst>
          </p:cNvPr>
          <p:cNvSpPr/>
          <p:nvPr/>
        </p:nvSpPr>
        <p:spPr>
          <a:xfrm>
            <a:off x="1245710" y="5012105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xmlns="" id="{7E1BFBC4-4A1B-4AA2-8075-CEA39D4B4EB2}"/>
              </a:ext>
            </a:extLst>
          </p:cNvPr>
          <p:cNvSpPr/>
          <p:nvPr/>
        </p:nvSpPr>
        <p:spPr>
          <a:xfrm>
            <a:off x="2505164" y="6059616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023AC3D3-AB5D-4AA3-9924-30EE682AA13A}"/>
              </a:ext>
            </a:extLst>
          </p:cNvPr>
          <p:cNvCxnSpPr>
            <a:cxnSpLocks/>
          </p:cNvCxnSpPr>
          <p:nvPr/>
        </p:nvCxnSpPr>
        <p:spPr>
          <a:xfrm flipH="1" flipV="1">
            <a:off x="1413962" y="5181265"/>
            <a:ext cx="1264506" cy="10839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E27986DF-6F89-4913-BEC2-F49E7A4C7714}"/>
              </a:ext>
            </a:extLst>
          </p:cNvPr>
          <p:cNvCxnSpPr>
            <a:cxnSpLocks/>
          </p:cNvCxnSpPr>
          <p:nvPr/>
        </p:nvCxnSpPr>
        <p:spPr>
          <a:xfrm flipV="1">
            <a:off x="2656956" y="5538186"/>
            <a:ext cx="723095" cy="72707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tar: 5 Points 111">
            <a:extLst>
              <a:ext uri="{FF2B5EF4-FFF2-40B4-BE49-F238E27FC236}">
                <a16:creationId xmlns:a16="http://schemas.microsoft.com/office/drawing/2014/main" xmlns="" id="{49EFC573-D561-4981-8E08-55E8526A6181}"/>
              </a:ext>
            </a:extLst>
          </p:cNvPr>
          <p:cNvSpPr/>
          <p:nvPr/>
        </p:nvSpPr>
        <p:spPr>
          <a:xfrm>
            <a:off x="3974619" y="572299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Star: 5 Points 112">
            <a:extLst>
              <a:ext uri="{FF2B5EF4-FFF2-40B4-BE49-F238E27FC236}">
                <a16:creationId xmlns:a16="http://schemas.microsoft.com/office/drawing/2014/main" xmlns="" id="{464EFFDB-8B89-4A10-AA16-1EDB6CA1E905}"/>
              </a:ext>
            </a:extLst>
          </p:cNvPr>
          <p:cNvSpPr/>
          <p:nvPr/>
        </p:nvSpPr>
        <p:spPr>
          <a:xfrm>
            <a:off x="2855307" y="477955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Star: 5 Points 119">
            <a:extLst>
              <a:ext uri="{FF2B5EF4-FFF2-40B4-BE49-F238E27FC236}">
                <a16:creationId xmlns:a16="http://schemas.microsoft.com/office/drawing/2014/main" xmlns="" id="{19913596-E30E-42F8-BFEC-48E67BDCBFB4}"/>
              </a:ext>
            </a:extLst>
          </p:cNvPr>
          <p:cNvSpPr/>
          <p:nvPr/>
        </p:nvSpPr>
        <p:spPr>
          <a:xfrm>
            <a:off x="3620312" y="58454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Star: 5 Points 120">
            <a:extLst>
              <a:ext uri="{FF2B5EF4-FFF2-40B4-BE49-F238E27FC236}">
                <a16:creationId xmlns:a16="http://schemas.microsoft.com/office/drawing/2014/main" xmlns="" id="{E4DF5124-15D4-4E56-B933-649CAE906F8F}"/>
              </a:ext>
            </a:extLst>
          </p:cNvPr>
          <p:cNvSpPr/>
          <p:nvPr/>
        </p:nvSpPr>
        <p:spPr>
          <a:xfrm>
            <a:off x="2505164" y="6054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A06F5AEE-C42B-49A6-8730-26784C559880}"/>
              </a:ext>
            </a:extLst>
          </p:cNvPr>
          <p:cNvCxnSpPr>
            <a:cxnSpLocks/>
          </p:cNvCxnSpPr>
          <p:nvPr/>
        </p:nvCxnSpPr>
        <p:spPr>
          <a:xfrm flipV="1">
            <a:off x="239635" y="3955281"/>
            <a:ext cx="0" cy="2544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xmlns="" id="{E414FC16-7743-4F44-BF18-3DF28E8A413A}"/>
              </a:ext>
            </a:extLst>
          </p:cNvPr>
          <p:cNvCxnSpPr>
            <a:cxnSpLocks/>
          </p:cNvCxnSpPr>
          <p:nvPr/>
        </p:nvCxnSpPr>
        <p:spPr>
          <a:xfrm flipV="1">
            <a:off x="198020" y="6499717"/>
            <a:ext cx="4206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xmlns="" id="{9A18C0FC-06E4-457C-9F03-D188DF62C998}"/>
              </a:ext>
            </a:extLst>
          </p:cNvPr>
          <p:cNvCxnSpPr>
            <a:cxnSpLocks/>
          </p:cNvCxnSpPr>
          <p:nvPr/>
        </p:nvCxnSpPr>
        <p:spPr>
          <a:xfrm flipV="1">
            <a:off x="5895510" y="4525598"/>
            <a:ext cx="1333198" cy="195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09CE0BF2-7F03-4647-B061-7AEF3A2C0400}"/>
              </a:ext>
            </a:extLst>
          </p:cNvPr>
          <p:cNvCxnSpPr>
            <a:cxnSpLocks/>
          </p:cNvCxnSpPr>
          <p:nvPr/>
        </p:nvCxnSpPr>
        <p:spPr>
          <a:xfrm>
            <a:off x="5884385" y="6480547"/>
            <a:ext cx="4535792" cy="39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tar: 5 Points 226">
            <a:extLst>
              <a:ext uri="{FF2B5EF4-FFF2-40B4-BE49-F238E27FC236}">
                <a16:creationId xmlns:a16="http://schemas.microsoft.com/office/drawing/2014/main" xmlns="" id="{B5558604-5BCD-4351-8636-0B924892E959}"/>
              </a:ext>
            </a:extLst>
          </p:cNvPr>
          <p:cNvSpPr/>
          <p:nvPr/>
        </p:nvSpPr>
        <p:spPr>
          <a:xfrm>
            <a:off x="8079672" y="443306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xmlns="" id="{E86978EA-8EB2-4586-96F4-5E9604B0CCA0}"/>
              </a:ext>
            </a:extLst>
          </p:cNvPr>
          <p:cNvSpPr/>
          <p:nvPr/>
        </p:nvSpPr>
        <p:spPr>
          <a:xfrm>
            <a:off x="8089545" y="480461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xmlns="" id="{D2B421FF-B442-4383-B8CC-9B37C64E31EB}"/>
              </a:ext>
            </a:extLst>
          </p:cNvPr>
          <p:cNvSpPr/>
          <p:nvPr/>
        </p:nvSpPr>
        <p:spPr>
          <a:xfrm>
            <a:off x="7836082" y="47336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xmlns="" id="{CD752FB0-C9F5-40DF-8CC3-54ACCAA5BB0C}"/>
              </a:ext>
            </a:extLst>
          </p:cNvPr>
          <p:cNvSpPr/>
          <p:nvPr/>
        </p:nvSpPr>
        <p:spPr>
          <a:xfrm>
            <a:off x="7310046" y="53713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xmlns="" id="{C53E15E3-69B4-4161-A498-9394DE81CBD4}"/>
              </a:ext>
            </a:extLst>
          </p:cNvPr>
          <p:cNvSpPr/>
          <p:nvPr/>
        </p:nvSpPr>
        <p:spPr>
          <a:xfrm>
            <a:off x="7682210" y="56832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xmlns="" id="{24223205-4CE8-421E-BAD5-95DE0B4D8B89}"/>
              </a:ext>
            </a:extLst>
          </p:cNvPr>
          <p:cNvSpPr/>
          <p:nvPr/>
        </p:nvSpPr>
        <p:spPr>
          <a:xfrm>
            <a:off x="8092584" y="517617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xmlns="" id="{81C6BC13-446F-4A30-9E7F-4FF4A8E96A56}"/>
              </a:ext>
            </a:extLst>
          </p:cNvPr>
          <p:cNvSpPr/>
          <p:nvPr/>
        </p:nvSpPr>
        <p:spPr>
          <a:xfrm>
            <a:off x="7768334" y="59914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xmlns="" id="{49D685E2-6CEE-4098-9ADF-148FB375B58C}"/>
              </a:ext>
            </a:extLst>
          </p:cNvPr>
          <p:cNvSpPr/>
          <p:nvPr/>
        </p:nvSpPr>
        <p:spPr>
          <a:xfrm>
            <a:off x="7578164" y="45417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xmlns="" id="{B9E71AE2-EA7B-4BF4-8109-D9DC2CC77ED5}"/>
              </a:ext>
            </a:extLst>
          </p:cNvPr>
          <p:cNvSpPr/>
          <p:nvPr/>
        </p:nvSpPr>
        <p:spPr>
          <a:xfrm>
            <a:off x="7310046" y="58477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xmlns="" id="{393FBF6A-B570-4FE7-9E9C-4F2109066E80}"/>
              </a:ext>
            </a:extLst>
          </p:cNvPr>
          <p:cNvSpPr/>
          <p:nvPr/>
        </p:nvSpPr>
        <p:spPr>
          <a:xfrm>
            <a:off x="7578164" y="497074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xmlns="" id="{F3ACCE92-2A92-4489-A92C-392E6B3D0FC5}"/>
              </a:ext>
            </a:extLst>
          </p:cNvPr>
          <p:cNvSpPr/>
          <p:nvPr/>
        </p:nvSpPr>
        <p:spPr>
          <a:xfrm>
            <a:off x="7971388" y="56175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/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4635BD-D2AA-4F52-870C-273B6175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Star: 5 Points 238">
            <a:extLst>
              <a:ext uri="{FF2B5EF4-FFF2-40B4-BE49-F238E27FC236}">
                <a16:creationId xmlns:a16="http://schemas.microsoft.com/office/drawing/2014/main" xmlns="" id="{5CCD69C2-1E30-4452-96FD-DD64153642B7}"/>
              </a:ext>
            </a:extLst>
          </p:cNvPr>
          <p:cNvSpPr/>
          <p:nvPr/>
        </p:nvSpPr>
        <p:spPr>
          <a:xfrm>
            <a:off x="7765695" y="5286284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xmlns="" id="{F4FD1D2E-5264-4A22-A383-9FA82E8941C6}"/>
              </a:ext>
            </a:extLst>
          </p:cNvPr>
          <p:cNvSpPr/>
          <p:nvPr/>
        </p:nvSpPr>
        <p:spPr>
          <a:xfrm>
            <a:off x="9544842" y="511368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xmlns="" id="{6093AD45-FED2-4819-9E5E-16C43E8F4223}"/>
              </a:ext>
            </a:extLst>
          </p:cNvPr>
          <p:cNvSpPr/>
          <p:nvPr/>
        </p:nvSpPr>
        <p:spPr>
          <a:xfrm>
            <a:off x="8903913" y="47328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Star: 5 Points 243">
            <a:extLst>
              <a:ext uri="{FF2B5EF4-FFF2-40B4-BE49-F238E27FC236}">
                <a16:creationId xmlns:a16="http://schemas.microsoft.com/office/drawing/2014/main" xmlns="" id="{4D4B26A3-14DA-4625-9695-597008660A88}"/>
              </a:ext>
            </a:extLst>
          </p:cNvPr>
          <p:cNvSpPr/>
          <p:nvPr/>
        </p:nvSpPr>
        <p:spPr>
          <a:xfrm>
            <a:off x="9615999" y="56553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xmlns="" id="{BE50B234-BB4E-41D6-9E8A-F818BC4186FD}"/>
              </a:ext>
            </a:extLst>
          </p:cNvPr>
          <p:cNvSpPr/>
          <p:nvPr/>
        </p:nvSpPr>
        <p:spPr>
          <a:xfrm>
            <a:off x="9345764" y="48241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Star: 5 Points 245">
            <a:extLst>
              <a:ext uri="{FF2B5EF4-FFF2-40B4-BE49-F238E27FC236}">
                <a16:creationId xmlns:a16="http://schemas.microsoft.com/office/drawing/2014/main" xmlns="" id="{B625A5A4-7B00-41F3-8718-BE98E88D08EB}"/>
              </a:ext>
            </a:extLst>
          </p:cNvPr>
          <p:cNvSpPr/>
          <p:nvPr/>
        </p:nvSpPr>
        <p:spPr>
          <a:xfrm>
            <a:off x="9098909" y="50922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xmlns="" id="{19D69FFC-DE5B-4721-ADCE-79E155F81731}"/>
              </a:ext>
            </a:extLst>
          </p:cNvPr>
          <p:cNvSpPr/>
          <p:nvPr/>
        </p:nvSpPr>
        <p:spPr>
          <a:xfrm>
            <a:off x="9732724" y="491087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xmlns="" id="{3501D6C6-FF8D-4E39-BD89-CD4B982BA5A7}"/>
              </a:ext>
            </a:extLst>
          </p:cNvPr>
          <p:cNvSpPr/>
          <p:nvPr/>
        </p:nvSpPr>
        <p:spPr>
          <a:xfrm>
            <a:off x="9780657" y="53144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xmlns="" id="{5D95D07B-7D9F-467F-813E-25FFB675ADB1}"/>
              </a:ext>
            </a:extLst>
          </p:cNvPr>
          <p:cNvSpPr/>
          <p:nvPr/>
        </p:nvSpPr>
        <p:spPr>
          <a:xfrm>
            <a:off x="8932244" y="439243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Star: 5 Points 249">
            <a:extLst>
              <a:ext uri="{FF2B5EF4-FFF2-40B4-BE49-F238E27FC236}">
                <a16:creationId xmlns:a16="http://schemas.microsoft.com/office/drawing/2014/main" xmlns="" id="{2ED22966-F9DC-4DBC-800D-164E1C188083}"/>
              </a:ext>
            </a:extLst>
          </p:cNvPr>
          <p:cNvSpPr/>
          <p:nvPr/>
        </p:nvSpPr>
        <p:spPr>
          <a:xfrm>
            <a:off x="9308723" y="542681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/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AD02A0-8562-4030-A239-D6E38789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tar: 5 Points 251">
            <a:extLst>
              <a:ext uri="{FF2B5EF4-FFF2-40B4-BE49-F238E27FC236}">
                <a16:creationId xmlns:a16="http://schemas.microsoft.com/office/drawing/2014/main" xmlns="" id="{16A6CBFE-E2F0-40A8-B785-5DFCAD77082C}"/>
              </a:ext>
            </a:extLst>
          </p:cNvPr>
          <p:cNvSpPr/>
          <p:nvPr/>
        </p:nvSpPr>
        <p:spPr>
          <a:xfrm>
            <a:off x="9465448" y="509739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xmlns="" id="{D081D917-24BD-4BB8-92A2-9FBAC41A1DF5}"/>
              </a:ext>
            </a:extLst>
          </p:cNvPr>
          <p:cNvSpPr/>
          <p:nvPr/>
        </p:nvSpPr>
        <p:spPr>
          <a:xfrm>
            <a:off x="8189982" y="602455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69ABE909-9459-4F82-9DA9-CF6F85F09304}"/>
              </a:ext>
            </a:extLst>
          </p:cNvPr>
          <p:cNvCxnSpPr>
            <a:cxnSpLocks/>
          </p:cNvCxnSpPr>
          <p:nvPr/>
        </p:nvCxnSpPr>
        <p:spPr>
          <a:xfrm flipV="1">
            <a:off x="8351417" y="5327627"/>
            <a:ext cx="1275956" cy="87154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tar: 5 Points 254">
            <a:extLst>
              <a:ext uri="{FF2B5EF4-FFF2-40B4-BE49-F238E27FC236}">
                <a16:creationId xmlns:a16="http://schemas.microsoft.com/office/drawing/2014/main" xmlns="" id="{6F83FD12-D170-404F-B285-6A7DF974F388}"/>
              </a:ext>
            </a:extLst>
          </p:cNvPr>
          <p:cNvSpPr/>
          <p:nvPr/>
        </p:nvSpPr>
        <p:spPr>
          <a:xfrm>
            <a:off x="10072173" y="558598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Star: 5 Points 255">
            <a:extLst>
              <a:ext uri="{FF2B5EF4-FFF2-40B4-BE49-F238E27FC236}">
                <a16:creationId xmlns:a16="http://schemas.microsoft.com/office/drawing/2014/main" xmlns="" id="{17378767-457D-45F1-A18E-9C5ADD28B13C}"/>
              </a:ext>
            </a:extLst>
          </p:cNvPr>
          <p:cNvSpPr/>
          <p:nvPr/>
        </p:nvSpPr>
        <p:spPr>
          <a:xfrm>
            <a:off x="9326777" y="445455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xmlns="" id="{14FEA102-EFC7-4549-9D72-1F1D39D21F4B}"/>
              </a:ext>
            </a:extLst>
          </p:cNvPr>
          <p:cNvSpPr/>
          <p:nvPr/>
        </p:nvSpPr>
        <p:spPr>
          <a:xfrm>
            <a:off x="9869119" y="58090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xmlns="" id="{155F92D8-1D3B-47F5-BB0B-F3897C906B5F}"/>
              </a:ext>
            </a:extLst>
          </p:cNvPr>
          <p:cNvSpPr/>
          <p:nvPr/>
        </p:nvSpPr>
        <p:spPr>
          <a:xfrm>
            <a:off x="8198133" y="60255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FD5867FE-7EB7-4C24-AF49-4490DAC9EC06}"/>
              </a:ext>
            </a:extLst>
          </p:cNvPr>
          <p:cNvCxnSpPr>
            <a:cxnSpLocks/>
            <a:endCxn id="239" idx="3"/>
          </p:cNvCxnSpPr>
          <p:nvPr/>
        </p:nvCxnSpPr>
        <p:spPr>
          <a:xfrm flipH="1" flipV="1">
            <a:off x="8027695" y="5591083"/>
            <a:ext cx="386786" cy="60808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Arrow: Right 262">
            <a:extLst>
              <a:ext uri="{FF2B5EF4-FFF2-40B4-BE49-F238E27FC236}">
                <a16:creationId xmlns:a16="http://schemas.microsoft.com/office/drawing/2014/main" xmlns="" id="{DBB5BE00-D306-4426-A37E-EBB9E7033FDF}"/>
              </a:ext>
            </a:extLst>
          </p:cNvPr>
          <p:cNvSpPr/>
          <p:nvPr/>
        </p:nvSpPr>
        <p:spPr>
          <a:xfrm>
            <a:off x="4736169" y="4931955"/>
            <a:ext cx="1163762" cy="4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F996C80-1289-492A-A68C-41B0A6D38E24}"/>
                  </a:ext>
                </a:extLst>
              </p:cNvPr>
              <p:cNvSpPr txBox="1"/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996C80-1289-492A-A68C-41B0A6D3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blipFill>
                <a:blip r:embed="rId11" cstate="print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xmlns="" id="{9EEA17EF-EC13-4972-B55F-28CEE67CA71E}"/>
              </a:ext>
            </a:extLst>
          </p:cNvPr>
          <p:cNvSpPr/>
          <p:nvPr/>
        </p:nvSpPr>
        <p:spPr>
          <a:xfrm>
            <a:off x="5480085" y="3792333"/>
            <a:ext cx="3206977" cy="562805"/>
          </a:xfrm>
          <a:prstGeom prst="wedgeRectCallout">
            <a:avLst>
              <a:gd name="adj1" fmla="val -41414"/>
              <a:gd name="adj2" fmla="val 858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be a 2x2 symmetric matrix in this case (chosen by us or learned)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xmlns="" id="{18B38CE3-00B8-43A0-BDEF-BFD0B50CA6B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29291" y="4991500"/>
            <a:ext cx="1010687" cy="965223"/>
          </a:xfrm>
          <a:prstGeom prst="rect">
            <a:avLst/>
          </a:prstGeom>
        </p:spPr>
      </p:pic>
      <p:sp>
        <p:nvSpPr>
          <p:cNvPr id="270" name="Speech Bubble: Rectangle 269">
            <a:extLst>
              <a:ext uri="{FF2B5EF4-FFF2-40B4-BE49-F238E27FC236}">
                <a16:creationId xmlns:a16="http://schemas.microsoft.com/office/drawing/2014/main" xmlns="" id="{A592A62A-0D3E-4009-A675-A2DD4B1FCC33}"/>
              </a:ext>
            </a:extLst>
          </p:cNvPr>
          <p:cNvSpPr/>
          <p:nvPr/>
        </p:nvSpPr>
        <p:spPr>
          <a:xfrm>
            <a:off x="9744167" y="3630193"/>
            <a:ext cx="2284537" cy="963128"/>
          </a:xfrm>
          <a:prstGeom prst="wedgeRectCallout">
            <a:avLst>
              <a:gd name="adj1" fmla="val 24888"/>
              <a:gd name="adj2" fmla="val 100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good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help bring points from same class closer and move different classes apart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xmlns="" id="{4E511AB1-A45A-4918-87CA-D0E0CA837B58}"/>
              </a:ext>
            </a:extLst>
          </p:cNvPr>
          <p:cNvSpPr/>
          <p:nvPr/>
        </p:nvSpPr>
        <p:spPr>
          <a:xfrm>
            <a:off x="5355016" y="276901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211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8381"/>
    </mc:Choice>
    <mc:Fallback>
      <p:transition spd="slow" advTm="27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3" grpId="0" animBg="1"/>
      <p:bldP spid="120" grpId="0" animBg="1"/>
      <p:bldP spid="121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3" grpId="0" animBg="1"/>
      <p:bldP spid="264" grpId="0" animBg="1"/>
      <p:bldP spid="265" grpId="0" animBg="1"/>
      <p:bldP spid="270" grpId="0" animBg="1"/>
      <p:bldP spid="2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500F8-0687-47D3-B436-48E910C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From data to distance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471CC52-3982-43D5-9E6A-C63DE1291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280" y="2349726"/>
            <a:ext cx="10058400" cy="3015375"/>
          </a:xfrm>
        </p:spPr>
      </p:pic>
      <p:sp>
        <p:nvSpPr>
          <p:cNvPr id="5" name="TextBox 4"/>
          <p:cNvSpPr txBox="1"/>
          <p:nvPr/>
        </p:nvSpPr>
        <p:spPr>
          <a:xfrm>
            <a:off x="1103870" y="5782962"/>
            <a:ext cx="804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Nominal and ordinal values are usually converted to one-hot vector representations</a:t>
            </a:r>
          </a:p>
          <a:p>
            <a:r>
              <a:rPr lang="en-US" dirty="0" smtClean="0"/>
              <a:t>Have to be careful this representation does not cloud their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1608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For ratio and interval-scaled 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Euclidean distance is your basic workhorse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Use it if you can think of nothing else</a:t>
            </a:r>
            <a:endParaRPr lang="en-GB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  <a:sym typeface="Wingdings" panose="05000000000000000000" pitchFamily="2" charset="2"/>
              </a:rPr>
              <a:t>Squared Euclidean distance will also work fine if your features are range normalized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  <a:sym typeface="Wingdings" panose="05000000000000000000" pitchFamily="2" charset="2"/>
              </a:rPr>
              <a:t>Useful when you want to save the compute of taking square roots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Manhattan distance is also useful when time presses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Only simple additions and subtractions involved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More exotic metrics may be needed in specific situations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Read </a:t>
            </a:r>
            <a:r>
              <a:rPr lang="en-GB" dirty="0" smtClean="0">
                <a:latin typeface="Abadi Extra Light" panose="020B0204020104020204" pitchFamily="34" charset="0"/>
                <a:hlinkClick r:id="rId3"/>
              </a:rPr>
              <a:t>this</a:t>
            </a:r>
            <a:r>
              <a:rPr lang="en-GB" dirty="0" smtClean="0">
                <a:latin typeface="Abadi Extra Light" panose="020B0204020104020204" pitchFamily="34" charset="0"/>
              </a:rPr>
              <a:t> for some examples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9141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6789"/>
    </mc:Choice>
    <mc:Fallback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230A27-1553-42F8-99D7-829868E13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72232D-B4D6-429F-B3D1-2D9891B85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DCFBA-3265-430B-9170-A06E72E2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Similarity for binary-valued vectors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2CC3441-26B3-4381-B3DF-8AE3C288B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DC3790-6378-4226-8B4F-57AA790C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Independent of feature type</a:t>
            </a:r>
          </a:p>
          <a:p>
            <a:r>
              <a:rPr lang="en-US" sz="1800">
                <a:cs typeface="Calibri"/>
              </a:rPr>
              <a:t>Compute the following quantities</a:t>
            </a:r>
          </a:p>
          <a:p>
            <a:pPr marL="383540" lvl="1"/>
            <a:r>
              <a:rPr lang="en-US" dirty="0">
                <a:cs typeface="Calibri"/>
              </a:rPr>
              <a:t>F01 = number of attributes where x is 0 and y is 1</a:t>
            </a:r>
          </a:p>
          <a:p>
            <a:pPr marL="383540" lvl="1"/>
            <a:r>
              <a:rPr lang="en-US" dirty="0">
                <a:ea typeface="+mn-lt"/>
                <a:cs typeface="+mn-lt"/>
              </a:rPr>
              <a:t>F10 = number of attributes where x is 1 and y is 0</a:t>
            </a:r>
          </a:p>
          <a:p>
            <a:pPr marL="383540" lvl="1"/>
            <a:r>
              <a:rPr lang="en-US" dirty="0">
                <a:ea typeface="+mn-lt"/>
                <a:cs typeface="+mn-lt"/>
              </a:rPr>
              <a:t>F00 = number of attributes where x is 0 and y is 0</a:t>
            </a:r>
          </a:p>
          <a:p>
            <a:pPr marL="383540" lvl="1"/>
            <a:r>
              <a:rPr lang="en-US" dirty="0">
                <a:ea typeface="+mn-lt"/>
                <a:cs typeface="+mn-lt"/>
              </a:rPr>
              <a:t>F11 = number of attributes where x is 1 and y is 1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61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DCFBA-3265-430B-9170-A06E72E2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For binary vectors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2EEC1AE-D4DB-4FE7-A3BB-C5A52CD65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Simple matching coefficient</a:t>
            </a:r>
            <a:endParaRPr lang="en-US" dirty="0"/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5E86396D-092B-4C2E-AB86-EEFBF5CBF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96963" y="3777158"/>
            <a:ext cx="4938712" cy="98960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FF4B8F7-3EC2-4523-911D-434C1EBD1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cs typeface="Calibri"/>
              </a:rPr>
              <a:t>Jaccard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Coefficient</a:t>
            </a:r>
            <a:endParaRPr lang="en-US" dirty="0"/>
          </a:p>
        </p:txBody>
      </p:sp>
      <p:pic>
        <p:nvPicPr>
          <p:cNvPr id="9" name="Picture 9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96C3DF82-DE5A-49FF-9017-434396CD7A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867525" y="3766609"/>
            <a:ext cx="3638550" cy="1009650"/>
          </a:xfrm>
        </p:spPr>
      </p:pic>
    </p:spTree>
    <p:extLst>
      <p:ext uri="{BB962C8B-B14F-4D97-AF65-F5344CB8AC3E}">
        <p14:creationId xmlns:p14="http://schemas.microsoft.com/office/powerpoint/2010/main" xmlns="" val="253802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DCFBA-3265-430B-9170-A06E72E2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general vector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DC3790-6378-4226-8B4F-57AA790C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use a cosine </a:t>
            </a:r>
            <a:r>
              <a:rPr lang="en-US" dirty="0" smtClean="0">
                <a:cs typeface="Calibri"/>
              </a:rPr>
              <a:t>similarity </a:t>
            </a:r>
            <a:r>
              <a:rPr lang="en-US" dirty="0">
                <a:cs typeface="Calibri"/>
              </a:rPr>
              <a:t>measure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Where &lt;&gt; indicates a dot product and || || measures the distance of each vector to the </a:t>
            </a:r>
            <a:r>
              <a:rPr lang="en-US" dirty="0" smtClean="0">
                <a:cs typeface="Calibri"/>
              </a:rPr>
              <a:t>origin</a:t>
            </a:r>
          </a:p>
          <a:p>
            <a:r>
              <a:rPr lang="en-US" dirty="0" smtClean="0">
                <a:cs typeface="Calibri"/>
              </a:rPr>
              <a:t>Bigger numbers mean the two items are closer</a:t>
            </a:r>
          </a:p>
          <a:p>
            <a:r>
              <a:rPr lang="en-US" dirty="0" smtClean="0">
                <a:cs typeface="Calibri"/>
              </a:rPr>
              <a:t>Invert it to obtain a distance measure</a:t>
            </a:r>
          </a:p>
          <a:p>
            <a:pPr lvl="1"/>
            <a:r>
              <a:rPr lang="en-US" dirty="0" smtClean="0">
                <a:cs typeface="Calibri"/>
              </a:rPr>
              <a:t>Additively, multiplicatively or exponentially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xmlns="" id="{38963733-7BA8-4963-A1BD-9BBAEB5BB6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0633" y="2308074"/>
            <a:ext cx="3000829" cy="6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723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Hyperparameter/model selection via cross-validation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Decision Trees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6049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142"/>
    </mc:Choice>
    <mc:Fallback>
      <p:transition spd="slow" advTm="261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What is Mahalanobis Distance?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42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Recall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And its generalization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Where </a:t>
            </a:r>
            <a:r>
              <a:rPr lang="en-US" b="1" dirty="0" smtClean="0">
                <a:latin typeface="Abadi Extra Light" panose="020B0204020104020204" pitchFamily="34" charset="0"/>
              </a:rPr>
              <a:t>W </a:t>
            </a:r>
            <a:r>
              <a:rPr lang="en-US" dirty="0" smtClean="0">
                <a:latin typeface="Abadi Extra Light" panose="020B0204020104020204" pitchFamily="34" charset="0"/>
              </a:rPr>
              <a:t>is a diagonal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The Mahalanobis distance further generalizes the weighted Euclidean distance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Here, </a:t>
            </a:r>
            <a:r>
              <a:rPr lang="en-US" b="1" dirty="0" smtClean="0">
                <a:latin typeface="Abadi Extra Light" panose="020B0204020104020204" pitchFamily="34" charset="0"/>
              </a:rPr>
              <a:t>S </a:t>
            </a:r>
            <a:r>
              <a:rPr lang="en-US" dirty="0" smtClean="0">
                <a:latin typeface="Abadi Extra Light" panose="020B0204020104020204" pitchFamily="34" charset="0"/>
              </a:rPr>
              <a:t>is the covariance matrix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xmlns="" id="{231447AC-E7AA-4F4E-95C5-5170B81E742D}"/>
              </a:ext>
            </a:extLst>
          </p:cNvPr>
          <p:cNvSpPr/>
          <p:nvPr/>
        </p:nvSpPr>
        <p:spPr>
          <a:xfrm>
            <a:off x="883787" y="43349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0C2D6E52-C223-4715-AB59-A9B1330AD2D8}"/>
              </a:ext>
            </a:extLst>
          </p:cNvPr>
          <p:cNvSpPr/>
          <p:nvPr/>
        </p:nvSpPr>
        <p:spPr>
          <a:xfrm>
            <a:off x="1207637" y="4667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4AD0862D-CB6F-4C6C-9368-427B72D0AFA6}"/>
              </a:ext>
            </a:extLst>
          </p:cNvPr>
          <p:cNvSpPr/>
          <p:nvPr/>
        </p:nvSpPr>
        <p:spPr>
          <a:xfrm>
            <a:off x="443732" y="41418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76BFEA7F-04EF-412E-9AFF-3289AB999D15}"/>
              </a:ext>
            </a:extLst>
          </p:cNvPr>
          <p:cNvSpPr/>
          <p:nvPr/>
        </p:nvSpPr>
        <p:spPr>
          <a:xfrm>
            <a:off x="2186729" y="565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A278FF72-6345-4BA8-9AD8-B70660B5F6E3}"/>
              </a:ext>
            </a:extLst>
          </p:cNvPr>
          <p:cNvSpPr/>
          <p:nvPr/>
        </p:nvSpPr>
        <p:spPr>
          <a:xfrm>
            <a:off x="1179778" y="52882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6A35B9BF-3B2E-4F2E-B168-3D20D63878A2}"/>
              </a:ext>
            </a:extLst>
          </p:cNvPr>
          <p:cNvSpPr/>
          <p:nvPr/>
        </p:nvSpPr>
        <p:spPr>
          <a:xfrm>
            <a:off x="2139563" y="59374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xmlns="" id="{E340769A-B4AB-41E3-859E-5230854F3069}"/>
              </a:ext>
            </a:extLst>
          </p:cNvPr>
          <p:cNvSpPr/>
          <p:nvPr/>
        </p:nvSpPr>
        <p:spPr>
          <a:xfrm>
            <a:off x="1706873" y="5096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xmlns="" id="{73802B70-75C5-4F65-99D4-CCA8294CDBD0}"/>
              </a:ext>
            </a:extLst>
          </p:cNvPr>
          <p:cNvSpPr/>
          <p:nvPr/>
        </p:nvSpPr>
        <p:spPr>
          <a:xfrm>
            <a:off x="2002607" y="536868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xmlns="" id="{2763E253-46D1-4E3B-ABB7-0FB1052DAA8D}"/>
              </a:ext>
            </a:extLst>
          </p:cNvPr>
          <p:cNvSpPr/>
          <p:nvPr/>
        </p:nvSpPr>
        <p:spPr>
          <a:xfrm>
            <a:off x="561706" y="457446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xmlns="" id="{A19CE946-6731-482A-8992-133909FF1DDC}"/>
              </a:ext>
            </a:extLst>
          </p:cNvPr>
          <p:cNvSpPr/>
          <p:nvPr/>
        </p:nvSpPr>
        <p:spPr>
          <a:xfrm>
            <a:off x="1555646" y="543514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xmlns="" id="{3E8E075E-F7F9-48C1-A5A7-155E73203E01}"/>
              </a:ext>
            </a:extLst>
          </p:cNvPr>
          <p:cNvSpPr/>
          <p:nvPr/>
        </p:nvSpPr>
        <p:spPr>
          <a:xfrm>
            <a:off x="851206" y="49439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xmlns="" id="{6112D74A-8294-4B62-9533-1489B3FD6711}"/>
              </a:ext>
            </a:extLst>
          </p:cNvPr>
          <p:cNvSpPr/>
          <p:nvPr/>
        </p:nvSpPr>
        <p:spPr>
          <a:xfrm>
            <a:off x="1760050" y="57201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xmlns="" id="{72DE4596-96CE-4A37-BA31-A05A68EBD842}"/>
              </a:ext>
            </a:extLst>
          </p:cNvPr>
          <p:cNvSpPr/>
          <p:nvPr/>
        </p:nvSpPr>
        <p:spPr>
          <a:xfrm>
            <a:off x="3073372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xmlns="" id="{62083D67-A3E0-4DE3-9A12-ABDC724FC5E9}"/>
              </a:ext>
            </a:extLst>
          </p:cNvPr>
          <p:cNvSpPr/>
          <p:nvPr/>
        </p:nvSpPr>
        <p:spPr>
          <a:xfrm>
            <a:off x="2432443" y="505789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xmlns="" id="{A359FB1C-59A6-42EE-9DA4-C1E7E246DF3D}"/>
              </a:ext>
            </a:extLst>
          </p:cNvPr>
          <p:cNvSpPr/>
          <p:nvPr/>
        </p:nvSpPr>
        <p:spPr>
          <a:xfrm>
            <a:off x="3659410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xmlns="" id="{DF6D4B37-6EDE-4634-AFB1-B3E42B829BA8}"/>
              </a:ext>
            </a:extLst>
          </p:cNvPr>
          <p:cNvSpPr/>
          <p:nvPr/>
        </p:nvSpPr>
        <p:spPr>
          <a:xfrm>
            <a:off x="3003368" y="510276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xmlns="" id="{2942BA6C-A928-4527-A2EF-018CB1066CFB}"/>
              </a:ext>
            </a:extLst>
          </p:cNvPr>
          <p:cNvSpPr/>
          <p:nvPr/>
        </p:nvSpPr>
        <p:spPr>
          <a:xfrm>
            <a:off x="2756611" y="53454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xmlns="" id="{50FAEEB8-3D9D-42D7-912F-627DA86143B4}"/>
              </a:ext>
            </a:extLst>
          </p:cNvPr>
          <p:cNvSpPr/>
          <p:nvPr/>
        </p:nvSpPr>
        <p:spPr>
          <a:xfrm>
            <a:off x="3261254" y="52358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xmlns="" id="{F2954371-C15B-45AC-9D81-3C59A5A8DBA0}"/>
              </a:ext>
            </a:extLst>
          </p:cNvPr>
          <p:cNvSpPr/>
          <p:nvPr/>
        </p:nvSpPr>
        <p:spPr>
          <a:xfrm>
            <a:off x="3402758" y="510026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xmlns="" id="{02307644-C25A-45B0-943F-893AC7EB2BC3}"/>
              </a:ext>
            </a:extLst>
          </p:cNvPr>
          <p:cNvSpPr/>
          <p:nvPr/>
        </p:nvSpPr>
        <p:spPr>
          <a:xfrm>
            <a:off x="2460774" y="47174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xmlns="" id="{32503E21-F352-4332-BBBB-5EE07EBEA0D0}"/>
              </a:ext>
            </a:extLst>
          </p:cNvPr>
          <p:cNvSpPr/>
          <p:nvPr/>
        </p:nvSpPr>
        <p:spPr>
          <a:xfrm>
            <a:off x="3237377" y="576288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/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644043-090B-4E76-9F5A-DFDE1272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/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7758EC5-7772-4FCB-A0DB-6487B93A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tar: 5 Points 106">
            <a:extLst>
              <a:ext uri="{FF2B5EF4-FFF2-40B4-BE49-F238E27FC236}">
                <a16:creationId xmlns:a16="http://schemas.microsoft.com/office/drawing/2014/main" xmlns="" id="{D6DEA433-90B5-4021-A28D-6BAAA1D34B93}"/>
              </a:ext>
            </a:extLst>
          </p:cNvPr>
          <p:cNvSpPr/>
          <p:nvPr/>
        </p:nvSpPr>
        <p:spPr>
          <a:xfrm>
            <a:off x="3250524" y="5351070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xmlns="" id="{A3E7B40F-1993-4B15-B644-3C39C1EE991D}"/>
              </a:ext>
            </a:extLst>
          </p:cNvPr>
          <p:cNvSpPr/>
          <p:nvPr/>
        </p:nvSpPr>
        <p:spPr>
          <a:xfrm>
            <a:off x="1245710" y="5012105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xmlns="" id="{7E1BFBC4-4A1B-4AA2-8075-CEA39D4B4EB2}"/>
              </a:ext>
            </a:extLst>
          </p:cNvPr>
          <p:cNvSpPr/>
          <p:nvPr/>
        </p:nvSpPr>
        <p:spPr>
          <a:xfrm>
            <a:off x="2505164" y="6059616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023AC3D3-AB5D-4AA3-9924-30EE682AA13A}"/>
              </a:ext>
            </a:extLst>
          </p:cNvPr>
          <p:cNvCxnSpPr>
            <a:cxnSpLocks/>
          </p:cNvCxnSpPr>
          <p:nvPr/>
        </p:nvCxnSpPr>
        <p:spPr>
          <a:xfrm flipH="1" flipV="1">
            <a:off x="1413962" y="5181265"/>
            <a:ext cx="1264506" cy="10839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E27986DF-6F89-4913-BEC2-F49E7A4C7714}"/>
              </a:ext>
            </a:extLst>
          </p:cNvPr>
          <p:cNvCxnSpPr>
            <a:cxnSpLocks/>
          </p:cNvCxnSpPr>
          <p:nvPr/>
        </p:nvCxnSpPr>
        <p:spPr>
          <a:xfrm flipV="1">
            <a:off x="2656956" y="5538186"/>
            <a:ext cx="723095" cy="72707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tar: 5 Points 111">
            <a:extLst>
              <a:ext uri="{FF2B5EF4-FFF2-40B4-BE49-F238E27FC236}">
                <a16:creationId xmlns:a16="http://schemas.microsoft.com/office/drawing/2014/main" xmlns="" id="{49EFC573-D561-4981-8E08-55E8526A6181}"/>
              </a:ext>
            </a:extLst>
          </p:cNvPr>
          <p:cNvSpPr/>
          <p:nvPr/>
        </p:nvSpPr>
        <p:spPr>
          <a:xfrm>
            <a:off x="3974619" y="572299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Star: 5 Points 112">
            <a:extLst>
              <a:ext uri="{FF2B5EF4-FFF2-40B4-BE49-F238E27FC236}">
                <a16:creationId xmlns:a16="http://schemas.microsoft.com/office/drawing/2014/main" xmlns="" id="{464EFFDB-8B89-4A10-AA16-1EDB6CA1E905}"/>
              </a:ext>
            </a:extLst>
          </p:cNvPr>
          <p:cNvSpPr/>
          <p:nvPr/>
        </p:nvSpPr>
        <p:spPr>
          <a:xfrm>
            <a:off x="2855307" y="477955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Star: 5 Points 119">
            <a:extLst>
              <a:ext uri="{FF2B5EF4-FFF2-40B4-BE49-F238E27FC236}">
                <a16:creationId xmlns:a16="http://schemas.microsoft.com/office/drawing/2014/main" xmlns="" id="{19913596-E30E-42F8-BFEC-48E67BDCBFB4}"/>
              </a:ext>
            </a:extLst>
          </p:cNvPr>
          <p:cNvSpPr/>
          <p:nvPr/>
        </p:nvSpPr>
        <p:spPr>
          <a:xfrm>
            <a:off x="3620312" y="58454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Star: 5 Points 120">
            <a:extLst>
              <a:ext uri="{FF2B5EF4-FFF2-40B4-BE49-F238E27FC236}">
                <a16:creationId xmlns:a16="http://schemas.microsoft.com/office/drawing/2014/main" xmlns="" id="{E4DF5124-15D4-4E56-B933-649CAE906F8F}"/>
              </a:ext>
            </a:extLst>
          </p:cNvPr>
          <p:cNvSpPr/>
          <p:nvPr/>
        </p:nvSpPr>
        <p:spPr>
          <a:xfrm>
            <a:off x="2505164" y="6054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A06F5AEE-C42B-49A6-8730-26784C559880}"/>
              </a:ext>
            </a:extLst>
          </p:cNvPr>
          <p:cNvCxnSpPr>
            <a:cxnSpLocks/>
          </p:cNvCxnSpPr>
          <p:nvPr/>
        </p:nvCxnSpPr>
        <p:spPr>
          <a:xfrm flipV="1">
            <a:off x="239635" y="3955281"/>
            <a:ext cx="0" cy="2544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xmlns="" id="{E414FC16-7743-4F44-BF18-3DF28E8A413A}"/>
              </a:ext>
            </a:extLst>
          </p:cNvPr>
          <p:cNvCxnSpPr>
            <a:cxnSpLocks/>
          </p:cNvCxnSpPr>
          <p:nvPr/>
        </p:nvCxnSpPr>
        <p:spPr>
          <a:xfrm flipV="1">
            <a:off x="198020" y="6499717"/>
            <a:ext cx="4206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xmlns="" id="{9A18C0FC-06E4-457C-9F03-D188DF62C998}"/>
              </a:ext>
            </a:extLst>
          </p:cNvPr>
          <p:cNvCxnSpPr>
            <a:cxnSpLocks/>
          </p:cNvCxnSpPr>
          <p:nvPr/>
        </p:nvCxnSpPr>
        <p:spPr>
          <a:xfrm flipV="1">
            <a:off x="5895510" y="4525598"/>
            <a:ext cx="1333198" cy="195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09CE0BF2-7F03-4647-B061-7AEF3A2C0400}"/>
              </a:ext>
            </a:extLst>
          </p:cNvPr>
          <p:cNvCxnSpPr>
            <a:cxnSpLocks/>
          </p:cNvCxnSpPr>
          <p:nvPr/>
        </p:nvCxnSpPr>
        <p:spPr>
          <a:xfrm>
            <a:off x="5884385" y="6480547"/>
            <a:ext cx="4535792" cy="39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tar: 5 Points 226">
            <a:extLst>
              <a:ext uri="{FF2B5EF4-FFF2-40B4-BE49-F238E27FC236}">
                <a16:creationId xmlns:a16="http://schemas.microsoft.com/office/drawing/2014/main" xmlns="" id="{B5558604-5BCD-4351-8636-0B924892E959}"/>
              </a:ext>
            </a:extLst>
          </p:cNvPr>
          <p:cNvSpPr/>
          <p:nvPr/>
        </p:nvSpPr>
        <p:spPr>
          <a:xfrm>
            <a:off x="8079672" y="443306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xmlns="" id="{E86978EA-8EB2-4586-96F4-5E9604B0CCA0}"/>
              </a:ext>
            </a:extLst>
          </p:cNvPr>
          <p:cNvSpPr/>
          <p:nvPr/>
        </p:nvSpPr>
        <p:spPr>
          <a:xfrm>
            <a:off x="8089545" y="480461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xmlns="" id="{D2B421FF-B442-4383-B8CC-9B37C64E31EB}"/>
              </a:ext>
            </a:extLst>
          </p:cNvPr>
          <p:cNvSpPr/>
          <p:nvPr/>
        </p:nvSpPr>
        <p:spPr>
          <a:xfrm>
            <a:off x="7836082" y="47336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xmlns="" id="{CD752FB0-C9F5-40DF-8CC3-54ACCAA5BB0C}"/>
              </a:ext>
            </a:extLst>
          </p:cNvPr>
          <p:cNvSpPr/>
          <p:nvPr/>
        </p:nvSpPr>
        <p:spPr>
          <a:xfrm>
            <a:off x="7310046" y="53713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xmlns="" id="{C53E15E3-69B4-4161-A498-9394DE81CBD4}"/>
              </a:ext>
            </a:extLst>
          </p:cNvPr>
          <p:cNvSpPr/>
          <p:nvPr/>
        </p:nvSpPr>
        <p:spPr>
          <a:xfrm>
            <a:off x="7682210" y="56832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xmlns="" id="{24223205-4CE8-421E-BAD5-95DE0B4D8B89}"/>
              </a:ext>
            </a:extLst>
          </p:cNvPr>
          <p:cNvSpPr/>
          <p:nvPr/>
        </p:nvSpPr>
        <p:spPr>
          <a:xfrm>
            <a:off x="8092584" y="517617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xmlns="" id="{81C6BC13-446F-4A30-9E7F-4FF4A8E96A56}"/>
              </a:ext>
            </a:extLst>
          </p:cNvPr>
          <p:cNvSpPr/>
          <p:nvPr/>
        </p:nvSpPr>
        <p:spPr>
          <a:xfrm>
            <a:off x="7768334" y="59914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xmlns="" id="{49D685E2-6CEE-4098-9ADF-148FB375B58C}"/>
              </a:ext>
            </a:extLst>
          </p:cNvPr>
          <p:cNvSpPr/>
          <p:nvPr/>
        </p:nvSpPr>
        <p:spPr>
          <a:xfrm>
            <a:off x="7578164" y="45417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xmlns="" id="{B9E71AE2-EA7B-4BF4-8109-D9DC2CC77ED5}"/>
              </a:ext>
            </a:extLst>
          </p:cNvPr>
          <p:cNvSpPr/>
          <p:nvPr/>
        </p:nvSpPr>
        <p:spPr>
          <a:xfrm>
            <a:off x="7310046" y="58477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xmlns="" id="{393FBF6A-B570-4FE7-9E9C-4F2109066E80}"/>
              </a:ext>
            </a:extLst>
          </p:cNvPr>
          <p:cNvSpPr/>
          <p:nvPr/>
        </p:nvSpPr>
        <p:spPr>
          <a:xfrm>
            <a:off x="7578164" y="497074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xmlns="" id="{F3ACCE92-2A92-4489-A92C-392E6B3D0FC5}"/>
              </a:ext>
            </a:extLst>
          </p:cNvPr>
          <p:cNvSpPr/>
          <p:nvPr/>
        </p:nvSpPr>
        <p:spPr>
          <a:xfrm>
            <a:off x="7971388" y="56175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/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4635BD-D2AA-4F52-870C-273B6175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Star: 5 Points 238">
            <a:extLst>
              <a:ext uri="{FF2B5EF4-FFF2-40B4-BE49-F238E27FC236}">
                <a16:creationId xmlns:a16="http://schemas.microsoft.com/office/drawing/2014/main" xmlns="" id="{5CCD69C2-1E30-4452-96FD-DD64153642B7}"/>
              </a:ext>
            </a:extLst>
          </p:cNvPr>
          <p:cNvSpPr/>
          <p:nvPr/>
        </p:nvSpPr>
        <p:spPr>
          <a:xfrm>
            <a:off x="7765695" y="5286284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xmlns="" id="{F4FD1D2E-5264-4A22-A383-9FA82E8941C6}"/>
              </a:ext>
            </a:extLst>
          </p:cNvPr>
          <p:cNvSpPr/>
          <p:nvPr/>
        </p:nvSpPr>
        <p:spPr>
          <a:xfrm>
            <a:off x="9544842" y="511368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xmlns="" id="{6093AD45-FED2-4819-9E5E-16C43E8F4223}"/>
              </a:ext>
            </a:extLst>
          </p:cNvPr>
          <p:cNvSpPr/>
          <p:nvPr/>
        </p:nvSpPr>
        <p:spPr>
          <a:xfrm>
            <a:off x="8903913" y="47328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Star: 5 Points 243">
            <a:extLst>
              <a:ext uri="{FF2B5EF4-FFF2-40B4-BE49-F238E27FC236}">
                <a16:creationId xmlns:a16="http://schemas.microsoft.com/office/drawing/2014/main" xmlns="" id="{4D4B26A3-14DA-4625-9695-597008660A88}"/>
              </a:ext>
            </a:extLst>
          </p:cNvPr>
          <p:cNvSpPr/>
          <p:nvPr/>
        </p:nvSpPr>
        <p:spPr>
          <a:xfrm>
            <a:off x="9615999" y="56553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xmlns="" id="{BE50B234-BB4E-41D6-9E8A-F818BC4186FD}"/>
              </a:ext>
            </a:extLst>
          </p:cNvPr>
          <p:cNvSpPr/>
          <p:nvPr/>
        </p:nvSpPr>
        <p:spPr>
          <a:xfrm>
            <a:off x="9345764" y="48241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Star: 5 Points 245">
            <a:extLst>
              <a:ext uri="{FF2B5EF4-FFF2-40B4-BE49-F238E27FC236}">
                <a16:creationId xmlns:a16="http://schemas.microsoft.com/office/drawing/2014/main" xmlns="" id="{B625A5A4-7B00-41F3-8718-BE98E88D08EB}"/>
              </a:ext>
            </a:extLst>
          </p:cNvPr>
          <p:cNvSpPr/>
          <p:nvPr/>
        </p:nvSpPr>
        <p:spPr>
          <a:xfrm>
            <a:off x="9098909" y="50922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xmlns="" id="{19D69FFC-DE5B-4721-ADCE-79E155F81731}"/>
              </a:ext>
            </a:extLst>
          </p:cNvPr>
          <p:cNvSpPr/>
          <p:nvPr/>
        </p:nvSpPr>
        <p:spPr>
          <a:xfrm>
            <a:off x="9732724" y="491087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xmlns="" id="{3501D6C6-FF8D-4E39-BD89-CD4B982BA5A7}"/>
              </a:ext>
            </a:extLst>
          </p:cNvPr>
          <p:cNvSpPr/>
          <p:nvPr/>
        </p:nvSpPr>
        <p:spPr>
          <a:xfrm>
            <a:off x="9780657" y="53144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xmlns="" id="{5D95D07B-7D9F-467F-813E-25FFB675ADB1}"/>
              </a:ext>
            </a:extLst>
          </p:cNvPr>
          <p:cNvSpPr/>
          <p:nvPr/>
        </p:nvSpPr>
        <p:spPr>
          <a:xfrm>
            <a:off x="8932244" y="439243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Star: 5 Points 249">
            <a:extLst>
              <a:ext uri="{FF2B5EF4-FFF2-40B4-BE49-F238E27FC236}">
                <a16:creationId xmlns:a16="http://schemas.microsoft.com/office/drawing/2014/main" xmlns="" id="{2ED22966-F9DC-4DBC-800D-164E1C188083}"/>
              </a:ext>
            </a:extLst>
          </p:cNvPr>
          <p:cNvSpPr/>
          <p:nvPr/>
        </p:nvSpPr>
        <p:spPr>
          <a:xfrm>
            <a:off x="9308723" y="542681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/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AD02A0-8562-4030-A239-D6E38789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tar: 5 Points 251">
            <a:extLst>
              <a:ext uri="{FF2B5EF4-FFF2-40B4-BE49-F238E27FC236}">
                <a16:creationId xmlns:a16="http://schemas.microsoft.com/office/drawing/2014/main" xmlns="" id="{16A6CBFE-E2F0-40A8-B785-5DFCAD77082C}"/>
              </a:ext>
            </a:extLst>
          </p:cNvPr>
          <p:cNvSpPr/>
          <p:nvPr/>
        </p:nvSpPr>
        <p:spPr>
          <a:xfrm>
            <a:off x="9465448" y="509739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xmlns="" id="{D081D917-24BD-4BB8-92A2-9FBAC41A1DF5}"/>
              </a:ext>
            </a:extLst>
          </p:cNvPr>
          <p:cNvSpPr/>
          <p:nvPr/>
        </p:nvSpPr>
        <p:spPr>
          <a:xfrm>
            <a:off x="8189982" y="602455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69ABE909-9459-4F82-9DA9-CF6F85F09304}"/>
              </a:ext>
            </a:extLst>
          </p:cNvPr>
          <p:cNvCxnSpPr>
            <a:cxnSpLocks/>
          </p:cNvCxnSpPr>
          <p:nvPr/>
        </p:nvCxnSpPr>
        <p:spPr>
          <a:xfrm flipV="1">
            <a:off x="8351417" y="5327627"/>
            <a:ext cx="1275956" cy="87154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tar: 5 Points 254">
            <a:extLst>
              <a:ext uri="{FF2B5EF4-FFF2-40B4-BE49-F238E27FC236}">
                <a16:creationId xmlns:a16="http://schemas.microsoft.com/office/drawing/2014/main" xmlns="" id="{6F83FD12-D170-404F-B285-6A7DF974F388}"/>
              </a:ext>
            </a:extLst>
          </p:cNvPr>
          <p:cNvSpPr/>
          <p:nvPr/>
        </p:nvSpPr>
        <p:spPr>
          <a:xfrm>
            <a:off x="10072173" y="558598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Star: 5 Points 255">
            <a:extLst>
              <a:ext uri="{FF2B5EF4-FFF2-40B4-BE49-F238E27FC236}">
                <a16:creationId xmlns:a16="http://schemas.microsoft.com/office/drawing/2014/main" xmlns="" id="{17378767-457D-45F1-A18E-9C5ADD28B13C}"/>
              </a:ext>
            </a:extLst>
          </p:cNvPr>
          <p:cNvSpPr/>
          <p:nvPr/>
        </p:nvSpPr>
        <p:spPr>
          <a:xfrm>
            <a:off x="9326777" y="445455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xmlns="" id="{14FEA102-EFC7-4549-9D72-1F1D39D21F4B}"/>
              </a:ext>
            </a:extLst>
          </p:cNvPr>
          <p:cNvSpPr/>
          <p:nvPr/>
        </p:nvSpPr>
        <p:spPr>
          <a:xfrm>
            <a:off x="9869119" y="58090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xmlns="" id="{155F92D8-1D3B-47F5-BB0B-F3897C906B5F}"/>
              </a:ext>
            </a:extLst>
          </p:cNvPr>
          <p:cNvSpPr/>
          <p:nvPr/>
        </p:nvSpPr>
        <p:spPr>
          <a:xfrm>
            <a:off x="8198133" y="60255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FD5867FE-7EB7-4C24-AF49-4490DAC9EC06}"/>
              </a:ext>
            </a:extLst>
          </p:cNvPr>
          <p:cNvCxnSpPr>
            <a:cxnSpLocks/>
            <a:endCxn id="239" idx="3"/>
          </p:cNvCxnSpPr>
          <p:nvPr/>
        </p:nvCxnSpPr>
        <p:spPr>
          <a:xfrm flipH="1" flipV="1">
            <a:off x="8027695" y="5591083"/>
            <a:ext cx="386786" cy="60808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Arrow: Right 262">
            <a:extLst>
              <a:ext uri="{FF2B5EF4-FFF2-40B4-BE49-F238E27FC236}">
                <a16:creationId xmlns:a16="http://schemas.microsoft.com/office/drawing/2014/main" xmlns="" id="{DBB5BE00-D306-4426-A37E-EBB9E7033FDF}"/>
              </a:ext>
            </a:extLst>
          </p:cNvPr>
          <p:cNvSpPr/>
          <p:nvPr/>
        </p:nvSpPr>
        <p:spPr>
          <a:xfrm>
            <a:off x="4736169" y="4931955"/>
            <a:ext cx="1163762" cy="4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54128" y="1169001"/>
            <a:ext cx="4000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93720" y="1687984"/>
            <a:ext cx="5324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99910" y="2989563"/>
            <a:ext cx="466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94629" y="3621045"/>
            <a:ext cx="1162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5211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8381"/>
    </mc:Choice>
    <mc:Fallback>
      <p:transition spd="slow" advTm="27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3" grpId="0" animBg="1"/>
      <p:bldP spid="120" grpId="0" animBg="1"/>
      <p:bldP spid="121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2567800"/>
            <a:ext cx="9859107" cy="172239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Supervised Learning using</a:t>
            </a:r>
            <a:br>
              <a:rPr lang="en-IN" sz="7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Nearest </a:t>
            </a:r>
            <a:r>
              <a:rPr lang="en-IN" sz="72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2689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71"/>
    </mc:Choice>
    <mc:Fallback>
      <p:transition spd="slow" advTm="129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Another supervised learning technique based on computing distances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 idea. Simply do the following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Compute distance of </a:t>
            </a:r>
            <a:r>
              <a:rPr lang="en-GB" dirty="0" err="1">
                <a:latin typeface="Abadi Extra Light" panose="020B0204020104020204" pitchFamily="34" charset="0"/>
              </a:rPr>
              <a:t>of</a:t>
            </a:r>
            <a:r>
              <a:rPr lang="en-GB" dirty="0">
                <a:latin typeface="Abadi Extra Light" panose="020B0204020104020204" pitchFamily="34" charset="0"/>
              </a:rPr>
              <a:t> the test point from all the training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Sort the distances to find the “nearest” input(s) in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the label using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majority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avg</a:t>
            </a:r>
            <a:r>
              <a:rPr lang="en-GB" dirty="0">
                <a:latin typeface="Abadi Extra Light" panose="020B0204020104020204" pitchFamily="34" charset="0"/>
              </a:rPr>
              <a:t> label of these inputs</a:t>
            </a:r>
          </a:p>
          <a:p>
            <a:pPr marL="457200" lvl="1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Euclidean or other </a:t>
            </a:r>
            <a:r>
              <a:rPr lang="en-GB" dirty="0" err="1">
                <a:latin typeface="Abadi Extra Light" panose="020B0204020104020204" pitchFamily="34" charset="0"/>
              </a:rPr>
              <a:t>dist</a:t>
            </a:r>
            <a:r>
              <a:rPr lang="en-GB" dirty="0">
                <a:latin typeface="Abadi Extra Light" panose="020B0204020104020204" pitchFamily="34" charset="0"/>
              </a:rPr>
              <a:t>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). Choice </a:t>
            </a:r>
            <a:r>
              <a:rPr lang="en-GB" dirty="0" smtClean="0">
                <a:latin typeface="Abadi Extra Light" panose="020B0204020104020204" pitchFamily="34" charset="0"/>
              </a:rPr>
              <a:t>important </a:t>
            </a:r>
            <a:r>
              <a:rPr lang="en-GB" dirty="0">
                <a:latin typeface="Abadi Extra Light" panose="020B0204020104020204" pitchFamily="34" charset="0"/>
              </a:rPr>
              <a:t>just 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which does prototype based comparison, nearest neighbors method looks at the labels of individual training inputs to make prediction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Applicable to both </a:t>
            </a:r>
            <a:r>
              <a:rPr lang="en-GB" dirty="0" smtClean="0">
                <a:latin typeface="Abadi Extra Light" panose="020B0204020104020204" pitchFamily="34" charset="0"/>
              </a:rPr>
              <a:t>classification </a:t>
            </a:r>
            <a:r>
              <a:rPr lang="en-GB" dirty="0">
                <a:latin typeface="Abadi Extra Light" panose="020B0204020104020204" pitchFamily="34" charset="0"/>
              </a:rPr>
              <a:t>as well as regression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only works for </a:t>
            </a:r>
            <a:r>
              <a:rPr lang="en-GB" dirty="0" smtClean="0">
                <a:latin typeface="Abadi Extra Light" panose="020B0204020104020204" pitchFamily="34" charset="0"/>
              </a:rPr>
              <a:t>classification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3255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1350"/>
    </mc:Choice>
    <mc:Fallback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89658"/>
            <a:ext cx="10351007" cy="1760333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826154"/>
            <a:ext cx="11740617" cy="16288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535" y="4736757"/>
            <a:ext cx="21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Reference material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6395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152"/>
    </mc:Choice>
    <mc:Fallback>
      <p:transition spd="slow" advTm="11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6EF37FB8-D86A-4437-996D-E63A70AB33CD}"/>
              </a:ext>
            </a:extLst>
          </p:cNvPr>
          <p:cNvSpPr/>
          <p:nvPr/>
        </p:nvSpPr>
        <p:spPr>
          <a:xfrm>
            <a:off x="201082" y="1603507"/>
            <a:ext cx="7999327" cy="4128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(or “One”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xmlns="" id="{0A90B923-F3FA-4A3D-A938-C42FC85B48FF}"/>
              </a:ext>
            </a:extLst>
          </p:cNvPr>
          <p:cNvSpPr/>
          <p:nvPr/>
        </p:nvSpPr>
        <p:spPr>
          <a:xfrm>
            <a:off x="521817" y="36570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xmlns="" id="{7D3F9201-3E99-444D-8694-6F25143BB735}"/>
              </a:ext>
            </a:extLst>
          </p:cNvPr>
          <p:cNvSpPr/>
          <p:nvPr/>
        </p:nvSpPr>
        <p:spPr>
          <a:xfrm>
            <a:off x="762203" y="2667489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xmlns="" id="{34776F7E-617F-46AA-8B6D-16194BA0C7AB}"/>
              </a:ext>
            </a:extLst>
          </p:cNvPr>
          <p:cNvSpPr/>
          <p:nvPr/>
        </p:nvSpPr>
        <p:spPr>
          <a:xfrm>
            <a:off x="1283819" y="462583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8A884C2D-8D79-4424-8E20-3E56C488657D}"/>
              </a:ext>
            </a:extLst>
          </p:cNvPr>
          <p:cNvSpPr/>
          <p:nvPr/>
        </p:nvSpPr>
        <p:spPr>
          <a:xfrm>
            <a:off x="1475496" y="349955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xmlns="" id="{4AD3E196-B639-4341-924F-BBB8A9C9F8AC}"/>
              </a:ext>
            </a:extLst>
          </p:cNvPr>
          <p:cNvSpPr/>
          <p:nvPr/>
        </p:nvSpPr>
        <p:spPr>
          <a:xfrm>
            <a:off x="2037962" y="26920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7241AAFD-FA68-49C3-BAF8-06FD16633A30}"/>
              </a:ext>
            </a:extLst>
          </p:cNvPr>
          <p:cNvSpPr/>
          <p:nvPr/>
        </p:nvSpPr>
        <p:spPr>
          <a:xfrm>
            <a:off x="1929553" y="174363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6C6B1FBC-CF57-4C81-BCF6-1F5CBC887C89}"/>
              </a:ext>
            </a:extLst>
          </p:cNvPr>
          <p:cNvSpPr/>
          <p:nvPr/>
        </p:nvSpPr>
        <p:spPr>
          <a:xfrm>
            <a:off x="3031704" y="288707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xmlns="" id="{2DFBAE4A-5332-4BA8-BA64-AC4855C1FE9A}"/>
              </a:ext>
            </a:extLst>
          </p:cNvPr>
          <p:cNvSpPr/>
          <p:nvPr/>
        </p:nvSpPr>
        <p:spPr>
          <a:xfrm>
            <a:off x="2466883" y="42181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xmlns="" id="{9DB6DC10-3BCF-4DB9-896C-75DFB887C68D}"/>
              </a:ext>
            </a:extLst>
          </p:cNvPr>
          <p:cNvSpPr/>
          <p:nvPr/>
        </p:nvSpPr>
        <p:spPr>
          <a:xfrm>
            <a:off x="4805739" y="35732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xmlns="" id="{09D09611-583A-433C-832E-DE9C2B39EFC6}"/>
              </a:ext>
            </a:extLst>
          </p:cNvPr>
          <p:cNvSpPr/>
          <p:nvPr/>
        </p:nvSpPr>
        <p:spPr>
          <a:xfrm>
            <a:off x="5200097" y="254744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xmlns="" id="{266EBC04-0779-4349-A15A-A7C22E34CD57}"/>
              </a:ext>
            </a:extLst>
          </p:cNvPr>
          <p:cNvSpPr/>
          <p:nvPr/>
        </p:nvSpPr>
        <p:spPr>
          <a:xfrm>
            <a:off x="5949527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034A8152-54E7-43E3-A695-741B70E199D2}"/>
              </a:ext>
            </a:extLst>
          </p:cNvPr>
          <p:cNvSpPr/>
          <p:nvPr/>
        </p:nvSpPr>
        <p:spPr>
          <a:xfrm>
            <a:off x="5182811" y="458499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49EE726F-1224-469F-9FE4-AB876285364D}"/>
              </a:ext>
            </a:extLst>
          </p:cNvPr>
          <p:cNvSpPr/>
          <p:nvPr/>
        </p:nvSpPr>
        <p:spPr>
          <a:xfrm>
            <a:off x="6511995" y="23130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xmlns="" id="{7A466541-85A5-4F73-BBDA-4E91243501B3}"/>
              </a:ext>
            </a:extLst>
          </p:cNvPr>
          <p:cNvSpPr/>
          <p:nvPr/>
        </p:nvSpPr>
        <p:spPr>
          <a:xfrm>
            <a:off x="5776701" y="1833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16B49B47-B37B-4FC8-AE7D-F82540A7CA38}"/>
              </a:ext>
            </a:extLst>
          </p:cNvPr>
          <p:cNvSpPr/>
          <p:nvPr/>
        </p:nvSpPr>
        <p:spPr>
          <a:xfrm>
            <a:off x="7446821" y="2017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xmlns="" id="{4CEAFD59-C0B8-4C91-8082-108BC02C1C21}"/>
              </a:ext>
            </a:extLst>
          </p:cNvPr>
          <p:cNvSpPr/>
          <p:nvPr/>
        </p:nvSpPr>
        <p:spPr>
          <a:xfrm>
            <a:off x="6138063" y="403391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81AD69E1-0863-4F8C-A1AF-875CE97E6E3E}"/>
              </a:ext>
            </a:extLst>
          </p:cNvPr>
          <p:cNvSpPr/>
          <p:nvPr/>
        </p:nvSpPr>
        <p:spPr>
          <a:xfrm>
            <a:off x="7069749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1BF45F2D-BF85-43B2-8B93-CEB3E561C425}"/>
              </a:ext>
            </a:extLst>
          </p:cNvPr>
          <p:cNvSpPr/>
          <p:nvPr/>
        </p:nvSpPr>
        <p:spPr>
          <a:xfrm>
            <a:off x="7335270" y="397351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BD90867F-A328-4E73-86E3-196CAD7C3D33}"/>
              </a:ext>
            </a:extLst>
          </p:cNvPr>
          <p:cNvSpPr/>
          <p:nvPr/>
        </p:nvSpPr>
        <p:spPr>
          <a:xfrm>
            <a:off x="3025420" y="4865208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08F58AD9-D2E7-4BD0-9E4D-8D52F98A8427}"/>
              </a:ext>
            </a:extLst>
          </p:cNvPr>
          <p:cNvSpPr/>
          <p:nvPr/>
        </p:nvSpPr>
        <p:spPr>
          <a:xfrm>
            <a:off x="4511149" y="4943216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27A5D7C-1D7E-4B5B-A051-C2C81877F594}"/>
              </a:ext>
            </a:extLst>
          </p:cNvPr>
          <p:cNvCxnSpPr>
            <a:stCxn id="13" idx="3"/>
          </p:cNvCxnSpPr>
          <p:nvPr/>
        </p:nvCxnSpPr>
        <p:spPr>
          <a:xfrm>
            <a:off x="2771940" y="4576396"/>
            <a:ext cx="442016" cy="4868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82770D8-4F37-4B74-AAB2-EBA8BCDEC52F}"/>
              </a:ext>
            </a:extLst>
          </p:cNvPr>
          <p:cNvCxnSpPr>
            <a:cxnSpLocks/>
          </p:cNvCxnSpPr>
          <p:nvPr/>
        </p:nvCxnSpPr>
        <p:spPr>
          <a:xfrm flipH="1">
            <a:off x="4699685" y="4799687"/>
            <a:ext cx="656476" cy="322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144DA6A-A7D8-4DC4-874F-45AEC473E3D3}"/>
              </a:ext>
            </a:extLst>
          </p:cNvPr>
          <p:cNvCxnSpPr>
            <a:cxnSpLocks/>
          </p:cNvCxnSpPr>
          <p:nvPr/>
        </p:nvCxnSpPr>
        <p:spPr>
          <a:xfrm>
            <a:off x="782625" y="1619174"/>
            <a:ext cx="795324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BCE9311-9AF9-4672-8DCE-D7A9C03F23F7}"/>
              </a:ext>
            </a:extLst>
          </p:cNvPr>
          <p:cNvCxnSpPr>
            <a:cxnSpLocks/>
          </p:cNvCxnSpPr>
          <p:nvPr/>
        </p:nvCxnSpPr>
        <p:spPr>
          <a:xfrm flipH="1">
            <a:off x="1569768" y="2429237"/>
            <a:ext cx="1214021" cy="22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9A0C027-D8BE-4FE8-8495-DE4BBC3F4333}"/>
              </a:ext>
            </a:extLst>
          </p:cNvPr>
          <p:cNvCxnSpPr>
            <a:cxnSpLocks/>
          </p:cNvCxnSpPr>
          <p:nvPr/>
        </p:nvCxnSpPr>
        <p:spPr>
          <a:xfrm>
            <a:off x="192769" y="3202725"/>
            <a:ext cx="985608" cy="285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7697457-8BDB-47B4-94AD-45F68B1AC565}"/>
              </a:ext>
            </a:extLst>
          </p:cNvPr>
          <p:cNvCxnSpPr>
            <a:cxnSpLocks/>
          </p:cNvCxnSpPr>
          <p:nvPr/>
        </p:nvCxnSpPr>
        <p:spPr>
          <a:xfrm flipH="1">
            <a:off x="1179139" y="3098661"/>
            <a:ext cx="349233" cy="38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B31EC6E-7613-4B35-9BA2-31EBB45AB6A7}"/>
              </a:ext>
            </a:extLst>
          </p:cNvPr>
          <p:cNvCxnSpPr>
            <a:cxnSpLocks/>
          </p:cNvCxnSpPr>
          <p:nvPr/>
        </p:nvCxnSpPr>
        <p:spPr>
          <a:xfrm flipH="1">
            <a:off x="186138" y="4247071"/>
            <a:ext cx="1130839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97B165AA-91A9-4573-B39D-EDD88D7B1F39}"/>
              </a:ext>
            </a:extLst>
          </p:cNvPr>
          <p:cNvCxnSpPr>
            <a:cxnSpLocks/>
          </p:cNvCxnSpPr>
          <p:nvPr/>
        </p:nvCxnSpPr>
        <p:spPr>
          <a:xfrm flipH="1" flipV="1">
            <a:off x="1319211" y="4247072"/>
            <a:ext cx="657478" cy="39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577A7C51-0773-4F1F-BF30-AC7EEB749561}"/>
              </a:ext>
            </a:extLst>
          </p:cNvPr>
          <p:cNvCxnSpPr>
            <a:cxnSpLocks/>
          </p:cNvCxnSpPr>
          <p:nvPr/>
        </p:nvCxnSpPr>
        <p:spPr>
          <a:xfrm flipH="1" flipV="1">
            <a:off x="1983320" y="4264199"/>
            <a:ext cx="374268" cy="148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0C83FFCF-1522-409F-A795-785EFBCECED4}"/>
              </a:ext>
            </a:extLst>
          </p:cNvPr>
          <p:cNvCxnSpPr>
            <a:cxnSpLocks/>
          </p:cNvCxnSpPr>
          <p:nvPr/>
        </p:nvCxnSpPr>
        <p:spPr>
          <a:xfrm flipV="1">
            <a:off x="1971517" y="3626466"/>
            <a:ext cx="524306" cy="65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3C04736C-76C0-46E1-B90F-3EC9A7D2349C}"/>
              </a:ext>
            </a:extLst>
          </p:cNvPr>
          <p:cNvCxnSpPr>
            <a:cxnSpLocks/>
          </p:cNvCxnSpPr>
          <p:nvPr/>
        </p:nvCxnSpPr>
        <p:spPr>
          <a:xfrm flipH="1" flipV="1">
            <a:off x="1528372" y="3054709"/>
            <a:ext cx="967451" cy="60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5972B12-040A-4AC9-AA9A-D2A625BE15D9}"/>
              </a:ext>
            </a:extLst>
          </p:cNvPr>
          <p:cNvCxnSpPr>
            <a:cxnSpLocks/>
          </p:cNvCxnSpPr>
          <p:nvPr/>
        </p:nvCxnSpPr>
        <p:spPr>
          <a:xfrm flipV="1">
            <a:off x="2495823" y="2429237"/>
            <a:ext cx="287966" cy="1227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F8D1796B-4BD1-468A-BCAE-6F8110994CA4}"/>
              </a:ext>
            </a:extLst>
          </p:cNvPr>
          <p:cNvCxnSpPr>
            <a:cxnSpLocks/>
          </p:cNvCxnSpPr>
          <p:nvPr/>
        </p:nvCxnSpPr>
        <p:spPr>
          <a:xfrm flipH="1" flipV="1">
            <a:off x="2481593" y="3637213"/>
            <a:ext cx="1408193" cy="53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341296CC-8969-4098-AF1C-10FD49D626B7}"/>
              </a:ext>
            </a:extLst>
          </p:cNvPr>
          <p:cNvCxnSpPr>
            <a:cxnSpLocks/>
          </p:cNvCxnSpPr>
          <p:nvPr/>
        </p:nvCxnSpPr>
        <p:spPr>
          <a:xfrm flipH="1">
            <a:off x="1518640" y="2455977"/>
            <a:ext cx="59310" cy="63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5916E3C7-29C4-41F2-995A-BAC1BA970F6F}"/>
              </a:ext>
            </a:extLst>
          </p:cNvPr>
          <p:cNvCxnSpPr>
            <a:cxnSpLocks/>
          </p:cNvCxnSpPr>
          <p:nvPr/>
        </p:nvCxnSpPr>
        <p:spPr>
          <a:xfrm>
            <a:off x="1192848" y="3482353"/>
            <a:ext cx="73690" cy="824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CE50F874-D35C-4F75-A54A-B13B35736AD9}"/>
              </a:ext>
            </a:extLst>
          </p:cNvPr>
          <p:cNvCxnSpPr>
            <a:cxnSpLocks/>
          </p:cNvCxnSpPr>
          <p:nvPr/>
        </p:nvCxnSpPr>
        <p:spPr>
          <a:xfrm flipH="1">
            <a:off x="2783790" y="1568443"/>
            <a:ext cx="956191" cy="864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FD2E3AC3-E558-42DC-8662-2AF33E3FE766}"/>
              </a:ext>
            </a:extLst>
          </p:cNvPr>
          <p:cNvCxnSpPr>
            <a:cxnSpLocks/>
            <a:stCxn id="108" idx="0"/>
          </p:cNvCxnSpPr>
          <p:nvPr/>
        </p:nvCxnSpPr>
        <p:spPr>
          <a:xfrm>
            <a:off x="4200746" y="1603507"/>
            <a:ext cx="116569" cy="1314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409B4A3A-F8AC-4B70-88C7-3F2B4C96E99B}"/>
              </a:ext>
            </a:extLst>
          </p:cNvPr>
          <p:cNvCxnSpPr>
            <a:cxnSpLocks/>
          </p:cNvCxnSpPr>
          <p:nvPr/>
        </p:nvCxnSpPr>
        <p:spPr>
          <a:xfrm>
            <a:off x="4457592" y="1601886"/>
            <a:ext cx="1664501" cy="1075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7E83216B-868C-424B-A188-5DBF7D818164}"/>
              </a:ext>
            </a:extLst>
          </p:cNvPr>
          <p:cNvCxnSpPr>
            <a:cxnSpLocks/>
          </p:cNvCxnSpPr>
          <p:nvPr/>
        </p:nvCxnSpPr>
        <p:spPr>
          <a:xfrm>
            <a:off x="6774480" y="1619174"/>
            <a:ext cx="557959" cy="110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A14387F-A85B-4D2B-9EB4-631B16CE3523}"/>
              </a:ext>
            </a:extLst>
          </p:cNvPr>
          <p:cNvCxnSpPr>
            <a:cxnSpLocks/>
          </p:cNvCxnSpPr>
          <p:nvPr/>
        </p:nvCxnSpPr>
        <p:spPr>
          <a:xfrm>
            <a:off x="5628238" y="4142103"/>
            <a:ext cx="795369" cy="1590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236ABB1E-0498-4A93-A81D-8430666C1B0C}"/>
              </a:ext>
            </a:extLst>
          </p:cNvPr>
          <p:cNvCxnSpPr>
            <a:cxnSpLocks/>
          </p:cNvCxnSpPr>
          <p:nvPr/>
        </p:nvCxnSpPr>
        <p:spPr>
          <a:xfrm flipH="1">
            <a:off x="6826114" y="3818492"/>
            <a:ext cx="62953" cy="191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88D1052C-6025-4565-B5EC-4F06907CB357}"/>
              </a:ext>
            </a:extLst>
          </p:cNvPr>
          <p:cNvCxnSpPr>
            <a:cxnSpLocks/>
          </p:cNvCxnSpPr>
          <p:nvPr/>
        </p:nvCxnSpPr>
        <p:spPr>
          <a:xfrm flipH="1">
            <a:off x="6889067" y="3544437"/>
            <a:ext cx="1367372" cy="29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0D450B3C-BD42-45EA-ACA3-56B19D767CF4}"/>
              </a:ext>
            </a:extLst>
          </p:cNvPr>
          <p:cNvCxnSpPr>
            <a:cxnSpLocks/>
          </p:cNvCxnSpPr>
          <p:nvPr/>
        </p:nvCxnSpPr>
        <p:spPr>
          <a:xfrm flipH="1">
            <a:off x="6700531" y="2734920"/>
            <a:ext cx="634739" cy="368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ABCFB990-8709-45AC-B2AB-DA6427E627D0}"/>
              </a:ext>
            </a:extLst>
          </p:cNvPr>
          <p:cNvCxnSpPr>
            <a:cxnSpLocks/>
          </p:cNvCxnSpPr>
          <p:nvPr/>
        </p:nvCxnSpPr>
        <p:spPr>
          <a:xfrm flipH="1" flipV="1">
            <a:off x="7331777" y="2734920"/>
            <a:ext cx="868633" cy="308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1A8CC0C5-F60C-46ED-9321-7D067B715109}"/>
              </a:ext>
            </a:extLst>
          </p:cNvPr>
          <p:cNvCxnSpPr>
            <a:cxnSpLocks/>
          </p:cNvCxnSpPr>
          <p:nvPr/>
        </p:nvCxnSpPr>
        <p:spPr>
          <a:xfrm flipH="1">
            <a:off x="5652083" y="3626466"/>
            <a:ext cx="946216" cy="24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EB92553D-28B6-40F6-85FA-64BAAA4DDB13}"/>
              </a:ext>
            </a:extLst>
          </p:cNvPr>
          <p:cNvCxnSpPr>
            <a:cxnSpLocks/>
          </p:cNvCxnSpPr>
          <p:nvPr/>
        </p:nvCxnSpPr>
        <p:spPr>
          <a:xfrm flipH="1" flipV="1">
            <a:off x="5411535" y="3312727"/>
            <a:ext cx="248894" cy="57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47F77B7B-4AEA-483A-98D6-1B25E33B0655}"/>
              </a:ext>
            </a:extLst>
          </p:cNvPr>
          <p:cNvCxnSpPr>
            <a:cxnSpLocks/>
          </p:cNvCxnSpPr>
          <p:nvPr/>
        </p:nvCxnSpPr>
        <p:spPr>
          <a:xfrm flipH="1">
            <a:off x="5428821" y="2678620"/>
            <a:ext cx="709242" cy="66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ACAF9761-10D9-4446-8B1F-DE2F73C75D18}"/>
              </a:ext>
            </a:extLst>
          </p:cNvPr>
          <p:cNvCxnSpPr>
            <a:cxnSpLocks/>
          </p:cNvCxnSpPr>
          <p:nvPr/>
        </p:nvCxnSpPr>
        <p:spPr>
          <a:xfrm flipH="1">
            <a:off x="4164305" y="4142103"/>
            <a:ext cx="1464238" cy="47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5252A732-9CDB-4A2C-8F73-3534F1001079}"/>
              </a:ext>
            </a:extLst>
          </p:cNvPr>
          <p:cNvCxnSpPr>
            <a:cxnSpLocks/>
          </p:cNvCxnSpPr>
          <p:nvPr/>
        </p:nvCxnSpPr>
        <p:spPr>
          <a:xfrm flipV="1">
            <a:off x="3892228" y="4601024"/>
            <a:ext cx="239417" cy="1131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18F5433C-8BB4-4229-A546-8148C389014F}"/>
              </a:ext>
            </a:extLst>
          </p:cNvPr>
          <p:cNvCxnSpPr>
            <a:cxnSpLocks/>
          </p:cNvCxnSpPr>
          <p:nvPr/>
        </p:nvCxnSpPr>
        <p:spPr>
          <a:xfrm flipH="1" flipV="1">
            <a:off x="3877847" y="4143193"/>
            <a:ext cx="271514" cy="48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2968336F-E97D-4E5D-9BAE-72AEA4D7A7C4}"/>
              </a:ext>
            </a:extLst>
          </p:cNvPr>
          <p:cNvCxnSpPr>
            <a:cxnSpLocks/>
          </p:cNvCxnSpPr>
          <p:nvPr/>
        </p:nvCxnSpPr>
        <p:spPr>
          <a:xfrm>
            <a:off x="6139637" y="2702421"/>
            <a:ext cx="567940" cy="430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B5817758-146C-4CC3-BB20-8A86C1D408BB}"/>
              </a:ext>
            </a:extLst>
          </p:cNvPr>
          <p:cNvCxnSpPr>
            <a:cxnSpLocks/>
          </p:cNvCxnSpPr>
          <p:nvPr/>
        </p:nvCxnSpPr>
        <p:spPr>
          <a:xfrm flipH="1">
            <a:off x="6565583" y="3090296"/>
            <a:ext cx="115627" cy="55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B8A5D4DF-7D5E-460D-9132-05438BD10F5B}"/>
              </a:ext>
            </a:extLst>
          </p:cNvPr>
          <p:cNvCxnSpPr>
            <a:cxnSpLocks/>
          </p:cNvCxnSpPr>
          <p:nvPr/>
        </p:nvCxnSpPr>
        <p:spPr>
          <a:xfrm flipH="1" flipV="1">
            <a:off x="4322733" y="2916609"/>
            <a:ext cx="1099365" cy="41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6BF3500A-6786-4920-A0E3-49FA19F6F348}"/>
              </a:ext>
            </a:extLst>
          </p:cNvPr>
          <p:cNvCxnSpPr>
            <a:cxnSpLocks/>
          </p:cNvCxnSpPr>
          <p:nvPr/>
        </p:nvCxnSpPr>
        <p:spPr>
          <a:xfrm flipV="1">
            <a:off x="6125191" y="1619175"/>
            <a:ext cx="649288" cy="1006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C9C7A93F-EE0B-4FD5-B3A5-FA82A0061B79}"/>
              </a:ext>
            </a:extLst>
          </p:cNvPr>
          <p:cNvCxnSpPr>
            <a:cxnSpLocks/>
          </p:cNvCxnSpPr>
          <p:nvPr/>
        </p:nvCxnSpPr>
        <p:spPr>
          <a:xfrm>
            <a:off x="6574658" y="3608852"/>
            <a:ext cx="322723" cy="227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xmlns="" id="{1EEF8582-77D3-42E1-AE06-3DD75D2661EE}"/>
              </a:ext>
            </a:extLst>
          </p:cNvPr>
          <p:cNvCxnSpPr>
            <a:cxnSpLocks/>
          </p:cNvCxnSpPr>
          <p:nvPr/>
        </p:nvCxnSpPr>
        <p:spPr>
          <a:xfrm flipH="1">
            <a:off x="3875657" y="2871155"/>
            <a:ext cx="465085" cy="12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xmlns="" id="{2CC54BD5-FC0A-46C7-9592-AA0BFDF55C96}"/>
              </a:ext>
            </a:extLst>
          </p:cNvPr>
          <p:cNvCxnSpPr>
            <a:cxnSpLocks/>
          </p:cNvCxnSpPr>
          <p:nvPr/>
        </p:nvCxnSpPr>
        <p:spPr>
          <a:xfrm flipV="1">
            <a:off x="5618517" y="3867682"/>
            <a:ext cx="31225" cy="307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Star: 5 Points 262">
            <a:extLst>
              <a:ext uri="{FF2B5EF4-FFF2-40B4-BE49-F238E27FC236}">
                <a16:creationId xmlns:a16="http://schemas.microsoft.com/office/drawing/2014/main" xmlns="" id="{CA99B25B-3186-41B2-AA7B-801DD4E15B28}"/>
              </a:ext>
            </a:extLst>
          </p:cNvPr>
          <p:cNvSpPr/>
          <p:nvPr/>
        </p:nvSpPr>
        <p:spPr>
          <a:xfrm>
            <a:off x="3038376" y="48563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xmlns="" id="{CFF5C99A-55E7-489B-8B5B-5E98AE4F65CF}"/>
              </a:ext>
            </a:extLst>
          </p:cNvPr>
          <p:cNvSpPr/>
          <p:nvPr/>
        </p:nvSpPr>
        <p:spPr>
          <a:xfrm>
            <a:off x="4526093" y="495935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0853A05E-BF22-4387-941A-824527CA9C8F}"/>
              </a:ext>
            </a:extLst>
          </p:cNvPr>
          <p:cNvSpPr txBox="1"/>
          <p:nvPr/>
        </p:nvSpPr>
        <p:spPr>
          <a:xfrm>
            <a:off x="2668348" y="5249661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8BCFDA7F-7D1D-40A6-9056-1D21188C59BE}"/>
              </a:ext>
            </a:extLst>
          </p:cNvPr>
          <p:cNvSpPr txBox="1"/>
          <p:nvPr/>
        </p:nvSpPr>
        <p:spPr>
          <a:xfrm>
            <a:off x="4123681" y="529998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xmlns="" id="{9757829D-2330-4D3A-9346-A922029AF255}"/>
              </a:ext>
            </a:extLst>
          </p:cNvPr>
          <p:cNvCxnSpPr>
            <a:cxnSpLocks/>
          </p:cNvCxnSpPr>
          <p:nvPr/>
        </p:nvCxnSpPr>
        <p:spPr>
          <a:xfrm>
            <a:off x="4193904" y="1614431"/>
            <a:ext cx="116569" cy="13146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xmlns="" id="{CC5634F2-7893-41BC-A2B5-964090D4F031}"/>
              </a:ext>
            </a:extLst>
          </p:cNvPr>
          <p:cNvCxnSpPr>
            <a:cxnSpLocks/>
          </p:cNvCxnSpPr>
          <p:nvPr/>
        </p:nvCxnSpPr>
        <p:spPr>
          <a:xfrm flipH="1">
            <a:off x="3852139" y="2920623"/>
            <a:ext cx="465085" cy="12656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xmlns="" id="{395E55B5-8FCC-467E-AF7C-5C2162BC819D}"/>
              </a:ext>
            </a:extLst>
          </p:cNvPr>
          <p:cNvCxnSpPr>
            <a:cxnSpLocks/>
          </p:cNvCxnSpPr>
          <p:nvPr/>
        </p:nvCxnSpPr>
        <p:spPr>
          <a:xfrm flipH="1" flipV="1">
            <a:off x="3884570" y="4134648"/>
            <a:ext cx="271514" cy="4826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xmlns="" id="{025DCECC-63F3-4F9E-A66B-B66B6001C7AE}"/>
              </a:ext>
            </a:extLst>
          </p:cNvPr>
          <p:cNvCxnSpPr>
            <a:cxnSpLocks/>
          </p:cNvCxnSpPr>
          <p:nvPr/>
        </p:nvCxnSpPr>
        <p:spPr>
          <a:xfrm flipV="1">
            <a:off x="3889021" y="4588621"/>
            <a:ext cx="239417" cy="11314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A44E0D3-BADC-451B-AE1D-DDF41774069A}"/>
              </a:ext>
            </a:extLst>
          </p:cNvPr>
          <p:cNvCxnSpPr>
            <a:cxnSpLocks/>
          </p:cNvCxnSpPr>
          <p:nvPr/>
        </p:nvCxnSpPr>
        <p:spPr>
          <a:xfrm flipH="1">
            <a:off x="4292591" y="1217486"/>
            <a:ext cx="928262" cy="61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D4F86F-B697-4865-B809-FB9AC73356F1}"/>
              </a:ext>
            </a:extLst>
          </p:cNvPr>
          <p:cNvSpPr txBox="1"/>
          <p:nvPr/>
        </p:nvSpPr>
        <p:spPr>
          <a:xfrm>
            <a:off x="5207810" y="98347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badi Extra Light" panose="020B0204020104020204" pitchFamily="34" charset="0"/>
              </a:rPr>
              <a:t>Non-linear decision </a:t>
            </a:r>
            <a:r>
              <a:rPr lang="en-IN" dirty="0">
                <a:latin typeface="Abadi Extra Light" panose="020B0204020104020204" pitchFamily="34" charset="0"/>
              </a:rPr>
              <a:t>boundary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A411F8E-F96A-486C-82DD-CDF658134343}"/>
              </a:ext>
            </a:extLst>
          </p:cNvPr>
          <p:cNvSpPr txBox="1"/>
          <p:nvPr/>
        </p:nvSpPr>
        <p:spPr>
          <a:xfrm>
            <a:off x="8454115" y="4909616"/>
            <a:ext cx="35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Nearest neighbour approach induces a </a:t>
            </a:r>
            <a:r>
              <a:rPr lang="en-IN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Voronoi tessellation</a:t>
            </a:r>
            <a:r>
              <a:rPr lang="en-IN" b="1" dirty="0">
                <a:latin typeface="Abadi Extra Light" panose="020B0204020104020204" pitchFamily="34" charset="0"/>
              </a:rPr>
              <a:t>/partition </a:t>
            </a:r>
            <a:r>
              <a:rPr lang="en-IN" dirty="0">
                <a:latin typeface="Abadi Extra Light" panose="020B0204020104020204" pitchFamily="34" charset="0"/>
              </a:rPr>
              <a:t>of the input space (all test points falling in a cell will get the label of the training input in that cell)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56AB4C5-5D3C-4303-B9CF-EE45C92A160C}"/>
              </a:ext>
            </a:extLst>
          </p:cNvPr>
          <p:cNvCxnSpPr>
            <a:cxnSpLocks/>
          </p:cNvCxnSpPr>
          <p:nvPr/>
        </p:nvCxnSpPr>
        <p:spPr>
          <a:xfrm flipH="1" flipV="1">
            <a:off x="8011938" y="5050971"/>
            <a:ext cx="693478" cy="2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197625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60"/>
    </mc:Choice>
    <mc:Fallback>
      <p:transition spd="slow" advTm="259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3" grpId="0" animBg="1"/>
      <p:bldP spid="264" grpId="0" animBg="1"/>
      <p:bldP spid="265" grpId="0"/>
      <p:bldP spid="266" grpId="0"/>
      <p:bldP spid="22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cases, it helps to look at not one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&gt; 1 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Essentially, taking more votes helps!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leads to smoother decision boundaries (less chances of overfitting on training data)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xmlns="" id="{882AC0A8-860C-42FD-935D-6A889A7ACFE2}"/>
              </a:ext>
            </a:extLst>
          </p:cNvPr>
          <p:cNvSpPr/>
          <p:nvPr/>
        </p:nvSpPr>
        <p:spPr>
          <a:xfrm>
            <a:off x="1347442" y="36420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xmlns="" id="{680B4C0C-F8BA-49B1-97AB-949C72B0C84B}"/>
              </a:ext>
            </a:extLst>
          </p:cNvPr>
          <p:cNvSpPr/>
          <p:nvPr/>
        </p:nvSpPr>
        <p:spPr>
          <a:xfrm>
            <a:off x="1587828" y="26524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xmlns="" id="{7059EF73-4AB8-4E98-848E-8972EDFB5EF3}"/>
              </a:ext>
            </a:extLst>
          </p:cNvPr>
          <p:cNvSpPr/>
          <p:nvPr/>
        </p:nvSpPr>
        <p:spPr>
          <a:xfrm>
            <a:off x="2109444" y="461081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xmlns="" id="{BB3ED8BF-B03D-49B9-AED9-7188179005A2}"/>
              </a:ext>
            </a:extLst>
          </p:cNvPr>
          <p:cNvSpPr/>
          <p:nvPr/>
        </p:nvSpPr>
        <p:spPr>
          <a:xfrm>
            <a:off x="2301121" y="348453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xmlns="" id="{88373309-C9B1-48DE-9001-2D896EB568B2}"/>
              </a:ext>
            </a:extLst>
          </p:cNvPr>
          <p:cNvSpPr/>
          <p:nvPr/>
        </p:nvSpPr>
        <p:spPr>
          <a:xfrm>
            <a:off x="2863587" y="267703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xmlns="" id="{53EAC862-70D2-419D-B5F7-1A5C42C2DABE}"/>
              </a:ext>
            </a:extLst>
          </p:cNvPr>
          <p:cNvSpPr/>
          <p:nvPr/>
        </p:nvSpPr>
        <p:spPr>
          <a:xfrm>
            <a:off x="2915436" y="188057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xmlns="" id="{F81A75D3-AA15-434D-92D7-1035FA54562B}"/>
              </a:ext>
            </a:extLst>
          </p:cNvPr>
          <p:cNvSpPr/>
          <p:nvPr/>
        </p:nvSpPr>
        <p:spPr>
          <a:xfrm>
            <a:off x="4764668" y="285614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xmlns="" id="{337AC611-3428-4B16-AB6C-C907E4013947}"/>
              </a:ext>
            </a:extLst>
          </p:cNvPr>
          <p:cNvSpPr/>
          <p:nvPr/>
        </p:nvSpPr>
        <p:spPr>
          <a:xfrm>
            <a:off x="3292508" y="42031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xmlns="" id="{0F82DF0A-F198-4E82-B896-A43A41C397EA}"/>
              </a:ext>
            </a:extLst>
          </p:cNvPr>
          <p:cNvSpPr/>
          <p:nvPr/>
        </p:nvSpPr>
        <p:spPr>
          <a:xfrm>
            <a:off x="5612430" y="337732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xmlns="" id="{4C669F1F-BF5E-41B9-AA24-F5AB4456D246}"/>
              </a:ext>
            </a:extLst>
          </p:cNvPr>
          <p:cNvSpPr/>
          <p:nvPr/>
        </p:nvSpPr>
        <p:spPr>
          <a:xfrm>
            <a:off x="6368792" y="247412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xmlns="" id="{C73E6143-CB90-4151-BD1B-00A343A53949}"/>
              </a:ext>
            </a:extLst>
          </p:cNvPr>
          <p:cNvSpPr/>
          <p:nvPr/>
        </p:nvSpPr>
        <p:spPr>
          <a:xfrm>
            <a:off x="7118222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xmlns="" id="{661A0F4C-67D1-4765-A9FA-4A8B1628CAB1}"/>
              </a:ext>
            </a:extLst>
          </p:cNvPr>
          <p:cNvSpPr/>
          <p:nvPr/>
        </p:nvSpPr>
        <p:spPr>
          <a:xfrm>
            <a:off x="7680690" y="223974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F879CF56-ABD0-45A3-8348-D1F5BED0F8C9}"/>
              </a:ext>
            </a:extLst>
          </p:cNvPr>
          <p:cNvSpPr/>
          <p:nvPr/>
        </p:nvSpPr>
        <p:spPr>
          <a:xfrm>
            <a:off x="6945396" y="1759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554077D3-955C-464B-AB5D-6BB6AC2D7718}"/>
              </a:ext>
            </a:extLst>
          </p:cNvPr>
          <p:cNvSpPr/>
          <p:nvPr/>
        </p:nvSpPr>
        <p:spPr>
          <a:xfrm>
            <a:off x="8615516" y="1943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46853420-097D-47F1-BF0A-51B36150DEB7}"/>
              </a:ext>
            </a:extLst>
          </p:cNvPr>
          <p:cNvSpPr/>
          <p:nvPr/>
        </p:nvSpPr>
        <p:spPr>
          <a:xfrm>
            <a:off x="7306758" y="396058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351AD3ED-5F61-48DA-B194-9C3F7F534E02}"/>
              </a:ext>
            </a:extLst>
          </p:cNvPr>
          <p:cNvSpPr/>
          <p:nvPr/>
        </p:nvSpPr>
        <p:spPr>
          <a:xfrm>
            <a:off x="8238444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54DCC378-320C-40CE-92D1-33952830696D}"/>
              </a:ext>
            </a:extLst>
          </p:cNvPr>
          <p:cNvSpPr/>
          <p:nvPr/>
        </p:nvSpPr>
        <p:spPr>
          <a:xfrm>
            <a:off x="7996994" y="370027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xmlns="" id="{129E77D4-E250-4D95-BB04-687D1C647A6A}"/>
              </a:ext>
            </a:extLst>
          </p:cNvPr>
          <p:cNvSpPr/>
          <p:nvPr/>
        </p:nvSpPr>
        <p:spPr>
          <a:xfrm>
            <a:off x="5763397" y="28734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xmlns="" id="{64D71465-9943-4E2E-B627-BABD8EE2785E}"/>
              </a:ext>
            </a:extLst>
          </p:cNvPr>
          <p:cNvSpPr/>
          <p:nvPr/>
        </p:nvSpPr>
        <p:spPr>
          <a:xfrm>
            <a:off x="5056894" y="2424316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xmlns="" id="{7205A5F8-7503-4A73-AB00-574F4FA03BBA}"/>
              </a:ext>
            </a:extLst>
          </p:cNvPr>
          <p:cNvSpPr/>
          <p:nvPr/>
        </p:nvSpPr>
        <p:spPr>
          <a:xfrm>
            <a:off x="3309792" y="35657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7EB34F79-ED29-4D3D-9B52-DEACCAEA73A0}"/>
              </a:ext>
            </a:extLst>
          </p:cNvPr>
          <p:cNvCxnSpPr>
            <a:cxnSpLocks/>
          </p:cNvCxnSpPr>
          <p:nvPr/>
        </p:nvCxnSpPr>
        <p:spPr>
          <a:xfrm flipH="1">
            <a:off x="4980526" y="2597963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/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148732-3189-4378-A986-966F5E16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blipFill>
                <a:blip r:embed="rId4" cstate="print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tar: 5 Points 156">
            <a:extLst>
              <a:ext uri="{FF2B5EF4-FFF2-40B4-BE49-F238E27FC236}">
                <a16:creationId xmlns:a16="http://schemas.microsoft.com/office/drawing/2014/main" xmlns="" id="{6B80A7B9-F5AC-4953-BDDE-073054BDE226}"/>
              </a:ext>
            </a:extLst>
          </p:cNvPr>
          <p:cNvSpPr/>
          <p:nvPr/>
        </p:nvSpPr>
        <p:spPr>
          <a:xfrm>
            <a:off x="5048270" y="241224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/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BC40E3D-16BB-4709-8814-FE42E338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blipFill>
                <a:blip r:embed="rId5" cstate="print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8B31EB76-2249-424B-9F86-5A320AF41F69}"/>
              </a:ext>
            </a:extLst>
          </p:cNvPr>
          <p:cNvCxnSpPr>
            <a:cxnSpLocks/>
          </p:cNvCxnSpPr>
          <p:nvPr/>
        </p:nvCxnSpPr>
        <p:spPr>
          <a:xfrm>
            <a:off x="5247883" y="2626384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BEF708C0-2ED3-450E-808E-CFC6FFC903F2}"/>
              </a:ext>
            </a:extLst>
          </p:cNvPr>
          <p:cNvCxnSpPr>
            <a:cxnSpLocks/>
          </p:cNvCxnSpPr>
          <p:nvPr/>
        </p:nvCxnSpPr>
        <p:spPr>
          <a:xfrm>
            <a:off x="5283446" y="2605567"/>
            <a:ext cx="725523" cy="4452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F78BFD-8F61-4437-9FF1-50F7461347E0}"/>
              </a:ext>
            </a:extLst>
          </p:cNvPr>
          <p:cNvSpPr txBox="1"/>
          <p:nvPr/>
        </p:nvSpPr>
        <p:spPr>
          <a:xfrm>
            <a:off x="4204192" y="2151888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xmlns="" id="{A0B31387-8665-4540-897F-05C5FA74FCDE}"/>
              </a:ext>
            </a:extLst>
          </p:cNvPr>
          <p:cNvSpPr/>
          <p:nvPr/>
        </p:nvSpPr>
        <p:spPr>
          <a:xfrm>
            <a:off x="5053893" y="241815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657BDF5B-ED21-4CCD-8222-58F1048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42298" y="190209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xmlns="" id="{35EA733A-BBA6-403F-A0F5-DFA9CB4F2DE5}"/>
              </a:ext>
            </a:extLst>
          </p:cNvPr>
          <p:cNvSpPr/>
          <p:nvPr/>
        </p:nvSpPr>
        <p:spPr>
          <a:xfrm>
            <a:off x="9059898" y="2437033"/>
            <a:ext cx="1511055" cy="617942"/>
          </a:xfrm>
          <a:prstGeom prst="wedgeRectCallout">
            <a:avLst>
              <a:gd name="adj1" fmla="val 76750"/>
              <a:gd name="adj2" fmla="val -18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pick the “right” K value?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CB8C621-D198-4AAA-94AC-6D267EDF70D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1731" y="3565776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xmlns="" id="{898D2C03-0372-44FC-A052-631E827B5837}"/>
              </a:ext>
            </a:extLst>
          </p:cNvPr>
          <p:cNvSpPr/>
          <p:nvPr/>
        </p:nvSpPr>
        <p:spPr>
          <a:xfrm>
            <a:off x="8650602" y="3673174"/>
            <a:ext cx="2391129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 </a:t>
            </a:r>
            <a:r>
              <a:rPr lang="en-IN" sz="16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is a free parameter in the model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xmlns="" id="{05AB2EA0-020D-457F-988C-12E4F888304D}"/>
              </a:ext>
            </a:extLst>
          </p:cNvPr>
          <p:cNvSpPr/>
          <p:nvPr/>
        </p:nvSpPr>
        <p:spPr>
          <a:xfrm>
            <a:off x="8264329" y="4990071"/>
            <a:ext cx="2391129" cy="634398"/>
          </a:xfrm>
          <a:prstGeom prst="wedgeRectCallout">
            <a:avLst>
              <a:gd name="adj1" fmla="val 43168"/>
              <a:gd name="adj2" fmla="val -891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K should ideally be an odd number to avoid 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0167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6692"/>
    </mc:Choice>
    <mc:Fallback>
      <p:transition spd="slow" advTm="27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22" grpId="0" animBg="1"/>
      <p:bldP spid="22" grpId="1" animBg="1"/>
      <p:bldP spid="157" grpId="0" animBg="1"/>
      <p:bldP spid="157" grpId="1" animBg="1"/>
      <p:bldP spid="158" grpId="0" animBg="1"/>
      <p:bldP spid="31" grpId="0"/>
      <p:bldP spid="32" grpId="0" animBg="1"/>
      <p:bldP spid="34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Setting parameter values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560173" y="1449859"/>
            <a:ext cx="10793627" cy="4727104"/>
          </a:xfrm>
        </p:spPr>
        <p:txBody>
          <a:bodyPr/>
          <a:lstStyle/>
          <a:p>
            <a:r>
              <a:rPr lang="en-US" dirty="0" smtClean="0"/>
              <a:t>The black magic of machine learning</a:t>
            </a:r>
          </a:p>
          <a:p>
            <a:pPr lvl="1"/>
            <a:r>
              <a:rPr lang="en-US" dirty="0" smtClean="0"/>
              <a:t>“Predictions are hard, especially about the future” – Yogi Berra</a:t>
            </a:r>
          </a:p>
          <a:p>
            <a:r>
              <a:rPr lang="en-US" dirty="0" smtClean="0"/>
              <a:t>Basic idea: find parameter values for which you make the fewest possible mistakes on training data</a:t>
            </a:r>
          </a:p>
          <a:p>
            <a:r>
              <a:rPr lang="en-US" dirty="0" smtClean="0"/>
              <a:t>Pray that training data is representative</a:t>
            </a:r>
          </a:p>
          <a:p>
            <a:r>
              <a:rPr lang="en-US" dirty="0" smtClean="0"/>
              <a:t>If it’s not, your model will work badly</a:t>
            </a:r>
          </a:p>
          <a:p>
            <a:r>
              <a:rPr lang="en-US" dirty="0" smtClean="0"/>
              <a:t>We will see some nice math that helps</a:t>
            </a:r>
          </a:p>
          <a:p>
            <a:r>
              <a:rPr lang="en-US" dirty="0" smtClean="0"/>
              <a:t>Soon!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837418" y="3093308"/>
            <a:ext cx="3542270" cy="3155091"/>
            <a:chOff x="1416908" y="2512541"/>
            <a:chExt cx="3542270" cy="315509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16908" y="2512541"/>
              <a:ext cx="16476" cy="314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3384" y="5659395"/>
              <a:ext cx="3525794" cy="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/>
          <p:cNvSpPr/>
          <p:nvPr/>
        </p:nvSpPr>
        <p:spPr>
          <a:xfrm>
            <a:off x="7488207" y="3842951"/>
            <a:ext cx="28008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871267" y="4646140"/>
            <a:ext cx="28008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232834" y="4543166"/>
            <a:ext cx="28008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442899" y="4934464"/>
            <a:ext cx="28008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007191" y="3851188"/>
            <a:ext cx="28008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5-Point Star 48"/>
          <p:cNvSpPr/>
          <p:nvPr/>
        </p:nvSpPr>
        <p:spPr>
          <a:xfrm>
            <a:off x="8427321" y="4131274"/>
            <a:ext cx="387178" cy="354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5-Point Star 49"/>
          <p:cNvSpPr/>
          <p:nvPr/>
        </p:nvSpPr>
        <p:spPr>
          <a:xfrm>
            <a:off x="9477646" y="3929448"/>
            <a:ext cx="387178" cy="354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5-Point Star 50"/>
          <p:cNvSpPr/>
          <p:nvPr/>
        </p:nvSpPr>
        <p:spPr>
          <a:xfrm>
            <a:off x="9308769" y="5259858"/>
            <a:ext cx="387178" cy="354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5-Point Star 51"/>
          <p:cNvSpPr/>
          <p:nvPr/>
        </p:nvSpPr>
        <p:spPr>
          <a:xfrm>
            <a:off x="8324348" y="3393988"/>
            <a:ext cx="387178" cy="354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5-Point Star 52"/>
          <p:cNvSpPr/>
          <p:nvPr/>
        </p:nvSpPr>
        <p:spPr>
          <a:xfrm>
            <a:off x="8452034" y="5070388"/>
            <a:ext cx="387178" cy="354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5-Point Star 53"/>
          <p:cNvSpPr/>
          <p:nvPr/>
        </p:nvSpPr>
        <p:spPr>
          <a:xfrm>
            <a:off x="8003072" y="5577015"/>
            <a:ext cx="387178" cy="354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7998954" y="2837935"/>
            <a:ext cx="362465" cy="402006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70167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6692"/>
    </mc:Choice>
    <mc:Fallback>
      <p:transition spd="slow" advTm="27669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6.5|10.8|3.3|5.3|6.6|1.4|48.2|4.7|17.1|26|7.9|14.3|27.6|29.9|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9.5|27.1|49.6|51.3|60.6|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6|5.2|5.9|36.9|30.3|7.5|23.9|15.6|27.9|3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6.5|10.8|3.3|5.3|6.6|1.4|48.2|4.7|17.1|26|7.9|14.3|27.6|29.9|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|15.5|12.9|3|7.4|7|3.3|26.3|65.5|0.8|23.5|3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6.5|12.7|9.8|11.8|5|0.8|3.8|26.5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6781</TotalTime>
  <Words>1093</Words>
  <Application>Microsoft Office PowerPoint</Application>
  <PresentationFormat>Custom</PresentationFormat>
  <Paragraphs>254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 Exotic distances and nearest neighbors</vt:lpstr>
      <vt:lpstr>Improving LwP when classes are complex-shaped</vt:lpstr>
      <vt:lpstr>What is Mahalanobis Distance?</vt:lpstr>
      <vt:lpstr>Supervised Learning using        Nearest Neighbors</vt:lpstr>
      <vt:lpstr>Nearest Neighbors</vt:lpstr>
      <vt:lpstr>Nearest Neighbors for Classification</vt:lpstr>
      <vt:lpstr>Nearest Neighbor (or “One” Nearest Neighbor)</vt:lpstr>
      <vt:lpstr>K Nearest Neighbors (KNN)</vt:lpstr>
      <vt:lpstr>Setting parameter values</vt:lpstr>
      <vt:lpstr> </vt:lpstr>
      <vt:lpstr> </vt:lpstr>
      <vt:lpstr> </vt:lpstr>
      <vt:lpstr>KNN Prediction Rule: The Mathematical Form</vt:lpstr>
      <vt:lpstr>Nearest Neighbours: Some Comments</vt:lpstr>
      <vt:lpstr>Data types determine distance choice</vt:lpstr>
      <vt:lpstr>Ratio</vt:lpstr>
      <vt:lpstr>Interval</vt:lpstr>
      <vt:lpstr>Ordinal</vt:lpstr>
      <vt:lpstr>Nominal</vt:lpstr>
      <vt:lpstr>From data to distance</vt:lpstr>
      <vt:lpstr>For ratio and interval-scaled features</vt:lpstr>
      <vt:lpstr>Similarity for binary-valued vectors</vt:lpstr>
      <vt:lpstr>For binary vectors</vt:lpstr>
      <vt:lpstr>For general vector representations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613</cp:revision>
  <dcterms:created xsi:type="dcterms:W3CDTF">2020-07-07T20:42:16Z</dcterms:created>
  <dcterms:modified xsi:type="dcterms:W3CDTF">2021-08-11T12:03:22Z</dcterms:modified>
</cp:coreProperties>
</file>