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57" r:id="rId3"/>
    <p:sldId id="343" r:id="rId4"/>
    <p:sldId id="345" r:id="rId5"/>
    <p:sldId id="353" r:id="rId6"/>
    <p:sldId id="347" r:id="rId7"/>
    <p:sldId id="344" r:id="rId8"/>
    <p:sldId id="346" r:id="rId9"/>
    <p:sldId id="349" r:id="rId10"/>
    <p:sldId id="350" r:id="rId11"/>
    <p:sldId id="348" r:id="rId12"/>
    <p:sldId id="351" r:id="rId13"/>
    <p:sldId id="354" r:id="rId14"/>
    <p:sldId id="358" r:id="rId15"/>
    <p:sldId id="359" r:id="rId16"/>
    <p:sldId id="360" r:id="rId17"/>
    <p:sldId id="361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B806AB"/>
    <a:srgbClr val="A21C8C"/>
    <a:srgbClr val="33CC33"/>
    <a:srgbClr val="060A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3.png"/><Relationship Id="rId5" Type="http://schemas.openxmlformats.org/officeDocument/2006/relationships/image" Target="../media/image4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png"/><Relationship Id="rId1" Type="http://schemas.openxmlformats.org/officeDocument/2006/relationships/tags" Target="../tags/tag15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13/cos521/lecnotes/lec19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web.stanford.edu/~boyd/cvxbook/bv_cvxbook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830531"/>
            <a:ext cx="11713505" cy="71883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for ML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496"/>
    </mc:Choice>
    <mc:Fallback>
      <p:transition spd="slow" advTm="124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Hessian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For a multivar scalar valued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, Hessian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 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Hessian matrix can be used to assess the optima/saddle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positive semi-definite (PSD)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minima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negative semi-definite (NSD)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maxima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/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B5F4DB1-E5C1-4044-AD50-6379D510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0434157-DD0D-4481-BD0E-0AE2109695A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21519" y="262914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/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the function itself is vector valued, e.g.,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then we will have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Hessian matrices, one for each output dimension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BACBF8-9AE9-4A2E-B942-4040E3D8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blipFill>
                <a:blip r:embed="rId6" cstate="print"/>
                <a:stretch>
                  <a:fillRect l="-1243" t="-4314" b="-86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/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Gives information about the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curvature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function at point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1A35DD3-6427-4427-BE65-53CFE2675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blipFill>
                <a:blip r:embed="rId7" cstate="print"/>
                <a:stretch>
                  <a:fillRect l="-2646" b="-14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/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square, symmetric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</a:t>
                </a:r>
                <a:r>
                  <a:rPr lang="en-IN" sz="20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PSD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be NSD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47E636-6A14-4A30-B8F3-F0443FAB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blipFill>
                <a:blip r:embed="rId8" cstate="print"/>
                <a:stretch>
                  <a:fillRect l="-1144" b="-101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xmlns="" id="{891A675A-1922-4666-B573-60BF76E9AC32}"/>
              </a:ext>
            </a:extLst>
          </p:cNvPr>
          <p:cNvSpPr/>
          <p:nvPr/>
        </p:nvSpPr>
        <p:spPr>
          <a:xfrm>
            <a:off x="10354554" y="3757482"/>
            <a:ext cx="1785218" cy="952743"/>
          </a:xfrm>
          <a:prstGeom prst="wedgeRectCallout">
            <a:avLst>
              <a:gd name="adj1" fmla="val 1946"/>
              <a:gd name="adj2" fmla="val -10896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PSD if all eigenvalues are non-negative  </a:t>
            </a:r>
            <a:endParaRPr lang="en-GB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7130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3010"/>
    </mc:Choice>
    <mc:Fallback>
      <p:transition spd="slow" advTm="253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function being optimized can be either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convex</a:t>
            </a:r>
            <a:r>
              <a:rPr lang="en-IN" dirty="0">
                <a:latin typeface="Abadi Extra Light" panose="020B0204020104020204" pitchFamily="34" charset="0"/>
              </a:rPr>
              <a:t> or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non-convex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convex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non-convex functions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and Non-Convex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B3429344-A662-482C-BAD4-FB133CF6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4157" y="2205491"/>
            <a:ext cx="5046866" cy="18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D43667-C3BE-47FA-91FA-4B506636BF8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21519" y="2764865"/>
            <a:ext cx="1004822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BEB0D540-6172-4E3B-9428-5A313D7630B6}"/>
              </a:ext>
            </a:extLst>
          </p:cNvPr>
          <p:cNvSpPr/>
          <p:nvPr/>
        </p:nvSpPr>
        <p:spPr>
          <a:xfrm>
            <a:off x="7835471" y="2205491"/>
            <a:ext cx="3137152" cy="559374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functions are bowl-shaped. They have a unique optima (minima)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FF8A2554-7036-46B1-9BA4-52ACA03262CE}"/>
              </a:ext>
            </a:extLst>
          </p:cNvPr>
          <p:cNvSpPr/>
          <p:nvPr/>
        </p:nvSpPr>
        <p:spPr>
          <a:xfrm>
            <a:off x="7241023" y="3109417"/>
            <a:ext cx="3242120" cy="710108"/>
          </a:xfrm>
          <a:prstGeom prst="wedgeRectCallout">
            <a:avLst>
              <a:gd name="adj1" fmla="val 68513"/>
              <a:gd name="adj2" fmla="val -14157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Negative of a convex function is called a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concave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function, which also has a unique optima (maxima)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1DD0DB2D-75D0-4BD5-80E2-54638E16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8951" y="4797364"/>
            <a:ext cx="5666520" cy="18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A5D088B-278B-4E9A-9A42-3B573C551DF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1040" y="544340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C412F27B-D0F8-4C3C-BAF2-6F7A6DEC401E}"/>
              </a:ext>
            </a:extLst>
          </p:cNvPr>
          <p:cNvSpPr/>
          <p:nvPr/>
        </p:nvSpPr>
        <p:spPr>
          <a:xfrm>
            <a:off x="8477251" y="4338581"/>
            <a:ext cx="2723516" cy="965223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 functions have multiple minima. Usually harder to optimize as compared to convex functions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xmlns="" id="{E029F3C6-9FCA-46D2-9FD8-5EBF6A4956CE}"/>
              </a:ext>
            </a:extLst>
          </p:cNvPr>
          <p:cNvSpPr/>
          <p:nvPr/>
        </p:nvSpPr>
        <p:spPr>
          <a:xfrm>
            <a:off x="8017354" y="5557243"/>
            <a:ext cx="2338683" cy="710108"/>
          </a:xfrm>
          <a:prstGeom prst="wedgeRectCallout">
            <a:avLst>
              <a:gd name="adj1" fmla="val 81483"/>
              <a:gd name="adj2" fmla="val -2746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 functions of most deep learning models are non-convex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098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1345"/>
    </mc:Choice>
    <mc:Fallback>
      <p:transition spd="slow" advTm="13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Sets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set S of points is a convex set, if for any two points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0 ≤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≤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means that all points on the line-segment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lie within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domain of a convex function needs to be a convex set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974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/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5E8C07B-19A2-482A-A0BB-CEFC2B42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D32B9264-CC2F-4DF4-8769-722907C2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4531" y="3856839"/>
            <a:ext cx="3549946" cy="16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/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called a “convex combination” of two points</a:t>
                </a:r>
                <a:endParaRPr lang="en-GB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0D39AD-92BB-4900-B56A-6801CABFD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blipFill>
                <a:blip r:embed="rId6" cstate="print"/>
                <a:stretch>
                  <a:fillRect l="-837" t="-4211" b="-1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004954A-9750-483E-A40A-0CEA18461F5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01040" y="171607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/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define convex combination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5CE85A-2739-469F-8157-B6D785849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blipFill>
                <a:blip r:embed="rId8" cstate="print"/>
                <a:stretch>
                  <a:fillRect l="-917" t="-704" b="-6549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157263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4926"/>
    </mc:Choice>
    <mc:Fallback>
      <p:transition spd="slow" advTm="164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convex if all of its chords lie above the function everywhere</a:t>
                </a: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Formally, (assuming differentiable function), some tests for convexity: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First-order convexity (graph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above all the tangents)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Second derivative a.k.a. Hessian (if exists) must be positive semi-definite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F9FF7F03-9A67-48CB-A85C-94210291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413" y="1746863"/>
            <a:ext cx="4314605" cy="16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68A7CA99-AFEF-4B74-AB70-6F96154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1941" y="4628339"/>
            <a:ext cx="3217484" cy="14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0EB7382C-3594-460F-B02D-7543D49F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6009" y="1621143"/>
            <a:ext cx="3067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0566E1E-A298-4852-9377-BD309851668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0766" y="4851826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3D62F2EB-B514-499B-AE8E-028ACEDFA4C6}"/>
              </a:ext>
            </a:extLst>
          </p:cNvPr>
          <p:cNvSpPr/>
          <p:nvPr/>
        </p:nvSpPr>
        <p:spPr>
          <a:xfrm>
            <a:off x="10145588" y="4425987"/>
            <a:ext cx="1781167" cy="851677"/>
          </a:xfrm>
          <a:prstGeom prst="wedgeRectCallout">
            <a:avLst>
              <a:gd name="adj1" fmla="val -69235"/>
              <a:gd name="adj2" fmla="val 49570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Show that ridge regression objective is 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3921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2615"/>
    </mc:Choice>
    <mc:Fallback>
      <p:transition spd="slow" advTm="142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Optimization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Using First-Order Optimality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simple. Already used this approach for linear and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4" cstate="print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7" cstate="print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3980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8248"/>
    </mc:Choice>
    <mc:Fallback>
      <p:transition spd="slow" advTm="158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Optimization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via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3" cstate="print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xmlns="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7" cstate="print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xmlns="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xmlns="" id="{58E76AF8-9AFC-4978-8C1C-F7B5C75072B5}"/>
              </a:ext>
            </a:extLst>
          </p:cNvPr>
          <p:cNvSpPr/>
          <p:nvPr/>
        </p:nvSpPr>
        <p:spPr>
          <a:xfrm>
            <a:off x="7267066" y="5011580"/>
            <a:ext cx="2191488" cy="646330"/>
          </a:xfrm>
          <a:prstGeom prst="wedgeRectCallout">
            <a:avLst>
              <a:gd name="adj1" fmla="val -73174"/>
              <a:gd name="adj2" fmla="val 301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the justification shortly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6002F297-7F63-4BFA-8970-E5B5F9AACF96}"/>
              </a:ext>
            </a:extLst>
          </p:cNvPr>
          <p:cNvSpPr/>
          <p:nvPr/>
        </p:nvSpPr>
        <p:spPr>
          <a:xfrm>
            <a:off x="9828657" y="4990047"/>
            <a:ext cx="2366633" cy="1543546"/>
          </a:xfrm>
          <a:prstGeom prst="wedgeRectCallout">
            <a:avLst>
              <a:gd name="adj1" fmla="val 33015"/>
              <a:gd name="adj2" fmla="val -734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may be tricky to to as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sess convergence? Will see some methods later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xmlns="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654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0761"/>
    </mc:Choice>
    <mc:Fallback>
      <p:transition spd="slow" advTm="32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 animBg="1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26" grpId="0" animBg="1"/>
      <p:bldP spid="26" grpId="1" animBg="1"/>
      <p:bldP spid="18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xmlns="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3" cstate="print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4" cstate="print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xmlns="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5" cstate="print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6" cstate="print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7" cstate="print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xmlns="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8" cstate="print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9" cstate="print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1" cstate="print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2" cstate="print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xmlns="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xmlns="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xmlns="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3" cstate="print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xmlns="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1588" y="1490382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1125" y="4059971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5701A71-6A32-4488-9C1F-4A9C134D5EFF}"/>
              </a:ext>
            </a:extLst>
          </p:cNvPr>
          <p:cNvSpPr txBox="1"/>
          <p:nvPr/>
        </p:nvSpPr>
        <p:spPr>
          <a:xfrm>
            <a:off x="7765643" y="964764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xmlns="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6" cstate="print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7020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34948"/>
    </mc:Choice>
    <mc:Fallback>
      <p:transition spd="slow" advTm="434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36" grpId="1" animBg="1"/>
      <p:bldP spid="136" grpId="2" animBg="1"/>
      <p:bldP spid="136" grpId="3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4" grpId="0" animBg="1"/>
      <p:bldP spid="44" grpId="1" animBg="1"/>
      <p:bldP spid="45" grpId="0" animBg="1"/>
      <p:bldP spid="45" grpId="1" animBg="1"/>
      <p:bldP spid="37" grpId="0" animBg="1"/>
      <p:bldP spid="41" grpId="0" animBg="1"/>
      <p:bldP spid="41" grpId="1" animBg="1"/>
      <p:bldP spid="42" grpId="0" animBg="1"/>
      <p:bldP spid="42" grpId="1" animBg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GD: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apply GD for least squares linear regression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gradient: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GD update will be of the form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Exercise: Assume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show that GD update improves prediction on the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i.e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is sort of a proof that GD updates are “corrective” in nature (and it actually is true not just for linear regression but can also be shown for various other ML models) </a:t>
                </a: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77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/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71DB2A6-94DC-42FA-8E72-E8E435A9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blipFill>
                <a:blip r:embed="rId4" cstate="print"/>
                <a:stretch>
                  <a:fillRect t="-17722" b="-39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/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9A9D61D-82B8-454D-84AE-ABF0B8A7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/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error of current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BE295-84DF-414D-8BF4-0B409FCBD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blipFill>
                <a:blip r:embed="rId6" cstate="print"/>
                <a:stretch>
                  <a:fillRect l="-1528" t="-7937" b="-31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CD782728-6F1B-4C1C-AEFE-E2067EAF77F3}"/>
              </a:ext>
            </a:extLst>
          </p:cNvPr>
          <p:cNvSpPr/>
          <p:nvPr/>
        </p:nvSpPr>
        <p:spPr>
          <a:xfrm>
            <a:off x="10054847" y="2664794"/>
            <a:ext cx="2053428" cy="1831413"/>
          </a:xfrm>
          <a:prstGeom prst="wedgeRectCallout">
            <a:avLst>
              <a:gd name="adj1" fmla="val -67446"/>
              <a:gd name="adj2" fmla="val 4249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examples on which the current model’s error is large contribute more to the update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8FD662E-B31D-49DC-B949-0388360744BE}"/>
              </a:ext>
            </a:extLst>
          </p:cNvPr>
          <p:cNvSpPr/>
          <p:nvPr/>
        </p:nvSpPr>
        <p:spPr>
          <a:xfrm>
            <a:off x="6627043" y="3945902"/>
            <a:ext cx="2545238" cy="89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8685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4420"/>
    </mc:Choice>
    <mc:Fallback>
      <p:transition spd="slow" advTm="224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Gradients when the function is non-differentiable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Solving optimization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Iterative optimization algorithms, such as gradient descent and its variants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0086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1604"/>
    </mc:Choice>
    <mc:Fallback>
      <p:transition spd="slow" advTm="416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Today’s class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last class, we saw that parameter estimation for the linear regression model is possible in closed form</a:t>
            </a:r>
          </a:p>
          <a:p>
            <a:r>
              <a:rPr lang="en-US" dirty="0" smtClean="0"/>
              <a:t>This is not always the case for all ML models. What do we do in those cases? </a:t>
            </a:r>
          </a:p>
          <a:p>
            <a:r>
              <a:rPr lang="en-US" dirty="0" smtClean="0"/>
              <a:t>We treat the parameter estimation problem as a problem of function optimization</a:t>
            </a:r>
          </a:p>
          <a:p>
            <a:r>
              <a:rPr lang="en-US" dirty="0" smtClean="0"/>
              <a:t>There is lots of math, but it’s very intuitive</a:t>
            </a:r>
          </a:p>
          <a:p>
            <a:r>
              <a:rPr lang="en-US" dirty="0" smtClean="0"/>
              <a:t>Don’t be intimidated</a:t>
            </a:r>
            <a:endParaRPr lang="en-GB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xmlns="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97" y="6112477"/>
            <a:ext cx="760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Nice </a:t>
            </a:r>
            <a:r>
              <a:rPr lang="en-US" dirty="0" smtClean="0">
                <a:hlinkClick r:id="rId3"/>
              </a:rPr>
              <a:t>reference</a:t>
            </a:r>
            <a:r>
              <a:rPr lang="en-US" dirty="0" smtClean="0"/>
              <a:t> for today’s material.</a:t>
            </a:r>
          </a:p>
          <a:p>
            <a:r>
              <a:rPr lang="en-US" dirty="0" smtClean="0"/>
              <a:t>For those of you interested in a deeper dive in the math, see Ch 3 in this </a:t>
            </a:r>
            <a:r>
              <a:rPr lang="en-US" dirty="0" smtClean="0">
                <a:hlinkClick r:id="rId4"/>
              </a:rPr>
              <a:t>book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8699156" y="4613189"/>
            <a:ext cx="2559006" cy="873211"/>
            <a:chOff x="8699156" y="4613189"/>
            <a:chExt cx="2559006" cy="873211"/>
          </a:xfrm>
        </p:grpSpPr>
        <p:sp>
          <p:nvSpPr>
            <p:cNvPr id="17" name="Freeform 16"/>
            <p:cNvSpPr/>
            <p:nvPr/>
          </p:nvSpPr>
          <p:spPr>
            <a:xfrm rot="10800000">
              <a:off x="8699156" y="4651633"/>
              <a:ext cx="815546" cy="834767"/>
            </a:xfrm>
            <a:custGeom>
              <a:avLst/>
              <a:gdLst>
                <a:gd name="connsiteX0" fmla="*/ 0 w 815546"/>
                <a:gd name="connsiteY0" fmla="*/ 744151 h 834767"/>
                <a:gd name="connsiteX1" fmla="*/ 49427 w 815546"/>
                <a:gd name="connsiteY1" fmla="*/ 348735 h 834767"/>
                <a:gd name="connsiteX2" fmla="*/ 263611 w 815546"/>
                <a:gd name="connsiteY2" fmla="*/ 2746 h 834767"/>
                <a:gd name="connsiteX3" fmla="*/ 642552 w 815546"/>
                <a:gd name="connsiteY3" fmla="*/ 365211 h 834767"/>
                <a:gd name="connsiteX4" fmla="*/ 815546 w 815546"/>
                <a:gd name="connsiteY4" fmla="*/ 834767 h 83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546" h="834767">
                  <a:moveTo>
                    <a:pt x="0" y="744151"/>
                  </a:moveTo>
                  <a:cubicBezTo>
                    <a:pt x="2746" y="608227"/>
                    <a:pt x="5492" y="472303"/>
                    <a:pt x="49427" y="348735"/>
                  </a:cubicBezTo>
                  <a:cubicBezTo>
                    <a:pt x="93362" y="225168"/>
                    <a:pt x="164757" y="0"/>
                    <a:pt x="263611" y="2746"/>
                  </a:cubicBezTo>
                  <a:cubicBezTo>
                    <a:pt x="362465" y="5492"/>
                    <a:pt x="550563" y="226541"/>
                    <a:pt x="642552" y="365211"/>
                  </a:cubicBezTo>
                  <a:cubicBezTo>
                    <a:pt x="734541" y="503881"/>
                    <a:pt x="775043" y="669324"/>
                    <a:pt x="815546" y="834767"/>
                  </a:cubicBezTo>
                </a:path>
              </a:pathLst>
            </a:cu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35978" y="4613189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Loss function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185190" y="5280454"/>
            <a:ext cx="1349257" cy="369332"/>
            <a:chOff x="9185190" y="5280454"/>
            <a:chExt cx="1349257" cy="369332"/>
          </a:xfrm>
        </p:grpSpPr>
        <p:sp>
          <p:nvSpPr>
            <p:cNvPr id="18" name="Oval 17"/>
            <p:cNvSpPr/>
            <p:nvPr/>
          </p:nvSpPr>
          <p:spPr>
            <a:xfrm>
              <a:off x="9185190" y="5412260"/>
              <a:ext cx="164756" cy="1482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30032" y="528045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Minima</a:t>
              </a:r>
              <a:endParaRPr lang="en-GB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87049" y="5568778"/>
            <a:ext cx="1491048" cy="535460"/>
            <a:chOff x="7587049" y="5568778"/>
            <a:chExt cx="1491048" cy="535460"/>
          </a:xfrm>
        </p:grpSpPr>
        <p:sp>
          <p:nvSpPr>
            <p:cNvPr id="22" name="Rounded Rectangle 21"/>
            <p:cNvSpPr/>
            <p:nvPr/>
          </p:nvSpPr>
          <p:spPr>
            <a:xfrm>
              <a:off x="7587049" y="5857103"/>
              <a:ext cx="939113" cy="24713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ML params</a:t>
              </a:r>
              <a:endParaRPr lang="en-GB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8641492" y="5568778"/>
              <a:ext cx="436605" cy="2553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429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4706"/>
    </mc:Choice>
    <mc:Fallback>
      <p:transition spd="slow" advTm="114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Functions and their optima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ML problems require us to optimize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some variable(s)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simplicity, assume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scalar-valued function of a scalar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Any function has one/more optima (maxima, minima), and maybe saddle points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Finding the optima or saddles requires derivatives/gradients of the function</a:t>
                </a: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BB4EF15-0409-42E3-94A8-9617A974A11C}"/>
              </a:ext>
            </a:extLst>
          </p:cNvPr>
          <p:cNvSpPr/>
          <p:nvPr/>
        </p:nvSpPr>
        <p:spPr>
          <a:xfrm>
            <a:off x="2404154" y="2151607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/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58081CC-DE27-4EF5-993B-867E8521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F420CAD-4C08-40AE-9CFB-D7CC81836FA1}"/>
              </a:ext>
            </a:extLst>
          </p:cNvPr>
          <p:cNvCxnSpPr>
            <a:cxnSpLocks/>
          </p:cNvCxnSpPr>
          <p:nvPr/>
        </p:nvCxnSpPr>
        <p:spPr>
          <a:xfrm>
            <a:off x="2109366" y="2076450"/>
            <a:ext cx="0" cy="3180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9E37632-B988-4885-9F1E-A3A9AE8F87C2}"/>
              </a:ext>
            </a:extLst>
          </p:cNvPr>
          <p:cNvCxnSpPr>
            <a:cxnSpLocks/>
          </p:cNvCxnSpPr>
          <p:nvPr/>
        </p:nvCxnSpPr>
        <p:spPr>
          <a:xfrm flipH="1">
            <a:off x="1763636" y="3911326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B99AE209-E705-4D88-8AC2-2D74F77702A3}"/>
              </a:ext>
            </a:extLst>
          </p:cNvPr>
          <p:cNvSpPr/>
          <p:nvPr/>
        </p:nvSpPr>
        <p:spPr>
          <a:xfrm>
            <a:off x="6571584" y="2105242"/>
            <a:ext cx="1388501" cy="333015"/>
          </a:xfrm>
          <a:prstGeom prst="wedgeRectCallout">
            <a:avLst>
              <a:gd name="adj1" fmla="val -70137"/>
              <a:gd name="adj2" fmla="val -221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maxima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BB43EA2B-E012-402F-B0E7-0CE15341E109}"/>
              </a:ext>
            </a:extLst>
          </p:cNvPr>
          <p:cNvSpPr/>
          <p:nvPr/>
        </p:nvSpPr>
        <p:spPr>
          <a:xfrm>
            <a:off x="2469981" y="2105242"/>
            <a:ext cx="1388501" cy="333015"/>
          </a:xfrm>
          <a:prstGeom prst="wedgeRectCallout">
            <a:avLst>
              <a:gd name="adj1" fmla="val 34394"/>
              <a:gd name="adj2" fmla="val 88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96063477-4E17-4A0E-A747-F2A8DAA4D3C2}"/>
              </a:ext>
            </a:extLst>
          </p:cNvPr>
          <p:cNvSpPr/>
          <p:nvPr/>
        </p:nvSpPr>
        <p:spPr>
          <a:xfrm>
            <a:off x="4140744" y="2159110"/>
            <a:ext cx="1388501" cy="333015"/>
          </a:xfrm>
          <a:prstGeom prst="wedgeRectCallout">
            <a:avLst>
              <a:gd name="adj1" fmla="val -27287"/>
              <a:gd name="adj2" fmla="val 1255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0BFCDB1C-C420-4803-B0E1-C520325C4C77}"/>
              </a:ext>
            </a:extLst>
          </p:cNvPr>
          <p:cNvSpPr/>
          <p:nvPr/>
        </p:nvSpPr>
        <p:spPr>
          <a:xfrm>
            <a:off x="1934039" y="3794168"/>
            <a:ext cx="1388501" cy="333015"/>
          </a:xfrm>
          <a:prstGeom prst="wedgeRectCallout">
            <a:avLst>
              <a:gd name="adj1" fmla="val 22306"/>
              <a:gd name="adj2" fmla="val -731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xmlns="" id="{E17C20B7-ABD2-444E-8830-4934942D3D8B}"/>
              </a:ext>
            </a:extLst>
          </p:cNvPr>
          <p:cNvSpPr/>
          <p:nvPr/>
        </p:nvSpPr>
        <p:spPr>
          <a:xfrm>
            <a:off x="3403138" y="3509596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xmlns="" id="{B045D6A8-3FDB-487A-8969-B3653F9E6A04}"/>
              </a:ext>
            </a:extLst>
          </p:cNvPr>
          <p:cNvSpPr/>
          <p:nvPr/>
        </p:nvSpPr>
        <p:spPr>
          <a:xfrm>
            <a:off x="6144366" y="3788813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xmlns="" id="{AE1E3792-7D97-4531-BA33-6D63435A06C8}"/>
              </a:ext>
            </a:extLst>
          </p:cNvPr>
          <p:cNvSpPr/>
          <p:nvPr/>
        </p:nvSpPr>
        <p:spPr>
          <a:xfrm>
            <a:off x="3690619" y="4900747"/>
            <a:ext cx="1388501" cy="333015"/>
          </a:xfrm>
          <a:prstGeom prst="wedgeRectCallout">
            <a:avLst>
              <a:gd name="adj1" fmla="val 70523"/>
              <a:gd name="adj2" fmla="val -439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minima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xmlns="" id="{D1AB0EC3-1452-4F30-8DA1-7A440C876FF7}"/>
              </a:ext>
            </a:extLst>
          </p:cNvPr>
          <p:cNvSpPr/>
          <p:nvPr/>
        </p:nvSpPr>
        <p:spPr>
          <a:xfrm>
            <a:off x="10035842" y="4493698"/>
            <a:ext cx="1388502" cy="573557"/>
          </a:xfrm>
          <a:prstGeom prst="wedgeRectCallout">
            <a:avLst>
              <a:gd name="adj1" fmla="val -41420"/>
              <a:gd name="adj2" fmla="val 994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what these are later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31747BA4-C6D9-416A-B4A4-7A760BBC399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8038" y="2816505"/>
            <a:ext cx="1004822" cy="965223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xmlns="" id="{B65E09A4-AAB3-4365-9993-5A85FEFFC275}"/>
              </a:ext>
            </a:extLst>
          </p:cNvPr>
          <p:cNvSpPr/>
          <p:nvPr/>
        </p:nvSpPr>
        <p:spPr>
          <a:xfrm>
            <a:off x="7869297" y="2497391"/>
            <a:ext cx="2938590" cy="878648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interested in global optima but often want to find local optima, too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/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69A43D-6820-4628-B4BC-FF202379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CD6A1AD0-B1FF-4A3F-AE88-0117DA885142}"/>
              </a:ext>
            </a:extLst>
          </p:cNvPr>
          <p:cNvSpPr/>
          <p:nvPr/>
        </p:nvSpPr>
        <p:spPr>
          <a:xfrm>
            <a:off x="6473565" y="260890"/>
            <a:ext cx="2865027" cy="808640"/>
          </a:xfrm>
          <a:prstGeom prst="wedgeRectCallout">
            <a:avLst>
              <a:gd name="adj1" fmla="val 6222"/>
              <a:gd name="adj2" fmla="val 645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objective function of the ML problem we are solving (e.g., squared loss for regression)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xmlns="" id="{88C3CF7C-4F64-4C04-AE27-585F58C462B8}"/>
              </a:ext>
            </a:extLst>
          </p:cNvPr>
          <p:cNvSpPr/>
          <p:nvPr/>
        </p:nvSpPr>
        <p:spPr>
          <a:xfrm>
            <a:off x="9448800" y="225308"/>
            <a:ext cx="2176542" cy="777914"/>
          </a:xfrm>
          <a:prstGeom prst="wedgeRectCallout">
            <a:avLst>
              <a:gd name="adj1" fmla="val 30325"/>
              <a:gd name="adj2" fmla="val 819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Assume unconstrained for now, i.e., just a real-valued number/vector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xmlns="" id="{A0F8094E-A11A-4784-B6E7-46AE8773A4BA}"/>
              </a:ext>
            </a:extLst>
          </p:cNvPr>
          <p:cNvSpPr/>
          <p:nvPr/>
        </p:nvSpPr>
        <p:spPr>
          <a:xfrm>
            <a:off x="8128990" y="3491993"/>
            <a:ext cx="3386735" cy="808640"/>
          </a:xfrm>
          <a:prstGeom prst="wedgeRectCallout">
            <a:avLst>
              <a:gd name="adj1" fmla="val -35847"/>
              <a:gd name="adj2" fmla="val -668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deep learning models, often the local optima are what we can find (and they usually suffice) – more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8169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8986"/>
    </mc:Choice>
    <mc:Fallback>
      <p:transition spd="slow" advTm="21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9" grpId="0" animBg="1"/>
      <p:bldP spid="32" grpId="0" animBg="1"/>
      <p:bldP spid="20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Magnitude of derivative at a point is the rate of change of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at that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Derivative becomes zero at stationary points (optima or saddle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function becomes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“flat” </a:t>
                </a:r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we change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by a very little at such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These are the points where the function has its maxima/minima (unless they are saddles)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/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20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IN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04C04CC-85CE-4975-9C3C-EFADC2A0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blipFill>
                <a:blip r:embed="rId4" cstate="print"/>
                <a:stretch>
                  <a:fillRect l="-177" b="-19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92968B5C-4201-42F3-82DD-08DC6313C478}"/>
              </a:ext>
            </a:extLst>
          </p:cNvPr>
          <p:cNvSpPr/>
          <p:nvPr/>
        </p:nvSpPr>
        <p:spPr>
          <a:xfrm>
            <a:off x="6236383" y="2400781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/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9C7AEC-D7AE-4774-97F7-33F49306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20D5B5BE-6496-4EAB-85AE-4DBE7A51730C}"/>
              </a:ext>
            </a:extLst>
          </p:cNvPr>
          <p:cNvCxnSpPr>
            <a:cxnSpLocks/>
          </p:cNvCxnSpPr>
          <p:nvPr/>
        </p:nvCxnSpPr>
        <p:spPr>
          <a:xfrm>
            <a:off x="5932538" y="2142723"/>
            <a:ext cx="5623" cy="3026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0F9C2610-0F7E-4A5B-AF13-3B5FC97419C6}"/>
              </a:ext>
            </a:extLst>
          </p:cNvPr>
          <p:cNvCxnSpPr>
            <a:cxnSpLocks/>
          </p:cNvCxnSpPr>
          <p:nvPr/>
        </p:nvCxnSpPr>
        <p:spPr>
          <a:xfrm flipH="1">
            <a:off x="5595865" y="4160500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/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FECC63-7E05-4C58-9AB9-1237C1CC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/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9C9DAC-661A-4125-B11A-333618AE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blipFill>
                <a:blip r:embed="rId7" cstate="print"/>
                <a:stretch>
                  <a:fillRect l="-17308" r="-11538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E87662E-7E9D-41B3-B3AB-60C8DFB490BD}"/>
              </a:ext>
            </a:extLst>
          </p:cNvPr>
          <p:cNvCxnSpPr>
            <a:cxnSpLocks/>
          </p:cNvCxnSpPr>
          <p:nvPr/>
        </p:nvCxnSpPr>
        <p:spPr>
          <a:xfrm>
            <a:off x="6926558" y="3833959"/>
            <a:ext cx="0" cy="3754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D2D4ED8D-C064-4C62-BB0B-50F45D01FA31}"/>
              </a:ext>
            </a:extLst>
          </p:cNvPr>
          <p:cNvCxnSpPr>
            <a:cxnSpLocks/>
          </p:cNvCxnSpPr>
          <p:nvPr/>
        </p:nvCxnSpPr>
        <p:spPr>
          <a:xfrm>
            <a:off x="7050109" y="3668117"/>
            <a:ext cx="6675" cy="5452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3217A3D1-D675-464E-A619-157DCE9D155D}"/>
              </a:ext>
            </a:extLst>
          </p:cNvPr>
          <p:cNvCxnSpPr>
            <a:cxnSpLocks/>
          </p:cNvCxnSpPr>
          <p:nvPr/>
        </p:nvCxnSpPr>
        <p:spPr>
          <a:xfrm>
            <a:off x="5968376" y="3815024"/>
            <a:ext cx="103133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F1E80A96-7161-439D-85E1-77EEE80F3102}"/>
              </a:ext>
            </a:extLst>
          </p:cNvPr>
          <p:cNvCxnSpPr>
            <a:cxnSpLocks/>
          </p:cNvCxnSpPr>
          <p:nvPr/>
        </p:nvCxnSpPr>
        <p:spPr>
          <a:xfrm>
            <a:off x="5905757" y="3670245"/>
            <a:ext cx="114435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/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97776A-F972-4D0E-B8A9-D28B0AEA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blipFill>
                <a:blip r:embed="rId8" cstate="print"/>
                <a:stretch>
                  <a:fillRect l="-8491" t="-4444" r="-1320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/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75694B-5BF3-476E-9428-A0B73675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blipFill>
                <a:blip r:embed="rId9" cstate="print"/>
                <a:stretch>
                  <a:fillRect l="-15094" r="-943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87AF055C-E645-4590-B5D0-BCAD3D738C6E}"/>
              </a:ext>
            </a:extLst>
          </p:cNvPr>
          <p:cNvCxnSpPr>
            <a:cxnSpLocks/>
          </p:cNvCxnSpPr>
          <p:nvPr/>
        </p:nvCxnSpPr>
        <p:spPr>
          <a:xfrm>
            <a:off x="8552883" y="3560691"/>
            <a:ext cx="13411" cy="64874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3822D4B7-D665-4110-ACA2-D538C3DFD867}"/>
              </a:ext>
            </a:extLst>
          </p:cNvPr>
          <p:cNvCxnSpPr>
            <a:cxnSpLocks/>
          </p:cNvCxnSpPr>
          <p:nvPr/>
        </p:nvCxnSpPr>
        <p:spPr>
          <a:xfrm>
            <a:off x="8408427" y="3100614"/>
            <a:ext cx="20906" cy="11008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32B68E2B-D91E-4FCA-8388-FEBE564FC2F7}"/>
              </a:ext>
            </a:extLst>
          </p:cNvPr>
          <p:cNvCxnSpPr>
            <a:cxnSpLocks/>
          </p:cNvCxnSpPr>
          <p:nvPr/>
        </p:nvCxnSpPr>
        <p:spPr>
          <a:xfrm>
            <a:off x="5941595" y="3139587"/>
            <a:ext cx="245987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40892A74-960C-4043-A7E7-4B5C4D648DD6}"/>
              </a:ext>
            </a:extLst>
          </p:cNvPr>
          <p:cNvCxnSpPr>
            <a:cxnSpLocks/>
          </p:cNvCxnSpPr>
          <p:nvPr/>
        </p:nvCxnSpPr>
        <p:spPr>
          <a:xfrm>
            <a:off x="5941595" y="3557494"/>
            <a:ext cx="25648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/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BA2B47-3338-4EA6-8A3D-F36A7D351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blipFill>
                <a:blip r:embed="rId10" cstate="print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/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Sign is also important: Positive derivative means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:r>
                  <a:rPr lang="en-IN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increasing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we increase the value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a very small amount; negative derivative means it is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decreasing</a:t>
                </a:r>
              </a:p>
            </p:txBody>
          </p:sp>
        </mc:Choice>
        <mc:Fallback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4AC3364-B840-4857-8EFF-D0CD8CE95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blipFill>
                <a:blip r:embed="rId11" cstate="print"/>
                <a:stretch>
                  <a:fillRect l="-1335" b="-37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/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Understanding how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changes its value as we change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helpful to understand optimization (minimization/maximization) algorithms</a:t>
                </a:r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A5B9B8-A139-4AE2-A299-A7618DEBF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blipFill>
                <a:blip r:embed="rId12" cstate="print"/>
                <a:stretch>
                  <a:fillRect l="-1132" r="-2013" b="-126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DAC7B53-43AC-4187-90E7-51CB9782B662}"/>
              </a:ext>
            </a:extLst>
          </p:cNvPr>
          <p:cNvCxnSpPr>
            <a:cxnSpLocks/>
          </p:cNvCxnSpPr>
          <p:nvPr/>
        </p:nvCxnSpPr>
        <p:spPr>
          <a:xfrm>
            <a:off x="7284142" y="27739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DC18F53-9BA8-492C-A252-0C186EE63BE8}"/>
              </a:ext>
            </a:extLst>
          </p:cNvPr>
          <p:cNvCxnSpPr>
            <a:cxnSpLocks/>
          </p:cNvCxnSpPr>
          <p:nvPr/>
        </p:nvCxnSpPr>
        <p:spPr>
          <a:xfrm>
            <a:off x="8110367" y="3012111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DB90F9B5-7816-43AE-B4DC-D47A4FF59AAD}"/>
              </a:ext>
            </a:extLst>
          </p:cNvPr>
          <p:cNvCxnSpPr>
            <a:cxnSpLocks/>
          </p:cNvCxnSpPr>
          <p:nvPr/>
        </p:nvCxnSpPr>
        <p:spPr>
          <a:xfrm>
            <a:off x="9846367" y="2410787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E4E1F4D-B8CF-4E4C-8277-091CC38599EF}"/>
              </a:ext>
            </a:extLst>
          </p:cNvPr>
          <p:cNvCxnSpPr>
            <a:cxnSpLocks/>
          </p:cNvCxnSpPr>
          <p:nvPr/>
        </p:nvCxnSpPr>
        <p:spPr>
          <a:xfrm>
            <a:off x="10455967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81CC63-A4DC-4A70-9601-DCC4CD0601C9}"/>
              </a:ext>
            </a:extLst>
          </p:cNvPr>
          <p:cNvCxnSpPr>
            <a:cxnSpLocks/>
          </p:cNvCxnSpPr>
          <p:nvPr/>
        </p:nvCxnSpPr>
        <p:spPr>
          <a:xfrm>
            <a:off x="7726658" y="367985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30DDB727-C304-4295-9172-063A95A6140F}"/>
              </a:ext>
            </a:extLst>
          </p:cNvPr>
          <p:cNvCxnSpPr>
            <a:cxnSpLocks/>
          </p:cNvCxnSpPr>
          <p:nvPr/>
        </p:nvCxnSpPr>
        <p:spPr>
          <a:xfrm>
            <a:off x="6484042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F8F1F5A5-D3B6-438B-8695-E044415CCEAF}"/>
              </a:ext>
            </a:extLst>
          </p:cNvPr>
          <p:cNvCxnSpPr>
            <a:cxnSpLocks/>
          </p:cNvCxnSpPr>
          <p:nvPr/>
        </p:nvCxnSpPr>
        <p:spPr>
          <a:xfrm>
            <a:off x="8989117" y="5169262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12957068-15B3-4852-BA61-FFEA45B3B163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55967" y="29259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/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sometimes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denote the derivative</a:t>
                </a:r>
              </a:p>
            </p:txBody>
          </p:sp>
        </mc:Choice>
        <mc:Fallback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F33222-2B8B-4365-86CF-53652BD0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14" cstate="print"/>
                <a:stretch>
                  <a:fillRect l="-1669" b="-20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410587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2313"/>
    </mc:Choice>
    <mc:Fallback>
      <p:transition spd="slow" advTm="202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1" grpId="0" animBg="1"/>
      <p:bldP spid="52" grpId="0" animBg="1"/>
      <p:bldP spid="62" grpId="0" animBg="1"/>
      <p:bldP spid="6" grpId="0" animBg="1"/>
      <p:bldP spid="85" grpId="0" animBg="1"/>
      <p:bldP spid="86" grpId="0" animBg="1"/>
      <p:bldP spid="97" grpId="0" animBg="1"/>
      <p:bldP spid="99" grpId="0" animBg="1"/>
      <p:bldP spid="25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Rules of 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Abadi Extra Light" panose="020B0204020104020204" pitchFamily="34" charset="0"/>
                  </a:rPr>
                  <a:t>Some basic rules of taking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Sum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Scaling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not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Product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Quotient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Chain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1091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3256A0B4-C822-4404-9053-1C8B1FCFF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0629" y="5244602"/>
            <a:ext cx="1004822" cy="965223"/>
          </a:xfrm>
          <a:prstGeom prst="rect">
            <a:avLst/>
          </a:prstGeom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xmlns="" id="{DAF8F2AD-4581-40D1-9FD9-51176A8A8DB5}"/>
              </a:ext>
            </a:extLst>
          </p:cNvPr>
          <p:cNvSpPr/>
          <p:nvPr/>
        </p:nvSpPr>
        <p:spPr>
          <a:xfrm>
            <a:off x="2912560" y="5058127"/>
            <a:ext cx="4922757" cy="878648"/>
          </a:xfrm>
          <a:prstGeom prst="wedgeRectCallout">
            <a:avLst>
              <a:gd name="adj1" fmla="val -60231"/>
              <a:gd name="adj2" fmla="val 1882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already used some of these (sum, scaling and chain) when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calculating the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derivative for the linear regression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7314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9401"/>
    </mc:Choice>
    <mc:Fallback>
      <p:transition spd="slow" advTm="59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32DD83E9-FA2F-44C6-89CB-0160E901F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3018" y="2210042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the derivative itself changes tells us about the function’s optima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derivative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provide this information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CB0F32E9-5CF6-4360-BCE6-C0F6905C5BA1}"/>
              </a:ext>
            </a:extLst>
          </p:cNvPr>
          <p:cNvSpPr/>
          <p:nvPr/>
        </p:nvSpPr>
        <p:spPr>
          <a:xfrm>
            <a:off x="3341810" y="2900292"/>
            <a:ext cx="3743325" cy="2160579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401 h 2017401"/>
              <a:gd name="connsiteX1" fmla="*/ 257175 w 2809875"/>
              <a:gd name="connsiteY1" fmla="*/ 788676 h 2017401"/>
              <a:gd name="connsiteX2" fmla="*/ 695325 w 2809875"/>
              <a:gd name="connsiteY2" fmla="*/ 1455426 h 2017401"/>
              <a:gd name="connsiteX3" fmla="*/ 1350175 w 2809875"/>
              <a:gd name="connsiteY3" fmla="*/ 711222 h 2017401"/>
              <a:gd name="connsiteX4" fmla="*/ 1881151 w 2809875"/>
              <a:gd name="connsiteY4" fmla="*/ 577870 h 2017401"/>
              <a:gd name="connsiteX5" fmla="*/ 2286073 w 2809875"/>
              <a:gd name="connsiteY5" fmla="*/ 3008 h 2017401"/>
              <a:gd name="connsiteX6" fmla="*/ 2495550 w 2809875"/>
              <a:gd name="connsiteY6" fmla="*/ 883926 h 2017401"/>
              <a:gd name="connsiteX7" fmla="*/ 2809875 w 2809875"/>
              <a:gd name="connsiteY7" fmla="*/ 445776 h 2017401"/>
              <a:gd name="connsiteX8" fmla="*/ 2809875 w 2809875"/>
              <a:gd name="connsiteY8" fmla="*/ 445776 h 2017401"/>
              <a:gd name="connsiteX0" fmla="*/ 0 w 2809875"/>
              <a:gd name="connsiteY0" fmla="*/ 2018294 h 2018294"/>
              <a:gd name="connsiteX1" fmla="*/ 257175 w 2809875"/>
              <a:gd name="connsiteY1" fmla="*/ 789569 h 2018294"/>
              <a:gd name="connsiteX2" fmla="*/ 695325 w 2809875"/>
              <a:gd name="connsiteY2" fmla="*/ 1456319 h 2018294"/>
              <a:gd name="connsiteX3" fmla="*/ 1350175 w 2809875"/>
              <a:gd name="connsiteY3" fmla="*/ 712115 h 2018294"/>
              <a:gd name="connsiteX4" fmla="*/ 1866852 w 2809875"/>
              <a:gd name="connsiteY4" fmla="*/ 543173 h 2018294"/>
              <a:gd name="connsiteX5" fmla="*/ 2286073 w 2809875"/>
              <a:gd name="connsiteY5" fmla="*/ 3901 h 2018294"/>
              <a:gd name="connsiteX6" fmla="*/ 2495550 w 2809875"/>
              <a:gd name="connsiteY6" fmla="*/ 884819 h 2018294"/>
              <a:gd name="connsiteX7" fmla="*/ 2809875 w 2809875"/>
              <a:gd name="connsiteY7" fmla="*/ 446669 h 2018294"/>
              <a:gd name="connsiteX8" fmla="*/ 2809875 w 2809875"/>
              <a:gd name="connsiteY8" fmla="*/ 446669 h 2018294"/>
              <a:gd name="connsiteX0" fmla="*/ 0 w 2809875"/>
              <a:gd name="connsiteY0" fmla="*/ 2019244 h 2019244"/>
              <a:gd name="connsiteX1" fmla="*/ 257175 w 2809875"/>
              <a:gd name="connsiteY1" fmla="*/ 790519 h 2019244"/>
              <a:gd name="connsiteX2" fmla="*/ 695325 w 2809875"/>
              <a:gd name="connsiteY2" fmla="*/ 1457269 h 2019244"/>
              <a:gd name="connsiteX3" fmla="*/ 1350175 w 2809875"/>
              <a:gd name="connsiteY3" fmla="*/ 713065 h 2019244"/>
              <a:gd name="connsiteX4" fmla="*/ 1866852 w 2809875"/>
              <a:gd name="connsiteY4" fmla="*/ 544123 h 2019244"/>
              <a:gd name="connsiteX5" fmla="*/ 2286073 w 2809875"/>
              <a:gd name="connsiteY5" fmla="*/ 4851 h 2019244"/>
              <a:gd name="connsiteX6" fmla="*/ 2495550 w 2809875"/>
              <a:gd name="connsiteY6" fmla="*/ 885769 h 2019244"/>
              <a:gd name="connsiteX7" fmla="*/ 2809875 w 2809875"/>
              <a:gd name="connsiteY7" fmla="*/ 447619 h 2019244"/>
              <a:gd name="connsiteX8" fmla="*/ 2809875 w 2809875"/>
              <a:gd name="connsiteY8" fmla="*/ 447619 h 2019244"/>
              <a:gd name="connsiteX0" fmla="*/ 0 w 2809875"/>
              <a:gd name="connsiteY0" fmla="*/ 2018720 h 2018720"/>
              <a:gd name="connsiteX1" fmla="*/ 257175 w 2809875"/>
              <a:gd name="connsiteY1" fmla="*/ 789995 h 2018720"/>
              <a:gd name="connsiteX2" fmla="*/ 695325 w 2809875"/>
              <a:gd name="connsiteY2" fmla="*/ 1456745 h 2018720"/>
              <a:gd name="connsiteX3" fmla="*/ 1350175 w 2809875"/>
              <a:gd name="connsiteY3" fmla="*/ 712541 h 2018720"/>
              <a:gd name="connsiteX4" fmla="*/ 1866852 w 2809875"/>
              <a:gd name="connsiteY4" fmla="*/ 543599 h 2018720"/>
              <a:gd name="connsiteX5" fmla="*/ 2286073 w 2809875"/>
              <a:gd name="connsiteY5" fmla="*/ 4327 h 2018720"/>
              <a:gd name="connsiteX6" fmla="*/ 2495550 w 2809875"/>
              <a:gd name="connsiteY6" fmla="*/ 885245 h 2018720"/>
              <a:gd name="connsiteX7" fmla="*/ 2809875 w 2809875"/>
              <a:gd name="connsiteY7" fmla="*/ 447095 h 2018720"/>
              <a:gd name="connsiteX8" fmla="*/ 2809875 w 2809875"/>
              <a:gd name="connsiteY8" fmla="*/ 447095 h 2018720"/>
              <a:gd name="connsiteX0" fmla="*/ 0 w 2809875"/>
              <a:gd name="connsiteY0" fmla="*/ 2017992 h 2017992"/>
              <a:gd name="connsiteX1" fmla="*/ 257175 w 2809875"/>
              <a:gd name="connsiteY1" fmla="*/ 789267 h 2017992"/>
              <a:gd name="connsiteX2" fmla="*/ 695325 w 2809875"/>
              <a:gd name="connsiteY2" fmla="*/ 1456017 h 2017992"/>
              <a:gd name="connsiteX3" fmla="*/ 1350175 w 2809875"/>
              <a:gd name="connsiteY3" fmla="*/ 711813 h 2017992"/>
              <a:gd name="connsiteX4" fmla="*/ 1866852 w 2809875"/>
              <a:gd name="connsiteY4" fmla="*/ 542871 h 2017992"/>
              <a:gd name="connsiteX5" fmla="*/ 2286073 w 2809875"/>
              <a:gd name="connsiteY5" fmla="*/ 3599 h 2017992"/>
              <a:gd name="connsiteX6" fmla="*/ 2495550 w 2809875"/>
              <a:gd name="connsiteY6" fmla="*/ 884517 h 2017992"/>
              <a:gd name="connsiteX7" fmla="*/ 2809875 w 2809875"/>
              <a:gd name="connsiteY7" fmla="*/ 446367 h 2017992"/>
              <a:gd name="connsiteX8" fmla="*/ 2809875 w 2809875"/>
              <a:gd name="connsiteY8" fmla="*/ 446367 h 2017992"/>
              <a:gd name="connsiteX0" fmla="*/ 0 w 2809875"/>
              <a:gd name="connsiteY0" fmla="*/ 2018350 h 2018350"/>
              <a:gd name="connsiteX1" fmla="*/ 257175 w 2809875"/>
              <a:gd name="connsiteY1" fmla="*/ 789625 h 2018350"/>
              <a:gd name="connsiteX2" fmla="*/ 695325 w 2809875"/>
              <a:gd name="connsiteY2" fmla="*/ 1456375 h 2018350"/>
              <a:gd name="connsiteX3" fmla="*/ 1350175 w 2809875"/>
              <a:gd name="connsiteY3" fmla="*/ 712171 h 2018350"/>
              <a:gd name="connsiteX4" fmla="*/ 1866852 w 2809875"/>
              <a:gd name="connsiteY4" fmla="*/ 543229 h 2018350"/>
              <a:gd name="connsiteX5" fmla="*/ 2286073 w 2809875"/>
              <a:gd name="connsiteY5" fmla="*/ 3957 h 2018350"/>
              <a:gd name="connsiteX6" fmla="*/ 2495550 w 2809875"/>
              <a:gd name="connsiteY6" fmla="*/ 884875 h 2018350"/>
              <a:gd name="connsiteX7" fmla="*/ 2809875 w 2809875"/>
              <a:gd name="connsiteY7" fmla="*/ 446725 h 2018350"/>
              <a:gd name="connsiteX8" fmla="*/ 2809875 w 2809875"/>
              <a:gd name="connsiteY8" fmla="*/ 446725 h 2018350"/>
              <a:gd name="connsiteX0" fmla="*/ 0 w 2809875"/>
              <a:gd name="connsiteY0" fmla="*/ 2018241 h 2018241"/>
              <a:gd name="connsiteX1" fmla="*/ 257175 w 2809875"/>
              <a:gd name="connsiteY1" fmla="*/ 789516 h 2018241"/>
              <a:gd name="connsiteX2" fmla="*/ 695325 w 2809875"/>
              <a:gd name="connsiteY2" fmla="*/ 1456266 h 2018241"/>
              <a:gd name="connsiteX3" fmla="*/ 1350175 w 2809875"/>
              <a:gd name="connsiteY3" fmla="*/ 712062 h 2018241"/>
              <a:gd name="connsiteX4" fmla="*/ 1866852 w 2809875"/>
              <a:gd name="connsiteY4" fmla="*/ 543120 h 2018241"/>
              <a:gd name="connsiteX5" fmla="*/ 2286073 w 2809875"/>
              <a:gd name="connsiteY5" fmla="*/ 3848 h 2018241"/>
              <a:gd name="connsiteX6" fmla="*/ 2495550 w 2809875"/>
              <a:gd name="connsiteY6" fmla="*/ 884766 h 2018241"/>
              <a:gd name="connsiteX7" fmla="*/ 2809875 w 2809875"/>
              <a:gd name="connsiteY7" fmla="*/ 446616 h 2018241"/>
              <a:gd name="connsiteX8" fmla="*/ 2809875 w 2809875"/>
              <a:gd name="connsiteY8" fmla="*/ 446616 h 20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8241">
                <a:moveTo>
                  <a:pt x="0" y="2018241"/>
                </a:moveTo>
                <a:cubicBezTo>
                  <a:pt x="70644" y="1450709"/>
                  <a:pt x="141288" y="883178"/>
                  <a:pt x="257175" y="789516"/>
                </a:cubicBezTo>
                <a:cubicBezTo>
                  <a:pt x="373062" y="695854"/>
                  <a:pt x="513158" y="1469175"/>
                  <a:pt x="695325" y="1456266"/>
                </a:cubicBezTo>
                <a:cubicBezTo>
                  <a:pt x="877492" y="1443357"/>
                  <a:pt x="1154921" y="864253"/>
                  <a:pt x="1350175" y="712062"/>
                </a:cubicBezTo>
                <a:cubicBezTo>
                  <a:pt x="1545429" y="559871"/>
                  <a:pt x="1582173" y="545489"/>
                  <a:pt x="1866852" y="543120"/>
                </a:cubicBezTo>
                <a:cubicBezTo>
                  <a:pt x="2151531" y="540751"/>
                  <a:pt x="2181290" y="-53093"/>
                  <a:pt x="2286073" y="3848"/>
                </a:cubicBezTo>
                <a:cubicBezTo>
                  <a:pt x="2390856" y="60789"/>
                  <a:pt x="2408250" y="810971"/>
                  <a:pt x="2495550" y="884766"/>
                </a:cubicBezTo>
                <a:cubicBezTo>
                  <a:pt x="2582850" y="958561"/>
                  <a:pt x="2809875" y="446616"/>
                  <a:pt x="2809875" y="446616"/>
                </a:cubicBezTo>
                <a:lnTo>
                  <a:pt x="2809875" y="446616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1C2270C5-C3FA-4CA4-A227-BA97C9C489A0}"/>
              </a:ext>
            </a:extLst>
          </p:cNvPr>
          <p:cNvCxnSpPr>
            <a:cxnSpLocks/>
          </p:cNvCxnSpPr>
          <p:nvPr/>
        </p:nvCxnSpPr>
        <p:spPr>
          <a:xfrm>
            <a:off x="3510777" y="373381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168BE3-C6A6-4EA6-8AFC-D206AD70B5E2}"/>
              </a:ext>
            </a:extLst>
          </p:cNvPr>
          <p:cNvCxnSpPr>
            <a:cxnSpLocks/>
          </p:cNvCxnSpPr>
          <p:nvPr/>
        </p:nvCxnSpPr>
        <p:spPr>
          <a:xfrm>
            <a:off x="4025127" y="447676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F098B6D-6278-47A4-BF58-6D1203F28AA1}"/>
              </a:ext>
            </a:extLst>
          </p:cNvPr>
          <p:cNvCxnSpPr>
            <a:cxnSpLocks/>
          </p:cNvCxnSpPr>
          <p:nvPr/>
        </p:nvCxnSpPr>
        <p:spPr>
          <a:xfrm>
            <a:off x="5418260" y="3476638"/>
            <a:ext cx="78105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D7D33764-3FB5-4266-90C8-277C2B402E32}"/>
              </a:ext>
            </a:extLst>
          </p:cNvPr>
          <p:cNvCxnSpPr>
            <a:cxnSpLocks/>
          </p:cNvCxnSpPr>
          <p:nvPr/>
        </p:nvCxnSpPr>
        <p:spPr>
          <a:xfrm>
            <a:off x="6037385" y="290057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A404D6DF-45BB-4B9E-8CBE-B0C17B2662CE}"/>
              </a:ext>
            </a:extLst>
          </p:cNvPr>
          <p:cNvCxnSpPr>
            <a:cxnSpLocks/>
          </p:cNvCxnSpPr>
          <p:nvPr/>
        </p:nvCxnSpPr>
        <p:spPr>
          <a:xfrm>
            <a:off x="6463827" y="3857638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xmlns="" id="{C6D90D07-5543-4502-B5C3-C5FE2E5F62F8}"/>
              </a:ext>
            </a:extLst>
          </p:cNvPr>
          <p:cNvSpPr/>
          <p:nvPr/>
        </p:nvSpPr>
        <p:spPr>
          <a:xfrm>
            <a:off x="544109" y="2498179"/>
            <a:ext cx="2400000" cy="1354173"/>
          </a:xfrm>
          <a:prstGeom prst="wedgeRectCallout">
            <a:avLst>
              <a:gd name="adj1" fmla="val 74331"/>
              <a:gd name="adj2" fmla="val 36482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𝑥, 𝑓’(𝑥)&gt;0 just before 𝑥 𝑓’(𝑥)&lt;0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maxima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xmlns="" id="{A7A953BC-EC9C-4756-B42E-33967F23B440}"/>
              </a:ext>
            </a:extLst>
          </p:cNvPr>
          <p:cNvSpPr/>
          <p:nvPr/>
        </p:nvSpPr>
        <p:spPr>
          <a:xfrm>
            <a:off x="4999310" y="4264190"/>
            <a:ext cx="2483526" cy="1354173"/>
          </a:xfrm>
          <a:prstGeom prst="wedgeRectCallout">
            <a:avLst>
              <a:gd name="adj1" fmla="val -68821"/>
              <a:gd name="adj2" fmla="val -31043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𝑓’(𝑥)&lt; 0 just before 𝑥 𝑓’(𝑥)&gt;0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minima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xmlns="" id="{8F08253E-E0FD-43AC-A15E-36B5A8456D8A}"/>
              </a:ext>
            </a:extLst>
          </p:cNvPr>
          <p:cNvSpPr/>
          <p:nvPr/>
        </p:nvSpPr>
        <p:spPr>
          <a:xfrm>
            <a:off x="3262703" y="1927496"/>
            <a:ext cx="2483526" cy="1354173"/>
          </a:xfrm>
          <a:prstGeom prst="wedgeRectCallout">
            <a:avLst>
              <a:gd name="adj1" fmla="val 49659"/>
              <a:gd name="adj2" fmla="val 6072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just before 𝑥 𝑓’(𝑥)= 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may be a saddle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/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maxima</a:t>
                </a:r>
              </a:p>
            </p:txBody>
          </p:sp>
        </mc:Choice>
        <mc:Fallback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AD768C0-5FA5-4D64-AEA4-D149399A5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blipFill>
                <a:blip r:embed="rId5" cstate="print"/>
                <a:stretch>
                  <a:fillRect l="-1737" t="-6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/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minima</a:t>
                </a:r>
              </a:p>
            </p:txBody>
          </p:sp>
        </mc:Choice>
        <mc:Fallback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E91475-254D-4637-A5E5-7DFD7791E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6" cstate="print"/>
                <a:stretch>
                  <a:fillRect l="-1804" b="-67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/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a saddle. May need higher derivatives</a:t>
                </a:r>
              </a:p>
            </p:txBody>
          </p:sp>
        </mc:Choice>
        <mc:Fallback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F5043D-CFED-41CC-BE55-2A25AB033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7" cstate="print"/>
                <a:stretch>
                  <a:fillRect l="-1804" b="-970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62751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5379"/>
    </mc:Choice>
    <mc:Fallback>
      <p:transition spd="slow" advTm="165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Saddle Points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Points where derivative is zero but are neither minima nor maxima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Saddle points are very common for loss functions of deep learning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Need to be handled carefully during optimization</a:t>
            </a:r>
          </a:p>
          <a:p>
            <a:pPr marL="457200" lvl="1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Second or higher derivative may help identify if a stationary point is a saddle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 descr="Saddle point - Wikipedia">
            <a:extLst>
              <a:ext uri="{FF2B5EF4-FFF2-40B4-BE49-F238E27FC236}">
                <a16:creationId xmlns:a16="http://schemas.microsoft.com/office/drawing/2014/main" xmlns="" id="{54D0BA06-D9CD-4964-9F9C-47CCFF68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6771" y="1865415"/>
            <a:ext cx="3107353" cy="2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64FABE3-7D8C-4DFE-8708-895095B4E74E}"/>
              </a:ext>
            </a:extLst>
          </p:cNvPr>
          <p:cNvSpPr/>
          <p:nvPr/>
        </p:nvSpPr>
        <p:spPr>
          <a:xfrm>
            <a:off x="2047875" y="2131244"/>
            <a:ext cx="3743325" cy="2160300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7980">
                <a:moveTo>
                  <a:pt x="0" y="2017980"/>
                </a:moveTo>
                <a:cubicBezTo>
                  <a:pt x="70644" y="1450448"/>
                  <a:pt x="141288" y="882917"/>
                  <a:pt x="257175" y="789255"/>
                </a:cubicBezTo>
                <a:cubicBezTo>
                  <a:pt x="373062" y="695593"/>
                  <a:pt x="513158" y="1468914"/>
                  <a:pt x="695325" y="1456005"/>
                </a:cubicBezTo>
                <a:cubicBezTo>
                  <a:pt x="877492" y="1443096"/>
                  <a:pt x="1152537" y="858060"/>
                  <a:pt x="1350175" y="711801"/>
                </a:cubicBezTo>
                <a:cubicBezTo>
                  <a:pt x="1547813" y="565542"/>
                  <a:pt x="1725168" y="696485"/>
                  <a:pt x="1881151" y="578449"/>
                </a:cubicBezTo>
                <a:cubicBezTo>
                  <a:pt x="2037134" y="460413"/>
                  <a:pt x="2183673" y="-47422"/>
                  <a:pt x="2286073" y="3587"/>
                </a:cubicBezTo>
                <a:cubicBezTo>
                  <a:pt x="2388473" y="54596"/>
                  <a:pt x="2408250" y="810710"/>
                  <a:pt x="2495550" y="884505"/>
                </a:cubicBezTo>
                <a:cubicBezTo>
                  <a:pt x="2582850" y="958300"/>
                  <a:pt x="2809875" y="446355"/>
                  <a:pt x="2809875" y="446355"/>
                </a:cubicBezTo>
                <a:lnTo>
                  <a:pt x="2809875" y="446355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A2D9A92-A035-479C-976C-52B8797DE128}"/>
              </a:ext>
            </a:extLst>
          </p:cNvPr>
          <p:cNvCxnSpPr>
            <a:cxnSpLocks/>
          </p:cNvCxnSpPr>
          <p:nvPr/>
        </p:nvCxnSpPr>
        <p:spPr>
          <a:xfrm>
            <a:off x="2216842" y="29644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3587B80-6873-42DD-BA75-ADBC8CEB6AC2}"/>
              </a:ext>
            </a:extLst>
          </p:cNvPr>
          <p:cNvCxnSpPr>
            <a:cxnSpLocks/>
          </p:cNvCxnSpPr>
          <p:nvPr/>
        </p:nvCxnSpPr>
        <p:spPr>
          <a:xfrm>
            <a:off x="2731192" y="37074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3AE37E0-9CFA-4301-B0AE-720340069533}"/>
              </a:ext>
            </a:extLst>
          </p:cNvPr>
          <p:cNvCxnSpPr>
            <a:cxnSpLocks/>
          </p:cNvCxnSpPr>
          <p:nvPr/>
        </p:nvCxnSpPr>
        <p:spPr>
          <a:xfrm>
            <a:off x="4095750" y="278351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60E121C-9241-404B-A1EB-3366011524C2}"/>
              </a:ext>
            </a:extLst>
          </p:cNvPr>
          <p:cNvCxnSpPr>
            <a:cxnSpLocks/>
          </p:cNvCxnSpPr>
          <p:nvPr/>
        </p:nvCxnSpPr>
        <p:spPr>
          <a:xfrm>
            <a:off x="4743450" y="2131244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6D67086A-CB84-4203-B432-3DA3C9445D02}"/>
              </a:ext>
            </a:extLst>
          </p:cNvPr>
          <p:cNvSpPr/>
          <p:nvPr/>
        </p:nvSpPr>
        <p:spPr>
          <a:xfrm>
            <a:off x="3600451" y="3140342"/>
            <a:ext cx="2190749" cy="723876"/>
          </a:xfrm>
          <a:prstGeom prst="wedgeRectCallout">
            <a:avLst>
              <a:gd name="adj1" fmla="val -12282"/>
              <a:gd name="adj2" fmla="val -879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Saddle is a point of inflection where the derivative is also zero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B4535304-2180-4B1A-9EA0-FD8BA6E44CCF}"/>
              </a:ext>
            </a:extLst>
          </p:cNvPr>
          <p:cNvSpPr/>
          <p:nvPr/>
        </p:nvSpPr>
        <p:spPr>
          <a:xfrm>
            <a:off x="3086101" y="2306952"/>
            <a:ext cx="1333500" cy="320779"/>
          </a:xfrm>
          <a:prstGeom prst="wedgeRectCallout">
            <a:avLst>
              <a:gd name="adj1" fmla="val 47412"/>
              <a:gd name="adj2" fmla="val 7921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saddle 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2997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0212"/>
    </mc:Choice>
    <mc:Fallback>
      <p:transition spd="slow" advTm="120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Multivariate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Most functions that we see in ML are multivariate function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fn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lin</a:t>
                </a:r>
                <a:r>
                  <a:rPr lang="en-IN" dirty="0">
                    <a:latin typeface="Abadi Extra Light" panose="020B0204020104020204" pitchFamily="34" charset="0"/>
                  </a:rPr>
                  <a:t>-reg was a </a:t>
                </a:r>
                <a:r>
                  <a:rPr lang="en-IN" dirty="0" err="1">
                    <a:latin typeface="Abadi Extra Light" panose="020B0204020104020204" pitchFamily="34" charset="0"/>
                  </a:rPr>
                  <a:t>multivar</a:t>
                </a:r>
                <a:r>
                  <a:rPr lang="en-IN" dirty="0">
                    <a:latin typeface="Abadi Extra Light" panose="020B020402010402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is an illustration of a function of 2 variables (4 maxima and 5 minima)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/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AEDDA24-FB5F-46BE-8A4A-83D1CF7F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C87ADD2F-3AE5-4548-BF60-E194341B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3267" y="3826913"/>
            <a:ext cx="2998702" cy="27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CD735D7D-4DE5-4900-BCD4-AC5B118E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2428" y="3654581"/>
            <a:ext cx="3370585" cy="28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xmlns="" id="{507F4CF6-429B-44DB-B85B-4C712603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6334" y="3826915"/>
            <a:ext cx="419331" cy="23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xmlns="" id="{53E24D04-A6BF-4410-BBDB-96FBED00D41A}"/>
              </a:ext>
            </a:extLst>
          </p:cNvPr>
          <p:cNvSpPr/>
          <p:nvPr/>
        </p:nvSpPr>
        <p:spPr>
          <a:xfrm>
            <a:off x="9844168" y="3916114"/>
            <a:ext cx="2232427" cy="1267520"/>
          </a:xfrm>
          <a:prstGeom prst="wedgeRectCallout">
            <a:avLst>
              <a:gd name="adj1" fmla="val -60785"/>
              <a:gd name="adj2" fmla="val 389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Two-dim contour plot of the function (i.e., what it looks like from the above)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0DF1D3-D20B-4998-926D-15E976F74D8B}"/>
              </a:ext>
            </a:extLst>
          </p:cNvPr>
          <p:cNvSpPr txBox="1"/>
          <p:nvPr/>
        </p:nvSpPr>
        <p:spPr>
          <a:xfrm>
            <a:off x="0" y="6554302"/>
            <a:ext cx="458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Plot courtesy: http://benchmarkfcns.xyz/benchmarkfcns/griewankfcn.html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7718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7981"/>
    </mc:Choice>
    <mc:Fallback>
      <p:transition spd="slow" advTm="107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 of Multivariate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define derivative for a multivariate functions as well via the </a:t>
                </a:r>
                <a:r>
                  <a:rPr lang="en-IN" u="sng" dirty="0">
                    <a:latin typeface="Abadi Extra Light" panose="020B0204020104020204" pitchFamily="34" charset="0"/>
                  </a:rPr>
                  <a:t>gradient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Gradient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vector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partial 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Optima and saddle points defined similar to one-dim case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Required properties that we saw for one-dim case must be satisfied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along all the directions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second derivative in this case is known as the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Hessian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/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100748-0287-48E3-9B4D-05C6AC5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/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element in this gradient vector tells us how much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change if we move a little along the corresponding (akin to one-dim case)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ADB290-25F3-4DCE-99F4-EC72CF67F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blipFill>
                <a:blip r:embed="rId5" cstate="print"/>
                <a:stretch>
                  <a:fillRect t="-2353" r="-315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81014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826"/>
    </mc:Choice>
    <mc:Fallback>
      <p:transition spd="slow" advTm="150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4|21.1|9|8.5|16.6|6|3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.7|6.1|16.9|31.9|12.8|4.8|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8|20.7|13.7|33|32.1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6|14.1|46.8|8.4|8.1|20.1|16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3|7.1|6.2|23.6|5.6|15.9|47.9|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8.8|12.3|10.9|14.1|3.7|15.9|5.7|8.8|19.1|0.9|0.7|0.9|12.7|18.7|24.2|10.9|1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2.5|5.8|23.8|4.9|8.6|7.8|4.6|34.9|12.8|18.5|18.6|1.2|11.7|1.9|0.6|0.6|0.8|0.6|1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1.5|6.6|4.1|30.4|13.8|25.4|20.6|18.7|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8|11.3|5.2|1.2|17.4|31.7|14.9|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.7|16.2|6|4|34.5|2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7.4|16.8|26.1|23.7|16.3|3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7|42.6|14.9|15.8|12.6|7.6|54.4|7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11182</TotalTime>
  <Words>728</Words>
  <Application>Microsoft Office PowerPoint</Application>
  <PresentationFormat>Custom</PresentationFormat>
  <Paragraphs>190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    Optimization for ML</vt:lpstr>
      <vt:lpstr>Today’s class</vt:lpstr>
      <vt:lpstr>Functions and their optima</vt:lpstr>
      <vt:lpstr>Derivatives</vt:lpstr>
      <vt:lpstr>Rules of Derivatives</vt:lpstr>
      <vt:lpstr>Derivatives</vt:lpstr>
      <vt:lpstr>Saddle Points</vt:lpstr>
      <vt:lpstr>Multivariate Functions</vt:lpstr>
      <vt:lpstr>Derivatives of Multivariate Functions</vt:lpstr>
      <vt:lpstr>The Hessian</vt:lpstr>
      <vt:lpstr>Convex and Non-Convex Functions</vt:lpstr>
      <vt:lpstr>Convex Sets</vt:lpstr>
      <vt:lpstr>Convex Functions </vt:lpstr>
      <vt:lpstr>Optimization Using First-Order Optimality</vt:lpstr>
      <vt:lpstr>Optimization via Gradient Descent</vt:lpstr>
      <vt:lpstr>Gradient Descent: An Illustration</vt:lpstr>
      <vt:lpstr>GD: An Example</vt:lpstr>
      <vt:lpstr>Coming up 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1051</cp:revision>
  <dcterms:created xsi:type="dcterms:W3CDTF">2020-07-07T20:42:16Z</dcterms:created>
  <dcterms:modified xsi:type="dcterms:W3CDTF">2021-08-25T09:21:43Z</dcterms:modified>
</cp:coreProperties>
</file>