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359" r:id="rId3"/>
    <p:sldId id="374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70" r:id="rId13"/>
    <p:sldId id="388" r:id="rId14"/>
    <p:sldId id="368" r:id="rId15"/>
    <p:sldId id="373" r:id="rId16"/>
    <p:sldId id="367" r:id="rId17"/>
    <p:sldId id="369" r:id="rId18"/>
    <p:sldId id="389" r:id="rId19"/>
    <p:sldId id="390" r:id="rId20"/>
    <p:sldId id="391" r:id="rId21"/>
    <p:sldId id="392" r:id="rId22"/>
    <p:sldId id="393" r:id="rId23"/>
    <p:sldId id="39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=""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33CC33"/>
    <a:srgbClr val="FF66FF"/>
    <a:srgbClr val="B806AB"/>
    <a:srgbClr val="A21C8C"/>
    <a:srgbClr val="060AB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pPr/>
              <a:t>08-09-2021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9DE789-02F1-4051-9F90-71683545152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4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4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3713"/>
            <a:ext cx="5030456" cy="4113862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94C9D1-1820-4428-8965-030DD9EEE06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18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3713"/>
            <a:ext cx="5030456" cy="4113862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533271-1A1B-48DF-8AA0-0966C5B52A7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8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3713"/>
            <a:ext cx="5030456" cy="4113862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2F7B59-B2DF-4834-B401-6090C65AD6F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19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3713"/>
            <a:ext cx="5030456" cy="4113862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7E67F4-65AE-461A-997E-7A9C3B3F795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9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9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3713"/>
            <a:ext cx="5030456" cy="4113862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E0BFC3-946E-4E09-9E84-BFDE49689D4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9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9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3713"/>
            <a:ext cx="5030456" cy="4113862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869DC-35F7-4D67-AAF5-D79C0140D94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19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9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3713"/>
            <a:ext cx="5030456" cy="4113862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9467FD-F496-4BB8-A143-A77A218B1CEE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19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9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3713"/>
            <a:ext cx="5030456" cy="4113862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50A313-D584-457B-9D68-AA2F5D84CD8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3713"/>
            <a:ext cx="5030456" cy="4113862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pPr/>
              <a:t>08-09-2021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pPr/>
              <a:t>08-09-2021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18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pPr/>
              <a:t>08-09-2021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pPr/>
              <a:t>08-09-2021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pPr/>
              <a:t>08-09-2021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616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pPr/>
              <a:t>08-09-2021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78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pPr/>
              <a:t>08-09-2021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720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pPr/>
              <a:t>08-09-2021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585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pPr/>
              <a:t>08-09-2021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231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pPr/>
              <a:t>08-09-2021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6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36.png"/><Relationship Id="rId5" Type="http://schemas.openxmlformats.org/officeDocument/2006/relationships/image" Target="../media/image49.png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3.png"/><Relationship Id="rId7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49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6" y="2474752"/>
            <a:ext cx="11713505" cy="1502447"/>
          </a:xfrm>
        </p:spPr>
        <p:txBody>
          <a:bodyPr>
            <a:noAutofit/>
          </a:bodyPr>
          <a:lstStyle/>
          <a:p>
            <a:r>
              <a:rPr lang="en-GB" sz="4400" b="1" dirty="0" smtClean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Expectations </a:t>
            </a:r>
            <a:r>
              <a:rPr lang="en-GB" sz="4400" b="1" dirty="0" smtClean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and </a:t>
            </a:r>
            <a:r>
              <a:rPr lang="en-GB" sz="4400" b="1" dirty="0" smtClean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parameter estimation</a:t>
            </a:r>
            <a:endParaRPr lang="en-IN" sz="44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821886"/>
          </a:xfrm>
        </p:spPr>
        <p:txBody>
          <a:bodyPr>
            <a:no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27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Nisheeth</a:t>
            </a:r>
            <a:endParaRPr lang="en-IN" sz="27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2059"/>
    </mc:Choice>
    <mc:Fallback>
      <p:transition spd="slow" advTm="1205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82" name="Line 2"/>
          <p:cNvSpPr>
            <a:spLocks noChangeShapeType="1"/>
          </p:cNvSpPr>
          <p:nvPr/>
        </p:nvSpPr>
        <p:spPr bwMode="auto">
          <a:xfrm>
            <a:off x="6197600" y="4419601"/>
            <a:ext cx="0" cy="341313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083" name="Line 3"/>
          <p:cNvSpPr>
            <a:spLocks noChangeShapeType="1"/>
          </p:cNvSpPr>
          <p:nvPr/>
        </p:nvSpPr>
        <p:spPr bwMode="auto">
          <a:xfrm>
            <a:off x="6739467" y="4381501"/>
            <a:ext cx="0" cy="341313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084" name="Line 4"/>
          <p:cNvSpPr>
            <a:spLocks noChangeShapeType="1"/>
          </p:cNvSpPr>
          <p:nvPr/>
        </p:nvSpPr>
        <p:spPr bwMode="auto">
          <a:xfrm>
            <a:off x="7351184" y="4381501"/>
            <a:ext cx="0" cy="341313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085" name="Line 5"/>
          <p:cNvSpPr>
            <a:spLocks noChangeShapeType="1"/>
          </p:cNvSpPr>
          <p:nvPr/>
        </p:nvSpPr>
        <p:spPr bwMode="auto">
          <a:xfrm>
            <a:off x="7965017" y="4381501"/>
            <a:ext cx="0" cy="341313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086" name="Line 6"/>
          <p:cNvSpPr>
            <a:spLocks noChangeShapeType="1"/>
          </p:cNvSpPr>
          <p:nvPr/>
        </p:nvSpPr>
        <p:spPr bwMode="auto">
          <a:xfrm>
            <a:off x="8578851" y="4381501"/>
            <a:ext cx="0" cy="341313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087" name="Line 7"/>
          <p:cNvSpPr>
            <a:spLocks noChangeShapeType="1"/>
          </p:cNvSpPr>
          <p:nvPr/>
        </p:nvSpPr>
        <p:spPr bwMode="auto">
          <a:xfrm>
            <a:off x="9192684" y="4381501"/>
            <a:ext cx="0" cy="341313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088" name="Line 8"/>
          <p:cNvSpPr>
            <a:spLocks noChangeShapeType="1"/>
          </p:cNvSpPr>
          <p:nvPr/>
        </p:nvSpPr>
        <p:spPr bwMode="auto">
          <a:xfrm>
            <a:off x="5511800" y="2362200"/>
            <a:ext cx="0" cy="31242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089" name="Line 9"/>
          <p:cNvSpPr>
            <a:spLocks noChangeShapeType="1"/>
          </p:cNvSpPr>
          <p:nvPr/>
        </p:nvSpPr>
        <p:spPr bwMode="auto">
          <a:xfrm>
            <a:off x="1219200" y="4618038"/>
            <a:ext cx="8830733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090" name="Text Box 10"/>
          <p:cNvSpPr txBox="1">
            <a:spLocks noChangeArrowheads="1"/>
          </p:cNvSpPr>
          <p:nvPr/>
        </p:nvSpPr>
        <p:spPr bwMode="auto">
          <a:xfrm>
            <a:off x="10111317" y="4618038"/>
            <a:ext cx="861483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000" i="1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endParaRPr lang="en-US" altLang="en-US" sz="2000">
              <a:latin typeface="Times New Roman" pitchFamily="18" charset="0"/>
            </a:endParaRPr>
          </a:p>
        </p:txBody>
      </p:sp>
      <p:sp>
        <p:nvSpPr>
          <p:cNvPr id="1198091" name="Text Box 11"/>
          <p:cNvSpPr txBox="1">
            <a:spLocks noChangeArrowheads="1"/>
          </p:cNvSpPr>
          <p:nvPr/>
        </p:nvSpPr>
        <p:spPr bwMode="auto">
          <a:xfrm>
            <a:off x="5818718" y="2362201"/>
            <a:ext cx="145203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000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p(x)</a:t>
            </a:r>
            <a:endParaRPr lang="en-US" altLang="en-US" sz="20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altLang="en-US" sz="2000">
              <a:latin typeface="Times New Roman" pitchFamily="18" charset="0"/>
            </a:endParaRPr>
          </a:p>
        </p:txBody>
      </p:sp>
      <p:sp>
        <p:nvSpPr>
          <p:cNvPr id="1198092" name="Text Box 12"/>
          <p:cNvSpPr txBox="1">
            <a:spLocks noChangeArrowheads="1"/>
          </p:cNvSpPr>
          <p:nvPr/>
        </p:nvSpPr>
        <p:spPr bwMode="auto">
          <a:xfrm>
            <a:off x="4593168" y="3906839"/>
            <a:ext cx="639233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hangingPunct="1"/>
            <a:endParaRPr lang="en-US" altLang="en-US" sz="20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altLang="en-US" sz="2000">
              <a:latin typeface="Times New Roman" pitchFamily="18" charset="0"/>
            </a:endParaRPr>
          </a:p>
        </p:txBody>
      </p:sp>
      <p:sp>
        <p:nvSpPr>
          <p:cNvPr id="1198093" name="Text Box 13"/>
          <p:cNvSpPr txBox="1">
            <a:spLocks noChangeArrowheads="1"/>
          </p:cNvSpPr>
          <p:nvPr/>
        </p:nvSpPr>
        <p:spPr bwMode="auto">
          <a:xfrm>
            <a:off x="6125633" y="4854576"/>
            <a:ext cx="24553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hangingPunct="1"/>
            <a:r>
              <a:rPr lang="en-US" alt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0</a:t>
            </a:r>
          </a:p>
          <a:p>
            <a:endParaRPr lang="en-US" altLang="en-US" sz="2000">
              <a:latin typeface="Times New Roman" pitchFamily="18" charset="0"/>
            </a:endParaRPr>
          </a:p>
        </p:txBody>
      </p:sp>
      <p:sp>
        <p:nvSpPr>
          <p:cNvPr id="1198094" name="Text Box 14"/>
          <p:cNvSpPr txBox="1">
            <a:spLocks noChangeArrowheads="1"/>
          </p:cNvSpPr>
          <p:nvPr/>
        </p:nvSpPr>
        <p:spPr bwMode="auto">
          <a:xfrm>
            <a:off x="7965018" y="4854576"/>
            <a:ext cx="222249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hangingPunct="1"/>
            <a:r>
              <a:rPr lang="en-US" alt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3</a:t>
            </a:r>
          </a:p>
          <a:p>
            <a:endParaRPr lang="en-US" altLang="en-US" sz="2000">
              <a:latin typeface="Times New Roman" pitchFamily="18" charset="0"/>
            </a:endParaRPr>
          </a:p>
        </p:txBody>
      </p:sp>
      <p:sp>
        <p:nvSpPr>
          <p:cNvPr id="1198095" name="Text Box 15"/>
          <p:cNvSpPr txBox="1">
            <a:spLocks noChangeArrowheads="1"/>
          </p:cNvSpPr>
          <p:nvPr/>
        </p:nvSpPr>
        <p:spPr bwMode="auto">
          <a:xfrm>
            <a:off x="8578851" y="4854576"/>
            <a:ext cx="245533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hangingPunct="1"/>
            <a:r>
              <a:rPr lang="en-US" alt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4</a:t>
            </a:r>
          </a:p>
          <a:p>
            <a:endParaRPr lang="en-US" altLang="en-US" sz="2000">
              <a:latin typeface="Times New Roman" pitchFamily="18" charset="0"/>
            </a:endParaRPr>
          </a:p>
        </p:txBody>
      </p:sp>
      <p:sp>
        <p:nvSpPr>
          <p:cNvPr id="1198096" name="Text Box 16"/>
          <p:cNvSpPr txBox="1">
            <a:spLocks noChangeArrowheads="1"/>
          </p:cNvSpPr>
          <p:nvPr/>
        </p:nvSpPr>
        <p:spPr bwMode="auto">
          <a:xfrm>
            <a:off x="9192684" y="4854576"/>
            <a:ext cx="319616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hangingPunct="1"/>
            <a:r>
              <a:rPr lang="en-US" alt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5</a:t>
            </a:r>
          </a:p>
          <a:p>
            <a:endParaRPr lang="en-US" altLang="en-US" sz="2000">
              <a:latin typeface="Times New Roman" pitchFamily="18" charset="0"/>
            </a:endParaRPr>
          </a:p>
        </p:txBody>
      </p:sp>
      <p:sp>
        <p:nvSpPr>
          <p:cNvPr id="1198097" name="Text Box 17"/>
          <p:cNvSpPr txBox="1">
            <a:spLocks noChangeArrowheads="1"/>
          </p:cNvSpPr>
          <p:nvPr/>
        </p:nvSpPr>
        <p:spPr bwMode="auto">
          <a:xfrm>
            <a:off x="6739467" y="4854576"/>
            <a:ext cx="270933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hangingPunct="1"/>
            <a:r>
              <a:rPr lang="en-US" alt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</a:t>
            </a:r>
          </a:p>
          <a:p>
            <a:endParaRPr lang="en-US" altLang="en-US" sz="2000">
              <a:latin typeface="Times New Roman" pitchFamily="18" charset="0"/>
            </a:endParaRPr>
          </a:p>
        </p:txBody>
      </p:sp>
      <p:sp>
        <p:nvSpPr>
          <p:cNvPr id="1198098" name="Text Box 18"/>
          <p:cNvSpPr txBox="1">
            <a:spLocks noChangeArrowheads="1"/>
          </p:cNvSpPr>
          <p:nvPr/>
        </p:nvSpPr>
        <p:spPr bwMode="auto">
          <a:xfrm>
            <a:off x="7315200" y="48768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hangingPunct="1"/>
            <a:r>
              <a:rPr lang="en-US" alt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</a:t>
            </a:r>
          </a:p>
          <a:p>
            <a:endParaRPr lang="en-US" altLang="en-US" sz="2000">
              <a:latin typeface="Times New Roman" pitchFamily="18" charset="0"/>
            </a:endParaRPr>
          </a:p>
        </p:txBody>
      </p:sp>
      <p:sp>
        <p:nvSpPr>
          <p:cNvPr id="1198099" name="Rectangle 19"/>
          <p:cNvSpPr>
            <a:spLocks noChangeArrowheads="1"/>
          </p:cNvSpPr>
          <p:nvPr/>
        </p:nvSpPr>
        <p:spPr bwMode="auto">
          <a:xfrm>
            <a:off x="6076951" y="4343401"/>
            <a:ext cx="323849" cy="263525"/>
          </a:xfrm>
          <a:prstGeom prst="rect">
            <a:avLst/>
          </a:prstGeom>
          <a:solidFill>
            <a:srgbClr val="00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98100" name="Rectangle 20"/>
          <p:cNvSpPr>
            <a:spLocks noChangeArrowheads="1"/>
          </p:cNvSpPr>
          <p:nvPr/>
        </p:nvSpPr>
        <p:spPr bwMode="auto">
          <a:xfrm>
            <a:off x="6604000" y="3886201"/>
            <a:ext cx="304800" cy="720725"/>
          </a:xfrm>
          <a:prstGeom prst="rect">
            <a:avLst/>
          </a:prstGeom>
          <a:solidFill>
            <a:srgbClr val="00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98101" name="Rectangle 21"/>
          <p:cNvSpPr>
            <a:spLocks noChangeArrowheads="1"/>
          </p:cNvSpPr>
          <p:nvPr/>
        </p:nvSpPr>
        <p:spPr bwMode="auto">
          <a:xfrm>
            <a:off x="7112000" y="3429000"/>
            <a:ext cx="304800" cy="1177925"/>
          </a:xfrm>
          <a:prstGeom prst="rect">
            <a:avLst/>
          </a:prstGeom>
          <a:solidFill>
            <a:srgbClr val="00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98102" name="Rectangle 22"/>
          <p:cNvSpPr>
            <a:spLocks noChangeArrowheads="1"/>
          </p:cNvSpPr>
          <p:nvPr/>
        </p:nvSpPr>
        <p:spPr bwMode="auto">
          <a:xfrm>
            <a:off x="7721600" y="3429000"/>
            <a:ext cx="304800" cy="1177925"/>
          </a:xfrm>
          <a:prstGeom prst="rect">
            <a:avLst/>
          </a:prstGeom>
          <a:solidFill>
            <a:srgbClr val="00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98103" name="Rectangle 23"/>
          <p:cNvSpPr>
            <a:spLocks noChangeArrowheads="1"/>
          </p:cNvSpPr>
          <p:nvPr/>
        </p:nvSpPr>
        <p:spPr bwMode="auto">
          <a:xfrm>
            <a:off x="4233" y="6513513"/>
            <a:ext cx="121920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US"/>
          </a:p>
        </p:txBody>
      </p:sp>
      <p:sp>
        <p:nvSpPr>
          <p:cNvPr id="1198104" name="Rectangle 24"/>
          <p:cNvSpPr>
            <a:spLocks noGrp="1" noChangeArrowheads="1"/>
          </p:cNvSpPr>
          <p:nvPr>
            <p:ph type="title"/>
          </p:nvPr>
        </p:nvSpPr>
        <p:spPr>
          <a:xfrm>
            <a:off x="1016001" y="1371600"/>
            <a:ext cx="10047817" cy="9906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Binomial distribution function:</a:t>
            </a:r>
            <a:br>
              <a:rPr lang="en-US" altLang="en-US" dirty="0"/>
            </a:br>
            <a:r>
              <a:rPr lang="en-US" altLang="en-US" sz="3200" dirty="0"/>
              <a:t>X= the number of heads tossed in 5 coin tosses</a:t>
            </a:r>
          </a:p>
        </p:txBody>
      </p:sp>
      <p:sp>
        <p:nvSpPr>
          <p:cNvPr id="1198105" name="Text Box 25"/>
          <p:cNvSpPr txBox="1">
            <a:spLocks noChangeArrowheads="1"/>
          </p:cNvSpPr>
          <p:nvPr/>
        </p:nvSpPr>
        <p:spPr bwMode="auto">
          <a:xfrm>
            <a:off x="6299200" y="5257801"/>
            <a:ext cx="40640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 b="0">
                <a:latin typeface="Times New Roman" pitchFamily="18" charset="0"/>
              </a:rPr>
              <a:t>number of heads</a:t>
            </a:r>
          </a:p>
        </p:txBody>
      </p:sp>
      <p:sp>
        <p:nvSpPr>
          <p:cNvPr id="1198106" name="Rectangle 26"/>
          <p:cNvSpPr>
            <a:spLocks noChangeArrowheads="1"/>
          </p:cNvSpPr>
          <p:nvPr/>
        </p:nvSpPr>
        <p:spPr bwMode="auto">
          <a:xfrm>
            <a:off x="9042400" y="4343401"/>
            <a:ext cx="304800" cy="263525"/>
          </a:xfrm>
          <a:prstGeom prst="rect">
            <a:avLst/>
          </a:prstGeom>
          <a:solidFill>
            <a:srgbClr val="00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98107" name="Rectangle 27"/>
          <p:cNvSpPr>
            <a:spLocks noChangeArrowheads="1"/>
          </p:cNvSpPr>
          <p:nvPr/>
        </p:nvSpPr>
        <p:spPr bwMode="auto">
          <a:xfrm>
            <a:off x="8432800" y="3886201"/>
            <a:ext cx="304800" cy="720725"/>
          </a:xfrm>
          <a:prstGeom prst="rect">
            <a:avLst/>
          </a:prstGeom>
          <a:solidFill>
            <a:srgbClr val="00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98108" name="Line 28"/>
          <p:cNvSpPr>
            <a:spLocks noChangeShapeType="1"/>
          </p:cNvSpPr>
          <p:nvPr/>
        </p:nvSpPr>
        <p:spPr bwMode="auto">
          <a:xfrm>
            <a:off x="5486400" y="2362200"/>
            <a:ext cx="0" cy="3124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109" name="Line 29"/>
          <p:cNvSpPr>
            <a:spLocks noChangeShapeType="1"/>
          </p:cNvSpPr>
          <p:nvPr/>
        </p:nvSpPr>
        <p:spPr bwMode="auto">
          <a:xfrm>
            <a:off x="1219200" y="4618038"/>
            <a:ext cx="883073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110" name="Text Box 30"/>
          <p:cNvSpPr txBox="1">
            <a:spLocks noChangeArrowheads="1"/>
          </p:cNvSpPr>
          <p:nvPr/>
        </p:nvSpPr>
        <p:spPr bwMode="auto">
          <a:xfrm>
            <a:off x="5818718" y="2362201"/>
            <a:ext cx="145203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000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p(x)</a:t>
            </a:r>
            <a:endParaRPr lang="en-US" altLang="en-US" sz="20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altLang="en-US" sz="2000">
              <a:latin typeface="Times New Roman" pitchFamily="18" charset="0"/>
            </a:endParaRPr>
          </a:p>
        </p:txBody>
      </p:sp>
      <p:sp>
        <p:nvSpPr>
          <p:cNvPr id="1198111" name="Text Box 31"/>
          <p:cNvSpPr txBox="1">
            <a:spLocks noChangeArrowheads="1"/>
          </p:cNvSpPr>
          <p:nvPr/>
        </p:nvSpPr>
        <p:spPr bwMode="auto">
          <a:xfrm>
            <a:off x="6299200" y="5257801"/>
            <a:ext cx="40640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 b="0">
                <a:latin typeface="Times New Roman" pitchFamily="18" charset="0"/>
              </a:rPr>
              <a:t>number of heads</a:t>
            </a:r>
          </a:p>
        </p:txBody>
      </p:sp>
    </p:spTree>
    <p:extLst>
      <p:ext uri="{BB962C8B-B14F-4D97-AF65-F5344CB8AC3E}">
        <p14:creationId xmlns="" xmlns:p14="http://schemas.microsoft.com/office/powerpoint/2010/main" val="320650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103632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accent2"/>
                </a:solidFill>
              </a:rPr>
              <a:t>Binomial distribution, generally</a:t>
            </a:r>
          </a:p>
        </p:txBody>
      </p:sp>
      <p:sp>
        <p:nvSpPr>
          <p:cNvPr id="1200131" name="Rectangle 3"/>
          <p:cNvSpPr>
            <a:spLocks noChangeArrowheads="1"/>
          </p:cNvSpPr>
          <p:nvPr/>
        </p:nvSpPr>
        <p:spPr bwMode="auto">
          <a:xfrm>
            <a:off x="5168900" y="3128963"/>
            <a:ext cx="121920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US"/>
          </a:p>
        </p:txBody>
      </p:sp>
      <p:graphicFrame>
        <p:nvGraphicFramePr>
          <p:cNvPr id="1200132" name="Object 4"/>
          <p:cNvGraphicFramePr>
            <a:graphicFrameLocks noChangeAspect="1"/>
          </p:cNvGraphicFramePr>
          <p:nvPr/>
        </p:nvGraphicFramePr>
        <p:xfrm>
          <a:off x="2438401" y="3733800"/>
          <a:ext cx="3917951" cy="1187450"/>
        </p:xfrm>
        <a:graphic>
          <a:graphicData uri="http://schemas.openxmlformats.org/presentationml/2006/ole">
            <p:oleObj spid="_x0000_s5122" name="Equation" r:id="rId4" imgW="1002865" imgH="406224" progId="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080000" y="4495800"/>
            <a:ext cx="5791200" cy="1371600"/>
            <a:chOff x="2688" y="2304"/>
            <a:chExt cx="2736" cy="864"/>
          </a:xfrm>
        </p:grpSpPr>
        <p:sp>
          <p:nvSpPr>
            <p:cNvPr id="1200134" name="Line 6"/>
            <p:cNvSpPr>
              <a:spLocks noChangeShapeType="1"/>
            </p:cNvSpPr>
            <p:nvPr/>
          </p:nvSpPr>
          <p:spPr bwMode="auto">
            <a:xfrm flipH="1" flipV="1">
              <a:off x="2688" y="2304"/>
              <a:ext cx="115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0135" name="Text Box 7"/>
            <p:cNvSpPr txBox="1">
              <a:spLocks noChangeArrowheads="1"/>
            </p:cNvSpPr>
            <p:nvPr/>
          </p:nvSpPr>
          <p:spPr bwMode="auto">
            <a:xfrm>
              <a:off x="3984" y="2400"/>
              <a:ext cx="1440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en-US" sz="2400" b="0" i="1">
                  <a:latin typeface="Times New Roman" pitchFamily="18" charset="0"/>
                </a:rPr>
                <a:t>1-p = </a:t>
              </a:r>
              <a:r>
                <a:rPr lang="en-US" altLang="en-US" sz="2400" b="0">
                  <a:latin typeface="Times New Roman" pitchFamily="18" charset="0"/>
                </a:rPr>
                <a:t>probability of failure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556000" y="4572000"/>
            <a:ext cx="3860800" cy="1524000"/>
            <a:chOff x="1872" y="2352"/>
            <a:chExt cx="1824" cy="960"/>
          </a:xfrm>
        </p:grpSpPr>
        <p:sp>
          <p:nvSpPr>
            <p:cNvPr id="1200137" name="Line 9"/>
            <p:cNvSpPr>
              <a:spLocks noChangeShapeType="1"/>
            </p:cNvSpPr>
            <p:nvPr/>
          </p:nvSpPr>
          <p:spPr bwMode="auto">
            <a:xfrm flipH="1" flipV="1">
              <a:off x="1872" y="2352"/>
              <a:ext cx="67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0138" name="Text Box 10"/>
            <p:cNvSpPr txBox="1">
              <a:spLocks noChangeArrowheads="1"/>
            </p:cNvSpPr>
            <p:nvPr/>
          </p:nvSpPr>
          <p:spPr bwMode="auto">
            <a:xfrm>
              <a:off x="2592" y="2976"/>
              <a:ext cx="110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en-US" sz="2400" b="0" i="1">
                  <a:latin typeface="Times New Roman" pitchFamily="18" charset="0"/>
                </a:rPr>
                <a:t>p </a:t>
              </a:r>
              <a:r>
                <a:rPr lang="en-US" altLang="en-US" sz="2400" b="0">
                  <a:latin typeface="Times New Roman" pitchFamily="18" charset="0"/>
                </a:rPr>
                <a:t>= probability of success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09600" y="4724400"/>
            <a:ext cx="2133600" cy="1828800"/>
            <a:chOff x="288" y="2976"/>
            <a:chExt cx="1008" cy="1152"/>
          </a:xfrm>
        </p:grpSpPr>
        <p:sp>
          <p:nvSpPr>
            <p:cNvPr id="1200140" name="Text Box 12"/>
            <p:cNvSpPr txBox="1">
              <a:spLocks noChangeArrowheads="1"/>
            </p:cNvSpPr>
            <p:nvPr/>
          </p:nvSpPr>
          <p:spPr bwMode="auto">
            <a:xfrm>
              <a:off x="288" y="3408"/>
              <a:ext cx="864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en-US" sz="2400" b="0" i="1">
                  <a:latin typeface="Times New Roman" pitchFamily="18" charset="0"/>
                </a:rPr>
                <a:t>X = </a:t>
              </a:r>
              <a:r>
                <a:rPr lang="en-US" altLang="en-US" sz="2400" b="0">
                  <a:latin typeface="Times New Roman" pitchFamily="18" charset="0"/>
                </a:rPr>
                <a:t># successes out of </a:t>
              </a:r>
              <a:r>
                <a:rPr lang="en-US" altLang="en-US" sz="2400" b="0" i="1">
                  <a:latin typeface="Times New Roman" pitchFamily="18" charset="0"/>
                </a:rPr>
                <a:t>n</a:t>
              </a:r>
              <a:r>
                <a:rPr lang="en-US" altLang="en-US" sz="2400" b="0">
                  <a:latin typeface="Times New Roman" pitchFamily="18" charset="0"/>
                </a:rPr>
                <a:t> trials</a:t>
              </a:r>
            </a:p>
          </p:txBody>
        </p:sp>
        <p:sp>
          <p:nvSpPr>
            <p:cNvPr id="1200141" name="Line 13"/>
            <p:cNvSpPr>
              <a:spLocks noChangeShapeType="1"/>
            </p:cNvSpPr>
            <p:nvPr/>
          </p:nvSpPr>
          <p:spPr bwMode="auto">
            <a:xfrm flipV="1">
              <a:off x="522" y="2976"/>
              <a:ext cx="774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2235200" y="2743200"/>
            <a:ext cx="3962400" cy="1066800"/>
            <a:chOff x="1344" y="1200"/>
            <a:chExt cx="1872" cy="672"/>
          </a:xfrm>
        </p:grpSpPr>
        <p:sp>
          <p:nvSpPr>
            <p:cNvPr id="1200143" name="Line 15"/>
            <p:cNvSpPr>
              <a:spLocks noChangeShapeType="1"/>
            </p:cNvSpPr>
            <p:nvPr/>
          </p:nvSpPr>
          <p:spPr bwMode="auto">
            <a:xfrm flipH="1">
              <a:off x="1632" y="1392"/>
              <a:ext cx="9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0144" name="Text Box 16"/>
            <p:cNvSpPr txBox="1">
              <a:spLocks noChangeArrowheads="1"/>
            </p:cNvSpPr>
            <p:nvPr/>
          </p:nvSpPr>
          <p:spPr bwMode="auto">
            <a:xfrm>
              <a:off x="1344" y="1200"/>
              <a:ext cx="187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en-US" sz="2400" b="0" i="1">
                  <a:latin typeface="Times New Roman" pitchFamily="18" charset="0"/>
                </a:rPr>
                <a:t>n</a:t>
              </a:r>
              <a:r>
                <a:rPr lang="en-US" altLang="en-US" sz="2400" b="0">
                  <a:latin typeface="Times New Roman" pitchFamily="18" charset="0"/>
                </a:rPr>
                <a:t> = number of trials</a:t>
              </a:r>
            </a:p>
          </p:txBody>
        </p:sp>
      </p:grpSp>
      <p:sp>
        <p:nvSpPr>
          <p:cNvPr id="1200145" name="Rectangle 17"/>
          <p:cNvSpPr>
            <a:spLocks noChangeArrowheads="1"/>
          </p:cNvSpPr>
          <p:nvPr/>
        </p:nvSpPr>
        <p:spPr bwMode="auto">
          <a:xfrm>
            <a:off x="0" y="1371601"/>
            <a:ext cx="121920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eaLnBrk="1" hangingPunct="1"/>
            <a:r>
              <a:rPr lang="en-US" altLang="en-US" sz="2400" b="0">
                <a:latin typeface="Times" pitchFamily="18" charset="0"/>
                <a:cs typeface="Times New Roman" pitchFamily="18" charset="0"/>
              </a:rPr>
              <a:t>Note the general pattern emerging </a:t>
            </a:r>
            <a:r>
              <a:rPr lang="en-US" altLang="en-US" sz="2400" b="0">
                <a:latin typeface="Times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en-US" sz="2400" b="0">
                <a:latin typeface="Times" pitchFamily="18" charset="0"/>
                <a:cs typeface="Times New Roman" pitchFamily="18" charset="0"/>
              </a:rPr>
              <a:t>  </a:t>
            </a:r>
            <a:r>
              <a:rPr lang="en-US" altLang="en-US" sz="2400" b="0">
                <a:latin typeface="Times" pitchFamily="18" charset="0"/>
                <a:cs typeface="Times New Roman" pitchFamily="18" charset="0"/>
                <a:sym typeface="Wingdings" pitchFamily="2" charset="2"/>
              </a:rPr>
              <a:t>if you have only two possible outcomes (call them 1/0 or yes/no or success/failure) in </a:t>
            </a:r>
            <a:r>
              <a:rPr lang="en-US" altLang="en-US" sz="2400" b="0" i="1">
                <a:latin typeface="Times" pitchFamily="18" charset="0"/>
                <a:cs typeface="Times New Roman" pitchFamily="18" charset="0"/>
                <a:sym typeface="Wingdings" pitchFamily="2" charset="2"/>
              </a:rPr>
              <a:t>n</a:t>
            </a:r>
            <a:r>
              <a:rPr lang="en-US" altLang="en-US" sz="2400" b="0">
                <a:latin typeface="Times" pitchFamily="18" charset="0"/>
                <a:cs typeface="Times New Roman" pitchFamily="18" charset="0"/>
                <a:sym typeface="Wingdings" pitchFamily="2" charset="2"/>
              </a:rPr>
              <a:t> independent trials, then the probability of exactly </a:t>
            </a:r>
            <a:r>
              <a:rPr lang="en-US" altLang="en-US" sz="2400" b="0" i="1">
                <a:latin typeface="Times" pitchFamily="18" charset="0"/>
                <a:cs typeface="Times New Roman" pitchFamily="18" charset="0"/>
                <a:sym typeface="Wingdings" pitchFamily="2" charset="2"/>
              </a:rPr>
              <a:t>X</a:t>
            </a:r>
            <a:r>
              <a:rPr lang="en-US" altLang="en-US" sz="2400" b="0">
                <a:latin typeface="Times" pitchFamily="18" charset="0"/>
                <a:cs typeface="Times New Roman" pitchFamily="18" charset="0"/>
                <a:sym typeface="Wingdings" pitchFamily="2" charset="2"/>
              </a:rPr>
              <a:t> “successes”= </a:t>
            </a:r>
          </a:p>
        </p:txBody>
      </p:sp>
    </p:spTree>
    <p:extLst>
      <p:ext uri="{BB962C8B-B14F-4D97-AF65-F5344CB8AC3E}">
        <p14:creationId xmlns="" xmlns:p14="http://schemas.microsoft.com/office/powerpoint/2010/main" val="128891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Common Probability Distributions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sz="2600" dirty="0">
                    <a:latin typeface="Abadi Extra Light" panose="020B0204020104020204" pitchFamily="34" charset="0"/>
                  </a:rPr>
                  <a:t>Important: We will use these extensively to model </a:t>
                </a:r>
                <a:r>
                  <a:rPr lang="en-GB" sz="2600" u="sng" dirty="0">
                    <a:latin typeface="Abadi Extra Light" panose="020B0204020104020204" pitchFamily="34" charset="0"/>
                  </a:rPr>
                  <a:t>data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as well as </a:t>
                </a:r>
                <a:r>
                  <a:rPr lang="en-GB" sz="2600" u="sng" dirty="0">
                    <a:latin typeface="Abadi Extra Light" panose="020B0204020104020204" pitchFamily="34" charset="0"/>
                  </a:rPr>
                  <a:t>parameters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of models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Some common discrete distributions and what they can model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Bernoulli: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Binary numbers, e.g., outcome (head/tail, 0/1) of a coin toss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Binomial: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Bounded non-negative integers, e.g., # of heads in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coin tosses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Multinomial/</a:t>
                </a:r>
                <a:r>
                  <a:rPr lang="en-GB" sz="2200" b="1" dirty="0" err="1">
                    <a:latin typeface="Abadi Extra Light" panose="020B0204020104020204" pitchFamily="34" charset="0"/>
                  </a:rPr>
                  <a:t>multinoulli</a:t>
                </a:r>
                <a:r>
                  <a:rPr lang="en-GB" sz="2200" b="1" dirty="0">
                    <a:latin typeface="Abadi Extra Light" panose="020B0204020104020204" pitchFamily="34" charset="0"/>
                  </a:rPr>
                  <a:t>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One of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(&gt;2) possibilities, e.g., outcome of a dice roll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Poisson: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Non-negative integers, e.g., # of words in a document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Some common continuous distributions and what they can model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Uniform: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numbers defined over a fixed range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Beta: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numbers between 0 and 1, e.g., probability of head for a biased coin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Gamma: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Positive unbounded real numbers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Dirichlet: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vectors that sum of 1 (fraction of data points in different clusters)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Gaussian: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real-valued numbers or real-valued vectors</a:t>
                </a:r>
              </a:p>
              <a:p>
                <a:pPr marL="457200" lvl="1" indent="0">
                  <a:buNone/>
                </a:pPr>
                <a:endParaRPr lang="en-GB" sz="22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="" xmlns:p14="http://schemas.microsoft.com/office/powerpoint/2010/main" val="32050144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48633"/>
    </mc:Choice>
    <mc:Fallback>
      <p:transition spd="slow" advTm="2486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prioritysystem.com/images/distributionflowch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858312"/>
            <a:ext cx="11656925" cy="46661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38454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Expectation: A Few Rules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Expectation of sum of two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Proof is as follows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Define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	</a:t>
                </a:r>
                <a:r>
                  <a:rPr lang="en-IN" dirty="0"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IN" sz="2800" dirty="0"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</m:sub>
                      <m:sup/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sz="2800" dirty="0">
                    <a:latin typeface="Abadi Extra Light" panose="020B0204020104020204" pitchFamily="34" charset="0"/>
                  </a:rPr>
                  <a:t>       s</a:t>
                </a:r>
                <a:r>
                  <a:rPr lang="en-GB" sz="2800" dirty="0" err="1">
                    <a:latin typeface="Abadi Extra Light" panose="020B0204020104020204" pitchFamily="34" charset="0"/>
                  </a:rPr>
                  <a:t>.t.</a:t>
                </a:r>
                <a:r>
                  <a:rPr lang="en-GB" sz="28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800" b="0" i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800" dirty="0">
                    <a:latin typeface="Abadi Extra Light" panose="020B020402010402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GB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∈ </m:t>
                    </m:r>
                    <m:sSub>
                      <m:sSub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GB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800" dirty="0"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GB" sz="28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∈ </m:t>
                    </m:r>
                    <m:sSub>
                      <m:sSub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en-IN" sz="28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ea typeface="Cambria Math" panose="020405030504060302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)⋅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Abadi Extra Light" panose="020B0204020104020204" pitchFamily="34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          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Abadi Extra Light" panose="020B0204020104020204" pitchFamily="34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GB" dirty="0">
                    <a:latin typeface="Abadi Extra Light" panose="020B0204020104020204" pitchFamily="34" charset="0"/>
                  </a:rPr>
                  <a:t>	        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836142B6-8A19-487D-A7DD-27ED853AB099}"/>
                  </a:ext>
                </a:extLst>
              </p:cNvPr>
              <p:cNvSpPr/>
              <p:nvPr/>
            </p:nvSpPr>
            <p:spPr>
              <a:xfrm>
                <a:off x="8243552" y="247434"/>
                <a:ext cx="2046913" cy="665995"/>
              </a:xfrm>
              <a:prstGeom prst="wedgeRectCallout">
                <a:avLst>
                  <a:gd name="adj1" fmla="val -51667"/>
                  <a:gd name="adj2" fmla="val 89636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need not be even independent. Can be discrete or continuous</a:t>
                </a:r>
              </a:p>
            </p:txBody>
          </p:sp>
        </mc:Choice>
        <mc:Fallback>
          <p:sp>
            <p:nvSpPr>
              <p:cNvPr id="8" name="Speech Bubble: Rectangle 7">
                <a:extLst>
                  <a:ext uri="{FF2B5EF4-FFF2-40B4-BE49-F238E27FC236}">
                    <a16:creationId xmlns="" xmlns:a16="http://schemas.microsoft.com/office/drawing/2014/main" id="{836142B6-8A19-487D-A7DD-27ED853AB0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552" y="247434"/>
                <a:ext cx="2046913" cy="665995"/>
              </a:xfrm>
              <a:prstGeom prst="wedgeRectCallout">
                <a:avLst>
                  <a:gd name="adj1" fmla="val -51667"/>
                  <a:gd name="adj2" fmla="val 89636"/>
                </a:avLst>
              </a:prstGeom>
              <a:blipFill>
                <a:blip r:embed="rId4" cstate="print"/>
                <a:stretch>
                  <a:fillRect t="-4487" r="-2006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peech Bubble: Rectangle 18">
            <a:extLst>
              <a:ext uri="{FF2B5EF4-FFF2-40B4-BE49-F238E27FC236}">
                <a16:creationId xmlns="" xmlns:a16="http://schemas.microsoft.com/office/drawing/2014/main" id="{D445A75B-2252-472A-961E-968067572FCE}"/>
              </a:ext>
            </a:extLst>
          </p:cNvPr>
          <p:cNvSpPr/>
          <p:nvPr/>
        </p:nvSpPr>
        <p:spPr>
          <a:xfrm>
            <a:off x="8790587" y="4581817"/>
            <a:ext cx="2533343" cy="509947"/>
          </a:xfrm>
          <a:prstGeom prst="wedgeRectCallout">
            <a:avLst>
              <a:gd name="adj1" fmla="val -85937"/>
              <a:gd name="adj2" fmla="val 2336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Used the rule of marginalization of joint dist. 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of two 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r.v.’s</a:t>
            </a:r>
            <a:endParaRPr lang="en-IN" sz="14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783327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29476"/>
    </mc:Choice>
    <mc:Fallback>
      <p:transition spd="slow" advTm="229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Expectation: A Few Rules (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Contd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Expectation of a scaled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Linearity of expectation: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(More General) Lin. of exp.: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IN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Exp. of product of two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independent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Law of the Unconscious Statistician (LOTUS): Given an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with a known prob. dist.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another random variable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for some function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Rule of iterated expectation: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]</a:t>
                </a: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 r="-8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650602DC-C7E8-4168-9549-F8935FE03A75}"/>
                  </a:ext>
                </a:extLst>
              </p:cNvPr>
              <p:cNvSpPr/>
              <p:nvPr/>
            </p:nvSpPr>
            <p:spPr>
              <a:xfrm>
                <a:off x="9523162" y="1685280"/>
                <a:ext cx="2403593" cy="260130"/>
              </a:xfrm>
              <a:prstGeom prst="wedgeRectCallout">
                <a:avLst>
                  <a:gd name="adj1" fmla="val -47520"/>
                  <a:gd name="adj2" fmla="val 143483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are arbitrary functions. </a:t>
                </a:r>
              </a:p>
            </p:txBody>
          </p:sp>
        </mc:Choice>
        <mc:Fallback>
          <p:sp>
            <p:nvSpPr>
              <p:cNvPr id="9" name="Speech Bubble: Rectangle 8">
                <a:extLst>
                  <a:ext uri="{FF2B5EF4-FFF2-40B4-BE49-F238E27FC236}">
                    <a16:creationId xmlns="" xmlns:a16="http://schemas.microsoft.com/office/drawing/2014/main" id="{650602DC-C7E8-4168-9549-F8935FE03A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162" y="1685280"/>
                <a:ext cx="2403593" cy="260130"/>
              </a:xfrm>
              <a:prstGeom prst="wedgeRectCallout">
                <a:avLst>
                  <a:gd name="adj1" fmla="val -47520"/>
                  <a:gd name="adj2" fmla="val 143483"/>
                </a:avLst>
              </a:prstGeom>
              <a:blipFill>
                <a:blip r:embed="rId4" cstate="print"/>
                <a:stretch>
                  <a:fillRect t="-459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344AE8-F0A9-4C37-AF55-E47DDCABCF84}"/>
                  </a:ext>
                </a:extLst>
              </p:cNvPr>
              <p:cNvSpPr txBox="1"/>
              <p:nvPr/>
            </p:nvSpPr>
            <p:spPr>
              <a:xfrm>
                <a:off x="2351489" y="4371945"/>
                <a:ext cx="4342214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E9344AE8-F0A9-4C37-AF55-E47DDCABC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489" y="4371945"/>
                <a:ext cx="4342214" cy="726546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2306BE-3AAF-493B-9A2E-DFCF67793610}"/>
                  </a:ext>
                </a:extLst>
              </p:cNvPr>
              <p:cNvSpPr txBox="1"/>
              <p:nvPr/>
            </p:nvSpPr>
            <p:spPr>
              <a:xfrm>
                <a:off x="7000222" y="4349200"/>
                <a:ext cx="2572820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412306BE-3AAF-493B-9A2E-DFCF67793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222" y="4349200"/>
                <a:ext cx="2572820" cy="726546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9BDA9A53-F56F-42C2-9BBB-144826ADD0F6}"/>
                  </a:ext>
                </a:extLst>
              </p:cNvPr>
              <p:cNvSpPr/>
              <p:nvPr/>
            </p:nvSpPr>
            <p:spPr>
              <a:xfrm>
                <a:off x="6135553" y="3965698"/>
                <a:ext cx="1729339" cy="336445"/>
              </a:xfrm>
              <a:prstGeom prst="wedgeRectCallout">
                <a:avLst>
                  <a:gd name="adj1" fmla="val -37821"/>
                  <a:gd name="adj2" fmla="val 115919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Requires finding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4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5" name="Speech Bubble: Rectangle 14">
                <a:extLst>
                  <a:ext uri="{FF2B5EF4-FFF2-40B4-BE49-F238E27FC236}">
                    <a16:creationId xmlns="" xmlns:a16="http://schemas.microsoft.com/office/drawing/2014/main" id="{9BDA9A53-F56F-42C2-9BBB-144826ADD0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553" y="3965698"/>
                <a:ext cx="1729339" cy="336445"/>
              </a:xfrm>
              <a:prstGeom prst="wedgeRectCallout">
                <a:avLst>
                  <a:gd name="adj1" fmla="val -37821"/>
                  <a:gd name="adj2" fmla="val 115919"/>
                </a:avLst>
              </a:prstGeom>
              <a:blipFill>
                <a:blip r:embed="rId7" cstate="print"/>
                <a:stretch>
                  <a:fillRect l="-69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7D862DD7-8B39-45FF-AD97-A8CD9618B909}"/>
                  </a:ext>
                </a:extLst>
              </p:cNvPr>
              <p:cNvSpPr/>
              <p:nvPr/>
            </p:nvSpPr>
            <p:spPr>
              <a:xfrm>
                <a:off x="8908011" y="3961831"/>
                <a:ext cx="3200570" cy="336445"/>
              </a:xfrm>
              <a:prstGeom prst="wedgeRectCallout">
                <a:avLst>
                  <a:gd name="adj1" fmla="val -39746"/>
                  <a:gd name="adj2" fmla="val 115920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Requires only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which we already have</a:t>
                </a:r>
              </a:p>
            </p:txBody>
          </p:sp>
        </mc:Choice>
        <mc:Fallback>
          <p:sp>
            <p:nvSpPr>
              <p:cNvPr id="16" name="Speech Bubble: Rectangle 15">
                <a:extLst>
                  <a:ext uri="{FF2B5EF4-FFF2-40B4-BE49-F238E27FC236}">
                    <a16:creationId xmlns="" xmlns:a16="http://schemas.microsoft.com/office/drawing/2014/main" id="{7D862DD7-8B39-45FF-AD97-A8CD9618B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8011" y="3961831"/>
                <a:ext cx="3200570" cy="336445"/>
              </a:xfrm>
              <a:prstGeom prst="wedgeRectCallout">
                <a:avLst>
                  <a:gd name="adj1" fmla="val -39746"/>
                  <a:gd name="adj2" fmla="val 115920"/>
                </a:avLst>
              </a:prstGeom>
              <a:blipFill>
                <a:blip r:embed="rId8" cstate="print"/>
                <a:stretch>
                  <a:fillRect l="-38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AA218D34-34B7-4697-8DF2-A8329CB0AF27}"/>
                  </a:ext>
                </a:extLst>
              </p:cNvPr>
              <p:cNvSpPr/>
              <p:nvPr/>
            </p:nvSpPr>
            <p:spPr>
              <a:xfrm>
                <a:off x="8193518" y="1071588"/>
                <a:ext cx="2403593" cy="336445"/>
              </a:xfrm>
              <a:prstGeom prst="wedgeRectCallout">
                <a:avLst>
                  <a:gd name="adj1" fmla="val -68745"/>
                  <a:gd name="adj2" fmla="val 12566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are real-valued scalars</a:t>
                </a:r>
              </a:p>
            </p:txBody>
          </p:sp>
        </mc:Choice>
        <mc:Fallback>
          <p:sp>
            <p:nvSpPr>
              <p:cNvPr id="18" name="Speech Bubble: Rectangle 17">
                <a:extLst>
                  <a:ext uri="{FF2B5EF4-FFF2-40B4-BE49-F238E27FC236}">
                    <a16:creationId xmlns="" xmlns:a16="http://schemas.microsoft.com/office/drawing/2014/main" id="{AA218D34-34B7-4697-8DF2-A8329CB0AF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518" y="1071588"/>
                <a:ext cx="2403593" cy="336445"/>
              </a:xfrm>
              <a:prstGeom prst="wedgeRectCallout">
                <a:avLst>
                  <a:gd name="adj1" fmla="val -68745"/>
                  <a:gd name="adj2" fmla="val 125668"/>
                </a:avLst>
              </a:prstGeom>
              <a:blipFill>
                <a:blip r:embed="rId9" cstate="print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9A691477-1845-45FC-8FA2-DD63C081F13F}"/>
                  </a:ext>
                </a:extLst>
              </p:cNvPr>
              <p:cNvSpPr/>
              <p:nvPr/>
            </p:nvSpPr>
            <p:spPr>
              <a:xfrm>
                <a:off x="6257238" y="794341"/>
                <a:ext cx="1833562" cy="336445"/>
              </a:xfrm>
              <a:prstGeom prst="wedgeRectCallout">
                <a:avLst>
                  <a:gd name="adj1" fmla="val -53955"/>
                  <a:gd name="adj2" fmla="val 74172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a real-valued scalar</a:t>
                </a:r>
              </a:p>
            </p:txBody>
          </p:sp>
        </mc:Choice>
        <mc:Fallback>
          <p:sp>
            <p:nvSpPr>
              <p:cNvPr id="13" name="Speech Bubble: Rectangle 12">
                <a:extLst>
                  <a:ext uri="{FF2B5EF4-FFF2-40B4-BE49-F238E27FC236}">
                    <a16:creationId xmlns="" xmlns:a16="http://schemas.microsoft.com/office/drawing/2014/main" id="{9A691477-1845-45FC-8FA2-DD63C081F1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238" y="794341"/>
                <a:ext cx="1833562" cy="336445"/>
              </a:xfrm>
              <a:prstGeom prst="wedgeRectCallout">
                <a:avLst>
                  <a:gd name="adj1" fmla="val -53955"/>
                  <a:gd name="adj2" fmla="val 74172"/>
                </a:avLst>
              </a:prstGeom>
              <a:blipFill>
                <a:blip r:embed="rId10" cstate="print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="" xmlns:p14="http://schemas.microsoft.com/office/powerpoint/2010/main" val="17854887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359840"/>
    </mc:Choice>
    <mc:Fallback>
      <p:transition spd="slow" advTm="3598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5" grpId="0" animBg="1"/>
      <p:bldP spid="15" grpId="0" animBg="1"/>
      <p:bldP spid="16" grpId="0" animBg="1"/>
      <p:bldP spid="18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Variance and Covariance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Variance of a scalar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tells us about its spread around its mean value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Standard deviation is simply the square root is variance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For two scalar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600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the covariance is defined by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For two vector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6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(assume column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vec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), the covariance matrix is defined by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 err="1">
                    <a:latin typeface="Abadi Extra Light" panose="020B0204020104020204" pitchFamily="34" charset="0"/>
                  </a:rPr>
                  <a:t>Cov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. of components of a vector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Note: The definitions apply to functions of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too (e.g.,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b="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Note: Variance of sum of independent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600" i="0" dirty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GB" sz="2600" i="0" dirty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] + </m:t>
                    </m:r>
                    <m:r>
                      <m:rPr>
                        <m:sty m:val="p"/>
                      </m:rPr>
                      <a:rPr lang="en-GB" sz="2600" i="0" dirty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49CD47-B325-47CE-AE65-DA55FBD59681}"/>
                  </a:ext>
                </a:extLst>
              </p:cNvPr>
              <p:cNvSpPr txBox="1"/>
              <p:nvPr/>
            </p:nvSpPr>
            <p:spPr>
              <a:xfrm>
                <a:off x="3331837" y="1621856"/>
                <a:ext cx="56074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="" xmlns:a16="http://schemas.microsoft.com/office/drawing/2014/main" id="{C749CD47-B325-47CE-AE65-DA55FBD59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837" y="1621856"/>
                <a:ext cx="5607432" cy="430887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65F5B9-7A60-4769-9E67-F694FFBB2C64}"/>
                  </a:ext>
                </a:extLst>
              </p:cNvPr>
              <p:cNvSpPr txBox="1"/>
              <p:nvPr/>
            </p:nvSpPr>
            <p:spPr>
              <a:xfrm>
                <a:off x="1640581" y="3093526"/>
                <a:ext cx="89108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]}{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]}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𝑋𝑌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CB65F5B9-7A60-4769-9E67-F694FFBB2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581" y="3093526"/>
                <a:ext cx="8910837" cy="430887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8FB491-D60C-461A-9740-FC0066CF1029}"/>
                  </a:ext>
                </a:extLst>
              </p:cNvPr>
              <p:cNvSpPr txBox="1"/>
              <p:nvPr/>
            </p:nvSpPr>
            <p:spPr>
              <a:xfrm>
                <a:off x="1640580" y="4349752"/>
                <a:ext cx="97611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]}{</m:t>
                          </m:r>
                          <m:sSup>
                            <m:sSupPr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]}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B68FB491-D60C-461A-9740-FC0066CF1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580" y="4349752"/>
                <a:ext cx="9761134" cy="430887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="" xmlns:p14="http://schemas.microsoft.com/office/powerpoint/2010/main" val="18304713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96400"/>
    </mc:Choice>
    <mc:Fallback>
      <p:transition spd="slow" advTm="2964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Transformation of Random Variables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GB" sz="2600" i="1" dirty="0" err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be a linear function of a vector-valued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is a matrix and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is a vector, both constants)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600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begChr m:val="["/>
                        <m:endChr m:val="]"/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6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then for the vector-valued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Likewise, if </a:t>
                </a:r>
                <a14:m>
                  <m:oMath xmlns:m="http://schemas.openxmlformats.org/officeDocument/2006/math">
                    <m:r>
                      <a:rPr lang="en-IN" sz="26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sz="26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be a linear function of a vector-valued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6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a vector and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a scalar, both constants)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60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begChr m:val="["/>
                        <m:endChr m:val="]"/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6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then for the scalar-valued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6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831" t="-1645" r="-17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B912A7-1690-401B-9CAE-8F93CB6EAC8F}"/>
                  </a:ext>
                </a:extLst>
              </p:cNvPr>
              <p:cNvSpPr txBox="1"/>
              <p:nvPr/>
            </p:nvSpPr>
            <p:spPr>
              <a:xfrm>
                <a:off x="3777916" y="2678217"/>
                <a:ext cx="43588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𝐴𝑋</m:t>
                          </m:r>
                          <m:r>
                            <a:rPr lang="en-I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="" xmlns:a16="http://schemas.microsoft.com/office/drawing/2014/main" id="{B9B912A7-1690-401B-9CAE-8F93CB6EA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916" y="2678217"/>
                <a:ext cx="4358822" cy="430887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7DE0FD-2BC9-4F02-80C5-104A4FDAD6E3}"/>
                  </a:ext>
                </a:extLst>
              </p:cNvPr>
              <p:cNvSpPr txBox="1"/>
              <p:nvPr/>
            </p:nvSpPr>
            <p:spPr>
              <a:xfrm>
                <a:off x="3461356" y="3248708"/>
                <a:ext cx="47300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cov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cov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𝐴𝑋</m:t>
                          </m:r>
                          <m:r>
                            <a:rPr lang="en-I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147DE0FD-2BC9-4F02-80C5-104A4FDAD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356" y="3248708"/>
                <a:ext cx="4730077" cy="430887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629AAA-8016-4723-9A13-A69D93D2ADC3}"/>
                  </a:ext>
                </a:extLst>
              </p:cNvPr>
              <p:cNvSpPr txBox="1"/>
              <p:nvPr/>
            </p:nvSpPr>
            <p:spPr>
              <a:xfrm>
                <a:off x="3646983" y="5371624"/>
                <a:ext cx="48612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i="1" dirty="0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GB" sz="28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8B629AAA-8016-4723-9A13-A69D93D2A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983" y="5371624"/>
                <a:ext cx="4861267" cy="430887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B4AD94-1D18-4B9B-A61B-8B7A0B9D166D}"/>
                  </a:ext>
                </a:extLst>
              </p:cNvPr>
              <p:cNvSpPr txBox="1"/>
              <p:nvPr/>
            </p:nvSpPr>
            <p:spPr>
              <a:xfrm>
                <a:off x="3406661" y="5942115"/>
                <a:ext cx="50031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i="1" dirty="0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GB" sz="28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IN" sz="2800" i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72B4AD94-1D18-4B9B-A61B-8B7A0B9D1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661" y="5942115"/>
                <a:ext cx="5003165" cy="430887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="" xmlns:p14="http://schemas.microsoft.com/office/powerpoint/2010/main" val="27230055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24738"/>
    </mc:Choice>
    <mc:Fallback>
      <p:transition spd="slow" advTm="2247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Probabilistic ML: Some Motivation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 many ML problems, we want to model and reason about data probabilistically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At a high-level, this is the density estimation view of ML, e.g., 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Given input-output pairs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estimate the conditional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1" i="1" dirty="0" err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Given inputs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estimate the distribution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of the inputs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Note 1: These dist. will depend on some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parameters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(to be estimated), and written as</a:t>
                </a:r>
              </a:p>
              <a:p>
                <a:pPr marL="457200" lvl="1" indent="0">
                  <a:buNone/>
                </a:pPr>
                <a:r>
                  <a:rPr lang="en-GB" dirty="0">
                    <a:latin typeface="Abadi Extra Light" panose="020B0204020104020204" pitchFamily="34" charset="0"/>
                  </a:rPr>
                  <a:t>				</a:t>
                </a:r>
                <a:endParaRPr lang="en-GB" sz="8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Note 2: These dist. </a:t>
                </a:r>
                <a:r>
                  <a:rPr lang="en-GB">
                    <a:latin typeface="Abadi Extra Light" panose="020B0204020104020204" pitchFamily="34" charset="0"/>
                  </a:rPr>
                  <a:t>sometimes assumed to </a:t>
                </a:r>
                <a:r>
                  <a:rPr lang="en-GB" dirty="0">
                    <a:latin typeface="Abadi Extra Light" panose="020B0204020104020204" pitchFamily="34" charset="0"/>
                  </a:rPr>
                  <a:t>have a specific form, but sometimes not</a:t>
                </a:r>
              </a:p>
              <a:p>
                <a:pPr marL="457200" lvl="1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Assuming the form of the distribution to be known, the goal in estimation is to use the observed data to estimate the parameters of these distributions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8405A21-806B-4AF9-8D81-4C623A02388D}"/>
              </a:ext>
            </a:extLst>
          </p:cNvPr>
          <p:cNvSpPr/>
          <p:nvPr/>
        </p:nvSpPr>
        <p:spPr>
          <a:xfrm>
            <a:off x="11056192" y="2112071"/>
            <a:ext cx="133350" cy="271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748F969-4CE6-4BCB-8395-0DA62A7B21D4}"/>
              </a:ext>
            </a:extLst>
          </p:cNvPr>
          <p:cNvSpPr/>
          <p:nvPr/>
        </p:nvSpPr>
        <p:spPr>
          <a:xfrm>
            <a:off x="11323930" y="1925345"/>
            <a:ext cx="133350" cy="4646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4017F48D-23EF-4E55-A866-179B824FC0A5}"/>
              </a:ext>
            </a:extLst>
          </p:cNvPr>
          <p:cNvCxnSpPr>
            <a:cxnSpLocks/>
          </p:cNvCxnSpPr>
          <p:nvPr/>
        </p:nvCxnSpPr>
        <p:spPr>
          <a:xfrm>
            <a:off x="10957121" y="2383127"/>
            <a:ext cx="82028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26F74A24-E516-43D2-8347-225E0013C2AE}"/>
              </a:ext>
            </a:extLst>
          </p:cNvPr>
          <p:cNvCxnSpPr>
            <a:cxnSpLocks/>
          </p:cNvCxnSpPr>
          <p:nvPr/>
        </p:nvCxnSpPr>
        <p:spPr>
          <a:xfrm flipV="1">
            <a:off x="10957121" y="1764126"/>
            <a:ext cx="0" cy="619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A221090-F829-4228-A07A-97D0E8404DFF}"/>
              </a:ext>
            </a:extLst>
          </p:cNvPr>
          <p:cNvSpPr txBox="1"/>
          <p:nvPr/>
        </p:nvSpPr>
        <p:spPr>
          <a:xfrm>
            <a:off x="11231317" y="1666707"/>
            <a:ext cx="8659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p(y=</a:t>
            </a:r>
            <a:r>
              <a:rPr lang="en-IN" sz="1000" dirty="0" err="1"/>
              <a:t>green|x</a:t>
            </a:r>
            <a:r>
              <a:rPr lang="en-IN" sz="10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40E5CC8-BC5E-46E3-803B-31A05102855E}"/>
              </a:ext>
            </a:extLst>
          </p:cNvPr>
          <p:cNvSpPr txBox="1"/>
          <p:nvPr/>
        </p:nvSpPr>
        <p:spPr>
          <a:xfrm>
            <a:off x="10514225" y="186584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p(y=</a:t>
            </a:r>
            <a:r>
              <a:rPr lang="en-IN" sz="1000" dirty="0" err="1"/>
              <a:t>red|x</a:t>
            </a:r>
            <a:r>
              <a:rPr lang="en-IN" sz="1000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82167188-4A1B-4F45-8AE8-DCBD4A3B4110}"/>
              </a:ext>
            </a:extLst>
          </p:cNvPr>
          <p:cNvCxnSpPr/>
          <p:nvPr/>
        </p:nvCxnSpPr>
        <p:spPr>
          <a:xfrm>
            <a:off x="11256736" y="2389963"/>
            <a:ext cx="0" cy="251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5A4D46F6-37D9-40B3-A05B-335677714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49548" y="2942509"/>
            <a:ext cx="1066884" cy="83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FD382BF-B81A-410C-B68D-509B8F340549}"/>
                  </a:ext>
                </a:extLst>
              </p:cNvPr>
              <p:cNvSpPr txBox="1"/>
              <p:nvPr/>
            </p:nvSpPr>
            <p:spPr>
              <a:xfrm>
                <a:off x="4410363" y="4211782"/>
                <a:ext cx="43116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i="1" dirty="0" err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i="1" dirty="0" err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sz="2800" b="1" i="1" dirty="0" err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28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800" i="1" dirty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sz="28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GB" sz="2800" dirty="0">
                          <a:latin typeface="Abadi Extra Light" panose="020B0204020104020204" pitchFamily="34" charset="0"/>
                        </a:rPr>
                        <m:t>       </m:t>
                      </m:r>
                      <m:r>
                        <m:rPr>
                          <m:nor/>
                        </m:rPr>
                        <a:rPr lang="en-GB" sz="2800" dirty="0">
                          <a:latin typeface="Abadi Extra Light" panose="020B0204020104020204" pitchFamily="34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GB" sz="2800" dirty="0">
                          <a:latin typeface="Abadi Extra Light" panose="020B0204020104020204" pitchFamily="34" charset="0"/>
                        </a:rPr>
                        <m:t>        </m:t>
                      </m:r>
                      <m:r>
                        <a:rPr lang="en-GB" sz="28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2800" i="1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sz="2800" i="1" dirty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sz="28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FD382BF-B81A-410C-B68D-509B8F340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363" y="4211782"/>
                <a:ext cx="4311630" cy="430887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xmlns="" val="4179243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89706"/>
    </mc:Choice>
    <mc:Fallback>
      <p:transition spd="slow" advTm="2897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/>
      <p:bldP spid="13" grpId="0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99E8C295-8244-4118-B701-35EFBB0C018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07022" y="3197484"/>
            <a:ext cx="1004822" cy="965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Probabilistic Modeling: The Basic Idea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Assume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observations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generated from a presumed prob. model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a </a:t>
                </a:r>
                <a:r>
                  <a:rPr lang="en-GB" sz="2600" u="sng" dirty="0">
                    <a:latin typeface="Abadi Extra Light" panose="020B0204020104020204" pitchFamily="34" charset="0"/>
                  </a:rPr>
                  <a:t>conditional distribution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, conditioned on params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(to be learned)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Note: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may be fixed unknown or an unknown random variable (we will study both cases) </a:t>
                </a:r>
              </a:p>
              <a:p>
                <a:pPr marL="457200" lvl="1" indent="0">
                  <a:buNone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Some of the tasks that we may be interested in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Parameter estimation: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Estimating the unknown parameters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(and other unknowns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depends on)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Prediction: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Estimating the </a:t>
                </a:r>
                <a:r>
                  <a:rPr lang="en-GB" sz="2200" b="1" dirty="0">
                    <a:latin typeface="Abadi Extra Light" panose="020B0204020104020204" pitchFamily="34" charset="0"/>
                  </a:rPr>
                  <a:t>predictive distribution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of new data, i.e.,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20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20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  <m:e>
                        <m:r>
                          <a:rPr lang="en-GB" sz="2200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- this is also a conditional distribution (conditioned on past data </a:t>
                </a:r>
                <a14:m>
                  <m:oMath xmlns:m="http://schemas.openxmlformats.org/officeDocument/2006/math">
                    <m:r>
                      <a:rPr lang="en-IN" sz="20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IN" sz="200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, as well as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and other things)  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4" cstate="print"/>
                <a:stretch>
                  <a:fillRect l="-831" t="-1645" r="-831" b="-10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9EA31C-E1A3-4C82-9E44-95243B8EAB28}"/>
                  </a:ext>
                </a:extLst>
              </p:cNvPr>
              <p:cNvSpPr txBox="1"/>
              <p:nvPr/>
            </p:nvSpPr>
            <p:spPr>
              <a:xfrm>
                <a:off x="2834034" y="1719683"/>
                <a:ext cx="348421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              ∀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800" dirty="0"/>
                  <a:t>  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F9EA31C-E1A3-4C82-9E44-95243B8EA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034" y="1719683"/>
                <a:ext cx="3484216" cy="430887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1A94DBB-2B04-46E1-8FC7-9D69776F3026}"/>
              </a:ext>
            </a:extLst>
          </p:cNvPr>
          <p:cNvSpPr/>
          <p:nvPr/>
        </p:nvSpPr>
        <p:spPr>
          <a:xfrm>
            <a:off x="5327009" y="4108630"/>
            <a:ext cx="1057014" cy="9257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EB82C942-BDFA-438E-BC8D-0730B3047AED}"/>
              </a:ext>
            </a:extLst>
          </p:cNvPr>
          <p:cNvSpPr/>
          <p:nvPr/>
        </p:nvSpPr>
        <p:spPr>
          <a:xfrm>
            <a:off x="5562306" y="4323113"/>
            <a:ext cx="533695" cy="56089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790E74-16FD-4A6C-BE70-88ADF86EE28C}"/>
                  </a:ext>
                </a:extLst>
              </p:cNvPr>
              <p:cNvSpPr txBox="1"/>
              <p:nvPr/>
            </p:nvSpPr>
            <p:spPr>
              <a:xfrm>
                <a:off x="6126583" y="4745509"/>
                <a:ext cx="2268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790E74-16FD-4A6C-BE70-88ADF86EE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583" y="4745509"/>
                <a:ext cx="226857" cy="276999"/>
              </a:xfrm>
              <a:prstGeom prst="rect">
                <a:avLst/>
              </a:prstGeom>
              <a:blipFill>
                <a:blip r:embed="rId6" cstate="print"/>
                <a:stretch>
                  <a:fillRect l="-24324" r="-24324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xmlns="" id="{1B798699-1CB2-4DAF-AAEE-29F8BD96B0D8}"/>
              </a:ext>
            </a:extLst>
          </p:cNvPr>
          <p:cNvSpPr/>
          <p:nvPr/>
        </p:nvSpPr>
        <p:spPr>
          <a:xfrm>
            <a:off x="5562305" y="3197484"/>
            <a:ext cx="533695" cy="5608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xmlns="" id="{9DC03FA6-19DC-44B5-AAEC-AF13B7012298}"/>
              </a:ext>
            </a:extLst>
          </p:cNvPr>
          <p:cNvCxnSpPr>
            <a:stCxn id="9" idx="4"/>
            <a:endCxn id="6" idx="0"/>
          </p:cNvCxnSpPr>
          <p:nvPr/>
        </p:nvCxnSpPr>
        <p:spPr>
          <a:xfrm rot="16200000" flipH="1">
            <a:off x="5546787" y="4040745"/>
            <a:ext cx="564733" cy="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A1397C-0705-460D-B4C7-181D324FABF5}"/>
                  </a:ext>
                </a:extLst>
              </p:cNvPr>
              <p:cNvSpPr txBox="1"/>
              <p:nvPr/>
            </p:nvSpPr>
            <p:spPr>
              <a:xfrm>
                <a:off x="5635584" y="4347821"/>
                <a:ext cx="4398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7A1397C-0705-460D-B4C7-181D324FA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584" y="4347821"/>
                <a:ext cx="439864" cy="430887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004AD2-BFC4-439B-AB0D-8A8EC766D78C}"/>
                  </a:ext>
                </a:extLst>
              </p:cNvPr>
              <p:cNvSpPr txBox="1"/>
              <p:nvPr/>
            </p:nvSpPr>
            <p:spPr>
              <a:xfrm>
                <a:off x="5682028" y="3257689"/>
                <a:ext cx="2942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5004AD2-BFC4-439B-AB0D-8A8EC766D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28" y="3257689"/>
                <a:ext cx="294248" cy="430887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097D3E0-D5A8-46E1-9A89-931163D4AA20}"/>
              </a:ext>
            </a:extLst>
          </p:cNvPr>
          <p:cNvSpPr txBox="1"/>
          <p:nvPr/>
        </p:nvSpPr>
        <p:spPr>
          <a:xfrm>
            <a:off x="6241852" y="3218430"/>
            <a:ext cx="1879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Such diagrams are usually called the</a:t>
            </a:r>
          </a:p>
          <a:p>
            <a:r>
              <a:rPr lang="en-IN" dirty="0"/>
              <a:t> “plate notation”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4C67C6D6-707F-4DF5-8627-F8DFAF4365FA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6138" y="3473132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13D6C06F-3385-4D27-B66B-FF71CF0B558F}"/>
                  </a:ext>
                </a:extLst>
              </p:cNvPr>
              <p:cNvSpPr/>
              <p:nvPr/>
            </p:nvSpPr>
            <p:spPr>
              <a:xfrm>
                <a:off x="1426257" y="3139553"/>
                <a:ext cx="2919262" cy="1938154"/>
              </a:xfrm>
              <a:prstGeom prst="wedgeRectCallout">
                <a:avLst>
                  <a:gd name="adj1" fmla="val -73023"/>
                  <a:gd name="adj2" fmla="val -13647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parameters </a:t>
                </a:r>
                <a14:m>
                  <m:oMath xmlns:m="http://schemas.openxmlformats.org/officeDocument/2006/math"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may themselves depend on other unknown/known parameters (called hyperparameters), which may depend on other unknowns, and so on. </a:t>
                </a:r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  <a:sym typeface="Wingdings" panose="05000000000000000000" pitchFamily="2" charset="2"/>
                  </a:rPr>
                  <a:t></a:t>
                </a:r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This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</a:t>
                </a:r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essentially </a:t>
                </a:r>
                <a:r>
                  <a:rPr lang="en-IN" sz="1600" b="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“hierarchical” modeling </a:t>
                </a:r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(will see various examples later)</a:t>
                </a:r>
              </a:p>
            </p:txBody>
          </p:sp>
        </mc:Choice>
        <mc:Fallback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3D6C06F-3385-4D27-B66B-FF71CF0B5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57" y="3139553"/>
                <a:ext cx="2919262" cy="1938154"/>
              </a:xfrm>
              <a:prstGeom prst="wedgeRectCallout">
                <a:avLst>
                  <a:gd name="adj1" fmla="val -73023"/>
                  <a:gd name="adj2" fmla="val -13647"/>
                </a:avLst>
              </a:prstGeom>
              <a:blipFill>
                <a:blip r:embed="rId9" cstate="print"/>
                <a:stretch>
                  <a:fillRect t="-3438" b="-625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79715C95-B14C-4D51-9FA8-952E38F1C2D8}"/>
                  </a:ext>
                </a:extLst>
              </p:cNvPr>
              <p:cNvSpPr/>
              <p:nvPr/>
            </p:nvSpPr>
            <p:spPr>
              <a:xfrm>
                <a:off x="8225934" y="3257689"/>
                <a:ext cx="2625934" cy="2065175"/>
              </a:xfrm>
              <a:prstGeom prst="wedgeRectCallout">
                <a:avLst>
                  <a:gd name="adj1" fmla="val 73784"/>
                  <a:gd name="adj2" fmla="val -30935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Predictive dist.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tells us how likely each possible value of a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is. Example: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denotes the outcome of a coin toss, then what is </a:t>
                </a:r>
                <a14:m>
                  <m:oMath xmlns:m="http://schemas.openxmlformats.org/officeDocument/2006/math">
                    <m:r>
                      <a:rPr lang="en-GB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="</m:t>
                        </m:r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h𝑒𝑎𝑑</m:t>
                        </m:r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</m:e>
                      <m:e>
                        <m:r>
                          <a:rPr lang="en-GB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given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previous coin tosses</a:t>
                </a:r>
              </a:p>
              <a:p>
                <a14:m>
                  <m:oMath xmlns:m="http://schemas.openxmlformats.org/officeDocument/2006/math">
                    <m:r>
                      <a:rPr lang="en-IN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IN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endParaRPr lang="en-IN" sz="16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9715C95-B14C-4D51-9FA8-952E38F1C2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934" y="3257689"/>
                <a:ext cx="2625934" cy="2065175"/>
              </a:xfrm>
              <a:prstGeom prst="wedgeRectCallout">
                <a:avLst>
                  <a:gd name="adj1" fmla="val 73784"/>
                  <a:gd name="adj2" fmla="val -30935"/>
                </a:avLst>
              </a:prstGeom>
              <a:blipFill>
                <a:blip r:embed="rId10" cstate="print"/>
                <a:stretch>
                  <a:fillRect l="-743" b="-293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2219D84-BCBC-4780-8B51-42EEF7958525}"/>
                  </a:ext>
                </a:extLst>
              </p:cNvPr>
              <p:cNvSpPr txBox="1"/>
              <p:nvPr/>
            </p:nvSpPr>
            <p:spPr>
              <a:xfrm>
                <a:off x="6784322" y="1758286"/>
                <a:ext cx="51424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b="0" i="0" dirty="0" smtClean="0">
                          <a:latin typeface="Abadi Extra Light" panose="020B0204020104020204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b="0" i="0" dirty="0" smtClean="0">
                          <a:latin typeface="Abadi Extra Light" panose="020B0204020104020204" pitchFamily="34" charset="0"/>
                        </a:rPr>
                        <m:t>assumed</m:t>
                      </m:r>
                      <m:r>
                        <m:rPr>
                          <m:nor/>
                        </m:rPr>
                        <a:rPr lang="en-IN" b="0" i="0" dirty="0" smtClean="0">
                          <a:latin typeface="Abadi Extra Light" panose="020B0204020104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latin typeface="Abadi Extra Light" panose="020B0204020104020204" pitchFamily="34" charset="0"/>
                        </a:rPr>
                        <m:t>independently</m:t>
                      </m:r>
                      <m:r>
                        <m:rPr>
                          <m:nor/>
                        </m:rPr>
                        <a:rPr lang="en-GB" dirty="0">
                          <a:latin typeface="Abadi Extra Light" panose="020B0204020104020204" pitchFamily="34" charset="0"/>
                        </a:rPr>
                        <m:t> &amp; </m:t>
                      </m:r>
                      <m:r>
                        <m:rPr>
                          <m:nor/>
                        </m:rPr>
                        <a:rPr lang="en-GB" dirty="0">
                          <a:latin typeface="Abadi Extra Light" panose="020B0204020104020204" pitchFamily="34" charset="0"/>
                        </a:rPr>
                        <m:t>identically</m:t>
                      </m:r>
                      <m:r>
                        <m:rPr>
                          <m:nor/>
                        </m:rPr>
                        <a:rPr lang="en-GB" dirty="0">
                          <a:latin typeface="Abadi Extra Light" panose="020B0204020104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latin typeface="Abadi Extra Light" panose="020B0204020104020204" pitchFamily="34" charset="0"/>
                        </a:rPr>
                        <m:t>distributed</m:t>
                      </m:r>
                      <m:r>
                        <m:rPr>
                          <m:nor/>
                        </m:rPr>
                        <a:rPr lang="en-GB" dirty="0">
                          <a:latin typeface="Abadi Extra Light" panose="020B0204020104020204" pitchFamily="34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GB" dirty="0">
                          <a:latin typeface="Abadi Extra Light" panose="020B0204020104020204" pitchFamily="34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GB" dirty="0">
                          <a:latin typeface="Abadi Extra Light" panose="020B0204020104020204" pitchFamily="34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GB" dirty="0">
                          <a:latin typeface="Abadi Extra Light" panose="020B0204020104020204" pitchFamily="34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GB" dirty="0">
                          <a:latin typeface="Abadi Extra Light" panose="020B0204020104020204" pitchFamily="34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GB" dirty="0">
                          <a:latin typeface="Abadi Extra Light" panose="020B0204020104020204" pitchFamily="34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n-GB" dirty="0">
                          <a:latin typeface="Abadi Extra Light" panose="020B0204020104020204" pitchFamily="34" charset="0"/>
                        </a:rPr>
                        <m:t>.)</m:t>
                      </m:r>
                      <m:r>
                        <m:rPr>
                          <m:nor/>
                        </m:rPr>
                        <a:rPr lang="en-IN" b="0" i="0" dirty="0" smtClean="0">
                          <a:latin typeface="Abadi Extra Light" panose="020B0204020104020204" pitchFamily="34" charset="0"/>
                        </a:rPr>
                        <m:t>)</m:t>
                      </m:r>
                    </m:oMath>
                  </m:oMathPara>
                </a14:m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2219D84-BCBC-4780-8B51-42EEF7958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322" y="1758286"/>
                <a:ext cx="5142433" cy="276999"/>
              </a:xfrm>
              <a:prstGeom prst="rect">
                <a:avLst/>
              </a:prstGeom>
              <a:blipFill>
                <a:blip r:embed="rId11" cstate="print"/>
                <a:stretch>
                  <a:fillRect l="-1068" r="-1186" b="-369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xmlns="" val="1350637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78074"/>
    </mc:Choice>
    <mc:Fallback>
      <p:transition spd="slow" advTm="5780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9" grpId="0" animBg="1"/>
      <p:bldP spid="14" grpId="0" animBg="1"/>
      <p:bldP spid="15" grpId="0" animBg="1"/>
      <p:bldP spid="16" grpId="0"/>
      <p:bldP spid="18" grpId="0" animBg="1"/>
      <p:bldP spid="19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Expectation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Expectation of a random variable tells the expected or average value it takes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Expectation of a discrete random variable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having PMF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Expectation of a continuous random variable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having PDF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definition applies to functions of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too (e.g..,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Exp. is always </a:t>
                </a:r>
                <a:r>
                  <a:rPr lang="en-GB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GB" dirty="0">
                    <a:latin typeface="Abadi Extra Light" panose="020B0204020104020204" pitchFamily="34" charset="0"/>
                  </a:rPr>
                  <a:t> the prob. dist.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of the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and often 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B37481-253D-4590-8AD8-47F576D5740C}"/>
                  </a:ext>
                </a:extLst>
              </p:cNvPr>
              <p:cNvSpPr txBox="1"/>
              <p:nvPr/>
            </p:nvSpPr>
            <p:spPr>
              <a:xfrm>
                <a:off x="4026715" y="2406534"/>
                <a:ext cx="3926048" cy="10966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IN" sz="28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sz="28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sz="2800" i="1" dirty="0" smtClean="0">
                          <a:latin typeface="Cambria Math" panose="02040503050406030204" pitchFamily="18" charset="0"/>
                        </a:rPr>
                        <m:t>] 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𝑥𝑝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45B37481-253D-4590-8AD8-47F576D57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715" y="2406534"/>
                <a:ext cx="3926048" cy="1096647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043CA1-3245-472E-AF0D-B0C7F3DB5224}"/>
                  </a:ext>
                </a:extLst>
              </p:cNvPr>
              <p:cNvSpPr txBox="1"/>
              <p:nvPr/>
            </p:nvSpPr>
            <p:spPr>
              <a:xfrm>
                <a:off x="4026715" y="4049086"/>
                <a:ext cx="3926048" cy="11301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IN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IN" sz="28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800" b="0" i="1" dirty="0" smtClean="0">
                              <a:latin typeface="Cambria Math" panose="02040503050406030204" pitchFamily="18" charset="0"/>
                            </a:rPr>
                            <m:t>𝑥𝑝</m:t>
                          </m:r>
                          <m:d>
                            <m:dPr>
                              <m:ctrlPr>
                                <a:rPr lang="en-I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sz="2800" b="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92043CA1-3245-472E-AF0D-B0C7F3DB5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715" y="4049086"/>
                <a:ext cx="3926048" cy="1130181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peech Bubble: Rectangle 13">
            <a:extLst>
              <a:ext uri="{FF2B5EF4-FFF2-40B4-BE49-F238E27FC236}">
                <a16:creationId xmlns="" xmlns:a16="http://schemas.microsoft.com/office/drawing/2014/main" id="{8AD45BC4-7555-45FB-8EB4-D006657D411F}"/>
              </a:ext>
            </a:extLst>
          </p:cNvPr>
          <p:cNvSpPr/>
          <p:nvPr/>
        </p:nvSpPr>
        <p:spPr>
          <a:xfrm>
            <a:off x="9868989" y="5071346"/>
            <a:ext cx="2323011" cy="664198"/>
          </a:xfrm>
          <a:prstGeom prst="wedgeRectCallout">
            <a:avLst>
              <a:gd name="adj1" fmla="val -16619"/>
              <a:gd name="adj2" fmla="val 9450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Often the subscript is omitted but do keep in mind the underlying distribution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25EE5829-EA80-4C8C-8349-EBFE6C560AF5}"/>
                  </a:ext>
                </a:extLst>
              </p:cNvPr>
              <p:cNvSpPr/>
              <p:nvPr/>
            </p:nvSpPr>
            <p:spPr>
              <a:xfrm>
                <a:off x="7858428" y="4538917"/>
                <a:ext cx="2827002" cy="480024"/>
              </a:xfrm>
              <a:prstGeom prst="wedgeRectCallout">
                <a:avLst>
                  <a:gd name="adj1" fmla="val -48798"/>
                  <a:gd name="adj2" fmla="val 8788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 that this exp. is </a:t>
                </a:r>
                <a:r>
                  <a:rPr lang="en-IN" sz="1400" b="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w.r.t.</a:t>
                </a:r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the distribution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of the </a:t>
                </a:r>
                <a:r>
                  <a:rPr lang="en-IN" sz="1400" b="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r.v.</a:t>
                </a:r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4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5" name="Speech Bubble: Rectangle 14">
                <a:extLst>
                  <a:ext uri="{FF2B5EF4-FFF2-40B4-BE49-F238E27FC236}">
                    <a16:creationId xmlns="" xmlns:a16="http://schemas.microsoft.com/office/drawing/2014/main" id="{25EE5829-EA80-4C8C-8349-EBFE6C560A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428" y="4538917"/>
                <a:ext cx="2827002" cy="480024"/>
              </a:xfrm>
              <a:prstGeom prst="wedgeRectCallout">
                <a:avLst>
                  <a:gd name="adj1" fmla="val -48798"/>
                  <a:gd name="adj2" fmla="val 87888"/>
                </a:avLst>
              </a:prstGeom>
              <a:blipFill>
                <a:blip r:embed="rId6" cstate="print"/>
                <a:stretch>
                  <a:fillRect t="-3604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22A189-090B-4663-B628-D8E1D78FD770}"/>
                  </a:ext>
                </a:extLst>
              </p:cNvPr>
              <p:cNvSpPr txBox="1"/>
              <p:nvPr/>
            </p:nvSpPr>
            <p:spPr>
              <a:xfrm>
                <a:off x="5551350" y="4847223"/>
                <a:ext cx="8767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2822A189-090B-4663-B628-D8E1D78FD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350" y="4847223"/>
                <a:ext cx="876778" cy="369332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6D912843-EC22-421E-ABB3-2F581744CE92}"/>
                  </a:ext>
                </a:extLst>
              </p:cNvPr>
              <p:cNvSpPr/>
              <p:nvPr/>
            </p:nvSpPr>
            <p:spPr>
              <a:xfrm>
                <a:off x="7466804" y="2406534"/>
                <a:ext cx="1850451" cy="303132"/>
              </a:xfrm>
              <a:prstGeom prst="wedgeRectCallout">
                <a:avLst>
                  <a:gd name="adj1" fmla="val -48798"/>
                  <a:gd name="adj2" fmla="val 8788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Probability that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sz="14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6" name="Speech Bubble: Rectangle 15">
                <a:extLst>
                  <a:ext uri="{FF2B5EF4-FFF2-40B4-BE49-F238E27FC236}">
                    <a16:creationId xmlns="" xmlns:a16="http://schemas.microsoft.com/office/drawing/2014/main" id="{6D912843-EC22-421E-ABB3-2F581744CE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804" y="2406534"/>
                <a:ext cx="1850451" cy="303132"/>
              </a:xfrm>
              <a:prstGeom prst="wedgeRectCallout">
                <a:avLst>
                  <a:gd name="adj1" fmla="val -48798"/>
                  <a:gd name="adj2" fmla="val 87888"/>
                </a:avLst>
              </a:prstGeom>
              <a:blipFill>
                <a:blip r:embed="rId8" cstate="print"/>
                <a:stretch>
                  <a:fillRect t="-140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477FB762-5429-4D7C-BA38-1C4C0BD65FD3}"/>
                  </a:ext>
                </a:extLst>
              </p:cNvPr>
              <p:cNvSpPr/>
              <p:nvPr/>
            </p:nvSpPr>
            <p:spPr>
              <a:xfrm>
                <a:off x="7001169" y="4062463"/>
                <a:ext cx="2219833" cy="276379"/>
              </a:xfrm>
              <a:prstGeom prst="wedgeRectCallout">
                <a:avLst>
                  <a:gd name="adj1" fmla="val -48798"/>
                  <a:gd name="adj2" fmla="val 8788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Probability density at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sz="14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8" name="Speech Bubble: Rectangle 17">
                <a:extLst>
                  <a:ext uri="{FF2B5EF4-FFF2-40B4-BE49-F238E27FC236}">
                    <a16:creationId xmlns="" xmlns:a16="http://schemas.microsoft.com/office/drawing/2014/main" id="{477FB762-5429-4D7C-BA38-1C4C0BD65F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169" y="4062463"/>
                <a:ext cx="2219833" cy="276379"/>
              </a:xfrm>
              <a:prstGeom prst="wedgeRectCallout">
                <a:avLst>
                  <a:gd name="adj1" fmla="val -48798"/>
                  <a:gd name="adj2" fmla="val 87888"/>
                </a:avLst>
              </a:prstGeom>
              <a:blipFill>
                <a:blip r:embed="rId9" cstate="print"/>
                <a:stretch>
                  <a:fillRect t="-447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="" xmlns:p14="http://schemas.microsoft.com/office/powerpoint/2010/main" val="41792433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05744"/>
    </mc:Choice>
    <mc:Fallback>
      <p:transition spd="slow" advTm="2057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 animBg="1"/>
      <p:bldP spid="9" grpId="0" animBg="1"/>
      <p:bldP spid="16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DB74C5E8-ED24-49DA-86F1-01E238504B0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17977" y="2962059"/>
            <a:ext cx="1004822" cy="965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Parameter Estimation in Probabilistic Models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Since data is assumed to be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i.i.d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., we can write down its total probability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called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“likelihood”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- probability of observed data as a function of params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In parameter estimation, the goal is to find the “best”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26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given observed data </a:t>
                </a:r>
                <a14:m>
                  <m:oMath xmlns:m="http://schemas.openxmlformats.org/officeDocument/2006/math">
                    <m:r>
                      <a:rPr lang="en-IN" sz="24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Note: Instead of finding single best, sometimes may be more informative to learn a distribution for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(can tell us about uncertainty in our estimate of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– more later)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4" cstate="print"/>
                <a:stretch>
                  <a:fillRect l="-831" t="-1645" b="-43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7A1DE8-AEEB-4517-8C80-9FBD4EDC2425}"/>
                  </a:ext>
                </a:extLst>
              </p:cNvPr>
              <p:cNvSpPr txBox="1"/>
              <p:nvPr/>
            </p:nvSpPr>
            <p:spPr>
              <a:xfrm>
                <a:off x="3109912" y="1862137"/>
                <a:ext cx="7027693" cy="438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IN" sz="2800" b="0" dirty="0"/>
                  <a:t>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limLoc m:val="subSup"/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sz="2800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27A1DE8-AEEB-4517-8C80-9FBD4EDC2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912" y="1862137"/>
                <a:ext cx="7027693" cy="438325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6E84AEFB-9C94-483E-8E35-F6F13EAF615E}"/>
              </a:ext>
            </a:extLst>
          </p:cNvPr>
          <p:cNvSpPr/>
          <p:nvPr/>
        </p:nvSpPr>
        <p:spPr>
          <a:xfrm>
            <a:off x="4191645" y="3536112"/>
            <a:ext cx="3086854" cy="1408137"/>
          </a:xfrm>
          <a:custGeom>
            <a:avLst/>
            <a:gdLst>
              <a:gd name="connsiteX0" fmla="*/ 0 w 3086854"/>
              <a:gd name="connsiteY0" fmla="*/ 1271546 h 1408137"/>
              <a:gd name="connsiteX1" fmla="*/ 466725 w 3086854"/>
              <a:gd name="connsiteY1" fmla="*/ 4721 h 1408137"/>
              <a:gd name="connsiteX2" fmla="*/ 1524000 w 3086854"/>
              <a:gd name="connsiteY2" fmla="*/ 823871 h 1408137"/>
              <a:gd name="connsiteX3" fmla="*/ 2181225 w 3086854"/>
              <a:gd name="connsiteY3" fmla="*/ 366671 h 1408137"/>
              <a:gd name="connsiteX4" fmla="*/ 2752725 w 3086854"/>
              <a:gd name="connsiteY4" fmla="*/ 1233446 h 1408137"/>
              <a:gd name="connsiteX5" fmla="*/ 3057525 w 3086854"/>
              <a:gd name="connsiteY5" fmla="*/ 1395371 h 1408137"/>
              <a:gd name="connsiteX6" fmla="*/ 3057525 w 3086854"/>
              <a:gd name="connsiteY6" fmla="*/ 1385846 h 140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6854" h="1408137">
                <a:moveTo>
                  <a:pt x="0" y="1271546"/>
                </a:moveTo>
                <a:cubicBezTo>
                  <a:pt x="106362" y="675439"/>
                  <a:pt x="212725" y="79333"/>
                  <a:pt x="466725" y="4721"/>
                </a:cubicBezTo>
                <a:cubicBezTo>
                  <a:pt x="720725" y="-69892"/>
                  <a:pt x="1238250" y="763546"/>
                  <a:pt x="1524000" y="823871"/>
                </a:cubicBezTo>
                <a:cubicBezTo>
                  <a:pt x="1809750" y="884196"/>
                  <a:pt x="1976437" y="298408"/>
                  <a:pt x="2181225" y="366671"/>
                </a:cubicBezTo>
                <a:cubicBezTo>
                  <a:pt x="2386013" y="434934"/>
                  <a:pt x="2606675" y="1061996"/>
                  <a:pt x="2752725" y="1233446"/>
                </a:cubicBezTo>
                <a:cubicBezTo>
                  <a:pt x="2898775" y="1404896"/>
                  <a:pt x="3057525" y="1395371"/>
                  <a:pt x="3057525" y="1395371"/>
                </a:cubicBezTo>
                <a:cubicBezTo>
                  <a:pt x="3108325" y="1420771"/>
                  <a:pt x="3082925" y="1403308"/>
                  <a:pt x="3057525" y="1385846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EC3E86FF-238C-481F-9EEC-7674DD2ED3B1}"/>
              </a:ext>
            </a:extLst>
          </p:cNvPr>
          <p:cNvCxnSpPr/>
          <p:nvPr/>
        </p:nvCxnSpPr>
        <p:spPr>
          <a:xfrm flipV="1">
            <a:off x="3920560" y="3198715"/>
            <a:ext cx="0" cy="1847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05D4CA26-973B-4951-BDBB-CAA23AE69458}"/>
              </a:ext>
            </a:extLst>
          </p:cNvPr>
          <p:cNvCxnSpPr>
            <a:cxnSpLocks/>
          </p:cNvCxnSpPr>
          <p:nvPr/>
        </p:nvCxnSpPr>
        <p:spPr>
          <a:xfrm>
            <a:off x="3920560" y="5046565"/>
            <a:ext cx="3629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657B775-5C67-4040-B2CB-BA1F49822F74}"/>
                  </a:ext>
                </a:extLst>
              </p:cNvPr>
              <p:cNvSpPr txBox="1"/>
              <p:nvPr/>
            </p:nvSpPr>
            <p:spPr>
              <a:xfrm>
                <a:off x="7549585" y="5078003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657B775-5C67-4040-B2CB-BA1F49822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585" y="5078003"/>
                <a:ext cx="189475" cy="276999"/>
              </a:xfrm>
              <a:prstGeom prst="rect">
                <a:avLst/>
              </a:prstGeom>
              <a:blipFill>
                <a:blip r:embed="rId6" cstate="print"/>
                <a:stretch>
                  <a:fillRect l="-28125" r="-21875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B83BE23-C334-4068-B3C1-B52918F83232}"/>
                  </a:ext>
                </a:extLst>
              </p:cNvPr>
              <p:cNvSpPr txBox="1"/>
              <p:nvPr/>
            </p:nvSpPr>
            <p:spPr>
              <a:xfrm>
                <a:off x="3061295" y="3300076"/>
                <a:ext cx="7237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B83BE23-C334-4068-B3C1-B52918F83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295" y="3300076"/>
                <a:ext cx="723723" cy="276999"/>
              </a:xfrm>
              <a:prstGeom prst="rect">
                <a:avLst/>
              </a:prstGeom>
              <a:blipFill>
                <a:blip r:embed="rId7" cstate="print"/>
                <a:stretch>
                  <a:fillRect l="-7563" t="-2174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4A5AF49D-22BB-4363-A3DA-C61B40918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9417" y="3705999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31" name="Speech Bubble: Rectangle 30">
                <a:extLst>
                  <a:ext uri="{FF2B5EF4-FFF2-40B4-BE49-F238E27FC236}">
                    <a16:creationId xmlns:a16="http://schemas.microsoft.com/office/drawing/2014/main" id="{19D2563F-5686-4B94-947D-4082CDDB7289}"/>
                  </a:ext>
                </a:extLst>
              </p:cNvPr>
              <p:cNvSpPr/>
              <p:nvPr/>
            </p:nvSpPr>
            <p:spPr>
              <a:xfrm>
                <a:off x="1670517" y="3927282"/>
                <a:ext cx="1439388" cy="648563"/>
              </a:xfrm>
              <a:prstGeom prst="wedgeRectCallout">
                <a:avLst>
                  <a:gd name="adj1" fmla="val -83376"/>
                  <a:gd name="adj2" fmla="val 1579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How do I find the best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?</a:t>
                </a:r>
              </a:p>
            </p:txBody>
          </p:sp>
        </mc:Choice>
        <mc:Fallback>
          <p:sp>
            <p:nvSpPr>
              <p:cNvPr id="31" name="Speech Bubble: Rectangle 3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9D2563F-5686-4B94-947D-4082CDDB72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517" y="3927282"/>
                <a:ext cx="1439388" cy="648563"/>
              </a:xfrm>
              <a:prstGeom prst="wedgeRectCallout">
                <a:avLst>
                  <a:gd name="adj1" fmla="val -83376"/>
                  <a:gd name="adj2" fmla="val 15799"/>
                </a:avLst>
              </a:prstGeom>
              <a:blipFill>
                <a:blip r:embed="rId9" cstate="print"/>
                <a:stretch>
                  <a:fillRect t="-3636" r="-2454" b="-1181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2" name="Speech Bubble: Rectangle 31">
                <a:extLst>
                  <a:ext uri="{FF2B5EF4-FFF2-40B4-BE49-F238E27FC236}">
                    <a16:creationId xmlns:a16="http://schemas.microsoft.com/office/drawing/2014/main" id="{F1ADFCA1-86BA-43DF-A110-F0ECDEFDF413}"/>
                  </a:ext>
                </a:extLst>
              </p:cNvPr>
              <p:cNvSpPr/>
              <p:nvPr/>
            </p:nvSpPr>
            <p:spPr>
              <a:xfrm>
                <a:off x="7789154" y="3178434"/>
                <a:ext cx="3278729" cy="1746489"/>
              </a:xfrm>
              <a:prstGeom prst="wedgeRectCallout">
                <a:avLst>
                  <a:gd name="adj1" fmla="val 61882"/>
                  <a:gd name="adj2" fmla="val -34625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Well, one option is to find the </a:t>
                </a:r>
                <a14:m>
                  <m:oMath xmlns:m="http://schemas.openxmlformats.org/officeDocument/2006/math"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that </a:t>
                </a:r>
                <a:r>
                  <a:rPr lang="en-IN" sz="1600" b="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maximizes the likelihood </a:t>
                </a:r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(probability of the observed data) – basically, which value of </a:t>
                </a:r>
                <a14:m>
                  <m:oMath xmlns:m="http://schemas.openxmlformats.org/officeDocument/2006/math"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makes the observed data most likely to have come from th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 assumed distribution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--- </a:t>
                </a:r>
                <a:r>
                  <a:rPr lang="en-IN" sz="1600" b="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Maximum Likelihood Estimation (MLE)</a:t>
                </a:r>
              </a:p>
            </p:txBody>
          </p:sp>
        </mc:Choice>
        <mc:Fallback>
          <p:sp>
            <p:nvSpPr>
              <p:cNvPr id="32" name="Speech Bubble: Rectangle 3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1ADFCA1-86BA-43DF-A110-F0ECDEFDF4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154" y="3178434"/>
                <a:ext cx="3278729" cy="1746489"/>
              </a:xfrm>
              <a:prstGeom prst="wedgeRectCallout">
                <a:avLst>
                  <a:gd name="adj1" fmla="val 61882"/>
                  <a:gd name="adj2" fmla="val -34625"/>
                </a:avLst>
              </a:prstGeom>
              <a:blipFill>
                <a:blip r:embed="rId10" cstate="print"/>
                <a:stretch>
                  <a:fillRect l="-825" t="-2076" b="-5536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4" name="Speech Bubble: Rectangle 33">
                <a:extLst>
                  <a:ext uri="{FF2B5EF4-FFF2-40B4-BE49-F238E27FC236}">
                    <a16:creationId xmlns:a16="http://schemas.microsoft.com/office/drawing/2014/main" id="{499B86E5-BC3F-42CB-87AB-163624DCE045}"/>
                  </a:ext>
                </a:extLst>
              </p:cNvPr>
              <p:cNvSpPr/>
              <p:nvPr/>
            </p:nvSpPr>
            <p:spPr>
              <a:xfrm>
                <a:off x="10569208" y="1059336"/>
                <a:ext cx="1480737" cy="1536214"/>
              </a:xfrm>
              <a:prstGeom prst="wedgeRectCallout">
                <a:avLst>
                  <a:gd name="adj1" fmla="val 12035"/>
                  <a:gd name="adj2" fmla="val 8078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This now is an </a:t>
                </a:r>
                <a:r>
                  <a:rPr lang="en-IN" sz="1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optimization problem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essentially (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being the unknown)</a:t>
                </a:r>
                <a:endParaRPr lang="en-IN" sz="16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34" name="Speech Bubble: Rectangle 3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99B86E5-BC3F-42CB-87AB-163624DCE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9208" y="1059336"/>
                <a:ext cx="1480737" cy="1536214"/>
              </a:xfrm>
              <a:prstGeom prst="wedgeRectCallout">
                <a:avLst>
                  <a:gd name="adj1" fmla="val 12035"/>
                  <a:gd name="adj2" fmla="val 80788"/>
                </a:avLst>
              </a:prstGeom>
              <a:blipFill>
                <a:blip r:embed="rId11" cstate="print"/>
                <a:stretch>
                  <a:fillRect l="-2041" t="-119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0E29F44C-1059-40D7-A9BF-A376D8DCE2C8}"/>
              </a:ext>
            </a:extLst>
          </p:cNvPr>
          <p:cNvCxnSpPr/>
          <p:nvPr/>
        </p:nvCxnSpPr>
        <p:spPr>
          <a:xfrm>
            <a:off x="4675351" y="3536112"/>
            <a:ext cx="0" cy="154189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434131E-E9F8-4CE8-9374-2331E8D974CF}"/>
                  </a:ext>
                </a:extLst>
              </p:cNvPr>
              <p:cNvSpPr txBox="1"/>
              <p:nvPr/>
            </p:nvSpPr>
            <p:spPr>
              <a:xfrm>
                <a:off x="4119562" y="5056587"/>
                <a:ext cx="1252971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𝑀𝐿𝐸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434131E-E9F8-4CE8-9374-2331E8D97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562" y="5056587"/>
                <a:ext cx="1252971" cy="298415"/>
              </a:xfrm>
              <a:prstGeom prst="rect">
                <a:avLst/>
              </a:prstGeom>
              <a:blipFill>
                <a:blip r:embed="rId12" cstate="print"/>
                <a:stretch>
                  <a:fillRect l="-4390" r="-1463" b="-244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tar: 5 Points 38">
            <a:extLst>
              <a:ext uri="{FF2B5EF4-FFF2-40B4-BE49-F238E27FC236}">
                <a16:creationId xmlns:a16="http://schemas.microsoft.com/office/drawing/2014/main" xmlns="" id="{748F1C17-678B-4F15-8F34-D12E0FE7C991}"/>
              </a:ext>
            </a:extLst>
          </p:cNvPr>
          <p:cNvSpPr/>
          <p:nvPr/>
        </p:nvSpPr>
        <p:spPr>
          <a:xfrm>
            <a:off x="4565815" y="4918261"/>
            <a:ext cx="219071" cy="205202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627498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48231"/>
    </mc:Choice>
    <mc:Fallback>
      <p:transition spd="slow" advTm="3482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 animBg="1"/>
      <p:bldP spid="29" grpId="0" animBg="1"/>
      <p:bldP spid="31" grpId="0" animBg="1"/>
      <p:bldP spid="32" grpId="0" animBg="1"/>
      <p:bldP spid="34" grpId="0" animBg="1"/>
      <p:bldP spid="38" grpId="0" animBg="1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1565492-80F2-4DB4-B6D4-FE2192C91BC3}"/>
              </a:ext>
            </a:extLst>
          </p:cNvPr>
          <p:cNvSpPr/>
          <p:nvPr/>
        </p:nvSpPr>
        <p:spPr>
          <a:xfrm>
            <a:off x="2813901" y="5443504"/>
            <a:ext cx="7348756" cy="56742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Maximum Likelihood Estimation (MLE)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goal in MLE is to find the optimal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by maximizing the likelihood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In practice, we maximize the log of the likelihood (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log-likelihood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in short)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Thus the MLE problem is</a:t>
                </a:r>
              </a:p>
              <a:p>
                <a:pPr marL="0" indent="0">
                  <a:buNone/>
                </a:pPr>
                <a:r>
                  <a:rPr lang="en-GB" sz="2600" dirty="0">
                    <a:latin typeface="Abadi Extra Light" panose="020B0204020104020204" pitchFamily="34" charset="0"/>
                  </a:rPr>
                  <a:t>	                  </a:t>
                </a:r>
                <a14:m>
                  <m:oMath xmlns:m="http://schemas.openxmlformats.org/officeDocument/2006/math">
                    <m:r>
                      <a:rPr lang="en-IN" sz="2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𝑀𝐿𝐸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IN" sz="2600" b="0" i="1" smtClean="0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6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lim>
                    </m:limLow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𝐿𝐿</m:t>
                    </m:r>
                    <m:d>
                      <m:d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600" b="0" i="1" smtClean="0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6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IN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lim>
                    </m:limLow>
                    <m:nary>
                      <m:naryPr>
                        <m:chr m:val="∑"/>
                        <m:limLoc m:val="subSup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This is now an optimization (maximization problem). Note: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may have constraints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831" t="-1645" b="-30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xmlns="" id="{EFFE7525-03B2-433C-AEB5-E7756AE4571B}"/>
              </a:ext>
            </a:extLst>
          </p:cNvPr>
          <p:cNvSpPr/>
          <p:nvPr/>
        </p:nvSpPr>
        <p:spPr>
          <a:xfrm>
            <a:off x="3253229" y="2260839"/>
            <a:ext cx="2136914" cy="851840"/>
          </a:xfrm>
          <a:prstGeom prst="wedgeRectCallout">
            <a:avLst>
              <a:gd name="adj1" fmla="val -70942"/>
              <a:gd name="adj2" fmla="val 3756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Taking log doesn’t affect the optima since log is a monotonic function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CB31BAF2-86D5-4E2B-926F-5A13D391A31E}"/>
              </a:ext>
            </a:extLst>
          </p:cNvPr>
          <p:cNvSpPr/>
          <p:nvPr/>
        </p:nvSpPr>
        <p:spPr>
          <a:xfrm>
            <a:off x="1842728" y="2576364"/>
            <a:ext cx="3086854" cy="1705272"/>
          </a:xfrm>
          <a:custGeom>
            <a:avLst/>
            <a:gdLst>
              <a:gd name="connsiteX0" fmla="*/ 0 w 3086854"/>
              <a:gd name="connsiteY0" fmla="*/ 1271546 h 1408137"/>
              <a:gd name="connsiteX1" fmla="*/ 466725 w 3086854"/>
              <a:gd name="connsiteY1" fmla="*/ 4721 h 1408137"/>
              <a:gd name="connsiteX2" fmla="*/ 1524000 w 3086854"/>
              <a:gd name="connsiteY2" fmla="*/ 823871 h 1408137"/>
              <a:gd name="connsiteX3" fmla="*/ 2181225 w 3086854"/>
              <a:gd name="connsiteY3" fmla="*/ 366671 h 1408137"/>
              <a:gd name="connsiteX4" fmla="*/ 2752725 w 3086854"/>
              <a:gd name="connsiteY4" fmla="*/ 1233446 h 1408137"/>
              <a:gd name="connsiteX5" fmla="*/ 3057525 w 3086854"/>
              <a:gd name="connsiteY5" fmla="*/ 1395371 h 1408137"/>
              <a:gd name="connsiteX6" fmla="*/ 3057525 w 3086854"/>
              <a:gd name="connsiteY6" fmla="*/ 1385846 h 1408137"/>
              <a:gd name="connsiteX0" fmla="*/ 0 w 3086854"/>
              <a:gd name="connsiteY0" fmla="*/ 1271846 h 1408437"/>
              <a:gd name="connsiteX1" fmla="*/ 170630 w 3086854"/>
              <a:gd name="connsiteY1" fmla="*/ 517066 h 1408437"/>
              <a:gd name="connsiteX2" fmla="*/ 466725 w 3086854"/>
              <a:gd name="connsiteY2" fmla="*/ 5021 h 1408437"/>
              <a:gd name="connsiteX3" fmla="*/ 1524000 w 3086854"/>
              <a:gd name="connsiteY3" fmla="*/ 824171 h 1408437"/>
              <a:gd name="connsiteX4" fmla="*/ 2181225 w 3086854"/>
              <a:gd name="connsiteY4" fmla="*/ 366971 h 1408437"/>
              <a:gd name="connsiteX5" fmla="*/ 2752725 w 3086854"/>
              <a:gd name="connsiteY5" fmla="*/ 1233746 h 1408437"/>
              <a:gd name="connsiteX6" fmla="*/ 3057525 w 3086854"/>
              <a:gd name="connsiteY6" fmla="*/ 1395671 h 1408437"/>
              <a:gd name="connsiteX7" fmla="*/ 3057525 w 3086854"/>
              <a:gd name="connsiteY7" fmla="*/ 1386146 h 1408437"/>
              <a:gd name="connsiteX0" fmla="*/ 0 w 3086854"/>
              <a:gd name="connsiteY0" fmla="*/ 1341136 h 1477727"/>
              <a:gd name="connsiteX1" fmla="*/ 170630 w 3086854"/>
              <a:gd name="connsiteY1" fmla="*/ 586356 h 1477727"/>
              <a:gd name="connsiteX2" fmla="*/ 466725 w 3086854"/>
              <a:gd name="connsiteY2" fmla="*/ 74311 h 1477727"/>
              <a:gd name="connsiteX3" fmla="*/ 1524000 w 3086854"/>
              <a:gd name="connsiteY3" fmla="*/ 893461 h 1477727"/>
              <a:gd name="connsiteX4" fmla="*/ 2181225 w 3086854"/>
              <a:gd name="connsiteY4" fmla="*/ 436261 h 1477727"/>
              <a:gd name="connsiteX5" fmla="*/ 2752725 w 3086854"/>
              <a:gd name="connsiteY5" fmla="*/ 1303036 h 1477727"/>
              <a:gd name="connsiteX6" fmla="*/ 3057525 w 3086854"/>
              <a:gd name="connsiteY6" fmla="*/ 1464961 h 1477727"/>
              <a:gd name="connsiteX7" fmla="*/ 3057525 w 3086854"/>
              <a:gd name="connsiteY7" fmla="*/ 1455436 h 1477727"/>
              <a:gd name="connsiteX0" fmla="*/ 0 w 3086854"/>
              <a:gd name="connsiteY0" fmla="*/ 1449897 h 1586488"/>
              <a:gd name="connsiteX1" fmla="*/ 170630 w 3086854"/>
              <a:gd name="connsiteY1" fmla="*/ 695117 h 1586488"/>
              <a:gd name="connsiteX2" fmla="*/ 693227 w 3086854"/>
              <a:gd name="connsiteY2" fmla="*/ 32070 h 1586488"/>
              <a:gd name="connsiteX3" fmla="*/ 1524000 w 3086854"/>
              <a:gd name="connsiteY3" fmla="*/ 1002222 h 1586488"/>
              <a:gd name="connsiteX4" fmla="*/ 2181225 w 3086854"/>
              <a:gd name="connsiteY4" fmla="*/ 545022 h 1586488"/>
              <a:gd name="connsiteX5" fmla="*/ 2752725 w 3086854"/>
              <a:gd name="connsiteY5" fmla="*/ 1411797 h 1586488"/>
              <a:gd name="connsiteX6" fmla="*/ 3057525 w 3086854"/>
              <a:gd name="connsiteY6" fmla="*/ 1573722 h 1586488"/>
              <a:gd name="connsiteX7" fmla="*/ 3057525 w 3086854"/>
              <a:gd name="connsiteY7" fmla="*/ 1564197 h 1586488"/>
              <a:gd name="connsiteX0" fmla="*/ 0 w 3086854"/>
              <a:gd name="connsiteY0" fmla="*/ 1447713 h 1584304"/>
              <a:gd name="connsiteX1" fmla="*/ 170630 w 3086854"/>
              <a:gd name="connsiteY1" fmla="*/ 701322 h 1584304"/>
              <a:gd name="connsiteX2" fmla="*/ 693227 w 3086854"/>
              <a:gd name="connsiteY2" fmla="*/ 29886 h 1584304"/>
              <a:gd name="connsiteX3" fmla="*/ 1524000 w 3086854"/>
              <a:gd name="connsiteY3" fmla="*/ 1000038 h 1584304"/>
              <a:gd name="connsiteX4" fmla="*/ 2181225 w 3086854"/>
              <a:gd name="connsiteY4" fmla="*/ 542838 h 1584304"/>
              <a:gd name="connsiteX5" fmla="*/ 2752725 w 3086854"/>
              <a:gd name="connsiteY5" fmla="*/ 1409613 h 1584304"/>
              <a:gd name="connsiteX6" fmla="*/ 3057525 w 3086854"/>
              <a:gd name="connsiteY6" fmla="*/ 1571538 h 1584304"/>
              <a:gd name="connsiteX7" fmla="*/ 3057525 w 3086854"/>
              <a:gd name="connsiteY7" fmla="*/ 1562013 h 1584304"/>
              <a:gd name="connsiteX0" fmla="*/ 0 w 3086854"/>
              <a:gd name="connsiteY0" fmla="*/ 1449103 h 1585694"/>
              <a:gd name="connsiteX1" fmla="*/ 170630 w 3086854"/>
              <a:gd name="connsiteY1" fmla="*/ 702712 h 1585694"/>
              <a:gd name="connsiteX2" fmla="*/ 693227 w 3086854"/>
              <a:gd name="connsiteY2" fmla="*/ 31276 h 1585694"/>
              <a:gd name="connsiteX3" fmla="*/ 1524000 w 3086854"/>
              <a:gd name="connsiteY3" fmla="*/ 1001428 h 1585694"/>
              <a:gd name="connsiteX4" fmla="*/ 2181225 w 3086854"/>
              <a:gd name="connsiteY4" fmla="*/ 544228 h 1585694"/>
              <a:gd name="connsiteX5" fmla="*/ 2752725 w 3086854"/>
              <a:gd name="connsiteY5" fmla="*/ 1411003 h 1585694"/>
              <a:gd name="connsiteX6" fmla="*/ 3057525 w 3086854"/>
              <a:gd name="connsiteY6" fmla="*/ 1572928 h 1585694"/>
              <a:gd name="connsiteX7" fmla="*/ 3057525 w 3086854"/>
              <a:gd name="connsiteY7" fmla="*/ 1563403 h 1585694"/>
              <a:gd name="connsiteX0" fmla="*/ 0 w 3086854"/>
              <a:gd name="connsiteY0" fmla="*/ 1449103 h 1585694"/>
              <a:gd name="connsiteX1" fmla="*/ 170630 w 3086854"/>
              <a:gd name="connsiteY1" fmla="*/ 702712 h 1585694"/>
              <a:gd name="connsiteX2" fmla="*/ 693227 w 3086854"/>
              <a:gd name="connsiteY2" fmla="*/ 31276 h 1585694"/>
              <a:gd name="connsiteX3" fmla="*/ 1524000 w 3086854"/>
              <a:gd name="connsiteY3" fmla="*/ 1001428 h 1585694"/>
              <a:gd name="connsiteX4" fmla="*/ 2181225 w 3086854"/>
              <a:gd name="connsiteY4" fmla="*/ 544228 h 1585694"/>
              <a:gd name="connsiteX5" fmla="*/ 2752725 w 3086854"/>
              <a:gd name="connsiteY5" fmla="*/ 1411003 h 1585694"/>
              <a:gd name="connsiteX6" fmla="*/ 3057525 w 3086854"/>
              <a:gd name="connsiteY6" fmla="*/ 1572928 h 1585694"/>
              <a:gd name="connsiteX7" fmla="*/ 3057525 w 3086854"/>
              <a:gd name="connsiteY7" fmla="*/ 1563403 h 1585694"/>
              <a:gd name="connsiteX0" fmla="*/ 0 w 3086854"/>
              <a:gd name="connsiteY0" fmla="*/ 1449103 h 1585694"/>
              <a:gd name="connsiteX1" fmla="*/ 170630 w 3086854"/>
              <a:gd name="connsiteY1" fmla="*/ 702712 h 1585694"/>
              <a:gd name="connsiteX2" fmla="*/ 693227 w 3086854"/>
              <a:gd name="connsiteY2" fmla="*/ 31276 h 1585694"/>
              <a:gd name="connsiteX3" fmla="*/ 1524000 w 3086854"/>
              <a:gd name="connsiteY3" fmla="*/ 1001428 h 1585694"/>
              <a:gd name="connsiteX4" fmla="*/ 2181225 w 3086854"/>
              <a:gd name="connsiteY4" fmla="*/ 544228 h 1585694"/>
              <a:gd name="connsiteX5" fmla="*/ 2752725 w 3086854"/>
              <a:gd name="connsiteY5" fmla="*/ 1411003 h 1585694"/>
              <a:gd name="connsiteX6" fmla="*/ 3057525 w 3086854"/>
              <a:gd name="connsiteY6" fmla="*/ 1572928 h 1585694"/>
              <a:gd name="connsiteX7" fmla="*/ 3057525 w 3086854"/>
              <a:gd name="connsiteY7" fmla="*/ 1563403 h 1585694"/>
              <a:gd name="connsiteX0" fmla="*/ 0 w 3086854"/>
              <a:gd name="connsiteY0" fmla="*/ 1449103 h 1585694"/>
              <a:gd name="connsiteX1" fmla="*/ 170630 w 3086854"/>
              <a:gd name="connsiteY1" fmla="*/ 702712 h 1585694"/>
              <a:gd name="connsiteX2" fmla="*/ 693227 w 3086854"/>
              <a:gd name="connsiteY2" fmla="*/ 31276 h 1585694"/>
              <a:gd name="connsiteX3" fmla="*/ 1524000 w 3086854"/>
              <a:gd name="connsiteY3" fmla="*/ 1001428 h 1585694"/>
              <a:gd name="connsiteX4" fmla="*/ 2181225 w 3086854"/>
              <a:gd name="connsiteY4" fmla="*/ 544228 h 1585694"/>
              <a:gd name="connsiteX5" fmla="*/ 2685613 w 3086854"/>
              <a:gd name="connsiteY5" fmla="*/ 1444559 h 1585694"/>
              <a:gd name="connsiteX6" fmla="*/ 3057525 w 3086854"/>
              <a:gd name="connsiteY6" fmla="*/ 1572928 h 1585694"/>
              <a:gd name="connsiteX7" fmla="*/ 3057525 w 3086854"/>
              <a:gd name="connsiteY7" fmla="*/ 1563403 h 1585694"/>
              <a:gd name="connsiteX0" fmla="*/ 0 w 3086854"/>
              <a:gd name="connsiteY0" fmla="*/ 1447713 h 1584304"/>
              <a:gd name="connsiteX1" fmla="*/ 170630 w 3086854"/>
              <a:gd name="connsiteY1" fmla="*/ 701322 h 1584304"/>
              <a:gd name="connsiteX2" fmla="*/ 693227 w 3086854"/>
              <a:gd name="connsiteY2" fmla="*/ 29886 h 1584304"/>
              <a:gd name="connsiteX3" fmla="*/ 1524000 w 3086854"/>
              <a:gd name="connsiteY3" fmla="*/ 1000038 h 1584304"/>
              <a:gd name="connsiteX4" fmla="*/ 2181225 w 3086854"/>
              <a:gd name="connsiteY4" fmla="*/ 542838 h 1584304"/>
              <a:gd name="connsiteX5" fmla="*/ 2685613 w 3086854"/>
              <a:gd name="connsiteY5" fmla="*/ 1443169 h 1584304"/>
              <a:gd name="connsiteX6" fmla="*/ 3057525 w 3086854"/>
              <a:gd name="connsiteY6" fmla="*/ 1571538 h 1584304"/>
              <a:gd name="connsiteX7" fmla="*/ 3057525 w 3086854"/>
              <a:gd name="connsiteY7" fmla="*/ 1562013 h 1584304"/>
              <a:gd name="connsiteX0" fmla="*/ 0 w 3086854"/>
              <a:gd name="connsiteY0" fmla="*/ 1447713 h 1584304"/>
              <a:gd name="connsiteX1" fmla="*/ 170630 w 3086854"/>
              <a:gd name="connsiteY1" fmla="*/ 701322 h 1584304"/>
              <a:gd name="connsiteX2" fmla="*/ 693227 w 3086854"/>
              <a:gd name="connsiteY2" fmla="*/ 29886 h 1584304"/>
              <a:gd name="connsiteX3" fmla="*/ 1524000 w 3086854"/>
              <a:gd name="connsiteY3" fmla="*/ 1000038 h 1584304"/>
              <a:gd name="connsiteX4" fmla="*/ 2181225 w 3086854"/>
              <a:gd name="connsiteY4" fmla="*/ 542838 h 1584304"/>
              <a:gd name="connsiteX5" fmla="*/ 2685613 w 3086854"/>
              <a:gd name="connsiteY5" fmla="*/ 1443169 h 1584304"/>
              <a:gd name="connsiteX6" fmla="*/ 3057525 w 3086854"/>
              <a:gd name="connsiteY6" fmla="*/ 1571538 h 1584304"/>
              <a:gd name="connsiteX7" fmla="*/ 3057525 w 3086854"/>
              <a:gd name="connsiteY7" fmla="*/ 1562013 h 1584304"/>
              <a:gd name="connsiteX0" fmla="*/ 0 w 3086854"/>
              <a:gd name="connsiteY0" fmla="*/ 1531664 h 1668255"/>
              <a:gd name="connsiteX1" fmla="*/ 170630 w 3086854"/>
              <a:gd name="connsiteY1" fmla="*/ 785273 h 1668255"/>
              <a:gd name="connsiteX2" fmla="*/ 693227 w 3086854"/>
              <a:gd name="connsiteY2" fmla="*/ 113837 h 1668255"/>
              <a:gd name="connsiteX3" fmla="*/ 1524000 w 3086854"/>
              <a:gd name="connsiteY3" fmla="*/ 1083989 h 1668255"/>
              <a:gd name="connsiteX4" fmla="*/ 2181225 w 3086854"/>
              <a:gd name="connsiteY4" fmla="*/ 626789 h 1668255"/>
              <a:gd name="connsiteX5" fmla="*/ 2685613 w 3086854"/>
              <a:gd name="connsiteY5" fmla="*/ 1527120 h 1668255"/>
              <a:gd name="connsiteX6" fmla="*/ 3057525 w 3086854"/>
              <a:gd name="connsiteY6" fmla="*/ 1655489 h 1668255"/>
              <a:gd name="connsiteX7" fmla="*/ 3057525 w 3086854"/>
              <a:gd name="connsiteY7" fmla="*/ 1645964 h 1668255"/>
              <a:gd name="connsiteX0" fmla="*/ 0 w 3086854"/>
              <a:gd name="connsiteY0" fmla="*/ 1526739 h 1663330"/>
              <a:gd name="connsiteX1" fmla="*/ 170630 w 3086854"/>
              <a:gd name="connsiteY1" fmla="*/ 780348 h 1663330"/>
              <a:gd name="connsiteX2" fmla="*/ 676449 w 3086854"/>
              <a:gd name="connsiteY2" fmla="*/ 117301 h 1663330"/>
              <a:gd name="connsiteX3" fmla="*/ 1524000 w 3086854"/>
              <a:gd name="connsiteY3" fmla="*/ 1079064 h 1663330"/>
              <a:gd name="connsiteX4" fmla="*/ 2181225 w 3086854"/>
              <a:gd name="connsiteY4" fmla="*/ 621864 h 1663330"/>
              <a:gd name="connsiteX5" fmla="*/ 2685613 w 3086854"/>
              <a:gd name="connsiteY5" fmla="*/ 1522195 h 1663330"/>
              <a:gd name="connsiteX6" fmla="*/ 3057525 w 3086854"/>
              <a:gd name="connsiteY6" fmla="*/ 1650564 h 1663330"/>
              <a:gd name="connsiteX7" fmla="*/ 3057525 w 3086854"/>
              <a:gd name="connsiteY7" fmla="*/ 1641039 h 1663330"/>
              <a:gd name="connsiteX0" fmla="*/ 0 w 3086854"/>
              <a:gd name="connsiteY0" fmla="*/ 1558113 h 1694704"/>
              <a:gd name="connsiteX1" fmla="*/ 170630 w 3086854"/>
              <a:gd name="connsiteY1" fmla="*/ 811722 h 1694704"/>
              <a:gd name="connsiteX2" fmla="*/ 676449 w 3086854"/>
              <a:gd name="connsiteY2" fmla="*/ 148675 h 1694704"/>
              <a:gd name="connsiteX3" fmla="*/ 1524000 w 3086854"/>
              <a:gd name="connsiteY3" fmla="*/ 1110438 h 1694704"/>
              <a:gd name="connsiteX4" fmla="*/ 2181225 w 3086854"/>
              <a:gd name="connsiteY4" fmla="*/ 653238 h 1694704"/>
              <a:gd name="connsiteX5" fmla="*/ 2685613 w 3086854"/>
              <a:gd name="connsiteY5" fmla="*/ 1553569 h 1694704"/>
              <a:gd name="connsiteX6" fmla="*/ 3057525 w 3086854"/>
              <a:gd name="connsiteY6" fmla="*/ 1681938 h 1694704"/>
              <a:gd name="connsiteX7" fmla="*/ 3057525 w 3086854"/>
              <a:gd name="connsiteY7" fmla="*/ 1672413 h 1694704"/>
              <a:gd name="connsiteX0" fmla="*/ 0 w 3086854"/>
              <a:gd name="connsiteY0" fmla="*/ 1565153 h 1701744"/>
              <a:gd name="connsiteX1" fmla="*/ 170630 w 3086854"/>
              <a:gd name="connsiteY1" fmla="*/ 818762 h 1701744"/>
              <a:gd name="connsiteX2" fmla="*/ 676449 w 3086854"/>
              <a:gd name="connsiteY2" fmla="*/ 155715 h 1701744"/>
              <a:gd name="connsiteX3" fmla="*/ 1524000 w 3086854"/>
              <a:gd name="connsiteY3" fmla="*/ 1117478 h 1701744"/>
              <a:gd name="connsiteX4" fmla="*/ 2181225 w 3086854"/>
              <a:gd name="connsiteY4" fmla="*/ 660278 h 1701744"/>
              <a:gd name="connsiteX5" fmla="*/ 2685613 w 3086854"/>
              <a:gd name="connsiteY5" fmla="*/ 1560609 h 1701744"/>
              <a:gd name="connsiteX6" fmla="*/ 3057525 w 3086854"/>
              <a:gd name="connsiteY6" fmla="*/ 1688978 h 1701744"/>
              <a:gd name="connsiteX7" fmla="*/ 3057525 w 3086854"/>
              <a:gd name="connsiteY7" fmla="*/ 1679453 h 1701744"/>
              <a:gd name="connsiteX0" fmla="*/ 0 w 3086854"/>
              <a:gd name="connsiteY0" fmla="*/ 1561632 h 1698223"/>
              <a:gd name="connsiteX1" fmla="*/ 170630 w 3086854"/>
              <a:gd name="connsiteY1" fmla="*/ 815241 h 1698223"/>
              <a:gd name="connsiteX2" fmla="*/ 676449 w 3086854"/>
              <a:gd name="connsiteY2" fmla="*/ 152194 h 1698223"/>
              <a:gd name="connsiteX3" fmla="*/ 1524000 w 3086854"/>
              <a:gd name="connsiteY3" fmla="*/ 1113957 h 1698223"/>
              <a:gd name="connsiteX4" fmla="*/ 2181225 w 3086854"/>
              <a:gd name="connsiteY4" fmla="*/ 656757 h 1698223"/>
              <a:gd name="connsiteX5" fmla="*/ 2685613 w 3086854"/>
              <a:gd name="connsiteY5" fmla="*/ 1557088 h 1698223"/>
              <a:gd name="connsiteX6" fmla="*/ 3057525 w 3086854"/>
              <a:gd name="connsiteY6" fmla="*/ 1685457 h 1698223"/>
              <a:gd name="connsiteX7" fmla="*/ 3057525 w 3086854"/>
              <a:gd name="connsiteY7" fmla="*/ 1675932 h 1698223"/>
              <a:gd name="connsiteX0" fmla="*/ 0 w 3086854"/>
              <a:gd name="connsiteY0" fmla="*/ 1568681 h 1705272"/>
              <a:gd name="connsiteX1" fmla="*/ 170630 w 3086854"/>
              <a:gd name="connsiteY1" fmla="*/ 822290 h 1705272"/>
              <a:gd name="connsiteX2" fmla="*/ 676449 w 3086854"/>
              <a:gd name="connsiteY2" fmla="*/ 159243 h 1705272"/>
              <a:gd name="connsiteX3" fmla="*/ 1524000 w 3086854"/>
              <a:gd name="connsiteY3" fmla="*/ 1121006 h 1705272"/>
              <a:gd name="connsiteX4" fmla="*/ 2181225 w 3086854"/>
              <a:gd name="connsiteY4" fmla="*/ 663806 h 1705272"/>
              <a:gd name="connsiteX5" fmla="*/ 2685613 w 3086854"/>
              <a:gd name="connsiteY5" fmla="*/ 1564137 h 1705272"/>
              <a:gd name="connsiteX6" fmla="*/ 3057525 w 3086854"/>
              <a:gd name="connsiteY6" fmla="*/ 1692506 h 1705272"/>
              <a:gd name="connsiteX7" fmla="*/ 3057525 w 3086854"/>
              <a:gd name="connsiteY7" fmla="*/ 1682981 h 1705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6854" h="1705272">
                <a:moveTo>
                  <a:pt x="0" y="1568681"/>
                </a:moveTo>
                <a:cubicBezTo>
                  <a:pt x="28438" y="1442884"/>
                  <a:pt x="151566" y="1033427"/>
                  <a:pt x="170630" y="822290"/>
                </a:cubicBezTo>
                <a:cubicBezTo>
                  <a:pt x="474920" y="-311636"/>
                  <a:pt x="467665" y="8788"/>
                  <a:pt x="676449" y="159243"/>
                </a:cubicBezTo>
                <a:cubicBezTo>
                  <a:pt x="885233" y="309698"/>
                  <a:pt x="1273204" y="1036912"/>
                  <a:pt x="1524000" y="1121006"/>
                </a:cubicBezTo>
                <a:cubicBezTo>
                  <a:pt x="1774796" y="1205100"/>
                  <a:pt x="1987623" y="589951"/>
                  <a:pt x="2181225" y="663806"/>
                </a:cubicBezTo>
                <a:cubicBezTo>
                  <a:pt x="2374827" y="737661"/>
                  <a:pt x="2539563" y="1392687"/>
                  <a:pt x="2685613" y="1564137"/>
                </a:cubicBezTo>
                <a:cubicBezTo>
                  <a:pt x="2831663" y="1735587"/>
                  <a:pt x="3057525" y="1692506"/>
                  <a:pt x="3057525" y="1692506"/>
                </a:cubicBezTo>
                <a:cubicBezTo>
                  <a:pt x="3108325" y="1717906"/>
                  <a:pt x="3082925" y="1700443"/>
                  <a:pt x="3057525" y="1682981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DA37D73E-D011-46A2-A739-B73CE2882DFD}"/>
              </a:ext>
            </a:extLst>
          </p:cNvPr>
          <p:cNvCxnSpPr/>
          <p:nvPr/>
        </p:nvCxnSpPr>
        <p:spPr>
          <a:xfrm flipV="1">
            <a:off x="1571643" y="2536102"/>
            <a:ext cx="0" cy="1847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A81223F7-6555-4468-87D8-C24CE6B7B2FA}"/>
              </a:ext>
            </a:extLst>
          </p:cNvPr>
          <p:cNvCxnSpPr>
            <a:cxnSpLocks/>
          </p:cNvCxnSpPr>
          <p:nvPr/>
        </p:nvCxnSpPr>
        <p:spPr>
          <a:xfrm>
            <a:off x="1571643" y="4383952"/>
            <a:ext cx="3629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033B373-A6E2-4128-A4E9-1D69AAC28E64}"/>
                  </a:ext>
                </a:extLst>
              </p:cNvPr>
              <p:cNvSpPr txBox="1"/>
              <p:nvPr/>
            </p:nvSpPr>
            <p:spPr>
              <a:xfrm>
                <a:off x="5200668" y="4415390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033B373-A6E2-4128-A4E9-1D69AAC28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668" y="4415390"/>
                <a:ext cx="189475" cy="276999"/>
              </a:xfrm>
              <a:prstGeom prst="rect">
                <a:avLst/>
              </a:prstGeom>
              <a:blipFill>
                <a:blip r:embed="rId4" cstate="print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5AC2B0F-FD3E-47E9-AB49-EF025A837140}"/>
                  </a:ext>
                </a:extLst>
              </p:cNvPr>
              <p:cNvSpPr txBox="1"/>
              <p:nvPr/>
            </p:nvSpPr>
            <p:spPr>
              <a:xfrm>
                <a:off x="443697" y="2734999"/>
                <a:ext cx="10731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1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5AC2B0F-FD3E-47E9-AB49-EF025A837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97" y="2734999"/>
                <a:ext cx="1073179" cy="276999"/>
              </a:xfrm>
              <a:prstGeom prst="rect">
                <a:avLst/>
              </a:prstGeom>
              <a:blipFill>
                <a:blip r:embed="rId5" cstate="print"/>
                <a:stretch>
                  <a:fillRect l="-7386" t="-4444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2DCD5D35-8792-4799-97C7-786CB78325C6}"/>
              </a:ext>
            </a:extLst>
          </p:cNvPr>
          <p:cNvCxnSpPr>
            <a:cxnSpLocks/>
          </p:cNvCxnSpPr>
          <p:nvPr/>
        </p:nvCxnSpPr>
        <p:spPr>
          <a:xfrm>
            <a:off x="2326434" y="2576364"/>
            <a:ext cx="0" cy="183902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69FF655-47C3-49D8-A009-1463D09C4D69}"/>
                  </a:ext>
                </a:extLst>
              </p:cNvPr>
              <p:cNvSpPr txBox="1"/>
              <p:nvPr/>
            </p:nvSpPr>
            <p:spPr>
              <a:xfrm>
                <a:off x="1770645" y="4393974"/>
                <a:ext cx="1252971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𝑀𝐿𝐸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9FF655-47C3-49D8-A009-1463D09C4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645" y="4393974"/>
                <a:ext cx="1252971" cy="298415"/>
              </a:xfrm>
              <a:prstGeom prst="rect">
                <a:avLst/>
              </a:prstGeom>
              <a:blipFill>
                <a:blip r:embed="rId6" cstate="print"/>
                <a:stretch>
                  <a:fillRect l="-3883" r="-1456" b="-224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Star: 5 Points 40">
            <a:extLst>
              <a:ext uri="{FF2B5EF4-FFF2-40B4-BE49-F238E27FC236}">
                <a16:creationId xmlns:a16="http://schemas.microsoft.com/office/drawing/2014/main" xmlns="" id="{0BFA10F5-07C9-44E2-BC5E-5AC27B912C15}"/>
              </a:ext>
            </a:extLst>
          </p:cNvPr>
          <p:cNvSpPr/>
          <p:nvPr/>
        </p:nvSpPr>
        <p:spPr>
          <a:xfrm>
            <a:off x="2216898" y="4255648"/>
            <a:ext cx="219071" cy="205202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D41F6A-1AF2-4404-A562-71A312786263}"/>
                  </a:ext>
                </a:extLst>
              </p:cNvPr>
              <p:cNvSpPr txBox="1"/>
              <p:nvPr/>
            </p:nvSpPr>
            <p:spPr>
              <a:xfrm>
                <a:off x="5314165" y="3179368"/>
                <a:ext cx="6259149" cy="881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𝐿𝐿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I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800">
                          <a:latin typeface="Cambria Math" panose="02040503050406030204" pitchFamily="18" charset="0"/>
                        </a:rPr>
                        <m:t>log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I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8D41F6A-1AF2-4404-A562-71A312786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165" y="3179368"/>
                <a:ext cx="6259149" cy="881844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01A626-83F8-41E2-A5C4-FD1DABA5E1B8}"/>
                  </a:ext>
                </a:extLst>
              </p:cNvPr>
              <p:cNvSpPr txBox="1"/>
              <p:nvPr/>
            </p:nvSpPr>
            <p:spPr>
              <a:xfrm>
                <a:off x="8358983" y="4186103"/>
                <a:ext cx="3253263" cy="881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D01A626-83F8-41E2-A5C4-FD1DABA5E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983" y="4186103"/>
                <a:ext cx="3253263" cy="881844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xmlns="" id="{1672D5B9-425D-4CAF-9051-270288ADDFAC}"/>
              </a:ext>
            </a:extLst>
          </p:cNvPr>
          <p:cNvSpPr/>
          <p:nvPr/>
        </p:nvSpPr>
        <p:spPr>
          <a:xfrm>
            <a:off x="5551058" y="2060008"/>
            <a:ext cx="3303722" cy="992722"/>
          </a:xfrm>
          <a:prstGeom prst="wedgeRectCallout">
            <a:avLst>
              <a:gd name="adj1" fmla="val -57082"/>
              <a:gd name="adj2" fmla="val 243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Leads to simpler algebra/calculus, and also yields better numerical stability when implementing it </a:t>
            </a:r>
            <a:r>
              <a:rPr lang="en-IN" sz="1600" dirty="0" smtClean="0">
                <a:solidFill>
                  <a:schemeClr val="tx1"/>
                </a:solidFill>
                <a:latin typeface="Abadi Extra Light" panose="020B0204020104020204" pitchFamily="34" charset="0"/>
              </a:rPr>
              <a:t>on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computer (dealing with log of probabilities)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187017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94167"/>
    </mc:Choice>
    <mc:Fallback>
      <p:transition spd="slow" advTm="1941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21" grpId="0" animBg="1"/>
      <p:bldP spid="27" grpId="0" animBg="1"/>
      <p:bldP spid="35" grpId="0" animBg="1"/>
      <p:bldP spid="40" grpId="0" animBg="1"/>
      <p:bldP spid="41" grpId="0" animBg="1"/>
      <p:bldP spid="6" grpId="0" animBg="1"/>
      <p:bldP spid="9" grpId="0" animBg="1"/>
      <p:bldP spid="4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Maximum Likelihood Estimation (MLE)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MLE problem can also be easily written as a </a:t>
                </a:r>
                <a:r>
                  <a:rPr lang="en-GB" sz="2600" u="sng" dirty="0">
                    <a:latin typeface="Abadi Extra Light" panose="020B0204020104020204" pitchFamily="34" charset="0"/>
                  </a:rPr>
                  <a:t>minimization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problem</a:t>
                </a: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𝑀𝐿𝐸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IN" i="1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IN" smtClean="0">
                            <a:latin typeface="Cambria Math" panose="02040503050406030204" pitchFamily="18" charset="0"/>
                          </a:rPr>
                          <m:t>ax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en-IN" i="1">
                            <a:latin typeface="Cambria Math" panose="02040503050406030204" pitchFamily="18" charset="0"/>
                          </a:rPr>
                          <m:t>𝜃</m:t>
                        </m:r>
                      </m:lim>
                    </m:limLow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IN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lim>
                    </m:limLow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Thus MLE can also be seen as minimizing the negative log-likelihood  (NLL)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NLL is analogous to a loss function</a:t>
                </a: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The negative log-</a:t>
                </a:r>
                <a:r>
                  <a:rPr lang="en-GB" sz="2200" dirty="0" err="1">
                    <a:latin typeface="Abadi Extra Light" panose="020B0204020104020204" pitchFamily="34" charset="0"/>
                  </a:rPr>
                  <a:t>lik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(−</m:t>
                    </m:r>
                    <m:r>
                      <m:rPr>
                        <m:sty m:val="p"/>
                      </m:rPr>
                      <a:rPr lang="en-IN" sz="2000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) is akin to the loss on each data point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Thus doing MLE is akin to </a:t>
                </a:r>
                <a:r>
                  <a:rPr lang="en-GB" sz="2600" u="sng" dirty="0">
                    <a:latin typeface="Abadi Extra Light" panose="020B0204020104020204" pitchFamily="34" charset="0"/>
                  </a:rPr>
                  <a:t>minimizing training loss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xmlns="" id="{3E1C66DC-3149-4DB8-A27F-BA99E54DD8E5}"/>
              </a:ext>
            </a:extLst>
          </p:cNvPr>
          <p:cNvSpPr/>
          <p:nvPr/>
        </p:nvSpPr>
        <p:spPr>
          <a:xfrm>
            <a:off x="7841673" y="1588656"/>
            <a:ext cx="3131127" cy="997526"/>
          </a:xfrm>
          <a:prstGeom prst="ellipse">
            <a:avLst/>
          </a:prstGeom>
          <a:solidFill>
            <a:schemeClr val="accent1">
              <a:alpha val="0"/>
            </a:schemeClr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8809EA49-A55F-4CBF-AC89-A02E0E1F6A87}"/>
              </a:ext>
            </a:extLst>
          </p:cNvPr>
          <p:cNvCxnSpPr/>
          <p:nvPr/>
        </p:nvCxnSpPr>
        <p:spPr>
          <a:xfrm flipH="1">
            <a:off x="10353964" y="1130786"/>
            <a:ext cx="350981" cy="4578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616FCBA-15AC-47FA-A578-622CBB2D9E85}"/>
              </a:ext>
            </a:extLst>
          </p:cNvPr>
          <p:cNvSpPr txBox="1"/>
          <p:nvPr/>
        </p:nvSpPr>
        <p:spPr>
          <a:xfrm>
            <a:off x="9496152" y="519326"/>
            <a:ext cx="2417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Negative Log-Likelihood</a:t>
            </a:r>
          </a:p>
          <a:p>
            <a:r>
              <a:rPr lang="en-IN" dirty="0">
                <a:latin typeface="Abadi Extra Light" panose="020B0204020104020204" pitchFamily="34" charset="0"/>
              </a:rPr>
              <a:t>             (NLL)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0FC0C3-A325-4955-BB6D-4122D52004A2}"/>
                  </a:ext>
                </a:extLst>
              </p:cNvPr>
              <p:cNvSpPr txBox="1"/>
              <p:nvPr/>
            </p:nvSpPr>
            <p:spPr>
              <a:xfrm>
                <a:off x="3447695" y="3426396"/>
                <a:ext cx="3567323" cy="560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𝑀𝐿𝐸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800" b="0" i="1" smtClean="0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lim>
                    </m:limLow>
                  </m:oMath>
                </a14:m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𝑁𝐿𝐿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F0FC0C3-A325-4955-BB6D-4122D5200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695" y="3426396"/>
                <a:ext cx="3567323" cy="560923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F268A2F5-6360-4057-9FA5-CBA0420CA5EE}"/>
              </a:ext>
            </a:extLst>
          </p:cNvPr>
          <p:cNvSpPr/>
          <p:nvPr/>
        </p:nvSpPr>
        <p:spPr>
          <a:xfrm>
            <a:off x="3273322" y="3346491"/>
            <a:ext cx="3796146" cy="72073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xmlns="" id="{3F40A3E2-DDDB-4BE1-9852-1DC7CC006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03523" y="5209486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xmlns="" id="{47E47CA7-153F-4997-AAAF-9C5E787C5AD8}"/>
              </a:ext>
            </a:extLst>
          </p:cNvPr>
          <p:cNvSpPr/>
          <p:nvPr/>
        </p:nvSpPr>
        <p:spPr>
          <a:xfrm>
            <a:off x="8676986" y="5539831"/>
            <a:ext cx="2388178" cy="907905"/>
          </a:xfrm>
          <a:prstGeom prst="wedgeRectCallout">
            <a:avLst>
              <a:gd name="adj1" fmla="val -75254"/>
              <a:gd name="adj2" fmla="val 562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Does it mean MLE could overfit? If so, how to prevent this?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5E091B39-DFC9-4575-8FE5-8FE362035C8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187178" y="3276717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9748ABBA-0666-42F6-9FCD-7F943A3B8FB9}"/>
                  </a:ext>
                </a:extLst>
              </p:cNvPr>
              <p:cNvSpPr/>
              <p:nvPr/>
            </p:nvSpPr>
            <p:spPr>
              <a:xfrm>
                <a:off x="7176656" y="3140364"/>
                <a:ext cx="4051372" cy="1401942"/>
              </a:xfrm>
              <a:prstGeom prst="wedgeRectCallout">
                <a:avLst>
                  <a:gd name="adj1" fmla="val 56264"/>
                  <a:gd name="adj2" fmla="val -14423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Indeed. It may overfit. Several ways to prevent it: Use </a:t>
                </a:r>
                <a:r>
                  <a:rPr lang="en-IN" sz="1600" b="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regularizer</a:t>
                </a:r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or other strategies to prevent overfitting. Alternatives, use </a:t>
                </a:r>
                <a:r>
                  <a:rPr lang="en-IN" sz="1600" b="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“prior” distributions </a:t>
                </a:r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on the parameters </a:t>
                </a:r>
                <a14:m>
                  <m:oMath xmlns:m="http://schemas.openxmlformats.org/officeDocument/2006/math"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that we are trying to estimate (which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will kind of act as a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regularizer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as we will see shortly)</a:t>
                </a:r>
                <a:endParaRPr lang="en-IN" sz="16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748ABBA-0666-42F6-9FCD-7F943A3B8F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656" y="3140364"/>
                <a:ext cx="4051372" cy="1401942"/>
              </a:xfrm>
              <a:prstGeom prst="wedgeRectCallout">
                <a:avLst>
                  <a:gd name="adj1" fmla="val 56264"/>
                  <a:gd name="adj2" fmla="val -14423"/>
                </a:avLst>
              </a:prstGeom>
              <a:blipFill>
                <a:blip r:embed="rId7" cstate="print"/>
                <a:stretch>
                  <a:fillRect l="-563" t="-6034" b="-10776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xmlns="" id="{DE2D4A4E-0675-429F-99DA-C326940E75EB}"/>
              </a:ext>
            </a:extLst>
          </p:cNvPr>
          <p:cNvSpPr/>
          <p:nvPr/>
        </p:nvSpPr>
        <p:spPr>
          <a:xfrm>
            <a:off x="9225868" y="4792676"/>
            <a:ext cx="2826175" cy="607623"/>
          </a:xfrm>
          <a:prstGeom prst="wedgeRectCallout">
            <a:avLst>
              <a:gd name="adj1" fmla="val -2294"/>
              <a:gd name="adj2" fmla="val -9981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Such priors have various other benefits as we will see later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842810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79749"/>
    </mc:Choice>
    <mc:Fallback>
      <p:transition spd="slow" advTm="2797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3" grpId="0" animBg="1"/>
      <p:bldP spid="23" grpId="0" animBg="1"/>
      <p:bldP spid="26" grpId="0" animBg="1"/>
      <p:bldP spid="29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MLE: An Example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Consider a sequence of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coin toss outcomes (observations)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Each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a binary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random variable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. Head: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Tail: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assumed generated by a </a:t>
                </a:r>
                <a:r>
                  <a:rPr lang="en-GB" sz="2600" b="1" dirty="0">
                    <a:latin typeface="Abadi Extra Light" panose="020B0204020104020204" pitchFamily="34" charset="0"/>
                  </a:rPr>
                  <a:t>Bernoulli distribution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with param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∈ (0,1)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the unknown param (probability of head). Want to estimate it using MLE</a:t>
                </a: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Log-likelihood: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sty m:val="p"/>
                      </m:rPr>
                      <a:rPr lang="en-IN" sz="2400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1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IN" sz="2400" dirty="0"/>
                      <m:t> </m:t>
                    </m:r>
                    <m:r>
                      <m:rPr>
                        <m:nor/>
                      </m:rPr>
                      <a:rPr lang="en-IN" sz="2400" b="0" i="0" dirty="0" smtClean="0"/>
                      <m:t>(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I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IN" sz="2400" b="0" i="0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⁡ (1−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Maximizing log-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lik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(or minimizing NLL)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will give a closed form expression</a:t>
                </a: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64CF04-78A8-42D6-B96F-F0175A90C1D0}"/>
                  </a:ext>
                </a:extLst>
              </p:cNvPr>
              <p:cNvSpPr txBox="1"/>
              <p:nvPr/>
            </p:nvSpPr>
            <p:spPr>
              <a:xfrm>
                <a:off x="2978726" y="3059668"/>
                <a:ext cx="60265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Bernoulli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endParaRPr lang="en-IN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464CF04-78A8-42D6-B96F-F0175A90C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726" y="3059668"/>
                <a:ext cx="6026522" cy="369332"/>
              </a:xfrm>
              <a:prstGeom prst="rect">
                <a:avLst/>
              </a:prstGeom>
              <a:blipFill>
                <a:blip r:embed="rId4" cstate="print"/>
                <a:stretch>
                  <a:fillRect l="-1822" b="-327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FCC69E1-6AF7-436C-8F75-D9249044DB4D}"/>
              </a:ext>
            </a:extLst>
          </p:cNvPr>
          <p:cNvSpPr txBox="1"/>
          <p:nvPr/>
        </p:nvSpPr>
        <p:spPr>
          <a:xfrm>
            <a:off x="4584678" y="5838050"/>
            <a:ext cx="529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7A7AAE-F007-4438-ABE6-0DBDEC77E9DF}"/>
                  </a:ext>
                </a:extLst>
              </p:cNvPr>
              <p:cNvSpPr txBox="1"/>
              <p:nvPr/>
            </p:nvSpPr>
            <p:spPr>
              <a:xfrm>
                <a:off x="4462135" y="5522912"/>
                <a:ext cx="2573590" cy="8683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𝑀𝐿𝐸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7A7AAE-F007-4438-ABE6-0DBDEC77E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135" y="5522912"/>
                <a:ext cx="2573590" cy="868315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xmlns="" id="{67ED03CB-487F-45B5-A4AE-6470BA3FD67C}"/>
              </a:ext>
            </a:extLst>
          </p:cNvPr>
          <p:cNvSpPr/>
          <p:nvPr/>
        </p:nvSpPr>
        <p:spPr>
          <a:xfrm>
            <a:off x="7158268" y="5322695"/>
            <a:ext cx="1390651" cy="1099830"/>
          </a:xfrm>
          <a:prstGeom prst="wedgeRectCallout">
            <a:avLst>
              <a:gd name="adj1" fmla="val -61092"/>
              <a:gd name="adj2" fmla="val 1376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Thus MLE solution is simply the fraction of heads! </a:t>
            </a:r>
            <a:r>
              <a:rPr lang="en-IN" sz="1400" dirty="0" smtClean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Makes intuitive sense!</a:t>
            </a:r>
            <a:endParaRPr lang="en-IN" sz="1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xmlns="" id="{A5804242-0B31-4020-9C0A-679236CEF667}"/>
              </a:ext>
            </a:extLst>
          </p:cNvPr>
          <p:cNvSpPr/>
          <p:nvPr/>
        </p:nvSpPr>
        <p:spPr>
          <a:xfrm>
            <a:off x="10642901" y="1231327"/>
            <a:ext cx="1283854" cy="593556"/>
          </a:xfrm>
          <a:prstGeom prst="wedgeRectCallout">
            <a:avLst>
              <a:gd name="adj1" fmla="val -47352"/>
              <a:gd name="adj2" fmla="val 14829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Probability of a head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xmlns="" id="{992E8E0B-6A32-4A4D-A934-143B295E2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6138" y="5450068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51075AEC-434E-49B4-9203-FAD749A239E5}"/>
                  </a:ext>
                </a:extLst>
              </p:cNvPr>
              <p:cNvSpPr/>
              <p:nvPr/>
            </p:nvSpPr>
            <p:spPr>
              <a:xfrm>
                <a:off x="1320835" y="5395206"/>
                <a:ext cx="3140363" cy="961105"/>
              </a:xfrm>
              <a:prstGeom prst="wedgeRectCallout">
                <a:avLst>
                  <a:gd name="adj1" fmla="val -67826"/>
                  <a:gd name="adj2" fmla="val 2965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 tossed a coin 5 times – gave 1 head and 4 tails. Does it means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 = 0.2?? The MLE approach says so. What is I see 0 head and 5 tails. Does it mean </a:t>
                </a:r>
                <a14:m>
                  <m:oMath xmlns:m="http://schemas.openxmlformats.org/officeDocument/2006/math">
                    <m:r>
                      <a:rPr lang="en-IN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 = 0? </a:t>
                </a:r>
              </a:p>
            </p:txBody>
          </p:sp>
        </mc:Choice>
        <mc:Fallback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1075AEC-434E-49B4-9203-FAD749A239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35" y="5395206"/>
                <a:ext cx="3140363" cy="961105"/>
              </a:xfrm>
              <a:prstGeom prst="wedgeRectCallout">
                <a:avLst>
                  <a:gd name="adj1" fmla="val -67826"/>
                  <a:gd name="adj2" fmla="val 29651"/>
                </a:avLst>
              </a:prstGeom>
              <a:blipFill>
                <a:blip r:embed="rId7" cstate="print"/>
                <a:stretch>
                  <a:fillRect r="-974" b="-434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F71F0E46-C66A-4247-94BA-8583A3633EC0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122931" y="5355438"/>
            <a:ext cx="1004822" cy="965223"/>
          </a:xfrm>
          <a:prstGeom prst="rect">
            <a:avLst/>
          </a:prstGeom>
        </p:spPr>
      </p:pic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xmlns="" id="{4B4B16B0-3BC9-4697-AA68-EEB3F070BD5A}"/>
              </a:ext>
            </a:extLst>
          </p:cNvPr>
          <p:cNvSpPr/>
          <p:nvPr/>
        </p:nvSpPr>
        <p:spPr>
          <a:xfrm>
            <a:off x="8739327" y="5276944"/>
            <a:ext cx="2383604" cy="1505228"/>
          </a:xfrm>
          <a:prstGeom prst="wedgeRectCallout">
            <a:avLst>
              <a:gd name="adj1" fmla="val 60733"/>
              <a:gd name="adj2" fmla="val -1124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Indeed – if you want to trust MLE solution. But with small number of training observations, MLE may overfit and may not be reliable. We will soon see better alternatives that use </a:t>
            </a:r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prior distributions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!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xmlns="" id="{13619AB2-B712-4E67-8E63-CF3E914FBDAE}"/>
              </a:ext>
            </a:extLst>
          </p:cNvPr>
          <p:cNvSpPr/>
          <p:nvPr/>
        </p:nvSpPr>
        <p:spPr>
          <a:xfrm>
            <a:off x="10636273" y="4032619"/>
            <a:ext cx="1448695" cy="593556"/>
          </a:xfrm>
          <a:prstGeom prst="wedgeRectCallout">
            <a:avLst>
              <a:gd name="adj1" fmla="val -51815"/>
              <a:gd name="adj2" fmla="val 9849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Take deriv. set it to zero and solve. Easy optimization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397523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82559"/>
    </mc:Choice>
    <mc:Fallback>
      <p:transition spd="slow" advTm="3825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8" grpId="0" animBg="1"/>
      <p:bldP spid="19" grpId="0" animBg="1"/>
      <p:bldP spid="21" grpId="0" animBg="1"/>
      <p:bldP spid="24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Expectation: intuition</a:t>
            </a:r>
            <a:endParaRPr lang="en-US" altLang="en-US" dirty="0">
              <a:solidFill>
                <a:schemeClr val="accent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42787" name="Rectangle 3"/>
          <p:cNvSpPr>
            <a:spLocks noGrp="1" noChangeArrowheads="1"/>
          </p:cNvSpPr>
          <p:nvPr>
            <p:ph idx="1"/>
          </p:nvPr>
        </p:nvSpPr>
        <p:spPr>
          <a:xfrm>
            <a:off x="812800" y="2514600"/>
            <a:ext cx="10363200" cy="4343400"/>
          </a:xfrm>
        </p:spPr>
        <p:txBody>
          <a:bodyPr/>
          <a:lstStyle/>
          <a:p>
            <a:r>
              <a:rPr lang="en-US" alt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Recall the following probability distribution of </a:t>
            </a:r>
            <a:r>
              <a:rPr lang="en-US" alt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patient </a:t>
            </a:r>
            <a:r>
              <a:rPr lang="en-US" alt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arrivals:</a:t>
            </a:r>
            <a:endParaRPr lang="en-US" alt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20800" y="3886200"/>
            <a:ext cx="7721600" cy="838200"/>
            <a:chOff x="-3" y="-3"/>
            <a:chExt cx="2230" cy="75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0"/>
              <a:ext cx="2224" cy="748"/>
              <a:chOff x="0" y="0"/>
              <a:chExt cx="2224" cy="748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399" cy="374"/>
                <a:chOff x="0" y="0"/>
                <a:chExt cx="399" cy="374"/>
              </a:xfrm>
            </p:grpSpPr>
            <p:sp>
              <p:nvSpPr>
                <p:cNvPr id="1142791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1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 i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x</a:t>
                  </a:r>
                  <a:endParaRPr lang="en-US" altLang="en-US" sz="240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endParaRPr lang="en-US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142792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399" y="0"/>
                <a:ext cx="365" cy="374"/>
                <a:chOff x="399" y="0"/>
                <a:chExt cx="365" cy="374"/>
              </a:xfrm>
            </p:grpSpPr>
            <p:sp>
              <p:nvSpPr>
                <p:cNvPr id="1142794" name="Rectangle 10"/>
                <p:cNvSpPr>
                  <a:spLocks noChangeArrowheads="1"/>
                </p:cNvSpPr>
                <p:nvPr/>
              </p:nvSpPr>
              <p:spPr bwMode="auto">
                <a:xfrm>
                  <a:off x="442" y="0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10</a:t>
                  </a:r>
                </a:p>
                <a:p>
                  <a:endParaRPr lang="en-US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142795" name="Rectangle 11"/>
                <p:cNvSpPr>
                  <a:spLocks noChangeArrowheads="1"/>
                </p:cNvSpPr>
                <p:nvPr/>
              </p:nvSpPr>
              <p:spPr bwMode="auto">
                <a:xfrm>
                  <a:off x="399" y="0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764" y="0"/>
                <a:ext cx="365" cy="374"/>
                <a:chOff x="764" y="0"/>
                <a:chExt cx="365" cy="374"/>
              </a:xfrm>
            </p:grpSpPr>
            <p:sp>
              <p:nvSpPr>
                <p:cNvPr id="1142797" name="Rectangle 13"/>
                <p:cNvSpPr>
                  <a:spLocks noChangeArrowheads="1"/>
                </p:cNvSpPr>
                <p:nvPr/>
              </p:nvSpPr>
              <p:spPr bwMode="auto">
                <a:xfrm>
                  <a:off x="807" y="0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11</a:t>
                  </a:r>
                </a:p>
                <a:p>
                  <a:endParaRPr lang="en-US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142798" name="Rectangle 14"/>
                <p:cNvSpPr>
                  <a:spLocks noChangeArrowheads="1"/>
                </p:cNvSpPr>
                <p:nvPr/>
              </p:nvSpPr>
              <p:spPr bwMode="auto">
                <a:xfrm>
                  <a:off x="764" y="0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1129" y="0"/>
                <a:ext cx="365" cy="374"/>
                <a:chOff x="1129" y="0"/>
                <a:chExt cx="365" cy="374"/>
              </a:xfrm>
            </p:grpSpPr>
            <p:sp>
              <p:nvSpPr>
                <p:cNvPr id="1142800" name="Rectangle 16"/>
                <p:cNvSpPr>
                  <a:spLocks noChangeArrowheads="1"/>
                </p:cNvSpPr>
                <p:nvPr/>
              </p:nvSpPr>
              <p:spPr bwMode="auto">
                <a:xfrm>
                  <a:off x="1172" y="0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12</a:t>
                  </a:r>
                </a:p>
                <a:p>
                  <a:endParaRPr lang="en-US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142801" name="Rectangle 17"/>
                <p:cNvSpPr>
                  <a:spLocks noChangeArrowheads="1"/>
                </p:cNvSpPr>
                <p:nvPr/>
              </p:nvSpPr>
              <p:spPr bwMode="auto">
                <a:xfrm>
                  <a:off x="1129" y="0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1494" y="0"/>
                <a:ext cx="365" cy="374"/>
                <a:chOff x="1494" y="0"/>
                <a:chExt cx="365" cy="374"/>
              </a:xfrm>
            </p:grpSpPr>
            <p:sp>
              <p:nvSpPr>
                <p:cNvPr id="1142803" name="Rectangle 19"/>
                <p:cNvSpPr>
                  <a:spLocks noChangeArrowheads="1"/>
                </p:cNvSpPr>
                <p:nvPr/>
              </p:nvSpPr>
              <p:spPr bwMode="auto">
                <a:xfrm>
                  <a:off x="1537" y="0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13</a:t>
                  </a:r>
                </a:p>
                <a:p>
                  <a:endParaRPr lang="en-US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142804" name="Rectangle 20"/>
                <p:cNvSpPr>
                  <a:spLocks noChangeArrowheads="1"/>
                </p:cNvSpPr>
                <p:nvPr/>
              </p:nvSpPr>
              <p:spPr bwMode="auto">
                <a:xfrm>
                  <a:off x="1494" y="0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1"/>
              <p:cNvGrpSpPr>
                <a:grpSpLocks/>
              </p:cNvGrpSpPr>
              <p:nvPr/>
            </p:nvGrpSpPr>
            <p:grpSpPr bwMode="auto">
              <a:xfrm>
                <a:off x="1859" y="0"/>
                <a:ext cx="365" cy="374"/>
                <a:chOff x="1859" y="0"/>
                <a:chExt cx="365" cy="374"/>
              </a:xfrm>
            </p:grpSpPr>
            <p:sp>
              <p:nvSpPr>
                <p:cNvPr id="1142806" name="Rectangle 22"/>
                <p:cNvSpPr>
                  <a:spLocks noChangeArrowheads="1"/>
                </p:cNvSpPr>
                <p:nvPr/>
              </p:nvSpPr>
              <p:spPr bwMode="auto">
                <a:xfrm>
                  <a:off x="1902" y="0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14</a:t>
                  </a:r>
                </a:p>
                <a:p>
                  <a:endParaRPr lang="en-US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142807" name="Rectangle 23"/>
                <p:cNvSpPr>
                  <a:spLocks noChangeArrowheads="1"/>
                </p:cNvSpPr>
                <p:nvPr/>
              </p:nvSpPr>
              <p:spPr bwMode="auto">
                <a:xfrm>
                  <a:off x="1859" y="0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4"/>
              <p:cNvGrpSpPr>
                <a:grpSpLocks/>
              </p:cNvGrpSpPr>
              <p:nvPr/>
            </p:nvGrpSpPr>
            <p:grpSpPr bwMode="auto">
              <a:xfrm>
                <a:off x="0" y="374"/>
                <a:ext cx="399" cy="374"/>
                <a:chOff x="0" y="374"/>
                <a:chExt cx="399" cy="374"/>
              </a:xfrm>
            </p:grpSpPr>
            <p:sp>
              <p:nvSpPr>
                <p:cNvPr id="1142809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374"/>
                  <a:ext cx="31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 i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P(x)</a:t>
                  </a:r>
                  <a:endParaRPr lang="en-US" altLang="en-US" sz="240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endParaRPr lang="en-US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142810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374"/>
                  <a:ext cx="39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399" y="374"/>
                <a:ext cx="365" cy="374"/>
                <a:chOff x="399" y="374"/>
                <a:chExt cx="365" cy="374"/>
              </a:xfrm>
            </p:grpSpPr>
            <p:sp>
              <p:nvSpPr>
                <p:cNvPr id="1142812" name="Rectangle 28"/>
                <p:cNvSpPr>
                  <a:spLocks noChangeArrowheads="1"/>
                </p:cNvSpPr>
                <p:nvPr/>
              </p:nvSpPr>
              <p:spPr bwMode="auto">
                <a:xfrm>
                  <a:off x="442" y="374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.4</a:t>
                  </a:r>
                </a:p>
                <a:p>
                  <a:endParaRPr lang="en-US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142813" name="Rectangle 29"/>
                <p:cNvSpPr>
                  <a:spLocks noChangeArrowheads="1"/>
                </p:cNvSpPr>
                <p:nvPr/>
              </p:nvSpPr>
              <p:spPr bwMode="auto">
                <a:xfrm>
                  <a:off x="399" y="374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30"/>
              <p:cNvGrpSpPr>
                <a:grpSpLocks/>
              </p:cNvGrpSpPr>
              <p:nvPr/>
            </p:nvGrpSpPr>
            <p:grpSpPr bwMode="auto">
              <a:xfrm>
                <a:off x="764" y="374"/>
                <a:ext cx="365" cy="374"/>
                <a:chOff x="764" y="374"/>
                <a:chExt cx="365" cy="374"/>
              </a:xfrm>
            </p:grpSpPr>
            <p:sp>
              <p:nvSpPr>
                <p:cNvPr id="1142815" name="Rectangle 31"/>
                <p:cNvSpPr>
                  <a:spLocks noChangeArrowheads="1"/>
                </p:cNvSpPr>
                <p:nvPr/>
              </p:nvSpPr>
              <p:spPr bwMode="auto">
                <a:xfrm>
                  <a:off x="807" y="374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.2</a:t>
                  </a:r>
                </a:p>
                <a:p>
                  <a:endParaRPr lang="en-US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142816" name="Rectangle 32"/>
                <p:cNvSpPr>
                  <a:spLocks noChangeArrowheads="1"/>
                </p:cNvSpPr>
                <p:nvPr/>
              </p:nvSpPr>
              <p:spPr bwMode="auto">
                <a:xfrm>
                  <a:off x="764" y="374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33"/>
              <p:cNvGrpSpPr>
                <a:grpSpLocks/>
              </p:cNvGrpSpPr>
              <p:nvPr/>
            </p:nvGrpSpPr>
            <p:grpSpPr bwMode="auto">
              <a:xfrm>
                <a:off x="1129" y="374"/>
                <a:ext cx="365" cy="374"/>
                <a:chOff x="1129" y="374"/>
                <a:chExt cx="365" cy="374"/>
              </a:xfrm>
            </p:grpSpPr>
            <p:sp>
              <p:nvSpPr>
                <p:cNvPr id="1142818" name="Rectangle 34"/>
                <p:cNvSpPr>
                  <a:spLocks noChangeArrowheads="1"/>
                </p:cNvSpPr>
                <p:nvPr/>
              </p:nvSpPr>
              <p:spPr bwMode="auto">
                <a:xfrm>
                  <a:off x="1172" y="374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.2</a:t>
                  </a:r>
                </a:p>
                <a:p>
                  <a:endParaRPr lang="en-US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142819" name="Rectangle 35"/>
                <p:cNvSpPr>
                  <a:spLocks noChangeArrowheads="1"/>
                </p:cNvSpPr>
                <p:nvPr/>
              </p:nvSpPr>
              <p:spPr bwMode="auto">
                <a:xfrm>
                  <a:off x="1129" y="374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36"/>
              <p:cNvGrpSpPr>
                <a:grpSpLocks/>
              </p:cNvGrpSpPr>
              <p:nvPr/>
            </p:nvGrpSpPr>
            <p:grpSpPr bwMode="auto">
              <a:xfrm>
                <a:off x="1494" y="374"/>
                <a:ext cx="365" cy="374"/>
                <a:chOff x="1494" y="374"/>
                <a:chExt cx="365" cy="374"/>
              </a:xfrm>
            </p:grpSpPr>
            <p:sp>
              <p:nvSpPr>
                <p:cNvPr id="1142821" name="Rectangle 37"/>
                <p:cNvSpPr>
                  <a:spLocks noChangeArrowheads="1"/>
                </p:cNvSpPr>
                <p:nvPr/>
              </p:nvSpPr>
              <p:spPr bwMode="auto">
                <a:xfrm>
                  <a:off x="1537" y="374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.1</a:t>
                  </a:r>
                </a:p>
                <a:p>
                  <a:endParaRPr lang="en-US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142822" name="Rectangle 38"/>
                <p:cNvSpPr>
                  <a:spLocks noChangeArrowheads="1"/>
                </p:cNvSpPr>
                <p:nvPr/>
              </p:nvSpPr>
              <p:spPr bwMode="auto">
                <a:xfrm>
                  <a:off x="1494" y="374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39"/>
              <p:cNvGrpSpPr>
                <a:grpSpLocks/>
              </p:cNvGrpSpPr>
              <p:nvPr/>
            </p:nvGrpSpPr>
            <p:grpSpPr bwMode="auto">
              <a:xfrm>
                <a:off x="1859" y="374"/>
                <a:ext cx="365" cy="374"/>
                <a:chOff x="1859" y="374"/>
                <a:chExt cx="365" cy="374"/>
              </a:xfrm>
            </p:grpSpPr>
            <p:sp>
              <p:nvSpPr>
                <p:cNvPr id="1142824" name="Rectangle 40"/>
                <p:cNvSpPr>
                  <a:spLocks noChangeArrowheads="1"/>
                </p:cNvSpPr>
                <p:nvPr/>
              </p:nvSpPr>
              <p:spPr bwMode="auto">
                <a:xfrm>
                  <a:off x="1902" y="374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.1</a:t>
                  </a:r>
                </a:p>
                <a:p>
                  <a:endParaRPr lang="en-US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142825" name="Rectangle 41"/>
                <p:cNvSpPr>
                  <a:spLocks noChangeArrowheads="1"/>
                </p:cNvSpPr>
                <p:nvPr/>
              </p:nvSpPr>
              <p:spPr bwMode="auto">
                <a:xfrm>
                  <a:off x="1859" y="374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</p:grpSp>
        <p:sp>
          <p:nvSpPr>
            <p:cNvPr id="1142826" name="Rectangle 42"/>
            <p:cNvSpPr>
              <a:spLocks noChangeArrowheads="1"/>
            </p:cNvSpPr>
            <p:nvPr/>
          </p:nvSpPr>
          <p:spPr bwMode="auto">
            <a:xfrm>
              <a:off x="-3" y="-3"/>
              <a:ext cx="2230" cy="75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en-US"/>
            </a:p>
          </p:txBody>
        </p:sp>
      </p:grpSp>
      <p:sp>
        <p:nvSpPr>
          <p:cNvPr id="1142828" name="Rectangle 44"/>
          <p:cNvSpPr>
            <a:spLocks noChangeArrowheads="1"/>
          </p:cNvSpPr>
          <p:nvPr/>
        </p:nvSpPr>
        <p:spPr bwMode="auto">
          <a:xfrm>
            <a:off x="3937000" y="3214688"/>
            <a:ext cx="121920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US"/>
          </a:p>
        </p:txBody>
      </p:sp>
      <p:graphicFrame>
        <p:nvGraphicFramePr>
          <p:cNvPr id="1142829" name="Object 45"/>
          <p:cNvGraphicFramePr>
            <a:graphicFrameLocks noChangeAspect="1"/>
          </p:cNvGraphicFramePr>
          <p:nvPr/>
        </p:nvGraphicFramePr>
        <p:xfrm>
          <a:off x="2336800" y="5827714"/>
          <a:ext cx="7315200" cy="725487"/>
        </p:xfrm>
        <a:graphic>
          <a:graphicData uri="http://schemas.openxmlformats.org/presentationml/2006/ole">
            <p:oleObj spid="_x0000_s1026" r:id="rId4" imgW="3238500" imgH="43180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19485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2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2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chemeClr val="accent2"/>
                </a:solidFill>
              </a:rPr>
              <a:t/>
            </a:r>
            <a:br>
              <a:rPr lang="en-US" altLang="en-US" dirty="0">
                <a:solidFill>
                  <a:schemeClr val="accent2"/>
                </a:solidFill>
              </a:rPr>
            </a:br>
            <a:r>
              <a:rPr lang="en-US" altLang="en-US" dirty="0" smtClean="0">
                <a:solidFill>
                  <a:schemeClr val="accent2"/>
                </a:solidFill>
              </a:rPr>
              <a:t>Non-trivial discrete probabilities</a:t>
            </a:r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1187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>
                <a:cs typeface="Times New Roman" pitchFamily="18" charset="0"/>
              </a:rPr>
              <a:t>  Take the example of 5 coin tosses.  What’s the probability that you flip exactly 3 heads in 5 coin tosses?</a:t>
            </a: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14162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accent2"/>
                </a:solidFill>
              </a:rPr>
              <a:t>A discrete distribution: binomial</a:t>
            </a:r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1185795" name="Rectangle 3"/>
          <p:cNvSpPr>
            <a:spLocks noChangeArrowheads="1"/>
          </p:cNvSpPr>
          <p:nvPr/>
        </p:nvSpPr>
        <p:spPr bwMode="auto">
          <a:xfrm>
            <a:off x="609600" y="2057400"/>
            <a:ext cx="11176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800" b="0"/>
              <a:t>A fixed number of observations (trials), 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0"/>
              <a:t>e.g., 15 tosses of a coin; 20 patients; 1000 people surveyed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b="0"/>
              <a:t>A binary outcome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0"/>
              <a:t>e.g., head or tail in each toss of a coin; disease or no disease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0"/>
              <a:t>Generally called “success” and “failure”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0"/>
              <a:t>Probability of success is p, probability of failure is 1 – p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b="0"/>
              <a:t>Constant probability for each observation</a:t>
            </a:r>
          </a:p>
          <a:p>
            <a:pPr lvl="1" eaLnBrk="1" hangingPunct="1"/>
            <a:r>
              <a:rPr lang="en-US" altLang="en-US" sz="2400" b="0"/>
              <a:t>e.g., Probability of getting a tail is the same each time we toss the coin</a:t>
            </a:r>
          </a:p>
        </p:txBody>
      </p:sp>
    </p:spTree>
    <p:extLst>
      <p:ext uri="{BB962C8B-B14F-4D97-AF65-F5344CB8AC3E}">
        <p14:creationId xmlns="" xmlns:p14="http://schemas.microsoft.com/office/powerpoint/2010/main" val="26265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20800" y="304800"/>
            <a:ext cx="10390717" cy="1462088"/>
          </a:xfrm>
        </p:spPr>
        <p:txBody>
          <a:bodyPr/>
          <a:lstStyle/>
          <a:p>
            <a:r>
              <a:rPr lang="en-US" altLang="en-US" dirty="0">
                <a:solidFill>
                  <a:schemeClr val="accent2"/>
                </a:solidFill>
              </a:rPr>
              <a:t>Binomial distribution</a:t>
            </a:r>
          </a:p>
        </p:txBody>
      </p:sp>
      <p:sp>
        <p:nvSpPr>
          <p:cNvPr id="1189891" name="Rectangle 3"/>
          <p:cNvSpPr>
            <a:spLocks noGrp="1" noChangeArrowheads="1"/>
          </p:cNvSpPr>
          <p:nvPr>
            <p:ph idx="1"/>
          </p:nvPr>
        </p:nvSpPr>
        <p:spPr>
          <a:xfrm>
            <a:off x="711200" y="1981201"/>
            <a:ext cx="10769600" cy="453231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i="1">
                <a:cs typeface="Times New Roman" pitchFamily="18" charset="0"/>
              </a:rPr>
              <a:t>Solution:</a:t>
            </a:r>
            <a:endParaRPr lang="en-US" altLang="en-US" sz="28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cs typeface="Times New Roman" pitchFamily="18" charset="0"/>
              </a:rPr>
              <a:t>One way to get exactly 3 heads:  HHHTT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8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cs typeface="Times New Roman" pitchFamily="18" charset="0"/>
              </a:rPr>
              <a:t>What’s the probability of this </a:t>
            </a:r>
            <a:r>
              <a:rPr lang="en-US" altLang="en-US" sz="2800" u="sng">
                <a:cs typeface="Times New Roman" pitchFamily="18" charset="0"/>
              </a:rPr>
              <a:t>exact</a:t>
            </a:r>
            <a:r>
              <a:rPr lang="en-US" altLang="en-US" sz="2800">
                <a:cs typeface="Times New Roman" pitchFamily="18" charset="0"/>
              </a:rPr>
              <a:t> arrangement?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i="1">
                <a:cs typeface="Times New Roman" pitchFamily="18" charset="0"/>
              </a:rPr>
              <a:t>P(heads)xP(heads) xP(heads)xP(tails)xP(tails) =</a:t>
            </a:r>
            <a:r>
              <a:rPr lang="en-US" altLang="en-US" sz="2800">
                <a:cs typeface="Times New Roman" pitchFamily="18" charset="0"/>
              </a:rPr>
              <a:t>(1/2)</a:t>
            </a:r>
            <a:r>
              <a:rPr lang="en-US" altLang="en-US" sz="2800" baseline="30000">
                <a:latin typeface="Times" pitchFamily="18" charset="0"/>
                <a:cs typeface="Times New Roman" pitchFamily="18" charset="0"/>
              </a:rPr>
              <a:t>3</a:t>
            </a:r>
            <a:r>
              <a:rPr lang="en-US" altLang="en-US" sz="2800">
                <a:latin typeface="Times" pitchFamily="18" charset="0"/>
                <a:cs typeface="Times New Roman" pitchFamily="18" charset="0"/>
              </a:rPr>
              <a:t> </a:t>
            </a:r>
            <a:r>
              <a:rPr lang="en-US" altLang="en-US" sz="2800" i="1">
                <a:latin typeface="Times" pitchFamily="18" charset="0"/>
                <a:cs typeface="Times New Roman" pitchFamily="18" charset="0"/>
              </a:rPr>
              <a:t>x</a:t>
            </a:r>
            <a:r>
              <a:rPr lang="en-US" altLang="en-US" sz="2800">
                <a:latin typeface="Times" pitchFamily="18" charset="0"/>
                <a:cs typeface="Times New Roman" pitchFamily="18" charset="0"/>
              </a:rPr>
              <a:t> </a:t>
            </a:r>
            <a:r>
              <a:rPr lang="en-US" altLang="en-US" sz="2800">
                <a:cs typeface="Times New Roman" pitchFamily="18" charset="0"/>
              </a:rPr>
              <a:t>(1/2)</a:t>
            </a:r>
            <a:r>
              <a:rPr lang="en-US" altLang="en-US" sz="2800" baseline="30000">
                <a:latin typeface="Times" pitchFamily="18" charset="0"/>
                <a:cs typeface="Times New Roman" pitchFamily="18" charset="0"/>
              </a:rPr>
              <a:t>2</a:t>
            </a:r>
            <a:endParaRPr lang="en-US" altLang="en-US" sz="28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8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cs typeface="Times New Roman" pitchFamily="18" charset="0"/>
              </a:rPr>
              <a:t>Another way to get exactly 3 heads:  THHHT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cs typeface="Times New Roman" pitchFamily="18" charset="0"/>
              </a:rPr>
              <a:t>Probability of this exact outcome = (1/2)</a:t>
            </a:r>
            <a:r>
              <a:rPr lang="en-US" altLang="en-US" sz="2800" baseline="30000">
                <a:latin typeface="Times" pitchFamily="18" charset="0"/>
                <a:cs typeface="Times New Roman" pitchFamily="18" charset="0"/>
              </a:rPr>
              <a:t>1</a:t>
            </a:r>
            <a:r>
              <a:rPr lang="en-US" altLang="en-US" sz="2800">
                <a:latin typeface="Times" pitchFamily="18" charset="0"/>
                <a:cs typeface="Times New Roman" pitchFamily="18" charset="0"/>
              </a:rPr>
              <a:t> </a:t>
            </a:r>
            <a:r>
              <a:rPr lang="en-US" altLang="en-US" sz="2800" i="1">
                <a:latin typeface="Times" pitchFamily="18" charset="0"/>
                <a:cs typeface="Times New Roman" pitchFamily="18" charset="0"/>
              </a:rPr>
              <a:t>x </a:t>
            </a:r>
            <a:r>
              <a:rPr lang="en-US" altLang="en-US" sz="2800">
                <a:cs typeface="Times New Roman" pitchFamily="18" charset="0"/>
              </a:rPr>
              <a:t>(1/2)</a:t>
            </a:r>
            <a:r>
              <a:rPr lang="en-US" altLang="en-US" sz="2800" baseline="30000">
                <a:latin typeface="Times" pitchFamily="18" charset="0"/>
                <a:cs typeface="Times New Roman" pitchFamily="18" charset="0"/>
              </a:rPr>
              <a:t>3</a:t>
            </a:r>
            <a:r>
              <a:rPr lang="en-US" altLang="en-US" sz="2800">
                <a:latin typeface="Times" pitchFamily="18" charset="0"/>
                <a:cs typeface="Times New Roman" pitchFamily="18" charset="0"/>
              </a:rPr>
              <a:t> </a:t>
            </a:r>
            <a:r>
              <a:rPr lang="en-US" altLang="en-US" sz="2800" i="1">
                <a:latin typeface="Times" pitchFamily="18" charset="0"/>
                <a:cs typeface="Times New Roman" pitchFamily="18" charset="0"/>
              </a:rPr>
              <a:t>x</a:t>
            </a:r>
            <a:r>
              <a:rPr lang="en-US" altLang="en-US" sz="2800">
                <a:latin typeface="Times" pitchFamily="18" charset="0"/>
                <a:cs typeface="Times New Roman" pitchFamily="18" charset="0"/>
              </a:rPr>
              <a:t> </a:t>
            </a:r>
            <a:r>
              <a:rPr lang="en-US" altLang="en-US" sz="2800">
                <a:cs typeface="Times New Roman" pitchFamily="18" charset="0"/>
              </a:rPr>
              <a:t>(1/2)</a:t>
            </a:r>
            <a:r>
              <a:rPr lang="en-US" altLang="en-US" sz="2800" baseline="30000">
                <a:latin typeface="Times" pitchFamily="18" charset="0"/>
                <a:cs typeface="Times New Roman" pitchFamily="18" charset="0"/>
              </a:rPr>
              <a:t>1  </a:t>
            </a:r>
            <a:r>
              <a:rPr lang="en-US" altLang="en-US" sz="2800">
                <a:cs typeface="Times New Roman" pitchFamily="18" charset="0"/>
              </a:rPr>
              <a:t>=  (1/2)</a:t>
            </a:r>
            <a:r>
              <a:rPr lang="en-US" altLang="en-US" sz="2800" baseline="30000">
                <a:latin typeface="Times" pitchFamily="18" charset="0"/>
                <a:cs typeface="Times New Roman" pitchFamily="18" charset="0"/>
              </a:rPr>
              <a:t>3</a:t>
            </a:r>
            <a:r>
              <a:rPr lang="en-US" altLang="en-US" sz="2800">
                <a:latin typeface="Times" pitchFamily="18" charset="0"/>
                <a:cs typeface="Times New Roman" pitchFamily="18" charset="0"/>
              </a:rPr>
              <a:t> </a:t>
            </a:r>
            <a:r>
              <a:rPr lang="en-US" altLang="en-US" sz="2800" i="1">
                <a:latin typeface="Times" pitchFamily="18" charset="0"/>
                <a:cs typeface="Times New Roman" pitchFamily="18" charset="0"/>
              </a:rPr>
              <a:t>x</a:t>
            </a:r>
            <a:r>
              <a:rPr lang="en-US" altLang="en-US" sz="2800">
                <a:latin typeface="Times" pitchFamily="18" charset="0"/>
                <a:cs typeface="Times New Roman" pitchFamily="18" charset="0"/>
              </a:rPr>
              <a:t> </a:t>
            </a:r>
            <a:r>
              <a:rPr lang="en-US" altLang="en-US" sz="2800">
                <a:cs typeface="Times New Roman" pitchFamily="18" charset="0"/>
              </a:rPr>
              <a:t>(1/2)</a:t>
            </a:r>
            <a:r>
              <a:rPr lang="en-US" altLang="en-US" sz="2800" baseline="30000">
                <a:latin typeface="Times" pitchFamily="18" charset="0"/>
                <a:cs typeface="Times New Roman" pitchFamily="18" charset="0"/>
              </a:rPr>
              <a:t>2</a:t>
            </a:r>
            <a:endParaRPr lang="en-US" altLang="en-US" sz="280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</p:spTree>
    <p:extLst>
      <p:ext uri="{BB962C8B-B14F-4D97-AF65-F5344CB8AC3E}">
        <p14:creationId xmlns="" xmlns:p14="http://schemas.microsoft.com/office/powerpoint/2010/main" val="49921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89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89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89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89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89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89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89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89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989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2"/>
                </a:solidFill>
              </a:rPr>
              <a:t>Binomial distribution</a:t>
            </a:r>
          </a:p>
        </p:txBody>
      </p:sp>
      <p:sp>
        <p:nvSpPr>
          <p:cNvPr id="1191939" name="Rectangle 3"/>
          <p:cNvSpPr>
            <a:spLocks noGrp="1" noChangeArrowheads="1"/>
          </p:cNvSpPr>
          <p:nvPr>
            <p:ph idx="1"/>
          </p:nvPr>
        </p:nvSpPr>
        <p:spPr>
          <a:xfrm>
            <a:off x="711200" y="2057401"/>
            <a:ext cx="10769600" cy="4532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800">
                <a:cs typeface="Times New Roman" pitchFamily="18" charset="0"/>
              </a:rPr>
              <a:t>	In fact, (1/2)</a:t>
            </a:r>
            <a:r>
              <a:rPr lang="en-US" altLang="en-US" sz="2800" baseline="30000">
                <a:latin typeface="Times" pitchFamily="18" charset="0"/>
                <a:cs typeface="Times New Roman" pitchFamily="18" charset="0"/>
              </a:rPr>
              <a:t>3</a:t>
            </a:r>
            <a:r>
              <a:rPr lang="en-US" altLang="en-US" sz="2800">
                <a:latin typeface="Times" pitchFamily="18" charset="0"/>
                <a:cs typeface="Times New Roman" pitchFamily="18" charset="0"/>
              </a:rPr>
              <a:t> </a:t>
            </a:r>
            <a:r>
              <a:rPr lang="en-US" altLang="en-US" sz="2800" i="1">
                <a:latin typeface="Times" pitchFamily="18" charset="0"/>
                <a:cs typeface="Times New Roman" pitchFamily="18" charset="0"/>
              </a:rPr>
              <a:t>x</a:t>
            </a:r>
            <a:r>
              <a:rPr lang="en-US" altLang="en-US" sz="2800">
                <a:latin typeface="Times" pitchFamily="18" charset="0"/>
                <a:cs typeface="Times New Roman" pitchFamily="18" charset="0"/>
              </a:rPr>
              <a:t> </a:t>
            </a:r>
            <a:r>
              <a:rPr lang="en-US" altLang="en-US" sz="2800">
                <a:cs typeface="Times New Roman" pitchFamily="18" charset="0"/>
              </a:rPr>
              <a:t>(1/2)</a:t>
            </a:r>
            <a:r>
              <a:rPr lang="en-US" altLang="en-US" sz="2800" baseline="30000">
                <a:latin typeface="Times" pitchFamily="18" charset="0"/>
                <a:cs typeface="Times New Roman" pitchFamily="18" charset="0"/>
              </a:rPr>
              <a:t>2</a:t>
            </a:r>
            <a:r>
              <a:rPr lang="en-US" altLang="en-US" sz="2800">
                <a:cs typeface="Times New Roman" pitchFamily="18" charset="0"/>
              </a:rPr>
              <a:t> is the probability of each unique outcome that has exactly 3 heads and 2 tails.</a:t>
            </a:r>
            <a:r>
              <a:rPr lang="en-US" altLang="en-US" sz="2800"/>
              <a:t> </a:t>
            </a:r>
          </a:p>
          <a:p>
            <a:endParaRPr lang="en-US" altLang="en-US" sz="2800"/>
          </a:p>
          <a:p>
            <a:pPr>
              <a:buFont typeface="Wingdings" pitchFamily="2" charset="2"/>
              <a:buNone/>
            </a:pPr>
            <a:r>
              <a:rPr lang="en-US" altLang="en-US" sz="2800">
                <a:cs typeface="Times New Roman" pitchFamily="18" charset="0"/>
              </a:rPr>
              <a:t>	So, the overall probability of 3 heads and 2 tails is:</a:t>
            </a:r>
          </a:p>
          <a:p>
            <a:pPr>
              <a:buFont typeface="Wingdings" pitchFamily="2" charset="2"/>
              <a:buNone/>
            </a:pPr>
            <a:r>
              <a:rPr lang="en-US" altLang="en-US" sz="2800">
                <a:cs typeface="Times New Roman" pitchFamily="18" charset="0"/>
              </a:rPr>
              <a:t>	(1/2)</a:t>
            </a:r>
            <a:r>
              <a:rPr lang="en-US" altLang="en-US" sz="2800" baseline="30000">
                <a:latin typeface="Times" pitchFamily="18" charset="0"/>
                <a:cs typeface="Times New Roman" pitchFamily="18" charset="0"/>
              </a:rPr>
              <a:t>3</a:t>
            </a:r>
            <a:r>
              <a:rPr lang="en-US" altLang="en-US" sz="2800">
                <a:latin typeface="Times" pitchFamily="18" charset="0"/>
                <a:cs typeface="Times New Roman" pitchFamily="18" charset="0"/>
              </a:rPr>
              <a:t> </a:t>
            </a:r>
            <a:r>
              <a:rPr lang="en-US" altLang="en-US" sz="2800" i="1">
                <a:latin typeface="Times" pitchFamily="18" charset="0"/>
                <a:cs typeface="Times New Roman" pitchFamily="18" charset="0"/>
              </a:rPr>
              <a:t>x</a:t>
            </a:r>
            <a:r>
              <a:rPr lang="en-US" altLang="en-US" sz="2800">
                <a:latin typeface="Times" pitchFamily="18" charset="0"/>
                <a:cs typeface="Times New Roman" pitchFamily="18" charset="0"/>
              </a:rPr>
              <a:t> </a:t>
            </a:r>
            <a:r>
              <a:rPr lang="en-US" altLang="en-US" sz="2800">
                <a:cs typeface="Times New Roman" pitchFamily="18" charset="0"/>
              </a:rPr>
              <a:t>(1/2)</a:t>
            </a:r>
            <a:r>
              <a:rPr lang="en-US" altLang="en-US" sz="2800" baseline="30000">
                <a:latin typeface="Times" pitchFamily="18" charset="0"/>
                <a:cs typeface="Times New Roman" pitchFamily="18" charset="0"/>
              </a:rPr>
              <a:t>2</a:t>
            </a:r>
            <a:r>
              <a:rPr lang="en-US" altLang="en-US" sz="2800">
                <a:cs typeface="Times New Roman" pitchFamily="18" charset="0"/>
              </a:rPr>
              <a:t>  + (1/2)</a:t>
            </a:r>
            <a:r>
              <a:rPr lang="en-US" altLang="en-US" sz="2800" baseline="30000">
                <a:latin typeface="Times" pitchFamily="18" charset="0"/>
                <a:cs typeface="Times New Roman" pitchFamily="18" charset="0"/>
              </a:rPr>
              <a:t>3</a:t>
            </a:r>
            <a:r>
              <a:rPr lang="en-US" altLang="en-US" sz="2800">
                <a:latin typeface="Times" pitchFamily="18" charset="0"/>
                <a:cs typeface="Times New Roman" pitchFamily="18" charset="0"/>
              </a:rPr>
              <a:t> </a:t>
            </a:r>
            <a:r>
              <a:rPr lang="en-US" altLang="en-US" sz="2800" i="1">
                <a:latin typeface="Times" pitchFamily="18" charset="0"/>
                <a:cs typeface="Times New Roman" pitchFamily="18" charset="0"/>
              </a:rPr>
              <a:t>x</a:t>
            </a:r>
            <a:r>
              <a:rPr lang="en-US" altLang="en-US" sz="2800">
                <a:latin typeface="Times" pitchFamily="18" charset="0"/>
                <a:cs typeface="Times New Roman" pitchFamily="18" charset="0"/>
              </a:rPr>
              <a:t> </a:t>
            </a:r>
            <a:r>
              <a:rPr lang="en-US" altLang="en-US" sz="2800">
                <a:cs typeface="Times New Roman" pitchFamily="18" charset="0"/>
              </a:rPr>
              <a:t>(1/2)</a:t>
            </a:r>
            <a:r>
              <a:rPr lang="en-US" altLang="en-US" sz="2800" baseline="30000">
                <a:latin typeface="Times" pitchFamily="18" charset="0"/>
                <a:cs typeface="Times New Roman" pitchFamily="18" charset="0"/>
              </a:rPr>
              <a:t>2</a:t>
            </a:r>
            <a:r>
              <a:rPr lang="en-US" altLang="en-US" sz="2800">
                <a:cs typeface="Times New Roman" pitchFamily="18" charset="0"/>
              </a:rPr>
              <a:t> </a:t>
            </a:r>
            <a:r>
              <a:rPr lang="en-US" altLang="en-US" sz="2800">
                <a:latin typeface="Times" pitchFamily="18" charset="0"/>
                <a:cs typeface="Times New Roman" pitchFamily="18" charset="0"/>
              </a:rPr>
              <a:t>+ </a:t>
            </a:r>
            <a:r>
              <a:rPr lang="en-US" altLang="en-US" sz="2800">
                <a:cs typeface="Times New Roman" pitchFamily="18" charset="0"/>
              </a:rPr>
              <a:t>(1/2)</a:t>
            </a:r>
            <a:r>
              <a:rPr lang="en-US" altLang="en-US" sz="2800" baseline="30000">
                <a:latin typeface="Times" pitchFamily="18" charset="0"/>
                <a:cs typeface="Times New Roman" pitchFamily="18" charset="0"/>
              </a:rPr>
              <a:t>3</a:t>
            </a:r>
            <a:r>
              <a:rPr lang="en-US" altLang="en-US" sz="2800">
                <a:latin typeface="Times" pitchFamily="18" charset="0"/>
                <a:cs typeface="Times New Roman" pitchFamily="18" charset="0"/>
              </a:rPr>
              <a:t> </a:t>
            </a:r>
            <a:r>
              <a:rPr lang="en-US" altLang="en-US" sz="2800" i="1">
                <a:latin typeface="Times" pitchFamily="18" charset="0"/>
                <a:cs typeface="Times New Roman" pitchFamily="18" charset="0"/>
              </a:rPr>
              <a:t>x</a:t>
            </a:r>
            <a:r>
              <a:rPr lang="en-US" altLang="en-US" sz="2800">
                <a:latin typeface="Times" pitchFamily="18" charset="0"/>
                <a:cs typeface="Times New Roman" pitchFamily="18" charset="0"/>
              </a:rPr>
              <a:t> </a:t>
            </a:r>
            <a:r>
              <a:rPr lang="en-US" altLang="en-US" sz="2800">
                <a:cs typeface="Times New Roman" pitchFamily="18" charset="0"/>
              </a:rPr>
              <a:t>(1/2)</a:t>
            </a:r>
            <a:r>
              <a:rPr lang="en-US" altLang="en-US" sz="2800" baseline="30000">
                <a:latin typeface="Times" pitchFamily="18" charset="0"/>
                <a:cs typeface="Times New Roman" pitchFamily="18" charset="0"/>
              </a:rPr>
              <a:t>2</a:t>
            </a:r>
            <a:r>
              <a:rPr lang="en-US" altLang="en-US" sz="2800">
                <a:cs typeface="Times New Roman" pitchFamily="18" charset="0"/>
              </a:rPr>
              <a:t> </a:t>
            </a:r>
            <a:r>
              <a:rPr lang="en-US" altLang="en-US" sz="2800" baseline="30000">
                <a:latin typeface="Times" pitchFamily="18" charset="0"/>
                <a:cs typeface="Times New Roman" pitchFamily="18" charset="0"/>
              </a:rPr>
              <a:t> </a:t>
            </a:r>
            <a:r>
              <a:rPr lang="en-US" altLang="en-US" sz="2800">
                <a:latin typeface="Times" pitchFamily="18" charset="0"/>
                <a:cs typeface="Times New Roman" pitchFamily="18" charset="0"/>
              </a:rPr>
              <a:t>+ </a:t>
            </a:r>
            <a:r>
              <a:rPr lang="en-US" altLang="en-US" sz="2800">
                <a:cs typeface="Times New Roman" pitchFamily="18" charset="0"/>
              </a:rPr>
              <a:t>….. for as many unique arrangements as there are—but how many are there??</a:t>
            </a:r>
            <a:r>
              <a:rPr lang="en-US" altLang="en-US" sz="280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01048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1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1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193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986" name="Rectangle 2"/>
          <p:cNvSpPr>
            <a:spLocks noChangeArrowheads="1"/>
          </p:cNvSpPr>
          <p:nvPr/>
        </p:nvSpPr>
        <p:spPr bwMode="auto">
          <a:xfrm>
            <a:off x="2133600" y="2057401"/>
            <a:ext cx="1219200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r>
              <a:rPr lang="en-US" altLang="en-US" sz="1200" b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US" altLang="en-US" sz="2400" b="0">
              <a:latin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40001" y="1295400"/>
            <a:ext cx="7048500" cy="4618038"/>
            <a:chOff x="1104" y="835"/>
            <a:chExt cx="3330" cy="2909"/>
          </a:xfrm>
        </p:grpSpPr>
        <p:sp>
          <p:nvSpPr>
            <p:cNvPr id="1193988" name="AutoShape 4"/>
            <p:cNvSpPr>
              <a:spLocks/>
            </p:cNvSpPr>
            <p:nvPr/>
          </p:nvSpPr>
          <p:spPr bwMode="auto">
            <a:xfrm>
              <a:off x="1104" y="1296"/>
              <a:ext cx="336" cy="1884"/>
            </a:xfrm>
            <a:prstGeom prst="leftBrace">
              <a:avLst>
                <a:gd name="adj1" fmla="val 46726"/>
                <a:gd name="adj2" fmla="val 50000"/>
              </a:avLst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3989" name="AutoShape 5"/>
            <p:cNvSpPr>
              <a:spLocks/>
            </p:cNvSpPr>
            <p:nvPr/>
          </p:nvSpPr>
          <p:spPr bwMode="auto">
            <a:xfrm>
              <a:off x="3984" y="1296"/>
              <a:ext cx="450" cy="1878"/>
            </a:xfrm>
            <a:prstGeom prst="rightBrace">
              <a:avLst>
                <a:gd name="adj1" fmla="val 34778"/>
                <a:gd name="adj2" fmla="val 50000"/>
              </a:avLst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3990" name="Rectangle 6"/>
            <p:cNvSpPr>
              <a:spLocks noChangeArrowheads="1"/>
            </p:cNvSpPr>
            <p:nvPr/>
          </p:nvSpPr>
          <p:spPr bwMode="auto">
            <a:xfrm>
              <a:off x="1248" y="835"/>
              <a:ext cx="2976" cy="29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 indent="4572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2000" b="0" u="sng">
                <a:cs typeface="Times New Roman" pitchFamily="18" charset="0"/>
              </a:endParaRPr>
            </a:p>
            <a:p>
              <a:pPr eaLnBrk="1" hangingPunct="1"/>
              <a:r>
                <a:rPr lang="en-US" altLang="en-US" sz="2000" b="0" u="sng">
                  <a:cs typeface="Times New Roman" pitchFamily="18" charset="0"/>
                </a:rPr>
                <a:t>Outcome		Probability </a:t>
              </a:r>
            </a:p>
            <a:p>
              <a:r>
                <a:rPr lang="en-US" altLang="en-US" sz="2000" b="0">
                  <a:cs typeface="Times New Roman" pitchFamily="18" charset="0"/>
                </a:rPr>
                <a:t>THHHT		(1/2)</a:t>
              </a:r>
              <a:r>
                <a:rPr lang="en-US" altLang="en-US" sz="2000" b="0" baseline="30000">
                  <a:latin typeface="Times" pitchFamily="18" charset="0"/>
                  <a:cs typeface="Times New Roman" pitchFamily="18" charset="0"/>
                </a:rPr>
                <a:t>3</a:t>
              </a:r>
              <a:r>
                <a:rPr lang="en-US" altLang="en-US" sz="2000" b="0">
                  <a:latin typeface="Times" pitchFamily="18" charset="0"/>
                  <a:cs typeface="Times New Roman" pitchFamily="18" charset="0"/>
                </a:rPr>
                <a:t> </a:t>
              </a:r>
              <a:r>
                <a:rPr lang="en-US" altLang="en-US" sz="2000" b="0" i="1">
                  <a:latin typeface="Times" pitchFamily="18" charset="0"/>
                  <a:cs typeface="Times New Roman" pitchFamily="18" charset="0"/>
                </a:rPr>
                <a:t>x</a:t>
              </a:r>
              <a:r>
                <a:rPr lang="en-US" altLang="en-US" sz="2000" b="0">
                  <a:latin typeface="Times" pitchFamily="18" charset="0"/>
                  <a:cs typeface="Times New Roman" pitchFamily="18" charset="0"/>
                </a:rPr>
                <a:t> </a:t>
              </a:r>
              <a:r>
                <a:rPr lang="en-US" altLang="en-US" sz="2000" b="0">
                  <a:cs typeface="Times New Roman" pitchFamily="18" charset="0"/>
                </a:rPr>
                <a:t>(1/2)</a:t>
              </a:r>
              <a:r>
                <a:rPr lang="en-US" altLang="en-US" sz="2000" b="0" baseline="30000">
                  <a:latin typeface="Times" pitchFamily="18" charset="0"/>
                  <a:cs typeface="Times New Roman" pitchFamily="18" charset="0"/>
                </a:rPr>
                <a:t>2</a:t>
              </a:r>
              <a:r>
                <a:rPr lang="en-US" altLang="en-US" sz="2000" b="0">
                  <a:cs typeface="Times New Roman" pitchFamily="18" charset="0"/>
                </a:rPr>
                <a:t> </a:t>
              </a:r>
              <a:r>
                <a:rPr lang="en-US" altLang="en-US" sz="2000" b="0" baseline="30000">
                  <a:latin typeface="Times" pitchFamily="18" charset="0"/>
                  <a:cs typeface="Times New Roman" pitchFamily="18" charset="0"/>
                </a:rPr>
                <a:t> </a:t>
              </a:r>
              <a:endParaRPr lang="en-US" altLang="en-US" sz="2000" b="0">
                <a:cs typeface="Times New Roman" pitchFamily="18" charset="0"/>
              </a:endParaRPr>
            </a:p>
            <a:p>
              <a:pPr eaLnBrk="1" hangingPunct="1"/>
              <a:r>
                <a:rPr lang="en-US" altLang="en-US" sz="2000" b="0">
                  <a:cs typeface="Times New Roman" pitchFamily="18" charset="0"/>
                </a:rPr>
                <a:t>HHHTT             	(1/2)</a:t>
              </a:r>
              <a:r>
                <a:rPr lang="en-US" altLang="en-US" sz="2000" b="0" baseline="30000">
                  <a:latin typeface="Times" pitchFamily="18" charset="0"/>
                  <a:cs typeface="Times New Roman" pitchFamily="18" charset="0"/>
                </a:rPr>
                <a:t>3</a:t>
              </a:r>
              <a:r>
                <a:rPr lang="en-US" altLang="en-US" sz="2000" b="0">
                  <a:latin typeface="Times" pitchFamily="18" charset="0"/>
                  <a:cs typeface="Times New Roman" pitchFamily="18" charset="0"/>
                </a:rPr>
                <a:t> </a:t>
              </a:r>
              <a:r>
                <a:rPr lang="en-US" altLang="en-US" sz="2000" b="0" i="1">
                  <a:latin typeface="Times" pitchFamily="18" charset="0"/>
                  <a:cs typeface="Times New Roman" pitchFamily="18" charset="0"/>
                </a:rPr>
                <a:t>x</a:t>
              </a:r>
              <a:r>
                <a:rPr lang="en-US" altLang="en-US" sz="2000" b="0">
                  <a:latin typeface="Times" pitchFamily="18" charset="0"/>
                  <a:cs typeface="Times New Roman" pitchFamily="18" charset="0"/>
                </a:rPr>
                <a:t> </a:t>
              </a:r>
              <a:r>
                <a:rPr lang="en-US" altLang="en-US" sz="2000" b="0">
                  <a:cs typeface="Times New Roman" pitchFamily="18" charset="0"/>
                </a:rPr>
                <a:t>(1/2)</a:t>
              </a:r>
              <a:r>
                <a:rPr lang="en-US" altLang="en-US" sz="2000" b="0" baseline="30000">
                  <a:latin typeface="Times" pitchFamily="18" charset="0"/>
                  <a:cs typeface="Times New Roman" pitchFamily="18" charset="0"/>
                </a:rPr>
                <a:t>2</a:t>
              </a:r>
              <a:endParaRPr lang="en-US" altLang="en-US" sz="2000" b="0"/>
            </a:p>
            <a:p>
              <a:pPr eaLnBrk="1" hangingPunct="1"/>
              <a:r>
                <a:rPr lang="en-US" altLang="en-US" sz="2000" b="0"/>
                <a:t>TTHHH 		(1/2)</a:t>
              </a:r>
              <a:r>
                <a:rPr lang="en-US" altLang="en-US" sz="2000" b="0" baseline="30000">
                  <a:latin typeface="Times" pitchFamily="18" charset="0"/>
                  <a:cs typeface="Times New Roman" pitchFamily="18" charset="0"/>
                </a:rPr>
                <a:t>3</a:t>
              </a:r>
              <a:r>
                <a:rPr lang="en-US" altLang="en-US" sz="2000" b="0">
                  <a:latin typeface="Times" pitchFamily="18" charset="0"/>
                  <a:cs typeface="Times New Roman" pitchFamily="18" charset="0"/>
                </a:rPr>
                <a:t> </a:t>
              </a:r>
              <a:r>
                <a:rPr lang="en-US" altLang="en-US" sz="2000" b="0" i="1">
                  <a:latin typeface="Times" pitchFamily="18" charset="0"/>
                  <a:cs typeface="Times New Roman" pitchFamily="18" charset="0"/>
                </a:rPr>
                <a:t>x</a:t>
              </a:r>
              <a:r>
                <a:rPr lang="en-US" altLang="en-US" sz="2000" b="0">
                  <a:latin typeface="Times" pitchFamily="18" charset="0"/>
                  <a:cs typeface="Times New Roman" pitchFamily="18" charset="0"/>
                </a:rPr>
                <a:t> </a:t>
              </a:r>
              <a:r>
                <a:rPr lang="en-US" altLang="en-US" sz="2000" b="0"/>
                <a:t>(1/2)</a:t>
              </a:r>
              <a:r>
                <a:rPr lang="en-US" altLang="en-US" sz="2000" b="0" baseline="30000">
                  <a:latin typeface="Times" pitchFamily="18" charset="0"/>
                  <a:cs typeface="Times New Roman" pitchFamily="18" charset="0"/>
                </a:rPr>
                <a:t>2</a:t>
              </a:r>
              <a:endParaRPr lang="en-US" altLang="en-US" sz="2000" b="0"/>
            </a:p>
            <a:p>
              <a:pPr eaLnBrk="1" hangingPunct="1"/>
              <a:r>
                <a:rPr lang="en-US" altLang="en-US" sz="2000" b="0"/>
                <a:t>HTTHH		(1/2)</a:t>
              </a:r>
              <a:r>
                <a:rPr lang="en-US" altLang="en-US" sz="2000" b="0" baseline="30000">
                  <a:latin typeface="Times" pitchFamily="18" charset="0"/>
                  <a:cs typeface="Times New Roman" pitchFamily="18" charset="0"/>
                </a:rPr>
                <a:t>3</a:t>
              </a:r>
              <a:r>
                <a:rPr lang="en-US" altLang="en-US" sz="2000" b="0">
                  <a:latin typeface="Times" pitchFamily="18" charset="0"/>
                  <a:cs typeface="Times New Roman" pitchFamily="18" charset="0"/>
                </a:rPr>
                <a:t> </a:t>
              </a:r>
              <a:r>
                <a:rPr lang="en-US" altLang="en-US" sz="2000" b="0" i="1">
                  <a:latin typeface="Times" pitchFamily="18" charset="0"/>
                  <a:cs typeface="Times New Roman" pitchFamily="18" charset="0"/>
                </a:rPr>
                <a:t>x</a:t>
              </a:r>
              <a:r>
                <a:rPr lang="en-US" altLang="en-US" sz="2000" b="0">
                  <a:latin typeface="Times" pitchFamily="18" charset="0"/>
                  <a:cs typeface="Times New Roman" pitchFamily="18" charset="0"/>
                </a:rPr>
                <a:t> </a:t>
              </a:r>
              <a:r>
                <a:rPr lang="en-US" altLang="en-US" sz="2000" b="0"/>
                <a:t>(1/2)</a:t>
              </a:r>
              <a:r>
                <a:rPr lang="en-US" altLang="en-US" sz="2000" b="0" baseline="30000">
                  <a:latin typeface="Times" pitchFamily="18" charset="0"/>
                  <a:cs typeface="Times New Roman" pitchFamily="18" charset="0"/>
                </a:rPr>
                <a:t>2</a:t>
              </a:r>
              <a:r>
                <a:rPr lang="en-US" altLang="en-US" sz="2000" b="0"/>
                <a:t> </a:t>
              </a:r>
              <a:r>
                <a:rPr lang="en-US" altLang="en-US" sz="2000" b="0" baseline="30000">
                  <a:latin typeface="Times" pitchFamily="18" charset="0"/>
                  <a:cs typeface="Times New Roman" pitchFamily="18" charset="0"/>
                </a:rPr>
                <a:t> </a:t>
              </a:r>
              <a:endParaRPr lang="en-US" altLang="en-US" sz="2000" b="0"/>
            </a:p>
            <a:p>
              <a:r>
                <a:rPr lang="en-US" altLang="en-US" sz="2000" b="0">
                  <a:cs typeface="Times New Roman" pitchFamily="18" charset="0"/>
                </a:rPr>
                <a:t>HHTTH		(1/2)</a:t>
              </a:r>
              <a:r>
                <a:rPr lang="en-US" altLang="en-US" sz="2000" b="0" baseline="30000">
                  <a:latin typeface="Times" pitchFamily="18" charset="0"/>
                  <a:cs typeface="Times New Roman" pitchFamily="18" charset="0"/>
                </a:rPr>
                <a:t>3</a:t>
              </a:r>
              <a:r>
                <a:rPr lang="en-US" altLang="en-US" sz="2000" b="0">
                  <a:latin typeface="Times" pitchFamily="18" charset="0"/>
                  <a:cs typeface="Times New Roman" pitchFamily="18" charset="0"/>
                </a:rPr>
                <a:t> </a:t>
              </a:r>
              <a:r>
                <a:rPr lang="en-US" altLang="en-US" sz="2000" b="0" i="1">
                  <a:latin typeface="Times" pitchFamily="18" charset="0"/>
                  <a:cs typeface="Times New Roman" pitchFamily="18" charset="0"/>
                </a:rPr>
                <a:t>x</a:t>
              </a:r>
              <a:r>
                <a:rPr lang="en-US" altLang="en-US" sz="2000" b="0">
                  <a:latin typeface="Times" pitchFamily="18" charset="0"/>
                  <a:cs typeface="Times New Roman" pitchFamily="18" charset="0"/>
                </a:rPr>
                <a:t> </a:t>
              </a:r>
              <a:r>
                <a:rPr lang="en-US" altLang="en-US" sz="2000" b="0">
                  <a:cs typeface="Times New Roman" pitchFamily="18" charset="0"/>
                </a:rPr>
                <a:t>(1/2)</a:t>
              </a:r>
              <a:r>
                <a:rPr lang="en-US" altLang="en-US" sz="2000" b="0" baseline="30000">
                  <a:latin typeface="Times" pitchFamily="18" charset="0"/>
                  <a:cs typeface="Times New Roman" pitchFamily="18" charset="0"/>
                </a:rPr>
                <a:t>2</a:t>
              </a:r>
              <a:r>
                <a:rPr lang="en-US" altLang="en-US" sz="2000" b="0">
                  <a:cs typeface="Times New Roman" pitchFamily="18" charset="0"/>
                </a:rPr>
                <a:t> </a:t>
              </a:r>
              <a:r>
                <a:rPr lang="en-US" altLang="en-US" sz="2000" b="0" baseline="30000">
                  <a:latin typeface="Times" pitchFamily="18" charset="0"/>
                  <a:cs typeface="Times New Roman" pitchFamily="18" charset="0"/>
                </a:rPr>
                <a:t> </a:t>
              </a:r>
              <a:endParaRPr lang="en-US" altLang="en-US" sz="2000" b="0">
                <a:cs typeface="Times New Roman" pitchFamily="18" charset="0"/>
              </a:endParaRPr>
            </a:p>
            <a:p>
              <a:r>
                <a:rPr lang="en-US" altLang="en-US" sz="2000" b="0">
                  <a:cs typeface="Times New Roman" pitchFamily="18" charset="0"/>
                </a:rPr>
                <a:t>HTHHT		(1/2)</a:t>
              </a:r>
              <a:r>
                <a:rPr lang="en-US" altLang="en-US" sz="2000" b="0" baseline="30000">
                  <a:latin typeface="Times" pitchFamily="18" charset="0"/>
                  <a:cs typeface="Times New Roman" pitchFamily="18" charset="0"/>
                </a:rPr>
                <a:t>3</a:t>
              </a:r>
              <a:r>
                <a:rPr lang="en-US" altLang="en-US" sz="2000" b="0">
                  <a:latin typeface="Times" pitchFamily="18" charset="0"/>
                  <a:cs typeface="Times New Roman" pitchFamily="18" charset="0"/>
                </a:rPr>
                <a:t> </a:t>
              </a:r>
              <a:r>
                <a:rPr lang="en-US" altLang="en-US" sz="2000" b="0" i="1">
                  <a:latin typeface="Times" pitchFamily="18" charset="0"/>
                  <a:cs typeface="Times New Roman" pitchFamily="18" charset="0"/>
                </a:rPr>
                <a:t>x</a:t>
              </a:r>
              <a:r>
                <a:rPr lang="en-US" altLang="en-US" sz="2000" b="0">
                  <a:latin typeface="Times" pitchFamily="18" charset="0"/>
                  <a:cs typeface="Times New Roman" pitchFamily="18" charset="0"/>
                </a:rPr>
                <a:t> </a:t>
              </a:r>
              <a:r>
                <a:rPr lang="en-US" altLang="en-US" sz="2000" b="0">
                  <a:cs typeface="Times New Roman" pitchFamily="18" charset="0"/>
                </a:rPr>
                <a:t>(1/2)</a:t>
              </a:r>
              <a:r>
                <a:rPr lang="en-US" altLang="en-US" sz="2000" b="0" baseline="30000">
                  <a:latin typeface="Times" pitchFamily="18" charset="0"/>
                  <a:cs typeface="Times New Roman" pitchFamily="18" charset="0"/>
                </a:rPr>
                <a:t>2</a:t>
              </a:r>
              <a:r>
                <a:rPr lang="en-US" altLang="en-US" sz="2000" b="0">
                  <a:cs typeface="Times New Roman" pitchFamily="18" charset="0"/>
                </a:rPr>
                <a:t> </a:t>
              </a:r>
              <a:r>
                <a:rPr lang="en-US" altLang="en-US" sz="2000" b="0" baseline="30000">
                  <a:latin typeface="Times" pitchFamily="18" charset="0"/>
                  <a:cs typeface="Times New Roman" pitchFamily="18" charset="0"/>
                </a:rPr>
                <a:t> </a:t>
              </a:r>
              <a:endParaRPr lang="en-US" altLang="en-US" sz="2000" b="0">
                <a:cs typeface="Times New Roman" pitchFamily="18" charset="0"/>
              </a:endParaRPr>
            </a:p>
            <a:p>
              <a:r>
                <a:rPr lang="en-US" altLang="en-US" sz="2000" b="0">
                  <a:cs typeface="Times New Roman" pitchFamily="18" charset="0"/>
                </a:rPr>
                <a:t>THTHH		(1/2)</a:t>
              </a:r>
              <a:r>
                <a:rPr lang="en-US" altLang="en-US" sz="2000" b="0" baseline="30000">
                  <a:latin typeface="Times" pitchFamily="18" charset="0"/>
                  <a:cs typeface="Times New Roman" pitchFamily="18" charset="0"/>
                </a:rPr>
                <a:t>3</a:t>
              </a:r>
              <a:r>
                <a:rPr lang="en-US" altLang="en-US" sz="2000" b="0">
                  <a:latin typeface="Times" pitchFamily="18" charset="0"/>
                  <a:cs typeface="Times New Roman" pitchFamily="18" charset="0"/>
                </a:rPr>
                <a:t> </a:t>
              </a:r>
              <a:r>
                <a:rPr lang="en-US" altLang="en-US" sz="2000" b="0" i="1">
                  <a:latin typeface="Times" pitchFamily="18" charset="0"/>
                  <a:cs typeface="Times New Roman" pitchFamily="18" charset="0"/>
                </a:rPr>
                <a:t>x</a:t>
              </a:r>
              <a:r>
                <a:rPr lang="en-US" altLang="en-US" sz="2000" b="0">
                  <a:latin typeface="Times" pitchFamily="18" charset="0"/>
                  <a:cs typeface="Times New Roman" pitchFamily="18" charset="0"/>
                </a:rPr>
                <a:t> </a:t>
              </a:r>
              <a:r>
                <a:rPr lang="en-US" altLang="en-US" sz="2000" b="0">
                  <a:cs typeface="Times New Roman" pitchFamily="18" charset="0"/>
                </a:rPr>
                <a:t>(1/2)</a:t>
              </a:r>
              <a:r>
                <a:rPr lang="en-US" altLang="en-US" sz="2000" b="0" baseline="30000">
                  <a:latin typeface="Times" pitchFamily="18" charset="0"/>
                  <a:cs typeface="Times New Roman" pitchFamily="18" charset="0"/>
                </a:rPr>
                <a:t>2</a:t>
              </a:r>
              <a:r>
                <a:rPr lang="en-US" altLang="en-US" sz="2000" b="0">
                  <a:cs typeface="Times New Roman" pitchFamily="18" charset="0"/>
                </a:rPr>
                <a:t> </a:t>
              </a:r>
              <a:r>
                <a:rPr lang="en-US" altLang="en-US" sz="2000" b="0" baseline="30000">
                  <a:latin typeface="Times" pitchFamily="18" charset="0"/>
                  <a:cs typeface="Times New Roman" pitchFamily="18" charset="0"/>
                </a:rPr>
                <a:t> </a:t>
              </a:r>
              <a:endParaRPr lang="en-US" altLang="en-US" sz="2000" b="0">
                <a:cs typeface="Times New Roman" pitchFamily="18" charset="0"/>
              </a:endParaRPr>
            </a:p>
            <a:p>
              <a:r>
                <a:rPr lang="en-US" altLang="en-US" sz="2000" b="0">
                  <a:cs typeface="Times New Roman" pitchFamily="18" charset="0"/>
                </a:rPr>
                <a:t>HTHTH		(1/2)</a:t>
              </a:r>
              <a:r>
                <a:rPr lang="en-US" altLang="en-US" sz="2000" b="0" baseline="30000">
                  <a:latin typeface="Times" pitchFamily="18" charset="0"/>
                  <a:cs typeface="Times New Roman" pitchFamily="18" charset="0"/>
                </a:rPr>
                <a:t>3</a:t>
              </a:r>
              <a:r>
                <a:rPr lang="en-US" altLang="en-US" sz="2000" b="0">
                  <a:latin typeface="Times" pitchFamily="18" charset="0"/>
                  <a:cs typeface="Times New Roman" pitchFamily="18" charset="0"/>
                </a:rPr>
                <a:t> </a:t>
              </a:r>
              <a:r>
                <a:rPr lang="en-US" altLang="en-US" sz="2000" b="0" i="1">
                  <a:latin typeface="Times" pitchFamily="18" charset="0"/>
                  <a:cs typeface="Times New Roman" pitchFamily="18" charset="0"/>
                </a:rPr>
                <a:t>x</a:t>
              </a:r>
              <a:r>
                <a:rPr lang="en-US" altLang="en-US" sz="2000" b="0">
                  <a:latin typeface="Times" pitchFamily="18" charset="0"/>
                  <a:cs typeface="Times New Roman" pitchFamily="18" charset="0"/>
                </a:rPr>
                <a:t> </a:t>
              </a:r>
              <a:r>
                <a:rPr lang="en-US" altLang="en-US" sz="2000" b="0">
                  <a:cs typeface="Times New Roman" pitchFamily="18" charset="0"/>
                </a:rPr>
                <a:t>(1/2)</a:t>
              </a:r>
              <a:r>
                <a:rPr lang="en-US" altLang="en-US" sz="2000" b="0" baseline="30000">
                  <a:latin typeface="Times" pitchFamily="18" charset="0"/>
                  <a:cs typeface="Times New Roman" pitchFamily="18" charset="0"/>
                </a:rPr>
                <a:t>2</a:t>
              </a:r>
              <a:r>
                <a:rPr lang="en-US" altLang="en-US" sz="2000" b="0">
                  <a:cs typeface="Times New Roman" pitchFamily="18" charset="0"/>
                </a:rPr>
                <a:t> </a:t>
              </a:r>
              <a:r>
                <a:rPr lang="en-US" altLang="en-US" sz="2000" b="0" baseline="30000">
                  <a:latin typeface="Times" pitchFamily="18" charset="0"/>
                  <a:cs typeface="Times New Roman" pitchFamily="18" charset="0"/>
                </a:rPr>
                <a:t> </a:t>
              </a:r>
              <a:endParaRPr lang="en-US" altLang="en-US" sz="2000" b="0">
                <a:cs typeface="Times New Roman" pitchFamily="18" charset="0"/>
              </a:endParaRPr>
            </a:p>
            <a:p>
              <a:r>
                <a:rPr lang="en-US" altLang="en-US" sz="2000" b="0">
                  <a:cs typeface="Times New Roman" pitchFamily="18" charset="0"/>
                </a:rPr>
                <a:t>HHTHT		(1/2)</a:t>
              </a:r>
              <a:r>
                <a:rPr lang="en-US" altLang="en-US" sz="2000" b="0" baseline="30000">
                  <a:latin typeface="Times" pitchFamily="18" charset="0"/>
                  <a:cs typeface="Times New Roman" pitchFamily="18" charset="0"/>
                </a:rPr>
                <a:t>3</a:t>
              </a:r>
              <a:r>
                <a:rPr lang="en-US" altLang="en-US" sz="2000" b="0">
                  <a:latin typeface="Times" pitchFamily="18" charset="0"/>
                  <a:cs typeface="Times New Roman" pitchFamily="18" charset="0"/>
                </a:rPr>
                <a:t> </a:t>
              </a:r>
              <a:r>
                <a:rPr lang="en-US" altLang="en-US" sz="2000" b="0" i="1">
                  <a:latin typeface="Times" pitchFamily="18" charset="0"/>
                  <a:cs typeface="Times New Roman" pitchFamily="18" charset="0"/>
                </a:rPr>
                <a:t>x</a:t>
              </a:r>
              <a:r>
                <a:rPr lang="en-US" altLang="en-US" sz="2000" b="0">
                  <a:latin typeface="Times" pitchFamily="18" charset="0"/>
                  <a:cs typeface="Times New Roman" pitchFamily="18" charset="0"/>
                </a:rPr>
                <a:t> </a:t>
              </a:r>
              <a:r>
                <a:rPr lang="en-US" altLang="en-US" sz="2000" b="0">
                  <a:cs typeface="Times New Roman" pitchFamily="18" charset="0"/>
                </a:rPr>
                <a:t>(1/2)</a:t>
              </a:r>
              <a:r>
                <a:rPr lang="en-US" altLang="en-US" sz="2000" b="0" baseline="30000">
                  <a:latin typeface="Times" pitchFamily="18" charset="0"/>
                  <a:cs typeface="Times New Roman" pitchFamily="18" charset="0"/>
                </a:rPr>
                <a:t>2</a:t>
              </a:r>
              <a:r>
                <a:rPr lang="en-US" altLang="en-US" sz="2000" b="0">
                  <a:cs typeface="Times New Roman" pitchFamily="18" charset="0"/>
                </a:rPr>
                <a:t> </a:t>
              </a:r>
              <a:r>
                <a:rPr lang="en-US" altLang="en-US" sz="2000" b="0" baseline="30000">
                  <a:latin typeface="Times" pitchFamily="18" charset="0"/>
                  <a:cs typeface="Times New Roman" pitchFamily="18" charset="0"/>
                </a:rPr>
                <a:t> </a:t>
              </a:r>
              <a:endParaRPr lang="en-US" altLang="en-US" sz="2000" b="0">
                <a:cs typeface="Times New Roman" pitchFamily="18" charset="0"/>
              </a:endParaRPr>
            </a:p>
            <a:p>
              <a:r>
                <a:rPr lang="en-US" altLang="en-US" sz="2000" b="0" u="sng">
                  <a:cs typeface="Times New Roman" pitchFamily="18" charset="0"/>
                </a:rPr>
                <a:t>THHTH		(1/2)</a:t>
              </a:r>
              <a:r>
                <a:rPr lang="en-US" altLang="en-US" sz="2000" b="0" u="sng" baseline="30000">
                  <a:latin typeface="Times" pitchFamily="18" charset="0"/>
                  <a:cs typeface="Times New Roman" pitchFamily="18" charset="0"/>
                </a:rPr>
                <a:t>3</a:t>
              </a:r>
              <a:r>
                <a:rPr lang="en-US" altLang="en-US" sz="2000" b="0" u="sng">
                  <a:latin typeface="Times" pitchFamily="18" charset="0"/>
                  <a:cs typeface="Times New Roman" pitchFamily="18" charset="0"/>
                </a:rPr>
                <a:t> </a:t>
              </a:r>
              <a:r>
                <a:rPr lang="en-US" altLang="en-US" sz="2000" b="0" i="1" u="sng">
                  <a:latin typeface="Times" pitchFamily="18" charset="0"/>
                  <a:cs typeface="Times New Roman" pitchFamily="18" charset="0"/>
                </a:rPr>
                <a:t>x</a:t>
              </a:r>
              <a:r>
                <a:rPr lang="en-US" altLang="en-US" sz="2000" b="0" u="sng">
                  <a:latin typeface="Times" pitchFamily="18" charset="0"/>
                  <a:cs typeface="Times New Roman" pitchFamily="18" charset="0"/>
                </a:rPr>
                <a:t> </a:t>
              </a:r>
              <a:r>
                <a:rPr lang="en-US" altLang="en-US" sz="2000" b="0" u="sng">
                  <a:cs typeface="Times New Roman" pitchFamily="18" charset="0"/>
                </a:rPr>
                <a:t>(1/2)</a:t>
              </a:r>
              <a:r>
                <a:rPr lang="en-US" altLang="en-US" sz="2000" b="0" u="sng" baseline="30000">
                  <a:latin typeface="Times" pitchFamily="18" charset="0"/>
                  <a:cs typeface="Times New Roman" pitchFamily="18" charset="0"/>
                </a:rPr>
                <a:t>2</a:t>
              </a:r>
              <a:r>
                <a:rPr lang="en-US" altLang="en-US" sz="2000" b="0">
                  <a:cs typeface="Times New Roman" pitchFamily="18" charset="0"/>
                </a:rPr>
                <a:t> </a:t>
              </a:r>
              <a:r>
                <a:rPr lang="en-US" altLang="en-US" sz="2000" b="0" baseline="30000">
                  <a:latin typeface="Times" pitchFamily="18" charset="0"/>
                  <a:cs typeface="Times New Roman" pitchFamily="18" charset="0"/>
                </a:rPr>
                <a:t> </a:t>
              </a:r>
              <a:endParaRPr lang="en-US" altLang="en-US" sz="2000" b="0">
                <a:cs typeface="Times New Roman" pitchFamily="18" charset="0"/>
              </a:endParaRPr>
            </a:p>
            <a:p>
              <a:r>
                <a:rPr lang="en-US" altLang="en-US" sz="2000" b="0">
                  <a:cs typeface="Times New Roman" pitchFamily="18" charset="0"/>
                </a:rPr>
                <a:t>10 arrangements </a:t>
              </a:r>
              <a:r>
                <a:rPr lang="en-US" altLang="en-US" sz="2000" b="0" i="1">
                  <a:cs typeface="Times New Roman" pitchFamily="18" charset="0"/>
                </a:rPr>
                <a:t>x</a:t>
              </a:r>
              <a:r>
                <a:rPr lang="en-US" altLang="en-US" sz="2000" b="0">
                  <a:cs typeface="Times New Roman" pitchFamily="18" charset="0"/>
                </a:rPr>
                <a:t> (1/2)</a:t>
              </a:r>
              <a:r>
                <a:rPr lang="en-US" altLang="en-US" sz="2000" b="0" baseline="30000">
                  <a:latin typeface="Times" pitchFamily="18" charset="0"/>
                  <a:cs typeface="Times New Roman" pitchFamily="18" charset="0"/>
                </a:rPr>
                <a:t>3</a:t>
              </a:r>
              <a:r>
                <a:rPr lang="en-US" altLang="en-US" sz="2000" b="0">
                  <a:latin typeface="Times" pitchFamily="18" charset="0"/>
                  <a:cs typeface="Times New Roman" pitchFamily="18" charset="0"/>
                </a:rPr>
                <a:t> </a:t>
              </a:r>
              <a:r>
                <a:rPr lang="en-US" altLang="en-US" sz="2000" b="0" i="1">
                  <a:latin typeface="Times" pitchFamily="18" charset="0"/>
                  <a:cs typeface="Times New Roman" pitchFamily="18" charset="0"/>
                </a:rPr>
                <a:t>x</a:t>
              </a:r>
              <a:r>
                <a:rPr lang="en-US" altLang="en-US" sz="2000" b="0">
                  <a:latin typeface="Times" pitchFamily="18" charset="0"/>
                  <a:cs typeface="Times New Roman" pitchFamily="18" charset="0"/>
                </a:rPr>
                <a:t> </a:t>
              </a:r>
              <a:r>
                <a:rPr lang="en-US" altLang="en-US" sz="2000" b="0">
                  <a:cs typeface="Times New Roman" pitchFamily="18" charset="0"/>
                </a:rPr>
                <a:t>(1/2)</a:t>
              </a:r>
              <a:r>
                <a:rPr lang="en-US" altLang="en-US" sz="2000" b="0" baseline="30000">
                  <a:latin typeface="Times" pitchFamily="18" charset="0"/>
                  <a:cs typeface="Times New Roman" pitchFamily="18" charset="0"/>
                </a:rPr>
                <a:t>2  </a:t>
              </a:r>
            </a:p>
            <a:p>
              <a:r>
                <a:rPr lang="en-US" altLang="en-US" sz="2000" b="0">
                  <a:cs typeface="Times New Roman" pitchFamily="18" charset="0"/>
                </a:rPr>
                <a:t> </a:t>
              </a:r>
            </a:p>
            <a:p>
              <a:endParaRPr lang="en-US" altLang="en-US" sz="2000" b="0">
                <a:cs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8636000" y="1981200"/>
            <a:ext cx="3251200" cy="3276600"/>
            <a:chOff x="4080" y="1248"/>
            <a:chExt cx="1536" cy="2064"/>
          </a:xfrm>
        </p:grpSpPr>
        <p:sp>
          <p:nvSpPr>
            <p:cNvPr id="1193992" name="Text Box 8"/>
            <p:cNvSpPr txBox="1">
              <a:spLocks noChangeArrowheads="1"/>
            </p:cNvSpPr>
            <p:nvPr/>
          </p:nvSpPr>
          <p:spPr bwMode="auto">
            <a:xfrm>
              <a:off x="4512" y="1872"/>
              <a:ext cx="1104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hangingPunct="1"/>
              <a:r>
                <a:rPr lang="en-US" altLang="en-US" sz="2000" b="0">
                  <a:latin typeface="Times New Roman" pitchFamily="18" charset="0"/>
                  <a:cs typeface="Times New Roman" pitchFamily="18" charset="0"/>
                </a:rPr>
                <a:t>The probability of each unique outcome  (note: they are all equal</a:t>
              </a:r>
              <a:r>
                <a:rPr lang="en-US" altLang="en-US" sz="1000" b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altLang="en-US" sz="1200" b="0">
                <a:latin typeface="Times New Roman" pitchFamily="18" charset="0"/>
                <a:cs typeface="Times New Roman" pitchFamily="18" charset="0"/>
              </a:endParaRPr>
            </a:p>
            <a:p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1193993" name="AutoShape 9"/>
            <p:cNvSpPr>
              <a:spLocks/>
            </p:cNvSpPr>
            <p:nvPr/>
          </p:nvSpPr>
          <p:spPr bwMode="auto">
            <a:xfrm>
              <a:off x="4080" y="1248"/>
              <a:ext cx="288" cy="2064"/>
            </a:xfrm>
            <a:prstGeom prst="rightBrace">
              <a:avLst>
                <a:gd name="adj1" fmla="val 59722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2133600"/>
            <a:ext cx="3352800" cy="3984625"/>
            <a:chOff x="0" y="1344"/>
            <a:chExt cx="1584" cy="2510"/>
          </a:xfrm>
        </p:grpSpPr>
        <p:sp>
          <p:nvSpPr>
            <p:cNvPr id="1193995" name="Text Box 11"/>
            <p:cNvSpPr txBox="1">
              <a:spLocks noChangeArrowheads="1"/>
            </p:cNvSpPr>
            <p:nvPr/>
          </p:nvSpPr>
          <p:spPr bwMode="auto">
            <a:xfrm>
              <a:off x="480" y="1968"/>
              <a:ext cx="66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hangingPunct="1"/>
              <a:r>
                <a:rPr lang="en-US" altLang="en-US" sz="2000" b="0">
                  <a:latin typeface="Times New Roman" pitchFamily="18" charset="0"/>
                  <a:cs typeface="Times New Roman" pitchFamily="18" charset="0"/>
                </a:rPr>
                <a:t> ways to arrange 3 heads  in 5 trials</a:t>
              </a:r>
            </a:p>
            <a:p>
              <a:endParaRPr lang="en-US" altLang="en-US" sz="2000" b="0">
                <a:latin typeface="Times New Roman" pitchFamily="18" charset="0"/>
              </a:endParaRPr>
            </a:p>
          </p:txBody>
        </p: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0" y="1344"/>
              <a:ext cx="1584" cy="2510"/>
              <a:chOff x="0" y="1344"/>
              <a:chExt cx="1584" cy="2510"/>
            </a:xfrm>
          </p:grpSpPr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0" y="1968"/>
                <a:ext cx="1176" cy="1886"/>
                <a:chOff x="0" y="1968"/>
                <a:chExt cx="1176" cy="1886"/>
              </a:xfrm>
            </p:grpSpPr>
            <p:graphicFrame>
              <p:nvGraphicFramePr>
                <p:cNvPr id="1193998" name="Object 14"/>
                <p:cNvGraphicFramePr>
                  <a:graphicFrameLocks noChangeAspect="1"/>
                </p:cNvGraphicFramePr>
                <p:nvPr/>
              </p:nvGraphicFramePr>
              <p:xfrm>
                <a:off x="0" y="1968"/>
                <a:ext cx="441" cy="816"/>
              </p:xfrm>
              <a:graphic>
                <a:graphicData uri="http://schemas.openxmlformats.org/presentationml/2006/ole">
                  <p:oleObj spid="_x0000_s3074" name="Equation" r:id="rId4" imgW="241195" imgH="406224" progId="">
                    <p:embed/>
                  </p:oleObj>
                </a:graphicData>
              </a:graphic>
            </p:graphicFrame>
            <p:sp>
              <p:nvSpPr>
                <p:cNvPr id="1193999" name="Rectangle 15"/>
                <p:cNvSpPr>
                  <a:spLocks noChangeArrowheads="1"/>
                </p:cNvSpPr>
                <p:nvPr/>
              </p:nvSpPr>
              <p:spPr bwMode="auto">
                <a:xfrm>
                  <a:off x="0" y="3360"/>
                  <a:ext cx="1176" cy="49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bIns="0">
                  <a:spAutoFit/>
                </a:bodyPr>
                <a:lstStyle/>
                <a:p>
                  <a:pPr eaLnBrk="1" hangingPunct="1"/>
                  <a:r>
                    <a:rPr lang="en-US" altLang="en-US" sz="2400" b="0" baseline="-30000">
                      <a:solidFill>
                        <a:schemeClr val="hlink"/>
                      </a:solidFill>
                      <a:latin typeface="Times New Roman" pitchFamily="18" charset="0"/>
                      <a:cs typeface="Times New Roman" pitchFamily="18" charset="0"/>
                    </a:rPr>
                    <a:t>5</a:t>
                  </a:r>
                  <a:r>
                    <a:rPr lang="en-US" altLang="en-US" sz="2400" b="0">
                      <a:solidFill>
                        <a:schemeClr val="hlink"/>
                      </a:solidFill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r>
                    <a:rPr lang="en-US" altLang="en-US" sz="2400" b="0" baseline="-30000">
                      <a:solidFill>
                        <a:schemeClr val="hlink"/>
                      </a:solidFill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  <a:r>
                    <a:rPr lang="en-US" altLang="en-US" sz="2400" b="0">
                      <a:solidFill>
                        <a:schemeClr val="hlink"/>
                      </a:solidFill>
                      <a:latin typeface="Times New Roman" pitchFamily="18" charset="0"/>
                      <a:cs typeface="Times New Roman" pitchFamily="18" charset="0"/>
                    </a:rPr>
                    <a:t> = 5!/3!2!  = 10</a:t>
                  </a:r>
                  <a:br>
                    <a:rPr lang="en-US" altLang="en-US" sz="2400" b="0">
                      <a:solidFill>
                        <a:schemeClr val="hlink"/>
                      </a:solidFill>
                      <a:latin typeface="Times New Roman" pitchFamily="18" charset="0"/>
                      <a:cs typeface="Times New Roman" pitchFamily="18" charset="0"/>
                    </a:rPr>
                  </a:br>
                  <a:endParaRPr lang="en-US" altLang="en-US" sz="2400" b="0">
                    <a:solidFill>
                      <a:schemeClr val="hlink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94000" name="Line 16"/>
                <p:cNvSpPr>
                  <a:spLocks noChangeShapeType="1"/>
                </p:cNvSpPr>
                <p:nvPr/>
              </p:nvSpPr>
              <p:spPr bwMode="auto">
                <a:xfrm>
                  <a:off x="144" y="2736"/>
                  <a:ext cx="192" cy="62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sp>
            <p:nvSpPr>
              <p:cNvPr id="1194001" name="AutoShape 17"/>
              <p:cNvSpPr>
                <a:spLocks/>
              </p:cNvSpPr>
              <p:nvPr/>
            </p:nvSpPr>
            <p:spPr bwMode="auto">
              <a:xfrm>
                <a:off x="1104" y="1344"/>
                <a:ext cx="480" cy="1872"/>
              </a:xfrm>
              <a:prstGeom prst="leftBrace">
                <a:avLst>
                  <a:gd name="adj1" fmla="val 325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00090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034" name="Rectangle 2"/>
          <p:cNvSpPr>
            <a:spLocks noChangeArrowheads="1"/>
          </p:cNvSpPr>
          <p:nvPr/>
        </p:nvSpPr>
        <p:spPr bwMode="auto">
          <a:xfrm>
            <a:off x="2133600" y="2057401"/>
            <a:ext cx="1219200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r>
              <a:rPr lang="en-US" altLang="en-US" sz="1200" b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1196035" name="Rectangle 3"/>
          <p:cNvSpPr>
            <a:spLocks noChangeArrowheads="1"/>
          </p:cNvSpPr>
          <p:nvPr/>
        </p:nvSpPr>
        <p:spPr bwMode="auto">
          <a:xfrm>
            <a:off x="2235200" y="3352800"/>
            <a:ext cx="121920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 indent="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0"/>
              <a:t>		</a:t>
            </a:r>
          </a:p>
          <a:p>
            <a:endParaRPr lang="en-US" altLang="en-US" b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6400" y="1752601"/>
            <a:ext cx="12801600" cy="1616075"/>
            <a:chOff x="0" y="1440"/>
            <a:chExt cx="6048" cy="1018"/>
          </a:xfrm>
        </p:grpSpPr>
        <p:sp>
          <p:nvSpPr>
            <p:cNvPr id="1196037" name="Rectangle 5"/>
            <p:cNvSpPr>
              <a:spLocks noChangeArrowheads="1"/>
            </p:cNvSpPr>
            <p:nvPr/>
          </p:nvSpPr>
          <p:spPr bwMode="auto">
            <a:xfrm>
              <a:off x="0" y="1584"/>
              <a:ext cx="6048" cy="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eaLnBrk="1" hangingPunct="1"/>
              <a:r>
                <a:rPr lang="en-US" altLang="en-US" sz="28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</a:t>
              </a:r>
              <a:r>
                <a:rPr lang="en-US" altLang="en-US" sz="2800">
                  <a:latin typeface="Times New Roman" pitchFamily="18" charset="0"/>
                  <a:cs typeface="Times New Roman" pitchFamily="18" charset="0"/>
                </a:rPr>
                <a:t>P(3 heads and 2 tails) = </a:t>
              </a:r>
              <a:r>
                <a:rPr lang="en-US" altLang="en-US" sz="2800" i="1">
                  <a:latin typeface="Times" pitchFamily="18" charset="0"/>
                  <a:cs typeface="Times New Roman" pitchFamily="18" charset="0"/>
                  <a:sym typeface="Symbol" pitchFamily="18" charset="2"/>
                </a:rPr>
                <a:t>      x P(heads)</a:t>
              </a:r>
              <a:r>
                <a:rPr lang="en-US" altLang="en-US" sz="2800" i="1" baseline="30000">
                  <a:latin typeface="Times" pitchFamily="18" charset="0"/>
                  <a:cs typeface="Times New Roman" pitchFamily="18" charset="0"/>
                  <a:sym typeface="Symbol" pitchFamily="18" charset="2"/>
                </a:rPr>
                <a:t>3</a:t>
              </a:r>
              <a:r>
                <a:rPr lang="en-US" altLang="en-US" sz="2800" i="1">
                  <a:latin typeface="Times" pitchFamily="18" charset="0"/>
                  <a:cs typeface="Times New Roman" pitchFamily="18" charset="0"/>
                  <a:sym typeface="Symbol" pitchFamily="18" charset="2"/>
                </a:rPr>
                <a:t> x P(tails)</a:t>
              </a:r>
              <a:r>
                <a:rPr lang="en-US" altLang="en-US" sz="2800" i="1" baseline="30000">
                  <a:latin typeface="Times" pitchFamily="18" charset="0"/>
                  <a:cs typeface="Times New Roman" pitchFamily="18" charset="0"/>
                  <a:sym typeface="Symbol" pitchFamily="18" charset="2"/>
                </a:rPr>
                <a:t>2</a:t>
              </a:r>
              <a:r>
                <a:rPr lang="en-US" altLang="en-US" sz="2800" i="1">
                  <a:latin typeface="Times" pitchFamily="18" charset="0"/>
                  <a:cs typeface="Times New Roman" pitchFamily="18" charset="0"/>
                  <a:sym typeface="Symbol" pitchFamily="18" charset="2"/>
                </a:rPr>
                <a:t> = </a:t>
              </a:r>
            </a:p>
            <a:p>
              <a:pPr eaLnBrk="1" hangingPunct="1"/>
              <a:endParaRPr lang="en-US" altLang="en-US" sz="2800" i="1">
                <a:latin typeface="Times" pitchFamily="18" charset="0"/>
                <a:cs typeface="Times New Roman" pitchFamily="18" charset="0"/>
                <a:sym typeface="Symbol" pitchFamily="18" charset="2"/>
              </a:endParaRPr>
            </a:p>
            <a:p>
              <a:pPr eaLnBrk="1" hangingPunct="1"/>
              <a:r>
                <a:rPr lang="en-US" altLang="en-US" sz="3200" i="1">
                  <a:latin typeface="Times" pitchFamily="18" charset="0"/>
                  <a:cs typeface="Times New Roman" pitchFamily="18" charset="0"/>
                  <a:sym typeface="Symbol" pitchFamily="18" charset="2"/>
                </a:rPr>
                <a:t>10 x (</a:t>
              </a:r>
              <a:r>
                <a:rPr lang="en-US" altLang="en-US" sz="3200" i="1">
                  <a:latin typeface="Times New Roman"/>
                  <a:cs typeface="Times New Roman" pitchFamily="18" charset="0"/>
                  <a:sym typeface="Symbol" pitchFamily="18" charset="2"/>
                </a:rPr>
                <a:t>½</a:t>
              </a:r>
              <a:r>
                <a:rPr lang="en-US" altLang="en-US" sz="3200" i="1">
                  <a:latin typeface="Times" pitchFamily="18" charset="0"/>
                  <a:cs typeface="Times New Roman" pitchFamily="18" charset="0"/>
                  <a:sym typeface="Symbol" pitchFamily="18" charset="2"/>
                </a:rPr>
                <a:t>)</a:t>
              </a:r>
              <a:r>
                <a:rPr lang="en-US" altLang="en-US" sz="3200" i="1" baseline="30000">
                  <a:latin typeface="Times" pitchFamily="18" charset="0"/>
                  <a:cs typeface="Times New Roman" pitchFamily="18" charset="0"/>
                  <a:sym typeface="Symbol" pitchFamily="18" charset="2"/>
                </a:rPr>
                <a:t>5=</a:t>
              </a:r>
              <a:r>
                <a:rPr lang="en-US" altLang="en-US" sz="3200" i="1">
                  <a:latin typeface="Times" pitchFamily="18" charset="0"/>
                  <a:cs typeface="Times New Roman" pitchFamily="18" charset="0"/>
                  <a:sym typeface="Symbol" pitchFamily="18" charset="2"/>
                </a:rPr>
                <a:t>31.25%</a:t>
              </a:r>
              <a:r>
                <a:rPr lang="en-US" altLang="en-US" sz="3200">
                  <a:latin typeface="Times New Roman" pitchFamily="18" charset="0"/>
                  <a:sym typeface="Symbol" pitchFamily="18" charset="2"/>
                </a:rPr>
                <a:t> </a:t>
              </a:r>
              <a:endParaRPr lang="en-US" altLang="en-US" sz="320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544" y="1440"/>
              <a:ext cx="288" cy="576"/>
              <a:chOff x="2784" y="3024"/>
              <a:chExt cx="582" cy="1056"/>
            </a:xfrm>
          </p:grpSpPr>
          <p:sp>
            <p:nvSpPr>
              <p:cNvPr id="1196039" name="Rectangle 7"/>
              <p:cNvSpPr>
                <a:spLocks noChangeArrowheads="1"/>
              </p:cNvSpPr>
              <p:nvPr/>
            </p:nvSpPr>
            <p:spPr bwMode="auto">
              <a:xfrm>
                <a:off x="2832" y="3024"/>
                <a:ext cx="528" cy="105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0" anchor="ctr"/>
              <a:lstStyle/>
              <a:p>
                <a:endParaRPr lang="en-US"/>
              </a:p>
            </p:txBody>
          </p:sp>
          <p:graphicFrame>
            <p:nvGraphicFramePr>
              <p:cNvPr id="1196040" name="Object 8"/>
              <p:cNvGraphicFramePr>
                <a:graphicFrameLocks noChangeAspect="1"/>
              </p:cNvGraphicFramePr>
              <p:nvPr/>
            </p:nvGraphicFramePr>
            <p:xfrm>
              <a:off x="2784" y="3072"/>
              <a:ext cx="582" cy="960"/>
            </p:xfrm>
            <a:graphic>
              <a:graphicData uri="http://schemas.openxmlformats.org/presentationml/2006/ole">
                <p:oleObj spid="_x0000_s4098" name="Equation" r:id="rId4" imgW="241195" imgH="406224" progId="">
                  <p:embed/>
                </p:oleObj>
              </a:graphicData>
            </a:graphic>
          </p:graphicFrame>
        </p:grpSp>
      </p:grpSp>
    </p:spTree>
    <p:extLst>
      <p:ext uri="{BB962C8B-B14F-4D97-AF65-F5344CB8AC3E}">
        <p14:creationId xmlns="" xmlns:p14="http://schemas.microsoft.com/office/powerpoint/2010/main" val="419124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4|9.8|16.2|22.9|5.5|14.8|15.9|9.6|28.4|13.4|41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5.6|9.4|10.2|13.4|12.9|26.4|20.8|3|23|49.3|6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2.1|25.8|4.8|9.1|6.8|14.7|38.6|27.6|10.2|33.3|57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|17.4|15.7|21.9|11|28.7|7.2|33.5|31.2|15.7|19.3|52.4|28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9|36.5|14.8|14.9|18.9|27.4|9.6|8.4|7.5|19.9|7.2|34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37|18.2|13.8|33.1|43.1|10.6|21.7|31.2|9.1|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9|5.4|15.2|35.1|44.4|1.8|14.8|44.3|28.4|25.4|49.7|4.7|13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19.3|47.8|8.9|16.9|35.2|24.5|40.8|26.8|25.8|2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1|33.8|25.1|18.2|30.9|24.8|13|14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|11.7|15.5|31.1|41.4|20.2|18.7|29.9|22.4|5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47.3|41.3|51.3|27.1|31.4|46.5|48.7|67.2|12.5|32.2|114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13.6|53.3|31.9|35.9|15.9|35.2|28.3|14|15.8|2.5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17088</TotalTime>
  <Words>604</Words>
  <Application>Microsoft Office PowerPoint</Application>
  <PresentationFormat>Custom</PresentationFormat>
  <Paragraphs>191</Paragraphs>
  <Slides>23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Equation</vt:lpstr>
      <vt:lpstr>Expectations and parameter estimation</vt:lpstr>
      <vt:lpstr>Expectation</vt:lpstr>
      <vt:lpstr>Expectation: intuition</vt:lpstr>
      <vt:lpstr> Non-trivial discrete probabilities</vt:lpstr>
      <vt:lpstr>A discrete distribution: binomial</vt:lpstr>
      <vt:lpstr>Binomial distribution</vt:lpstr>
      <vt:lpstr>Binomial distribution</vt:lpstr>
      <vt:lpstr>Slide 8</vt:lpstr>
      <vt:lpstr>Slide 9</vt:lpstr>
      <vt:lpstr>Binomial distribution function: X= the number of heads tossed in 5 coin tosses</vt:lpstr>
      <vt:lpstr>Binomial distribution, generally</vt:lpstr>
      <vt:lpstr>Common Probability Distributions</vt:lpstr>
      <vt:lpstr>Slide 13</vt:lpstr>
      <vt:lpstr>Expectation: A Few Rules</vt:lpstr>
      <vt:lpstr>Expectation: A Few Rules (Contd)</vt:lpstr>
      <vt:lpstr>Variance and Covariance</vt:lpstr>
      <vt:lpstr>Transformation of Random Variables</vt:lpstr>
      <vt:lpstr>Probabilistic ML: Some Motivation</vt:lpstr>
      <vt:lpstr>Probabilistic Modeling: The Basic Idea</vt:lpstr>
      <vt:lpstr>Parameter Estimation in Probabilistic Models</vt:lpstr>
      <vt:lpstr>Maximum Likelihood Estimation (MLE)</vt:lpstr>
      <vt:lpstr>Maximum Likelihood Estimation (MLE)</vt:lpstr>
      <vt:lpstr>MLE: An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Nisheeth Srivastava</dc:creator>
  <cp:lastModifiedBy>nisheeth</cp:lastModifiedBy>
  <cp:revision>1352</cp:revision>
  <dcterms:created xsi:type="dcterms:W3CDTF">2020-07-07T20:42:16Z</dcterms:created>
  <dcterms:modified xsi:type="dcterms:W3CDTF">2021-09-08T13:54:08Z</dcterms:modified>
</cp:coreProperties>
</file>