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13" r:id="rId3"/>
    <p:sldId id="320" r:id="rId4"/>
    <p:sldId id="328" r:id="rId5"/>
    <p:sldId id="319" r:id="rId6"/>
    <p:sldId id="314" r:id="rId7"/>
    <p:sldId id="322" r:id="rId8"/>
    <p:sldId id="321" r:id="rId9"/>
    <p:sldId id="323" r:id="rId10"/>
    <p:sldId id="324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9" r:id="rId21"/>
    <p:sldId id="33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=""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8/29/2021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8/29/2021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8/29/2021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8/29/2021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8/29/2021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8/29/2021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8/29/2021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8/29/2021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8/29/2021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8/29/2021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8/29/2021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ision_tree_learn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541" y="2247311"/>
            <a:ext cx="11492918" cy="1410758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Learning using Decision Trees</a:t>
            </a:r>
            <a:endParaRPr lang="en-IN" sz="48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40"/>
    </mc:Choice>
    <mc:Fallback xmlns="">
      <p:transition spd="slow" advTm="1254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Techniques to Split at Internal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Nodes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=""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internal node decides which outgoing branch an input should be sent </a:t>
            </a:r>
            <a:r>
              <a:rPr lang="en-GB" dirty="0" smtClean="0">
                <a:latin typeface="Abadi Extra Light" panose="020B0204020104020204" pitchFamily="34" charset="0"/>
              </a:rPr>
              <a:t>to</a:t>
            </a: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This decision/split can be done using various ways,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Testing the value of a single feature at a time (such internal node called “Decision Stump</a:t>
            </a:r>
            <a:r>
              <a:rPr lang="en-GB" dirty="0" smtClean="0">
                <a:latin typeface="Abadi Extra Light" panose="020B0204020104020204" pitchFamily="34" charset="0"/>
              </a:rPr>
              <a:t>”)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badi Extra Light" panose="020B0204020104020204" pitchFamily="34" charset="0"/>
              </a:rPr>
              <a:t>See here for more </a:t>
            </a:r>
            <a:r>
              <a:rPr lang="en-US" dirty="0" smtClean="0">
                <a:latin typeface="Abadi Extra Light" panose="020B0204020104020204" pitchFamily="34" charset="0"/>
                <a:hlinkClick r:id="rId3"/>
              </a:rPr>
              <a:t>details</a:t>
            </a: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a classifier (e.g.,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or some more sophisticated classifier)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B1986E47-A897-4158-B57A-585203215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15" y="2892954"/>
            <a:ext cx="58578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="" xmlns:a16="http://schemas.microsoft.com/office/drawing/2014/main" id="{B2BB9665-2DFF-4CB7-8E93-7D49B3C1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23" y="5185967"/>
            <a:ext cx="56673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11">
            <a:extLst>
              <a:ext uri="{FF2B5EF4-FFF2-40B4-BE49-F238E27FC236}">
                <a16:creationId xmlns=""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E539F5F-0C1E-419F-8E8D-6C38EA62504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51686" y="2831117"/>
            <a:ext cx="1010687" cy="965223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="" xmlns:a16="http://schemas.microsoft.com/office/drawing/2014/main" id="{4C0B134F-8D51-499E-812F-DA32D4DCA807}"/>
              </a:ext>
            </a:extLst>
          </p:cNvPr>
          <p:cNvSpPr/>
          <p:nvPr/>
        </p:nvSpPr>
        <p:spPr>
          <a:xfrm>
            <a:off x="9246429" y="2711718"/>
            <a:ext cx="1827001" cy="1847850"/>
          </a:xfrm>
          <a:prstGeom prst="wedgeRectCallout">
            <a:avLst>
              <a:gd name="adj1" fmla="val 68829"/>
              <a:gd name="adj2" fmla="val -2817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DT methods based on testing a single feature at each internal node are faster and more popular (e.g., ID3, C4.5 algos)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8CFC2D8-34E7-423B-AE61-ED68DAAD256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11284" y="5496671"/>
            <a:ext cx="1010687" cy="965223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="" xmlns:a16="http://schemas.microsoft.com/office/drawing/2014/main" id="{6213A027-7B28-48C8-978B-885AC8AC08EF}"/>
              </a:ext>
            </a:extLst>
          </p:cNvPr>
          <p:cNvSpPr/>
          <p:nvPr/>
        </p:nvSpPr>
        <p:spPr>
          <a:xfrm>
            <a:off x="7886700" y="5244601"/>
            <a:ext cx="3091377" cy="1443717"/>
          </a:xfrm>
          <a:prstGeom prst="wedgeRectCallout">
            <a:avLst>
              <a:gd name="adj1" fmla="val 63696"/>
              <a:gd name="adj2" fmla="val 137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DT methods based on learning and using a separate classifier at each internal node are less common. But this approach can be very powerful and are sometimes used in some advanced DT methods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="" xmlns:a16="http://schemas.microsoft.com/office/drawing/2014/main" id="{D1C16A68-4EB1-4F15-A619-2B80206E1A83}"/>
              </a:ext>
            </a:extLst>
          </p:cNvPr>
          <p:cNvSpPr/>
          <p:nvPr/>
        </p:nvSpPr>
        <p:spPr>
          <a:xfrm>
            <a:off x="123947" y="2928856"/>
            <a:ext cx="2937786" cy="1770758"/>
          </a:xfrm>
          <a:prstGeom prst="wedgeRectCallout">
            <a:avLst>
              <a:gd name="adj1" fmla="val 58508"/>
              <a:gd name="adj2" fmla="val -3105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With this approach, all features and all possible values of each feature need to be evaluated in selecting the feature to be tested at each internal node</a:t>
            </a:r>
          </a:p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(can be slow but can be made faster using some tricks)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40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376"/>
    </mc:Choice>
    <mc:Fallback xmlns="">
      <p:transition spd="slow" advTm="275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1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Constructing Decision Trees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576AC9B4-1A92-4577-A67D-5755096C462D}"/>
              </a:ext>
            </a:extLst>
          </p:cNvPr>
          <p:cNvGrpSpPr/>
          <p:nvPr/>
        </p:nvGrpSpPr>
        <p:grpSpPr>
          <a:xfrm>
            <a:off x="265245" y="1223926"/>
            <a:ext cx="6829405" cy="2905009"/>
            <a:chOff x="245990" y="1627455"/>
            <a:chExt cx="11668324" cy="4096831"/>
          </a:xfrm>
        </p:grpSpPr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32382602-1F3B-49CC-9A68-974867924F9E}"/>
                </a:ext>
              </a:extLst>
            </p:cNvPr>
            <p:cNvSpPr/>
            <p:nvPr/>
          </p:nvSpPr>
          <p:spPr>
            <a:xfrm>
              <a:off x="3278330" y="3205588"/>
              <a:ext cx="2124846" cy="1911769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AFE27D4D-D146-48E3-B034-231A14A245DF}"/>
                </a:ext>
              </a:extLst>
            </p:cNvPr>
            <p:cNvSpPr/>
            <p:nvPr/>
          </p:nvSpPr>
          <p:spPr>
            <a:xfrm>
              <a:off x="863590" y="1796603"/>
              <a:ext cx="2424714" cy="208481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D893F13-D3F0-4CFC-927C-717BF6AB10CA}"/>
                </a:ext>
              </a:extLst>
            </p:cNvPr>
            <p:cNvSpPr/>
            <p:nvPr/>
          </p:nvSpPr>
          <p:spPr>
            <a:xfrm>
              <a:off x="3285010" y="1794804"/>
              <a:ext cx="2104686" cy="138599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38F6DD28-3C78-4045-9FA4-37C5785A1CF0}"/>
                </a:ext>
              </a:extLst>
            </p:cNvPr>
            <p:cNvSpPr/>
            <p:nvPr/>
          </p:nvSpPr>
          <p:spPr>
            <a:xfrm>
              <a:off x="852597" y="1785879"/>
              <a:ext cx="4537099" cy="33225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>
                  <a:lumMod val="85000"/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Oval 9">
              <a:extLst>
                <a:ext uri="{FF2B5EF4-FFF2-40B4-BE49-F238E27FC236}">
                  <a16:creationId xmlns="" xmlns:a16="http://schemas.microsoft.com/office/drawing/2014/main" id="{BDE0799D-4664-4043-B2B9-A92DD6DC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450" y="219123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" name="Oval 9">
              <a:extLst>
                <a:ext uri="{FF2B5EF4-FFF2-40B4-BE49-F238E27FC236}">
                  <a16:creationId xmlns="" xmlns:a16="http://schemas.microsoft.com/office/drawing/2014/main" id="{482A9334-C703-4B18-BF68-6BC65D7A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663" y="23472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" name="Oval 9">
              <a:extLst>
                <a:ext uri="{FF2B5EF4-FFF2-40B4-BE49-F238E27FC236}">
                  <a16:creationId xmlns="" xmlns:a16="http://schemas.microsoft.com/office/drawing/2014/main" id="{78B0C695-00FD-416E-8BF7-A8DBDEF52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623" y="182855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Oval 9">
              <a:extLst>
                <a:ext uri="{FF2B5EF4-FFF2-40B4-BE49-F238E27FC236}">
                  <a16:creationId xmlns="" xmlns:a16="http://schemas.microsoft.com/office/drawing/2014/main" id="{2BCD588C-B793-4832-B443-244D94234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301" y="287780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" name="Oval 9">
              <a:extLst>
                <a:ext uri="{FF2B5EF4-FFF2-40B4-BE49-F238E27FC236}">
                  <a16:creationId xmlns="" xmlns:a16="http://schemas.microsoft.com/office/drawing/2014/main" id="{CDD8CE60-F8AC-4B99-9F9B-31C366BD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079" y="188437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" name="Oval 9">
              <a:extLst>
                <a:ext uri="{FF2B5EF4-FFF2-40B4-BE49-F238E27FC236}">
                  <a16:creationId xmlns="" xmlns:a16="http://schemas.microsoft.com/office/drawing/2014/main" id="{696CB172-5C71-4329-909F-1429F9DF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187" y="2398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" name="Oval 9">
              <a:extLst>
                <a:ext uri="{FF2B5EF4-FFF2-40B4-BE49-F238E27FC236}">
                  <a16:creationId xmlns="" xmlns:a16="http://schemas.microsoft.com/office/drawing/2014/main" id="{02679E8F-9B36-46D6-AB82-85B5ECC68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41" y="23891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" name="Oval 9">
              <a:extLst>
                <a:ext uri="{FF2B5EF4-FFF2-40B4-BE49-F238E27FC236}">
                  <a16:creationId xmlns="" xmlns:a16="http://schemas.microsoft.com/office/drawing/2014/main" id="{F7BAD65C-1D32-49FE-BE08-8B459779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249" y="286413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2" name="Oval 9">
              <a:extLst>
                <a:ext uri="{FF2B5EF4-FFF2-40B4-BE49-F238E27FC236}">
                  <a16:creationId xmlns="" xmlns:a16="http://schemas.microsoft.com/office/drawing/2014/main" id="{98226EF2-8981-4751-9285-CA34D59DE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382" y="2066070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3" name="Oval 9">
              <a:extLst>
                <a:ext uri="{FF2B5EF4-FFF2-40B4-BE49-F238E27FC236}">
                  <a16:creationId xmlns="" xmlns:a16="http://schemas.microsoft.com/office/drawing/2014/main" id="{DBA84320-E17A-4091-83A6-7CCEAF9D0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777" y="2599822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" name="Oval 9">
              <a:extLst>
                <a:ext uri="{FF2B5EF4-FFF2-40B4-BE49-F238E27FC236}">
                  <a16:creationId xmlns="" xmlns:a16="http://schemas.microsoft.com/office/drawing/2014/main" id="{431CEA02-B414-447E-9A00-7E453BB2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549" y="181148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" name="Oval 9">
              <a:extLst>
                <a:ext uri="{FF2B5EF4-FFF2-40B4-BE49-F238E27FC236}">
                  <a16:creationId xmlns="" xmlns:a16="http://schemas.microsoft.com/office/drawing/2014/main" id="{C9735E16-34E7-489B-AC5A-48A3AD44D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824" y="282692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" name="Oval 9">
              <a:extLst>
                <a:ext uri="{FF2B5EF4-FFF2-40B4-BE49-F238E27FC236}">
                  <a16:creationId xmlns="" xmlns:a16="http://schemas.microsoft.com/office/drawing/2014/main" id="{4486431F-5F3D-4340-8DE6-57E32ED46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50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" name="Oval 9">
              <a:extLst>
                <a:ext uri="{FF2B5EF4-FFF2-40B4-BE49-F238E27FC236}">
                  <a16:creationId xmlns="" xmlns:a16="http://schemas.microsoft.com/office/drawing/2014/main" id="{E2BB83B0-5CAC-42B5-8E48-C757DF2F0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692" y="243270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8" name="Oval 9">
              <a:extLst>
                <a:ext uri="{FF2B5EF4-FFF2-40B4-BE49-F238E27FC236}">
                  <a16:creationId xmlns="" xmlns:a16="http://schemas.microsoft.com/office/drawing/2014/main" id="{80679F1B-3054-499B-B9DD-D43CAAE5C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364" y="2288053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" name="Oval 9">
              <a:extLst>
                <a:ext uri="{FF2B5EF4-FFF2-40B4-BE49-F238E27FC236}">
                  <a16:creationId xmlns="" xmlns:a16="http://schemas.microsoft.com/office/drawing/2014/main" id="{8DC4D318-40D3-4F27-9AC4-508F53DAC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778" y="293342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" name="Oval 9">
              <a:extLst>
                <a:ext uri="{FF2B5EF4-FFF2-40B4-BE49-F238E27FC236}">
                  <a16:creationId xmlns="" xmlns:a16="http://schemas.microsoft.com/office/drawing/2014/main" id="{AD1C0420-72E4-4C44-984E-04E37FB4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8" y="243402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1" name="Oval 9">
              <a:extLst>
                <a:ext uri="{FF2B5EF4-FFF2-40B4-BE49-F238E27FC236}">
                  <a16:creationId xmlns="" xmlns:a16="http://schemas.microsoft.com/office/drawing/2014/main" id="{F1171659-45CE-4A15-BAEE-2322C4E5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287" y="276748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Oval 9">
              <a:extLst>
                <a:ext uri="{FF2B5EF4-FFF2-40B4-BE49-F238E27FC236}">
                  <a16:creationId xmlns="" xmlns:a16="http://schemas.microsoft.com/office/drawing/2014/main" id="{16769378-A137-4D55-979C-20508440D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206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3" name="Oval 9">
              <a:extLst>
                <a:ext uri="{FF2B5EF4-FFF2-40B4-BE49-F238E27FC236}">
                  <a16:creationId xmlns="" xmlns:a16="http://schemas.microsoft.com/office/drawing/2014/main" id="{6C2BBF82-C9B1-4299-9255-1BAAA05A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963" y="276190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4" name="Oval 9">
              <a:extLst>
                <a:ext uri="{FF2B5EF4-FFF2-40B4-BE49-F238E27FC236}">
                  <a16:creationId xmlns="" xmlns:a16="http://schemas.microsoft.com/office/drawing/2014/main" id="{9B4C367D-15F1-46E9-84C3-8E6DDC864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8" y="186027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5" name="Oval 9">
              <a:extLst>
                <a:ext uri="{FF2B5EF4-FFF2-40B4-BE49-F238E27FC236}">
                  <a16:creationId xmlns="" xmlns:a16="http://schemas.microsoft.com/office/drawing/2014/main" id="{EC668988-4AF8-4CB2-A419-3F8BADB3D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263" y="21524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Oval 9">
              <a:extLst>
                <a:ext uri="{FF2B5EF4-FFF2-40B4-BE49-F238E27FC236}">
                  <a16:creationId xmlns="" xmlns:a16="http://schemas.microsoft.com/office/drawing/2014/main" id="{8B51EDE9-2AA7-43ED-BF88-BB731495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53" y="294088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Oval 9">
              <a:extLst>
                <a:ext uri="{FF2B5EF4-FFF2-40B4-BE49-F238E27FC236}">
                  <a16:creationId xmlns="" xmlns:a16="http://schemas.microsoft.com/office/drawing/2014/main" id="{B99D3D0D-FF7E-4DD5-82CB-55BE01386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845" y="343823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8" name="Oval 9">
              <a:extLst>
                <a:ext uri="{FF2B5EF4-FFF2-40B4-BE49-F238E27FC236}">
                  <a16:creationId xmlns="" xmlns:a16="http://schemas.microsoft.com/office/drawing/2014/main" id="{E9436275-D47F-4639-9E0E-14A96C697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887" y="355655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9" name="Oval 9">
              <a:extLst>
                <a:ext uri="{FF2B5EF4-FFF2-40B4-BE49-F238E27FC236}">
                  <a16:creationId xmlns="" xmlns:a16="http://schemas.microsoft.com/office/drawing/2014/main" id="{3D257BE8-C656-447F-856C-C4EA0426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36" y="408790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0" name="Oval 9">
              <a:extLst>
                <a:ext uri="{FF2B5EF4-FFF2-40B4-BE49-F238E27FC236}">
                  <a16:creationId xmlns="" xmlns:a16="http://schemas.microsoft.com/office/drawing/2014/main" id="{85A21BD8-80F0-40E7-80B8-4BAB3FFC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654" y="35990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Oval 9">
              <a:extLst>
                <a:ext uri="{FF2B5EF4-FFF2-40B4-BE49-F238E27FC236}">
                  <a16:creationId xmlns="" xmlns:a16="http://schemas.microsoft.com/office/drawing/2014/main" id="{AA6D1661-9430-45A6-80E9-41BF7A373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742" y="440691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2" name="Oval 9">
              <a:extLst>
                <a:ext uri="{FF2B5EF4-FFF2-40B4-BE49-F238E27FC236}">
                  <a16:creationId xmlns="" xmlns:a16="http://schemas.microsoft.com/office/drawing/2014/main" id="{5DDAA1F6-DA45-4D09-9385-66ACB9FF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774" y="327486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3" name="Oval 9">
              <a:extLst>
                <a:ext uri="{FF2B5EF4-FFF2-40B4-BE49-F238E27FC236}">
                  <a16:creationId xmlns="" xmlns:a16="http://schemas.microsoft.com/office/drawing/2014/main" id="{35E85925-0C20-4A24-B422-352935731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077" y="4127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4" name="Oval 9">
              <a:extLst>
                <a:ext uri="{FF2B5EF4-FFF2-40B4-BE49-F238E27FC236}">
                  <a16:creationId xmlns="" xmlns:a16="http://schemas.microsoft.com/office/drawing/2014/main" id="{136B4032-30A8-4EEF-97BB-04D2CB389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643" y="389746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" name="Oval 9">
              <a:extLst>
                <a:ext uri="{FF2B5EF4-FFF2-40B4-BE49-F238E27FC236}">
                  <a16:creationId xmlns="" xmlns:a16="http://schemas.microsoft.com/office/drawing/2014/main" id="{535E8643-C088-469A-974C-8805AFB3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90" y="48235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" name="Oval 9">
              <a:extLst>
                <a:ext uri="{FF2B5EF4-FFF2-40B4-BE49-F238E27FC236}">
                  <a16:creationId xmlns="" xmlns:a16="http://schemas.microsoft.com/office/drawing/2014/main" id="{83BD0111-DFAD-4CF7-9954-82E8D9DC4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912" y="35387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7" name="Oval 9">
              <a:extLst>
                <a:ext uri="{FF2B5EF4-FFF2-40B4-BE49-F238E27FC236}">
                  <a16:creationId xmlns="" xmlns:a16="http://schemas.microsoft.com/office/drawing/2014/main" id="{0278A1E9-CF81-44A0-9E3A-0A57DDC08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20" y="47957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8" name="Oval 9">
              <a:extLst>
                <a:ext uri="{FF2B5EF4-FFF2-40B4-BE49-F238E27FC236}">
                  <a16:creationId xmlns="" xmlns:a16="http://schemas.microsoft.com/office/drawing/2014/main" id="{24BA26B7-9030-4925-813C-5B6A107BE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88" y="458678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9" name="Oval 9">
              <a:extLst>
                <a:ext uri="{FF2B5EF4-FFF2-40B4-BE49-F238E27FC236}">
                  <a16:creationId xmlns="" xmlns:a16="http://schemas.microsoft.com/office/drawing/2014/main" id="{B51736E6-C3EC-4762-9997-6F84EB8A6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752" y="4750607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0" name="Oval 9">
              <a:extLst>
                <a:ext uri="{FF2B5EF4-FFF2-40B4-BE49-F238E27FC236}">
                  <a16:creationId xmlns="" xmlns:a16="http://schemas.microsoft.com/office/drawing/2014/main" id="{953E7521-EFCC-4D94-9C94-1A22059C4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334" y="38700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" name="Oval 9">
              <a:extLst>
                <a:ext uri="{FF2B5EF4-FFF2-40B4-BE49-F238E27FC236}">
                  <a16:creationId xmlns="" xmlns:a16="http://schemas.microsoft.com/office/drawing/2014/main" id="{6BD6F2F8-935D-4481-AF76-4915F13DA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696" y="35534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2" name="Oval 9">
              <a:extLst>
                <a:ext uri="{FF2B5EF4-FFF2-40B4-BE49-F238E27FC236}">
                  <a16:creationId xmlns="" xmlns:a16="http://schemas.microsoft.com/office/drawing/2014/main" id="{9DB0638C-5119-44A6-A893-96DE9D00D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984" y="363006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3" name="Oval 9">
              <a:extLst>
                <a:ext uri="{FF2B5EF4-FFF2-40B4-BE49-F238E27FC236}">
                  <a16:creationId xmlns="" xmlns:a16="http://schemas.microsoft.com/office/drawing/2014/main" id="{34E32A99-B1CF-4105-9CBA-B2FA29896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72" y="40519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4" name="Oval 9">
              <a:extLst>
                <a:ext uri="{FF2B5EF4-FFF2-40B4-BE49-F238E27FC236}">
                  <a16:creationId xmlns="" xmlns:a16="http://schemas.microsoft.com/office/drawing/2014/main" id="{3B7B1513-A21C-4058-BFF4-16BF62AD1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389" y="322417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5" name="Oval 9">
              <a:extLst>
                <a:ext uri="{FF2B5EF4-FFF2-40B4-BE49-F238E27FC236}">
                  <a16:creationId xmlns="" xmlns:a16="http://schemas.microsoft.com/office/drawing/2014/main" id="{ECBB27A5-CE93-4485-B1FD-2DFC44C5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470" y="424824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" name="Oval 9">
              <a:extLst>
                <a:ext uri="{FF2B5EF4-FFF2-40B4-BE49-F238E27FC236}">
                  <a16:creationId xmlns="" xmlns:a16="http://schemas.microsoft.com/office/drawing/2014/main" id="{D022E5F6-BCA0-415A-8355-2E0F69D78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802" y="3609621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7" name="Oval 9">
              <a:extLst>
                <a:ext uri="{FF2B5EF4-FFF2-40B4-BE49-F238E27FC236}">
                  <a16:creationId xmlns="" xmlns:a16="http://schemas.microsoft.com/office/drawing/2014/main" id="{9744FEDE-2890-468F-B921-389FAFAC8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108" y="462587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" name="Oval 9">
              <a:extLst>
                <a:ext uri="{FF2B5EF4-FFF2-40B4-BE49-F238E27FC236}">
                  <a16:creationId xmlns="" xmlns:a16="http://schemas.microsoft.com/office/drawing/2014/main" id="{7E8F6DB2-C796-45A6-94F8-F257DCEA1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717" y="3306242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9" name="Oval 9">
              <a:extLst>
                <a:ext uri="{FF2B5EF4-FFF2-40B4-BE49-F238E27FC236}">
                  <a16:creationId xmlns="" xmlns:a16="http://schemas.microsoft.com/office/drawing/2014/main" id="{3D8D2903-07F6-468D-9CA8-383DC3402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274" y="47957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0" name="Oval 9">
              <a:extLst>
                <a:ext uri="{FF2B5EF4-FFF2-40B4-BE49-F238E27FC236}">
                  <a16:creationId xmlns="" xmlns:a16="http://schemas.microsoft.com/office/drawing/2014/main" id="{75768394-BBCF-44D5-9B36-DA83C0521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505" y="434773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1" name="Oval 9">
              <a:extLst>
                <a:ext uri="{FF2B5EF4-FFF2-40B4-BE49-F238E27FC236}">
                  <a16:creationId xmlns="" xmlns:a16="http://schemas.microsoft.com/office/drawing/2014/main" id="{44B7D1FC-ACA2-4984-8821-90F6EA158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358" y="471244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="" xmlns:a16="http://schemas.microsoft.com/office/drawing/2014/main" id="{11969463-8898-43DA-8E65-9B92A0E2A3EB}"/>
                </a:ext>
              </a:extLst>
            </p:cNvPr>
            <p:cNvCxnSpPr>
              <a:cxnSpLocks/>
            </p:cNvCxnSpPr>
            <p:nvPr/>
          </p:nvCxnSpPr>
          <p:spPr>
            <a:xfrm>
              <a:off x="3258830" y="1785879"/>
              <a:ext cx="7226" cy="1389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="" xmlns:a16="http://schemas.microsoft.com/office/drawing/2014/main" id="{20255379-4F09-4B06-B61A-1A9976F01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8829" y="3172543"/>
              <a:ext cx="2130945" cy="22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="" xmlns:a16="http://schemas.microsoft.com/office/drawing/2014/main" id="{BB2A5670-8EAF-4F49-9E62-6E9228E880E0}"/>
                </a:ext>
              </a:extLst>
            </p:cNvPr>
            <p:cNvSpPr txBox="1"/>
            <p:nvPr/>
          </p:nvSpPr>
          <p:spPr>
            <a:xfrm>
              <a:off x="1316518" y="5060602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="" xmlns:a16="http://schemas.microsoft.com/office/drawing/2014/main" id="{50C1EE1D-1F93-47EC-A179-D2FDA3546D24}"/>
                </a:ext>
              </a:extLst>
            </p:cNvPr>
            <p:cNvSpPr txBox="1"/>
            <p:nvPr/>
          </p:nvSpPr>
          <p:spPr>
            <a:xfrm>
              <a:off x="2081428" y="505948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="" xmlns:a16="http://schemas.microsoft.com/office/drawing/2014/main" id="{1BD05CB4-01C4-42E0-A6FB-015AFF3D539C}"/>
                </a:ext>
              </a:extLst>
            </p:cNvPr>
            <p:cNvSpPr txBox="1"/>
            <p:nvPr/>
          </p:nvSpPr>
          <p:spPr>
            <a:xfrm>
              <a:off x="2718603" y="506521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="" xmlns:a16="http://schemas.microsoft.com/office/drawing/2014/main" id="{1AA05506-32C8-476E-A9DC-AF3664317BCE}"/>
                </a:ext>
              </a:extLst>
            </p:cNvPr>
            <p:cNvSpPr txBox="1"/>
            <p:nvPr/>
          </p:nvSpPr>
          <p:spPr>
            <a:xfrm>
              <a:off x="3548031" y="5061679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="" xmlns:a16="http://schemas.microsoft.com/office/drawing/2014/main" id="{7ED70314-5750-4EC8-AE83-861F27F1712E}"/>
                </a:ext>
              </a:extLst>
            </p:cNvPr>
            <p:cNvSpPr txBox="1"/>
            <p:nvPr/>
          </p:nvSpPr>
          <p:spPr>
            <a:xfrm>
              <a:off x="4276219" y="505683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="" xmlns:a16="http://schemas.microsoft.com/office/drawing/2014/main" id="{AF359AFB-94F5-4C13-BD24-3392720EC9A8}"/>
                </a:ext>
              </a:extLst>
            </p:cNvPr>
            <p:cNvSpPr txBox="1"/>
            <p:nvPr/>
          </p:nvSpPr>
          <p:spPr>
            <a:xfrm>
              <a:off x="5007251" y="506828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cxnSp>
          <p:nvCxnSpPr>
            <p:cNvPr id="297" name="Straight Connector 296">
              <a:extLst>
                <a:ext uri="{FF2B5EF4-FFF2-40B4-BE49-F238E27FC236}">
                  <a16:creationId xmlns="" xmlns:a16="http://schemas.microsoft.com/office/drawing/2014/main" id="{CA519A03-B8F6-44B0-98A9-9F56A5E6638A}"/>
                </a:ext>
              </a:extLst>
            </p:cNvPr>
            <p:cNvCxnSpPr>
              <a:cxnSpLocks/>
            </p:cNvCxnSpPr>
            <p:nvPr/>
          </p:nvCxnSpPr>
          <p:spPr>
            <a:xfrm>
              <a:off x="3251653" y="3874184"/>
              <a:ext cx="6998" cy="1257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="" xmlns:a16="http://schemas.microsoft.com/office/drawing/2014/main" id="{C731009D-0D39-4E63-ABB1-02ECACEC63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67" y="3866950"/>
              <a:ext cx="2422385" cy="14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="" xmlns:a16="http://schemas.microsoft.com/office/drawing/2014/main" id="{E61629AC-C0AB-4007-BEB2-13FBE88E1B09}"/>
                </a:ext>
              </a:extLst>
            </p:cNvPr>
            <p:cNvSpPr txBox="1"/>
            <p:nvPr/>
          </p:nvSpPr>
          <p:spPr>
            <a:xfrm>
              <a:off x="440263" y="430087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="" xmlns:a16="http://schemas.microsoft.com/office/drawing/2014/main" id="{505AF348-6B6C-477B-8ECC-715AE86FDFF4}"/>
                </a:ext>
              </a:extLst>
            </p:cNvPr>
            <p:cNvSpPr txBox="1"/>
            <p:nvPr/>
          </p:nvSpPr>
          <p:spPr>
            <a:xfrm>
              <a:off x="423060" y="3677734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="" xmlns:a16="http://schemas.microsoft.com/office/drawing/2014/main" id="{889DA43D-E69D-4229-82FB-E2C1E6F88CD5}"/>
                </a:ext>
              </a:extLst>
            </p:cNvPr>
            <p:cNvSpPr txBox="1"/>
            <p:nvPr/>
          </p:nvSpPr>
          <p:spPr>
            <a:xfrm>
              <a:off x="444681" y="300777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="" xmlns:a16="http://schemas.microsoft.com/office/drawing/2014/main" id="{D7824C60-3CAE-4C05-BA06-89F5B729F92E}"/>
                </a:ext>
              </a:extLst>
            </p:cNvPr>
            <p:cNvSpPr txBox="1"/>
            <p:nvPr/>
          </p:nvSpPr>
          <p:spPr>
            <a:xfrm>
              <a:off x="423542" y="235394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="" xmlns:a16="http://schemas.microsoft.com/office/drawing/2014/main" id="{7376ED41-D81C-4BB2-BB77-5C8B1ABD34E9}"/>
                </a:ext>
              </a:extLst>
            </p:cNvPr>
            <p:cNvSpPr txBox="1"/>
            <p:nvPr/>
          </p:nvSpPr>
          <p:spPr>
            <a:xfrm>
              <a:off x="494815" y="162745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3" name="Flowchart: Decision 2">
              <a:extLst>
                <a:ext uri="{FF2B5EF4-FFF2-40B4-BE49-F238E27FC236}">
                  <a16:creationId xmlns="" xmlns:a16="http://schemas.microsoft.com/office/drawing/2014/main" id="{DA7EA184-BC1D-4472-A8D2-F6B2DD480F09}"/>
                </a:ext>
              </a:extLst>
            </p:cNvPr>
            <p:cNvSpPr/>
            <p:nvPr/>
          </p:nvSpPr>
          <p:spPr>
            <a:xfrm>
              <a:off x="8408666" y="1842621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xmlns="" id="{3F2A3B55-3D04-4484-8426-33906C5DAE22}"/>
                    </a:ext>
                  </a:extLst>
                </p:cNvPr>
                <p:cNvSpPr txBox="1"/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1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F2A3B55-3D04-4484-8426-33906C5DA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blipFill>
                  <a:blip r:embed="rId3" cstate="print"/>
                  <a:stretch>
                    <a:fillRect l="-9091" t="-26667" b="-5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xmlns="" id="{E45C1CBA-F436-4678-B330-CB205A0DC305}"/>
                    </a:ext>
                  </a:extLst>
                </p:cNvPr>
                <p:cNvSpPr txBox="1"/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2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45C1CBA-F436-4678-B330-CB205A0DC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blipFill>
                  <a:blip r:embed="rId4" cstate="print"/>
                  <a:stretch>
                    <a:fillRect l="-26667" r="-50000" b="-92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3459064D-14AB-4ED6-BFC6-D5D71B43275F}"/>
                    </a:ext>
                  </a:extLst>
                </p:cNvPr>
                <p:cNvSpPr txBox="1"/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&gt;3.5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59064D-14AB-4ED6-BFC6-D5D71B432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blipFill>
                  <a:blip r:embed="rId5" cstate="print"/>
                  <a:stretch>
                    <a:fillRect l="-2703" r="-5405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lowchart: Decision 71">
              <a:extLst>
                <a:ext uri="{FF2B5EF4-FFF2-40B4-BE49-F238E27FC236}">
                  <a16:creationId xmlns="" xmlns:a16="http://schemas.microsoft.com/office/drawing/2014/main" id="{1B0557DC-7355-42DD-B767-A340D0BA1A8C}"/>
                </a:ext>
              </a:extLst>
            </p:cNvPr>
            <p:cNvSpPr/>
            <p:nvPr/>
          </p:nvSpPr>
          <p:spPr>
            <a:xfrm>
              <a:off x="9952591" y="2735050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xmlns="" id="{A0D481F5-804E-497D-AB4F-A79B0280ED65}"/>
                    </a:ext>
                  </a:extLst>
                </p:cNvPr>
                <p:cNvSpPr txBox="1"/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0D481F5-804E-497D-AB4F-A79B0280E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blipFill>
                  <a:blip r:embed="rId6" cstate="print"/>
                  <a:stretch>
                    <a:fillRect l="-3175" r="-476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6FF86312-6889-4948-8B9E-22F7969E5657}"/>
                </a:ext>
              </a:extLst>
            </p:cNvPr>
            <p:cNvSpPr/>
            <p:nvPr/>
          </p:nvSpPr>
          <p:spPr>
            <a:xfrm>
              <a:off x="10916024" y="402879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="" xmlns:a16="http://schemas.microsoft.com/office/drawing/2014/main" id="{52A74C8E-EF64-41E4-B0C7-6883B7A9E478}"/>
                </a:ext>
              </a:extLst>
            </p:cNvPr>
            <p:cNvSpPr/>
            <p:nvPr/>
          </p:nvSpPr>
          <p:spPr>
            <a:xfrm>
              <a:off x="9046294" y="4029861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="" xmlns:a16="http://schemas.microsoft.com/office/drawing/2014/main" id="{C7E7D0FE-6BB0-4A54-B7AF-4E3D7F80AAFC}"/>
                </a:ext>
              </a:extLst>
            </p:cNvPr>
            <p:cNvCxnSpPr>
              <a:stCxn id="3" idx="3"/>
              <a:endCxn id="72" idx="0"/>
            </p:cNvCxnSpPr>
            <p:nvPr/>
          </p:nvCxnSpPr>
          <p:spPr>
            <a:xfrm>
              <a:off x="9406956" y="2253371"/>
              <a:ext cx="1044780" cy="4816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="" xmlns:a16="http://schemas.microsoft.com/office/drawing/2014/main" id="{702E7665-EDC9-4E19-B404-E4624CEA60CE}"/>
                </a:ext>
              </a:extLst>
            </p:cNvPr>
            <p:cNvCxnSpPr>
              <a:cxnSpLocks/>
              <a:stCxn id="72" idx="3"/>
              <a:endCxn id="7" idx="0"/>
            </p:cNvCxnSpPr>
            <p:nvPr/>
          </p:nvCxnSpPr>
          <p:spPr>
            <a:xfrm>
              <a:off x="10950881" y="3145800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="" xmlns:a16="http://schemas.microsoft.com/office/drawing/2014/main" id="{E41ABDA2-FB33-409C-B971-D7EF711E106D}"/>
                </a:ext>
              </a:extLst>
            </p:cNvPr>
            <p:cNvCxnSpPr>
              <a:cxnSpLocks/>
              <a:stCxn id="72" idx="1"/>
              <a:endCxn id="75" idx="0"/>
            </p:cNvCxnSpPr>
            <p:nvPr/>
          </p:nvCxnSpPr>
          <p:spPr>
            <a:xfrm rot="10800000" flipV="1">
              <a:off x="9545439" y="3145799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Decision 87">
              <a:extLst>
                <a:ext uri="{FF2B5EF4-FFF2-40B4-BE49-F238E27FC236}">
                  <a16:creationId xmlns="" xmlns:a16="http://schemas.microsoft.com/office/drawing/2014/main" id="{D05A7370-1893-4D7D-ADCE-9FA7A1EDC906}"/>
                </a:ext>
              </a:extLst>
            </p:cNvPr>
            <p:cNvSpPr/>
            <p:nvPr/>
          </p:nvSpPr>
          <p:spPr>
            <a:xfrm>
              <a:off x="6797639" y="2758207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xmlns="" id="{9AC9C284-F488-4015-BEF3-1BE114A3C58D}"/>
                    </a:ext>
                  </a:extLst>
                </p:cNvPr>
                <p:cNvSpPr txBox="1"/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&gt;2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AC9C284-F488-4015-BEF3-1BE114A3C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blipFill>
                  <a:blip r:embed="rId7" cstate="print"/>
                  <a:stretch>
                    <a:fillRect l="-4839" r="-645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: Rounded Corners 89">
              <a:extLst>
                <a:ext uri="{FF2B5EF4-FFF2-40B4-BE49-F238E27FC236}">
                  <a16:creationId xmlns="" xmlns:a16="http://schemas.microsoft.com/office/drawing/2014/main" id="{8623AE54-C9DA-4401-B788-82B48D8B2983}"/>
                </a:ext>
              </a:extLst>
            </p:cNvPr>
            <p:cNvSpPr/>
            <p:nvPr/>
          </p:nvSpPr>
          <p:spPr>
            <a:xfrm>
              <a:off x="7761072" y="4051955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="" xmlns:a16="http://schemas.microsoft.com/office/drawing/2014/main" id="{53087F36-5E04-4B1D-B92E-5531784DED6B}"/>
                </a:ext>
              </a:extLst>
            </p:cNvPr>
            <p:cNvSpPr/>
            <p:nvPr/>
          </p:nvSpPr>
          <p:spPr>
            <a:xfrm>
              <a:off x="5891342" y="405301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cxnSp>
          <p:nvCxnSpPr>
            <p:cNvPr id="92" name="Connector: Elbow 91">
              <a:extLst>
                <a:ext uri="{FF2B5EF4-FFF2-40B4-BE49-F238E27FC236}">
                  <a16:creationId xmlns="" xmlns:a16="http://schemas.microsoft.com/office/drawing/2014/main" id="{DFB12FC2-F115-4BAA-9354-D7828C687D9D}"/>
                </a:ext>
              </a:extLst>
            </p:cNvPr>
            <p:cNvCxnSpPr>
              <a:cxnSpLocks/>
              <a:stCxn id="88" idx="3"/>
              <a:endCxn id="90" idx="0"/>
            </p:cNvCxnSpPr>
            <p:nvPr/>
          </p:nvCxnSpPr>
          <p:spPr>
            <a:xfrm>
              <a:off x="7795929" y="3168957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="" xmlns:a16="http://schemas.microsoft.com/office/drawing/2014/main" id="{51C4D225-B775-44C6-B1FC-4FB260CAFDA6}"/>
                </a:ext>
              </a:extLst>
            </p:cNvPr>
            <p:cNvCxnSpPr>
              <a:cxnSpLocks/>
              <a:stCxn id="88" idx="1"/>
              <a:endCxn id="91" idx="0"/>
            </p:cNvCxnSpPr>
            <p:nvPr/>
          </p:nvCxnSpPr>
          <p:spPr>
            <a:xfrm rot="10800000" flipV="1">
              <a:off x="6390487" y="3168956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="" xmlns:a16="http://schemas.microsoft.com/office/drawing/2014/main" id="{FCD86159-59E4-4502-800F-4F9877A3BE9E}"/>
                </a:ext>
              </a:extLst>
            </p:cNvPr>
            <p:cNvCxnSpPr>
              <a:cxnSpLocks/>
              <a:stCxn id="3" idx="1"/>
              <a:endCxn id="88" idx="0"/>
            </p:cNvCxnSpPr>
            <p:nvPr/>
          </p:nvCxnSpPr>
          <p:spPr>
            <a:xfrm rot="10800000" flipV="1">
              <a:off x="7296784" y="2253371"/>
              <a:ext cx="1111882" cy="50483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A0839AB2-128C-4BAD-B984-640820038810}"/>
                </a:ext>
              </a:extLst>
            </p:cNvPr>
            <p:cNvSpPr txBox="1"/>
            <p:nvPr/>
          </p:nvSpPr>
          <p:spPr>
            <a:xfrm>
              <a:off x="7620887" y="1884039"/>
              <a:ext cx="603085" cy="34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NO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5551EBF7-7DF8-4295-9C37-3C384B8D1996}"/>
                </a:ext>
              </a:extLst>
            </p:cNvPr>
            <p:cNvSpPr txBox="1"/>
            <p:nvPr/>
          </p:nvSpPr>
          <p:spPr>
            <a:xfrm>
              <a:off x="9673025" y="188403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FF5E484C-6A75-42C2-9446-A35610F5722B}"/>
                </a:ext>
              </a:extLst>
            </p:cNvPr>
            <p:cNvSpPr txBox="1"/>
            <p:nvPr/>
          </p:nvSpPr>
          <p:spPr>
            <a:xfrm>
              <a:off x="6342722" y="2837266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1F755DE1-FBDA-422D-A88F-45465963A7AD}"/>
                </a:ext>
              </a:extLst>
            </p:cNvPr>
            <p:cNvSpPr txBox="1"/>
            <p:nvPr/>
          </p:nvSpPr>
          <p:spPr>
            <a:xfrm>
              <a:off x="7747575" y="281974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676EFC8F-ECE5-4E7E-AFE1-E2A0C9401A10}"/>
                </a:ext>
              </a:extLst>
            </p:cNvPr>
            <p:cNvSpPr txBox="1"/>
            <p:nvPr/>
          </p:nvSpPr>
          <p:spPr>
            <a:xfrm>
              <a:off x="10884453" y="281146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D3946EEF-2C64-4249-A018-CAEBC5D6830F}"/>
                </a:ext>
              </a:extLst>
            </p:cNvPr>
            <p:cNvSpPr txBox="1"/>
            <p:nvPr/>
          </p:nvSpPr>
          <p:spPr>
            <a:xfrm>
              <a:off x="9517049" y="2819477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D45D473F-1321-406E-8CE5-71729460AF01}"/>
                </a:ext>
              </a:extLst>
            </p:cNvPr>
            <p:cNvSpPr/>
            <p:nvPr/>
          </p:nvSpPr>
          <p:spPr>
            <a:xfrm>
              <a:off x="857298" y="3905905"/>
              <a:ext cx="2386554" cy="120252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9">
              <a:extLst>
                <a:ext uri="{FF2B5EF4-FFF2-40B4-BE49-F238E27FC236}">
                  <a16:creationId xmlns="" xmlns:a16="http://schemas.microsoft.com/office/drawing/2014/main" id="{EC373842-CAF9-4CE0-82FD-C001EE5FD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chemeClr val="tx1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Oval 9">
              <a:extLst>
                <a:ext uri="{FF2B5EF4-FFF2-40B4-BE49-F238E27FC236}">
                  <a16:creationId xmlns="" xmlns:a16="http://schemas.microsoft.com/office/drawing/2014/main" id="{2259AF09-BFAD-428B-B60A-09F9C3982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110" name="Picture 2">
            <a:extLst>
              <a:ext uri="{FF2B5EF4-FFF2-40B4-BE49-F238E27FC236}">
                <a16:creationId xmlns="" xmlns:a16="http://schemas.microsoft.com/office/drawing/2014/main" id="{BF1A1476-F9D9-4287-8F69-FC7DA4DC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338" y="432454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Speech Bubble: Rectangle 110">
            <a:extLst>
              <a:ext uri="{FF2B5EF4-FFF2-40B4-BE49-F238E27FC236}">
                <a16:creationId xmlns="" xmlns:a16="http://schemas.microsoft.com/office/drawing/2014/main" id="{74AF5DCD-756C-4F46-B64B-81C3639BD306}"/>
              </a:ext>
            </a:extLst>
          </p:cNvPr>
          <p:cNvSpPr/>
          <p:nvPr/>
        </p:nvSpPr>
        <p:spPr>
          <a:xfrm>
            <a:off x="7648868" y="154531"/>
            <a:ext cx="2781606" cy="731065"/>
          </a:xfrm>
          <a:prstGeom prst="wedgeRectCallout">
            <a:avLst>
              <a:gd name="adj1" fmla="val 67157"/>
              <a:gd name="adj2" fmla="val 759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Given some training data, what’s the “optimal” DT?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="" xmlns:a16="http://schemas.microsoft.com/office/drawing/2014/main" id="{99D10E42-10E5-45FA-B100-8D9B9CACF979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27944" y="3370595"/>
            <a:ext cx="1010687" cy="965223"/>
          </a:xfrm>
          <a:prstGeom prst="rect">
            <a:avLst/>
          </a:prstGeom>
        </p:spPr>
      </p:pic>
      <p:sp>
        <p:nvSpPr>
          <p:cNvPr id="118" name="Speech Bubble: Rectangle 117">
            <a:extLst>
              <a:ext uri="{FF2B5EF4-FFF2-40B4-BE49-F238E27FC236}">
                <a16:creationId xmlns="" xmlns:a16="http://schemas.microsoft.com/office/drawing/2014/main" id="{059A5D1C-DC37-42FF-B7D7-F0DE773F6EA0}"/>
              </a:ext>
            </a:extLst>
          </p:cNvPr>
          <p:cNvSpPr/>
          <p:nvPr/>
        </p:nvSpPr>
        <p:spPr>
          <a:xfrm>
            <a:off x="7448617" y="3081181"/>
            <a:ext cx="3458344" cy="674649"/>
          </a:xfrm>
          <a:prstGeom prst="wedgeRectCallout">
            <a:avLst>
              <a:gd name="adj1" fmla="val 58963"/>
              <a:gd name="adj2" fmla="val 5254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 general, constructing DT is an intractable problem (NP-hard)</a:t>
            </a:r>
          </a:p>
        </p:txBody>
      </p:sp>
      <p:sp>
        <p:nvSpPr>
          <p:cNvPr id="119" name="Speech Bubble: Rectangle 118">
            <a:extLst>
              <a:ext uri="{FF2B5EF4-FFF2-40B4-BE49-F238E27FC236}">
                <a16:creationId xmlns="" xmlns:a16="http://schemas.microsoft.com/office/drawing/2014/main" id="{3E0B0E20-0289-47D3-B608-0894C759F584}"/>
              </a:ext>
            </a:extLst>
          </p:cNvPr>
          <p:cNvSpPr/>
          <p:nvPr/>
        </p:nvSpPr>
        <p:spPr>
          <a:xfrm>
            <a:off x="7087767" y="3866289"/>
            <a:ext cx="3829686" cy="674649"/>
          </a:xfrm>
          <a:prstGeom prst="wedgeRectCallout">
            <a:avLst>
              <a:gd name="adj1" fmla="val 60243"/>
              <a:gd name="adj2" fmla="val -6008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Often we can use some “greedy” heuristics to construct a “good” DT</a:t>
            </a:r>
          </a:p>
        </p:txBody>
      </p:sp>
      <p:sp>
        <p:nvSpPr>
          <p:cNvPr id="120" name="Speech Bubble: Rectangle 119">
            <a:extLst>
              <a:ext uri="{FF2B5EF4-FFF2-40B4-BE49-F238E27FC236}">
                <a16:creationId xmlns="" xmlns:a16="http://schemas.microsoft.com/office/drawing/2014/main" id="{254515CD-CAE8-4E12-99C7-155AABC2DEBB}"/>
              </a:ext>
            </a:extLst>
          </p:cNvPr>
          <p:cNvSpPr/>
          <p:nvPr/>
        </p:nvSpPr>
        <p:spPr>
          <a:xfrm>
            <a:off x="7087767" y="4685233"/>
            <a:ext cx="4993556" cy="674649"/>
          </a:xfrm>
          <a:prstGeom prst="wedgeRectCallout">
            <a:avLst>
              <a:gd name="adj1" fmla="val -2643"/>
              <a:gd name="adj2" fmla="val -7249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do so, we use the training data to figure out which rules should be tested at eac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 node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1" name="Speech Bubble: Rectangle 120">
            <a:extLst>
              <a:ext uri="{FF2B5EF4-FFF2-40B4-BE49-F238E27FC236}">
                <a16:creationId xmlns="" xmlns:a16="http://schemas.microsoft.com/office/drawing/2014/main" id="{27106F8D-1FFC-4E6C-9720-0D42FE583E6D}"/>
              </a:ext>
            </a:extLst>
          </p:cNvPr>
          <p:cNvSpPr/>
          <p:nvPr/>
        </p:nvSpPr>
        <p:spPr>
          <a:xfrm>
            <a:off x="6917115" y="5504177"/>
            <a:ext cx="4993556" cy="912768"/>
          </a:xfrm>
          <a:prstGeom prst="wedgeRectCallout">
            <a:avLst>
              <a:gd name="adj1" fmla="val 452"/>
              <a:gd name="adj2" fmla="val -6967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same rules will be applied on the test inputs to route them along the tree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until they reach some leaf node where the prediction is made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2" name="Speech Bubble: Rectangle 121">
            <a:extLst>
              <a:ext uri="{FF2B5EF4-FFF2-40B4-BE49-F238E27FC236}">
                <a16:creationId xmlns="" xmlns:a16="http://schemas.microsoft.com/office/drawing/2014/main" id="{30D15993-77C7-47BA-940C-DD4EE593B7E6}"/>
              </a:ext>
            </a:extLst>
          </p:cNvPr>
          <p:cNvSpPr/>
          <p:nvPr/>
        </p:nvSpPr>
        <p:spPr>
          <a:xfrm>
            <a:off x="7549769" y="1161708"/>
            <a:ext cx="3090028" cy="728006"/>
          </a:xfrm>
          <a:prstGeom prst="wedgeRectCallout">
            <a:avLst>
              <a:gd name="adj1" fmla="val 65074"/>
              <a:gd name="adj2" fmla="val -561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decide which rules to test for and in what order?</a:t>
            </a:r>
          </a:p>
        </p:txBody>
      </p:sp>
      <p:sp>
        <p:nvSpPr>
          <p:cNvPr id="123" name="Speech Bubble: Rectangle 122">
            <a:extLst>
              <a:ext uri="{FF2B5EF4-FFF2-40B4-BE49-F238E27FC236}">
                <a16:creationId xmlns="" xmlns:a16="http://schemas.microsoft.com/office/drawing/2014/main" id="{9D3B510E-629B-47BA-9517-DB1266730494}"/>
              </a:ext>
            </a:extLst>
          </p:cNvPr>
          <p:cNvSpPr/>
          <p:nvPr/>
        </p:nvSpPr>
        <p:spPr>
          <a:xfrm>
            <a:off x="3550951" y="3819474"/>
            <a:ext cx="3240709" cy="889937"/>
          </a:xfrm>
          <a:prstGeom prst="wedgeRectCallout">
            <a:avLst>
              <a:gd name="adj1" fmla="val 60140"/>
              <a:gd name="adj2" fmla="val 7213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rules are organized in the DT such that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most informative rules are tested first</a:t>
            </a:r>
          </a:p>
        </p:txBody>
      </p:sp>
      <p:sp>
        <p:nvSpPr>
          <p:cNvPr id="126" name="Speech Bubble: Rectangle 125">
            <a:extLst>
              <a:ext uri="{FF2B5EF4-FFF2-40B4-BE49-F238E27FC236}">
                <a16:creationId xmlns="" xmlns:a16="http://schemas.microsoft.com/office/drawing/2014/main" id="{368DC8EB-8D32-495C-AD9F-7E2B707A634B}"/>
              </a:ext>
            </a:extLst>
          </p:cNvPr>
          <p:cNvSpPr/>
          <p:nvPr/>
        </p:nvSpPr>
        <p:spPr>
          <a:xfrm>
            <a:off x="7372105" y="2029435"/>
            <a:ext cx="4451012" cy="434240"/>
          </a:xfrm>
          <a:prstGeom prst="wedgeRectCallout">
            <a:avLst>
              <a:gd name="adj1" fmla="val 1215"/>
              <a:gd name="adj2" fmla="val -795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assess informativeness of a rule?</a:t>
            </a:r>
          </a:p>
        </p:txBody>
      </p:sp>
      <p:sp>
        <p:nvSpPr>
          <p:cNvPr id="129" name="Speech Bubble: Rectangle 128">
            <a:extLst>
              <a:ext uri="{FF2B5EF4-FFF2-40B4-BE49-F238E27FC236}">
                <a16:creationId xmlns="" xmlns:a16="http://schemas.microsoft.com/office/drawing/2014/main" id="{CEEC1F05-4939-4D16-BB05-1EA7D36AFF26}"/>
              </a:ext>
            </a:extLst>
          </p:cNvPr>
          <p:cNvSpPr/>
          <p:nvPr/>
        </p:nvSpPr>
        <p:spPr>
          <a:xfrm>
            <a:off x="2826975" y="4940138"/>
            <a:ext cx="4044494" cy="1281483"/>
          </a:xfrm>
          <a:prstGeom prst="wedgeRectCallout">
            <a:avLst>
              <a:gd name="adj1" fmla="val -1434"/>
              <a:gd name="adj2" fmla="val -7010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Informativeness of a rule is of related to the extent of the purity of the split arising due to that rule.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More informative rules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yield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more pure splits</a:t>
            </a:r>
          </a:p>
        </p:txBody>
      </p:sp>
      <p:pic>
        <p:nvPicPr>
          <p:cNvPr id="132" name="Picture 131" descr="Clipart Thanksgiving Hand Clip Black And White Stock - Thinking Light Bulb Clip Art - Png Download (950x1015), Png Download">
            <a:extLst>
              <a:ext uri="{FF2B5EF4-FFF2-40B4-BE49-F238E27FC236}">
                <a16:creationId xmlns="" xmlns:a16="http://schemas.microsoft.com/office/drawing/2014/main" id="{2F153669-D5AD-446A-9EB1-7A47A223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2" y="5422019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Speech Bubble: Rectangle 132">
            <a:extLst>
              <a:ext uri="{FF2B5EF4-FFF2-40B4-BE49-F238E27FC236}">
                <a16:creationId xmlns="" xmlns:a16="http://schemas.microsoft.com/office/drawing/2014/main" id="{3FCF03C3-C85E-4D78-8BDA-CEAA1FABE69A}"/>
              </a:ext>
            </a:extLst>
          </p:cNvPr>
          <p:cNvSpPr/>
          <p:nvPr/>
        </p:nvSpPr>
        <p:spPr>
          <a:xfrm>
            <a:off x="303540" y="4260080"/>
            <a:ext cx="2454931" cy="1178141"/>
          </a:xfrm>
          <a:prstGeom prst="wedgeRectCallout">
            <a:avLst>
              <a:gd name="adj1" fmla="val -34451"/>
              <a:gd name="adj2" fmla="val 7577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Hmm.. So DTs are like 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“20 questions”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game (ask 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most useful questions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f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irst)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161"/>
    </mc:Choice>
    <mc:Fallback xmlns="">
      <p:transition spd="slow" advTm="297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9" grpId="0" animBg="1"/>
      <p:bldP spid="1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Construction: An Example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=""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Let’s consider the playing Tennis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each internal node will test the value of one of the features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Question: Why does it make more sense to test the feature “outlook” first?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Answer: Of all the 4 features, it’s the most informative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has the highest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information gain </a:t>
            </a:r>
            <a:r>
              <a:rPr lang="en-GB" dirty="0">
                <a:latin typeface="Abadi Extra Light" panose="020B0204020104020204" pitchFamily="34" charset="0"/>
              </a:rPr>
              <a:t>as the root node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=""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="" xmlns:a16="http://schemas.microsoft.com/office/drawing/2014/main" id="{BCCF3704-B39B-4AF5-9727-5E6E0949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16" y="2178295"/>
            <a:ext cx="8889022" cy="305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185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498"/>
    </mc:Choice>
    <mc:Fallback xmlns="">
      <p:transition spd="slow" advTm="165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Entropy and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xmlns="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a set of labelled inputs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b="1" i="1" dirty="0">
                    <a:latin typeface="Abadi Extra Light" panose="020B0204020104020204" pitchFamily="34" charset="0"/>
                  </a:rPr>
                  <a:t> </a:t>
                </a:r>
                <a:r>
                  <a:rPr lang="en-GB" b="1" dirty="0">
                    <a:latin typeface="Abadi Extra Light" panose="020B0204020104020204" pitchFamily="34" charset="0"/>
                  </a:rPr>
                  <a:t>from </a:t>
                </a:r>
                <a:r>
                  <a:rPr lang="en-GB" b="1" i="1" dirty="0">
                    <a:latin typeface="Abadi Extra Light" panose="020B0204020104020204" pitchFamily="34" charset="0"/>
                  </a:rPr>
                  <a:t>C</a:t>
                </a:r>
                <a:r>
                  <a:rPr lang="en-GB" b="1" dirty="0">
                    <a:latin typeface="Abadi Extra Light" panose="020B0204020104020204" pitchFamily="34" charset="0"/>
                  </a:rPr>
                  <a:t>  </a:t>
                </a:r>
                <a:r>
                  <a:rPr lang="en-GB" dirty="0">
                    <a:latin typeface="Abadi Extra Light" panose="020B0204020104020204" pitchFamily="34" charset="0"/>
                  </a:rPr>
                  <a:t>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i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as fraction of class c inputs</a:t>
                </a:r>
                <a:endParaRPr lang="en-GB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u="sng" dirty="0">
                    <a:latin typeface="Abadi Extra Light" panose="020B0204020104020204" pitchFamily="34" charset="0"/>
                  </a:rPr>
                  <a:t>Entropy</a:t>
                </a:r>
                <a:r>
                  <a:rPr lang="en-GB" u="sng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of the set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i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)=−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endParaRPr lang="en-IN" b="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Suppose a rule splits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into two smaller disjoint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Reduction in entropy after the split is called </a:t>
                </a:r>
                <a:r>
                  <a:rPr lang="en-GB" u="sng" dirty="0">
                    <a:latin typeface="Abadi Extra Light" panose="020B0204020104020204" pitchFamily="34" charset="0"/>
                  </a:rPr>
                  <a:t>information gain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r="-3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1">
            <a:extLst>
              <a:ext uri="{FF2B5EF4-FFF2-40B4-BE49-F238E27FC236}">
                <a16:creationId xmlns=""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D0D1FEA-FFFF-45DA-AD84-AE7D561227B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29090" y="2803685"/>
            <a:ext cx="1010687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="" xmlns:a16="http://schemas.microsoft.com/office/drawing/2014/main" id="{BAAE6E70-4831-49A3-8F76-70D876CA29F7}"/>
              </a:ext>
            </a:extLst>
          </p:cNvPr>
          <p:cNvSpPr/>
          <p:nvPr/>
        </p:nvSpPr>
        <p:spPr>
          <a:xfrm>
            <a:off x="9365346" y="1559289"/>
            <a:ext cx="2719032" cy="1164861"/>
          </a:xfrm>
          <a:prstGeom prst="wedgeRectCallout">
            <a:avLst>
              <a:gd name="adj1" fmla="val -1739"/>
              <a:gd name="adj2" fmla="val 7250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Uniform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sets (all classe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s roughly equally present)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have </a:t>
            </a:r>
            <a:r>
              <a:rPr lang="en-IN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high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entropy; </a:t>
            </a:r>
            <a:r>
              <a:rPr lang="en-IN" b="0" dirty="0">
                <a:solidFill>
                  <a:srgbClr val="00B050"/>
                </a:solidFill>
                <a:latin typeface="Abadi Extra Light" panose="020B0204020104020204" pitchFamily="34" charset="0"/>
              </a:rPr>
              <a:t>skewed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sets </a:t>
            </a:r>
            <a:r>
              <a:rPr lang="en-IN" b="0" dirty="0">
                <a:solidFill>
                  <a:srgbClr val="00B050"/>
                </a:solidFill>
                <a:latin typeface="Abadi Extra Light" panose="020B0204020104020204" pitchFamily="34" charset="0"/>
              </a:rPr>
              <a:t>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3A002209-529D-482F-A7AE-2E1CE0D13607}"/>
                  </a:ext>
                </a:extLst>
              </p:cNvPr>
              <p:cNvSpPr txBox="1"/>
              <p:nvPr/>
            </p:nvSpPr>
            <p:spPr>
              <a:xfrm>
                <a:off x="3977322" y="3286297"/>
                <a:ext cx="4643131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002209-529D-482F-A7AE-2E1CE0D13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22" y="3286297"/>
                <a:ext cx="4643131" cy="584391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CCD93084-3252-4F02-8D8F-7F2D418A8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27" y="4010292"/>
            <a:ext cx="6132919" cy="240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81BAFB2B-82C4-4422-AD68-C3A4863245A7}"/>
              </a:ext>
            </a:extLst>
          </p:cNvPr>
          <p:cNvSpPr/>
          <p:nvPr/>
        </p:nvSpPr>
        <p:spPr>
          <a:xfrm>
            <a:off x="2486025" y="5212375"/>
            <a:ext cx="667886" cy="23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3E5F118-88F8-4617-9617-9195299D96E7}"/>
              </a:ext>
            </a:extLst>
          </p:cNvPr>
          <p:cNvSpPr txBox="1"/>
          <p:nvPr/>
        </p:nvSpPr>
        <p:spPr>
          <a:xfrm>
            <a:off x="358412" y="5007171"/>
            <a:ext cx="224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This split has a low IG 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 (in fact zero IG)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71A5F20F-465D-429C-8344-9DE6C06E657F}"/>
              </a:ext>
            </a:extLst>
          </p:cNvPr>
          <p:cNvSpPr/>
          <p:nvPr/>
        </p:nvSpPr>
        <p:spPr>
          <a:xfrm rot="10800000">
            <a:off x="9201718" y="5233625"/>
            <a:ext cx="667886" cy="23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DAF8C2A-2ABD-41F8-8612-3AFC7C046895}"/>
              </a:ext>
            </a:extLst>
          </p:cNvPr>
          <p:cNvSpPr txBox="1"/>
          <p:nvPr/>
        </p:nvSpPr>
        <p:spPr>
          <a:xfrm>
            <a:off x="9825088" y="5125134"/>
            <a:ext cx="2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This split has higher IG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12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016"/>
    </mc:Choice>
    <mc:Fallback xmlns="">
      <p:transition spd="slow" advTm="317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  <p:bldP spid="7" grpId="0" animBg="1"/>
      <p:bldP spid="3" grpId="0" animBg="1"/>
      <p:bldP spid="4" grpId="0" animBg="1"/>
      <p:bldP spid="5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Entropy and Information Gain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=""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Let’s use IG based criterion to construct a DT for the Tennis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At root node, let’s compute IG of each of the 4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Consider feature “wind”. Root contains </a:t>
            </a:r>
            <a:r>
              <a:rPr lang="en-IN" sz="2400" u="sng" dirty="0">
                <a:latin typeface="Abadi Extra Light" panose="020B0204020104020204" pitchFamily="34" charset="0"/>
              </a:rPr>
              <a:t>all</a:t>
            </a:r>
            <a:r>
              <a:rPr lang="en-IN" sz="2400" dirty="0">
                <a:latin typeface="Abadi Extra Light" panose="020B0204020104020204" pitchFamily="34" charset="0"/>
              </a:rPr>
              <a:t> examples </a:t>
            </a:r>
            <a:r>
              <a:rPr lang="en-IN" sz="2400" b="1" i="1" dirty="0">
                <a:latin typeface="Abadi Extra Light" panose="020B0204020104020204" pitchFamily="34" charset="0"/>
              </a:rPr>
              <a:t>S</a:t>
            </a:r>
            <a:r>
              <a:rPr lang="en-IN" sz="2400" dirty="0">
                <a:latin typeface="Abadi Extra Light" panose="020B0204020104020204" pitchFamily="34" charset="0"/>
              </a:rPr>
              <a:t> = [9+,5-]</a:t>
            </a:r>
            <a:endParaRPr lang="en-GB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GB" sz="2400" b="1" i="1" dirty="0">
                <a:latin typeface="Abadi Extra Light" panose="020B0204020104020204" pitchFamily="34" charset="0"/>
              </a:rPr>
              <a:t>    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weak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[6+, 2−] ⇒ H(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weak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) = 0.811</a:t>
            </a:r>
          </a:p>
          <a:p>
            <a:pPr marL="0" indent="0">
              <a:buNone/>
            </a:pP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strong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[3+, 3−] ⇒ H(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strong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= 1</a:t>
            </a:r>
            <a:endParaRPr lang="en-GB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Likewise, at root: </a:t>
            </a:r>
            <a:r>
              <a:rPr lang="en-GB" sz="2400" dirty="0">
                <a:latin typeface="Abadi Extra Light" panose="020B0204020104020204" pitchFamily="34" charset="0"/>
              </a:rPr>
              <a:t>IG(S, outlook) = 0.246, IG(S, humidity) = 0.151, IG(</a:t>
            </a:r>
            <a:r>
              <a:rPr lang="en-GB" sz="2400" dirty="0" err="1">
                <a:latin typeface="Abadi Extra Light" panose="020B0204020104020204" pitchFamily="34" charset="0"/>
              </a:rPr>
              <a:t>S,temp</a:t>
            </a:r>
            <a:r>
              <a:rPr lang="en-GB" sz="2400" dirty="0">
                <a:latin typeface="Abadi Extra Light" panose="020B0204020104020204" pitchFamily="34" charset="0"/>
              </a:rPr>
              <a:t>) = 0.029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Thus we choose “outlook” feature to be tested at the root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Now how to grow the DT, i.e., what to do at the next level? Which feature to test next?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Rule: Iterate - for each child node, select the feature with the highest IG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=""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A3CCDC94-C1D1-464E-A8A0-113A262B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77" y="1502306"/>
            <a:ext cx="32480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58E44FB6-EDE6-434C-AEA2-9BAEB6DD2E55}"/>
                  </a:ext>
                </a:extLst>
              </p:cNvPr>
              <p:cNvSpPr txBox="1"/>
              <p:nvPr/>
            </p:nvSpPr>
            <p:spPr>
              <a:xfrm>
                <a:off x="635785" y="2574690"/>
                <a:ext cx="62372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−(9/14) 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IN" sz="20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(9/14) − (5/14) 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IN" sz="200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(5/14) = 0.94</m:t>
                      </m:r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E44FB6-EDE6-434C-AEA2-9BAEB6DD2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85" y="2574690"/>
                <a:ext cx="6237285" cy="307777"/>
              </a:xfrm>
              <a:prstGeom prst="rect">
                <a:avLst/>
              </a:prstGeom>
              <a:blipFill>
                <a:blip r:embed="rId4" cstate="print"/>
                <a:stretch>
                  <a:fillRect l="-489" r="-489" b="-37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AE00B1EC-9565-438F-9E65-E65CC365759F}"/>
                  </a:ext>
                </a:extLst>
              </p:cNvPr>
              <p:cNvSpPr/>
              <p:nvPr/>
            </p:nvSpPr>
            <p:spPr>
              <a:xfrm>
                <a:off x="543422" y="3923046"/>
                <a:ext cx="11383333" cy="627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𝑤𝑖𝑛𝑑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0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weak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weak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0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strong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strong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= 0.94 − 8/14 ∗ 0.811 − 6/14 ∗ 1 =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0.048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E00B1EC-9565-438F-9E65-E65CC3657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22" y="3923046"/>
                <a:ext cx="11383333" cy="627031"/>
              </a:xfrm>
              <a:prstGeom prst="rect">
                <a:avLst/>
              </a:prstGeom>
              <a:blipFill>
                <a:blip r:embed="rId5" cstate="print"/>
                <a:stretch>
                  <a:fillRect r="-375" b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554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253"/>
    </mc:Choice>
    <mc:Fallback xmlns="">
      <p:transition spd="slow" advTm="211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Growing the tree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=""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Proceeding as before, for level 2, left node, we can verify that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IG(</a:t>
            </a:r>
            <a:r>
              <a:rPr lang="en-IN" dirty="0" err="1">
                <a:latin typeface="Abadi Extra Light" panose="020B0204020104020204" pitchFamily="34" charset="0"/>
              </a:rPr>
              <a:t>S,temp</a:t>
            </a:r>
            <a:r>
              <a:rPr lang="en-IN" dirty="0">
                <a:latin typeface="Abadi Extra Light" panose="020B0204020104020204" pitchFamily="34" charset="0"/>
              </a:rPr>
              <a:t>) = 0.570, IG(S, humidity) = 0.970, IG(S, wind) = 0.019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Thus humidity chosen as the feature to be tested at level 2, left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 need to expand the middle node (already “pure” - all “yes” training examples </a:t>
            </a:r>
            <a:r>
              <a:rPr lang="en-GB" sz="2400" dirty="0" smtClean="0">
                <a:latin typeface="Abadi Extra Light" panose="020B0204020104020204" pitchFamily="34" charset="0"/>
              </a:rPr>
              <a:t>)</a:t>
            </a:r>
            <a:endParaRPr lang="en-GB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Can also verify that wind has the largest IG for the right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Note: If a feature has already been tested along a path earlier, we don’t consider it again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=""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940FE9A6-C7F5-4627-82C9-F48922BC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04" y="1130786"/>
            <a:ext cx="78867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56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949"/>
    </mc:Choice>
    <mc:Fallback xmlns="">
      <p:transition spd="slow" advTm="196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When to stop growing the tree?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=""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Stop expanding a node further (i.e., make it a leaf node) when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consist of all training examples having the same label (the node becomes “pure”)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We run out of features to test along the path to that node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DT starts to overfit (can be checked by monitoring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the validation set accuracy)</a:t>
            </a:r>
          </a:p>
          <a:p>
            <a:pPr marL="457200" lvl="1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Important:</a:t>
            </a:r>
            <a:r>
              <a:rPr lang="en-GB" sz="2400" dirty="0">
                <a:latin typeface="Abadi Extra Light" panose="020B0204020104020204" pitchFamily="34" charset="0"/>
              </a:rPr>
              <a:t> No need to obsess too much for purity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is okay to have a leaf node that is not fully pure, e.g., this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At test inputs that reach an impure leaf, can predict probability of belonging to each class (in above example, p(red) = 3/8, p(green) = 5/8), or simply predict the majority label 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=""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724F3EE1-D456-4A68-8126-DF13DCEE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18" y="863061"/>
            <a:ext cx="6236497" cy="191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="" xmlns:a16="http://schemas.microsoft.com/office/drawing/2014/main" id="{E07EA791-3C2A-4FCC-B5B2-91DD6330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723" y="3573721"/>
            <a:ext cx="2717090" cy="17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FED607D0-89B0-4CD1-A007-E4A18977F6E7}"/>
              </a:ext>
            </a:extLst>
          </p:cNvPr>
          <p:cNvSpPr/>
          <p:nvPr/>
        </p:nvSpPr>
        <p:spPr>
          <a:xfrm>
            <a:off x="8265237" y="5323489"/>
            <a:ext cx="1172378" cy="5759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55BB6F03-96D3-4915-8EEB-F5B72D061B7E}"/>
              </a:ext>
            </a:extLst>
          </p:cNvPr>
          <p:cNvSpPr/>
          <p:nvPr/>
        </p:nvSpPr>
        <p:spPr>
          <a:xfrm>
            <a:off x="8343843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BFAEBE10-4694-4721-97F7-104B1339853D}"/>
              </a:ext>
            </a:extLst>
          </p:cNvPr>
          <p:cNvSpPr/>
          <p:nvPr/>
        </p:nvSpPr>
        <p:spPr>
          <a:xfrm>
            <a:off x="8610210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9A43113F-6AEF-4747-B5CC-7FA3D0F40CC2}"/>
              </a:ext>
            </a:extLst>
          </p:cNvPr>
          <p:cNvSpPr/>
          <p:nvPr/>
        </p:nvSpPr>
        <p:spPr>
          <a:xfrm>
            <a:off x="8876577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2430CF34-7031-477D-844D-B3D77BDC7F9B}"/>
              </a:ext>
            </a:extLst>
          </p:cNvPr>
          <p:cNvSpPr/>
          <p:nvPr/>
        </p:nvSpPr>
        <p:spPr>
          <a:xfrm>
            <a:off x="9156040" y="5387519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A9C6700-F3D8-497A-864C-CA376638A952}"/>
              </a:ext>
            </a:extLst>
          </p:cNvPr>
          <p:cNvSpPr/>
          <p:nvPr/>
        </p:nvSpPr>
        <p:spPr>
          <a:xfrm>
            <a:off x="8343843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130A51F1-776B-4ED2-934C-9C2CCA9B3917}"/>
              </a:ext>
            </a:extLst>
          </p:cNvPr>
          <p:cNvSpPr/>
          <p:nvPr/>
        </p:nvSpPr>
        <p:spPr>
          <a:xfrm>
            <a:off x="8610210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0E99573A-1277-439F-B2D5-4604A05BA6B8}"/>
              </a:ext>
            </a:extLst>
          </p:cNvPr>
          <p:cNvSpPr/>
          <p:nvPr/>
        </p:nvSpPr>
        <p:spPr>
          <a:xfrm>
            <a:off x="8876577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251434E4-4A00-45C2-801C-996697EDE9C1}"/>
              </a:ext>
            </a:extLst>
          </p:cNvPr>
          <p:cNvSpPr/>
          <p:nvPr/>
        </p:nvSpPr>
        <p:spPr>
          <a:xfrm>
            <a:off x="9156040" y="5658575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peech Bubble: Rectangle 32">
            <a:extLst>
              <a:ext uri="{FF2B5EF4-FFF2-40B4-BE49-F238E27FC236}">
                <a16:creationId xmlns="" xmlns:a16="http://schemas.microsoft.com/office/drawing/2014/main" id="{4C86FED1-E46E-47F9-8050-D994D108341C}"/>
              </a:ext>
            </a:extLst>
          </p:cNvPr>
          <p:cNvSpPr/>
          <p:nvPr/>
        </p:nvSpPr>
        <p:spPr>
          <a:xfrm>
            <a:off x="5152370" y="4434541"/>
            <a:ext cx="2657780" cy="575910"/>
          </a:xfrm>
          <a:prstGeom prst="wedgeRectCallout">
            <a:avLst>
              <a:gd name="adj1" fmla="val -53223"/>
              <a:gd name="adj2" fmla="val 7625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To help prevent the tree from growing too much!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C3D42B27-D2EF-4252-A0A2-3D7C9DA743FB}"/>
              </a:ext>
            </a:extLst>
          </p:cNvPr>
          <p:cNvSpPr/>
          <p:nvPr/>
        </p:nvSpPr>
        <p:spPr>
          <a:xfrm>
            <a:off x="9625004" y="5523047"/>
            <a:ext cx="755793" cy="27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AAEB220-0BE1-43A7-83F7-6A7E4E7CEF69}"/>
              </a:ext>
            </a:extLst>
          </p:cNvPr>
          <p:cNvSpPr/>
          <p:nvPr/>
        </p:nvSpPr>
        <p:spPr>
          <a:xfrm>
            <a:off x="10568186" y="5566471"/>
            <a:ext cx="133350" cy="271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E718D4B0-2B0F-40B4-8653-98B5661DC724}"/>
              </a:ext>
            </a:extLst>
          </p:cNvPr>
          <p:cNvSpPr/>
          <p:nvPr/>
        </p:nvSpPr>
        <p:spPr>
          <a:xfrm>
            <a:off x="10835924" y="5379745"/>
            <a:ext cx="133350" cy="464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23A18AC-17F0-45E0-8DE3-86712CC95D9E}"/>
              </a:ext>
            </a:extLst>
          </p:cNvPr>
          <p:cNvCxnSpPr>
            <a:cxnSpLocks/>
          </p:cNvCxnSpPr>
          <p:nvPr/>
        </p:nvCxnSpPr>
        <p:spPr>
          <a:xfrm>
            <a:off x="10484186" y="5841494"/>
            <a:ext cx="555976" cy="5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C5C5C0D2-00FB-4B21-9A6E-41A6AAFCAAC2}"/>
              </a:ext>
            </a:extLst>
          </p:cNvPr>
          <p:cNvSpPr/>
          <p:nvPr/>
        </p:nvSpPr>
        <p:spPr>
          <a:xfrm>
            <a:off x="11763524" y="5525878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5CDE242-7347-4128-88E3-B45419358CF6}"/>
              </a:ext>
            </a:extLst>
          </p:cNvPr>
          <p:cNvSpPr txBox="1"/>
          <p:nvPr/>
        </p:nvSpPr>
        <p:spPr>
          <a:xfrm>
            <a:off x="11170850" y="54661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2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265"/>
    </mc:Choice>
    <mc:Fallback xmlns="">
      <p:transition spd="slow" advTm="414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" grpId="0" animBg="1"/>
      <p:bldP spid="6" grpId="0" animBg="1"/>
      <p:bldP spid="36" grpId="0" animBg="1"/>
      <p:bldP spid="40" grpId="0" animBg="1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Avoiding Overfitting in DTs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=""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Desired: a DT that is not too big in size, yet fits the training data reasonably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Note: An example of a very simple DT is </a:t>
            </a:r>
            <a:r>
              <a:rPr lang="en-GB" sz="2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“decision-stump”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decision-stump only tests the value of a single feature (or a simple rule)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Not very powerful in itself but often used in large ensembles of decision stumps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Mainly two approaches to prune a complex DT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Prune while building the tree (stopping early)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Prune after building the tree (post-pruning)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Criteria for judging which nodes could potentially be pruned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validation set (separate from the training set)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Prune each possible node that doesn’t hurt the accuracy on the validation set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Greedily remove the node that improves the validation accuracy the most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Stop when the validation set accuracy starts worsening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model complexity control, such as Minimum Description Length (will see later)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=""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="" xmlns:a16="http://schemas.microsoft.com/office/drawing/2014/main" id="{ECB075C4-A0A7-4C55-BFAD-DBA951470241}"/>
              </a:ext>
            </a:extLst>
          </p:cNvPr>
          <p:cNvSpPr/>
          <p:nvPr/>
        </p:nvSpPr>
        <p:spPr>
          <a:xfrm>
            <a:off x="7298348" y="3265308"/>
            <a:ext cx="2350477" cy="725668"/>
          </a:xfrm>
          <a:prstGeom prst="wedgeRectCallout">
            <a:avLst>
              <a:gd name="adj1" fmla="val -86537"/>
              <a:gd name="adj2" fmla="val -327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Either can be done using a validation set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02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905"/>
    </mc:Choice>
    <mc:Fallback xmlns="">
      <p:transition spd="slow" advTm="330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Some Comments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xmlns="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Gini-index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defined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can be an alternative to IG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For DT regression</a:t>
                </a:r>
                <a:r>
                  <a:rPr lang="en-GB" sz="2400" baseline="30000" dirty="0">
                    <a:latin typeface="Abadi Extra Light" panose="020B0204020104020204" pitchFamily="34" charset="0"/>
                  </a:rPr>
                  <a:t>1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, variance in the outputs can be used to assess purity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When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features are real-valued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(no finite possible values to try), things are a bit more tricky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use tests based on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thresholding</a:t>
                </a:r>
                <a:r>
                  <a:rPr lang="en-GB" dirty="0">
                    <a:latin typeface="Abadi Extra Light" panose="020B0204020104020204" pitchFamily="34" charset="0"/>
                  </a:rPr>
                  <a:t> feature values (recall our synthetic data examples)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Need to be careful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number of threshold points, how fine each range is,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More sophisticated decision rules at the internal nodes can also be used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Basically, need some rule that splits inputs at an internal node into homogeneous groups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rule can even be a machine learning classification algo (e.g.,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or a deep learner)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However, in DTs, we want the tests to be fast so single feature based rules are preferred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Need to take care handling training or test inputs that have some features missing</a:t>
                </a: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727" t="-112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1">
            <a:extLst>
              <a:ext uri="{FF2B5EF4-FFF2-40B4-BE49-F238E27FC236}">
                <a16:creationId xmlns=""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D995D39-5605-458A-A9FF-13AA271E0D94}"/>
              </a:ext>
            </a:extLst>
          </p:cNvPr>
          <p:cNvSpPr txBox="1"/>
          <p:nvPr/>
        </p:nvSpPr>
        <p:spPr>
          <a:xfrm>
            <a:off x="0" y="6520145"/>
            <a:ext cx="720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aseline="30000" dirty="0">
                <a:latin typeface="Abadi Extra Light" panose="020B0204020104020204" pitchFamily="34" charset="0"/>
              </a:rPr>
              <a:t>1</a:t>
            </a:r>
            <a:r>
              <a:rPr lang="en-GB" sz="1400" dirty="0">
                <a:latin typeface="Abadi Extra Light" panose="020B0204020104020204" pitchFamily="34" charset="0"/>
              </a:rPr>
              <a:t>Breiman, Leo; Friedman, J. H.; </a:t>
            </a:r>
            <a:r>
              <a:rPr lang="en-GB" sz="1400" dirty="0" err="1">
                <a:latin typeface="Abadi Extra Light" panose="020B0204020104020204" pitchFamily="34" charset="0"/>
              </a:rPr>
              <a:t>Olshen</a:t>
            </a:r>
            <a:r>
              <a:rPr lang="en-GB" sz="1400" dirty="0">
                <a:latin typeface="Abadi Extra Light" panose="020B0204020104020204" pitchFamily="34" charset="0"/>
              </a:rPr>
              <a:t>, R. A.; Stone, C. J. (1984). Classification and regression trees</a:t>
            </a:r>
            <a:endParaRPr lang="en-IN" sz="1400" dirty="0">
              <a:latin typeface="Abadi Extra Light" panose="020B0204020104020204" pitchFamily="34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="" xmlns:a16="http://schemas.microsoft.com/office/drawing/2014/main" id="{8EC1F38A-52CB-49EB-A412-62C681105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5" y="3688616"/>
            <a:ext cx="2638105" cy="74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9588508D-9D4F-4479-8901-407DE5C90FFF}"/>
              </a:ext>
            </a:extLst>
          </p:cNvPr>
          <p:cNvCxnSpPr>
            <a:cxnSpLocks/>
          </p:cNvCxnSpPr>
          <p:nvPr/>
        </p:nvCxnSpPr>
        <p:spPr>
          <a:xfrm flipV="1">
            <a:off x="9363075" y="4437926"/>
            <a:ext cx="657225" cy="410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441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611"/>
    </mc:Choice>
    <mc:Fallback xmlns="">
      <p:transition spd="slow" advTm="356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 Illustration: DT with Real-Valued Features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=""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Freeform 4">
            <a:extLst>
              <a:ext uri="{FF2B5EF4-FFF2-40B4-BE49-F238E27FC236}">
                <a16:creationId xmlns="" xmlns:a16="http://schemas.microsoft.com/office/drawing/2014/main" id="{C1A6AFE1-57F9-4BA8-9DFA-54ADD1F729D5}"/>
              </a:ext>
            </a:extLst>
          </p:cNvPr>
          <p:cNvSpPr/>
          <p:nvPr/>
        </p:nvSpPr>
        <p:spPr>
          <a:xfrm>
            <a:off x="6374468" y="1601707"/>
            <a:ext cx="1481044" cy="2040500"/>
          </a:xfrm>
          <a:custGeom>
            <a:avLst/>
            <a:gdLst>
              <a:gd name="connsiteX0" fmla="*/ 0 w 1481044"/>
              <a:gd name="connsiteY0" fmla="*/ 0 h 2040500"/>
              <a:gd name="connsiteX1" fmla="*/ 1140954 w 1481044"/>
              <a:gd name="connsiteY1" fmla="*/ 0 h 2040500"/>
              <a:gd name="connsiteX2" fmla="*/ 1481044 w 1481044"/>
              <a:gd name="connsiteY2" fmla="*/ 340090 h 2040500"/>
              <a:gd name="connsiteX3" fmla="*/ 1481044 w 1481044"/>
              <a:gd name="connsiteY3" fmla="*/ 1700410 h 2040500"/>
              <a:gd name="connsiteX4" fmla="*/ 1140954 w 1481044"/>
              <a:gd name="connsiteY4" fmla="*/ 2040500 h 2040500"/>
              <a:gd name="connsiteX5" fmla="*/ 0 w 1481044"/>
              <a:gd name="connsiteY5" fmla="*/ 2040500 h 20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1044" h="2040500">
                <a:moveTo>
                  <a:pt x="0" y="0"/>
                </a:moveTo>
                <a:lnTo>
                  <a:pt x="1140954" y="0"/>
                </a:lnTo>
                <a:cubicBezTo>
                  <a:pt x="1328781" y="0"/>
                  <a:pt x="1481044" y="152263"/>
                  <a:pt x="1481044" y="340090"/>
                </a:cubicBezTo>
                <a:lnTo>
                  <a:pt x="1481044" y="1700410"/>
                </a:lnTo>
                <a:cubicBezTo>
                  <a:pt x="1481044" y="1888237"/>
                  <a:pt x="1328781" y="2040500"/>
                  <a:pt x="1140954" y="2040500"/>
                </a:cubicBezTo>
                <a:lnTo>
                  <a:pt x="0" y="2040500"/>
                </a:lnTo>
                <a:close/>
              </a:path>
            </a:pathLst>
          </a:custGeom>
          <a:solidFill>
            <a:srgbClr val="FFFF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F6453A83-8655-4A70-B373-3A389862A4DF}"/>
              </a:ext>
            </a:extLst>
          </p:cNvPr>
          <p:cNvSpPr/>
          <p:nvPr/>
        </p:nvSpPr>
        <p:spPr>
          <a:xfrm>
            <a:off x="4342604" y="1601707"/>
            <a:ext cx="2031864" cy="2040500"/>
          </a:xfrm>
          <a:custGeom>
            <a:avLst/>
            <a:gdLst>
              <a:gd name="connsiteX0" fmla="*/ 340090 w 2031864"/>
              <a:gd name="connsiteY0" fmla="*/ 0 h 2040500"/>
              <a:gd name="connsiteX1" fmla="*/ 2031864 w 2031864"/>
              <a:gd name="connsiteY1" fmla="*/ 0 h 2040500"/>
              <a:gd name="connsiteX2" fmla="*/ 2031864 w 2031864"/>
              <a:gd name="connsiteY2" fmla="*/ 2040500 h 2040500"/>
              <a:gd name="connsiteX3" fmla="*/ 340090 w 2031864"/>
              <a:gd name="connsiteY3" fmla="*/ 2040500 h 2040500"/>
              <a:gd name="connsiteX4" fmla="*/ 0 w 2031864"/>
              <a:gd name="connsiteY4" fmla="*/ 1700410 h 2040500"/>
              <a:gd name="connsiteX5" fmla="*/ 0 w 2031864"/>
              <a:gd name="connsiteY5" fmla="*/ 340090 h 2040500"/>
              <a:gd name="connsiteX6" fmla="*/ 340090 w 2031864"/>
              <a:gd name="connsiteY6" fmla="*/ 0 h 20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1864" h="2040500">
                <a:moveTo>
                  <a:pt x="340090" y="0"/>
                </a:moveTo>
                <a:lnTo>
                  <a:pt x="2031864" y="0"/>
                </a:lnTo>
                <a:lnTo>
                  <a:pt x="2031864" y="2040500"/>
                </a:lnTo>
                <a:lnTo>
                  <a:pt x="340090" y="2040500"/>
                </a:lnTo>
                <a:cubicBezTo>
                  <a:pt x="152263" y="2040500"/>
                  <a:pt x="0" y="1888237"/>
                  <a:pt x="0" y="1700410"/>
                </a:cubicBezTo>
                <a:lnTo>
                  <a:pt x="0" y="340090"/>
                </a:lnTo>
                <a:cubicBezTo>
                  <a:pt x="0" y="152263"/>
                  <a:pt x="152263" y="0"/>
                  <a:pt x="340090" y="0"/>
                </a:cubicBezTo>
                <a:close/>
              </a:path>
            </a:pathLst>
          </a:custGeom>
          <a:solidFill>
            <a:srgbClr val="ED7D31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6">
            <a:extLst>
              <a:ext uri="{FF2B5EF4-FFF2-40B4-BE49-F238E27FC236}">
                <a16:creationId xmlns="" xmlns:a16="http://schemas.microsoft.com/office/drawing/2014/main" id="{88AD2AF1-FECE-4BCD-9C74-598ACD54B096}"/>
              </a:ext>
            </a:extLst>
          </p:cNvPr>
          <p:cNvSpPr>
            <a:spLocks noChangeAspect="1"/>
          </p:cNvSpPr>
          <p:nvPr/>
        </p:nvSpPr>
        <p:spPr>
          <a:xfrm>
            <a:off x="4339549" y="1607849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13">
            <a:extLst>
              <a:ext uri="{FF2B5EF4-FFF2-40B4-BE49-F238E27FC236}">
                <a16:creationId xmlns="" xmlns:a16="http://schemas.microsoft.com/office/drawing/2014/main" id="{4EC54753-1888-41D1-9B8C-EA08234D17C4}"/>
              </a:ext>
            </a:extLst>
          </p:cNvPr>
          <p:cNvGrpSpPr/>
          <p:nvPr/>
        </p:nvGrpSpPr>
        <p:grpSpPr>
          <a:xfrm>
            <a:off x="3505439" y="2753598"/>
            <a:ext cx="5181128" cy="1527979"/>
            <a:chOff x="3505439" y="2628099"/>
            <a:chExt cx="5181128" cy="152797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63F675C3-30A8-4067-83BA-64E4CDD59DC5}"/>
                </a:ext>
              </a:extLst>
            </p:cNvPr>
            <p:cNvCxnSpPr>
              <a:stCxn id="13" idx="1"/>
            </p:cNvCxnSpPr>
            <p:nvPr/>
          </p:nvCxnSpPr>
          <p:spPr>
            <a:xfrm flipH="1">
              <a:off x="3505439" y="2628099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BDD6F4BC-D0A8-4426-9E37-0972D402BE8C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7852457" y="2628099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4" name="Group 16">
            <a:extLst>
              <a:ext uri="{FF2B5EF4-FFF2-40B4-BE49-F238E27FC236}">
                <a16:creationId xmlns="" xmlns:a16="http://schemas.microsoft.com/office/drawing/2014/main" id="{46A7425D-EA38-4A7F-BF39-194DF9C45058}"/>
              </a:ext>
            </a:extLst>
          </p:cNvPr>
          <p:cNvGrpSpPr/>
          <p:nvPr/>
        </p:nvGrpSpPr>
        <p:grpSpPr>
          <a:xfrm>
            <a:off x="4674846" y="1904536"/>
            <a:ext cx="1373938" cy="1531682"/>
            <a:chOff x="4674843" y="1550437"/>
            <a:chExt cx="1373938" cy="1531682"/>
          </a:xfrm>
        </p:grpSpPr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33AA9503-E6DA-4442-8B0F-0451BFD70C97}"/>
                </a:ext>
              </a:extLst>
            </p:cNvPr>
            <p:cNvSpPr/>
            <p:nvPr/>
          </p:nvSpPr>
          <p:spPr>
            <a:xfrm>
              <a:off x="4674843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C5AFB5FC-5CD7-475E-9162-B79E6DA43918}"/>
                </a:ext>
              </a:extLst>
            </p:cNvPr>
            <p:cNvSpPr/>
            <p:nvPr/>
          </p:nvSpPr>
          <p:spPr>
            <a:xfrm>
              <a:off x="5122994" y="182638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FC8A7AC0-A90D-4A9E-9AB0-F21BF862D7F8}"/>
                </a:ext>
              </a:extLst>
            </p:cNvPr>
            <p:cNvSpPr/>
            <p:nvPr/>
          </p:nvSpPr>
          <p:spPr>
            <a:xfrm>
              <a:off x="5513246" y="16603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9FA8E8C7-E1FF-469A-9369-14026FBA7EAF}"/>
                </a:ext>
              </a:extLst>
            </p:cNvPr>
            <p:cNvSpPr/>
            <p:nvPr/>
          </p:nvSpPr>
          <p:spPr>
            <a:xfrm>
              <a:off x="5737696" y="211845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8EADFC3-45D1-4CCE-BE90-23A0FF14D64B}"/>
                </a:ext>
              </a:extLst>
            </p:cNvPr>
            <p:cNvSpPr/>
            <p:nvPr/>
          </p:nvSpPr>
          <p:spPr>
            <a:xfrm>
              <a:off x="4803220" y="277103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22">
            <a:extLst>
              <a:ext uri="{FF2B5EF4-FFF2-40B4-BE49-F238E27FC236}">
                <a16:creationId xmlns="" xmlns:a16="http://schemas.microsoft.com/office/drawing/2014/main" id="{7BCE2921-3EC7-4505-AC7E-0F5E03C5DB95}"/>
              </a:ext>
            </a:extLst>
          </p:cNvPr>
          <p:cNvGrpSpPr/>
          <p:nvPr/>
        </p:nvGrpSpPr>
        <p:grpSpPr>
          <a:xfrm>
            <a:off x="6486738" y="1904536"/>
            <a:ext cx="1135302" cy="1483566"/>
            <a:chOff x="6486735" y="1550437"/>
            <a:chExt cx="1135302" cy="1483566"/>
          </a:xfrm>
        </p:grpSpPr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0A839A17-CD1A-4AE0-B28F-D81E912E5D25}"/>
                </a:ext>
              </a:extLst>
            </p:cNvPr>
            <p:cNvSpPr/>
            <p:nvPr/>
          </p:nvSpPr>
          <p:spPr>
            <a:xfrm>
              <a:off x="6628506" y="18615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6DE58DC0-2F09-4178-8D2E-443503BC95B7}"/>
                </a:ext>
              </a:extLst>
            </p:cNvPr>
            <p:cNvSpPr/>
            <p:nvPr/>
          </p:nvSpPr>
          <p:spPr>
            <a:xfrm>
              <a:off x="6486735" y="2468313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195497B2-6C3B-4260-9DD1-88D1DB4FAABE}"/>
                </a:ext>
              </a:extLst>
            </p:cNvPr>
            <p:cNvSpPr/>
            <p:nvPr/>
          </p:nvSpPr>
          <p:spPr>
            <a:xfrm>
              <a:off x="7248459" y="272291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FE53C3DE-AF48-4F22-BD7B-3A72EAFBC5C5}"/>
                </a:ext>
              </a:extLst>
            </p:cNvPr>
            <p:cNvSpPr/>
            <p:nvPr/>
          </p:nvSpPr>
          <p:spPr>
            <a:xfrm>
              <a:off x="7287294" y="231970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235CC1C4-4BED-4CAA-8BE3-EA9F9CB40FCF}"/>
                </a:ext>
              </a:extLst>
            </p:cNvPr>
            <p:cNvSpPr/>
            <p:nvPr/>
          </p:nvSpPr>
          <p:spPr>
            <a:xfrm>
              <a:off x="7310952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ounded Rectangle 22">
            <a:extLst>
              <a:ext uri="{FF2B5EF4-FFF2-40B4-BE49-F238E27FC236}">
                <a16:creationId xmlns="" xmlns:a16="http://schemas.microsoft.com/office/drawing/2014/main" id="{6229815D-6F02-4A12-94F6-11EAF4630F3C}"/>
              </a:ext>
            </a:extLst>
          </p:cNvPr>
          <p:cNvSpPr>
            <a:spLocks noChangeAspect="1"/>
          </p:cNvSpPr>
          <p:nvPr/>
        </p:nvSpPr>
        <p:spPr>
          <a:xfrm>
            <a:off x="1288818" y="4162220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="" xmlns:a16="http://schemas.microsoft.com/office/drawing/2014/main" id="{F7F9E2EB-DD99-4EDE-AA51-CE6A05B1AFD8}"/>
              </a:ext>
            </a:extLst>
          </p:cNvPr>
          <p:cNvSpPr>
            <a:spLocks noChangeAspect="1"/>
          </p:cNvSpPr>
          <p:nvPr/>
        </p:nvSpPr>
        <p:spPr>
          <a:xfrm>
            <a:off x="7598382" y="4162220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E843779B-4186-4905-BBCC-A6F5B0A7DF0F}"/>
              </a:ext>
            </a:extLst>
          </p:cNvPr>
          <p:cNvSpPr/>
          <p:nvPr/>
        </p:nvSpPr>
        <p:spPr>
          <a:xfrm>
            <a:off x="5940459" y="1147411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FF7DA2C1-3A72-4AB2-B265-8361D5FA21ED}"/>
              </a:ext>
            </a:extLst>
          </p:cNvPr>
          <p:cNvCxnSpPr/>
          <p:nvPr/>
        </p:nvCxnSpPr>
        <p:spPr>
          <a:xfrm>
            <a:off x="6371413" y="1147411"/>
            <a:ext cx="0" cy="324182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AF75031-9819-4B49-AF09-C7F56FB3324A}"/>
              </a:ext>
            </a:extLst>
          </p:cNvPr>
          <p:cNvCxnSpPr/>
          <p:nvPr/>
        </p:nvCxnSpPr>
        <p:spPr>
          <a:xfrm flipH="1">
            <a:off x="3982568" y="2472556"/>
            <a:ext cx="4324037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7E5AC46-DDE5-4FF0-88B7-EF7D95C6CE50}"/>
              </a:ext>
            </a:extLst>
          </p:cNvPr>
          <p:cNvSpPr/>
          <p:nvPr/>
        </p:nvSpPr>
        <p:spPr>
          <a:xfrm>
            <a:off x="1143109" y="2318866"/>
            <a:ext cx="149810" cy="108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3BAC2CB-7267-4DC1-9720-6C0AAE7DEBC6}"/>
              </a:ext>
            </a:extLst>
          </p:cNvPr>
          <p:cNvSpPr/>
          <p:nvPr/>
        </p:nvSpPr>
        <p:spPr>
          <a:xfrm>
            <a:off x="1506774" y="2678866"/>
            <a:ext cx="149810" cy="72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7C4EF0F5-2F50-471E-834C-FB089578B633}"/>
              </a:ext>
            </a:extLst>
          </p:cNvPr>
          <p:cNvCxnSpPr/>
          <p:nvPr/>
        </p:nvCxnSpPr>
        <p:spPr>
          <a:xfrm>
            <a:off x="906330" y="33881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E3519C04-8DEF-4B76-A087-100ABBB4713B}"/>
              </a:ext>
            </a:extLst>
          </p:cNvPr>
          <p:cNvSpPr/>
          <p:nvPr/>
        </p:nvSpPr>
        <p:spPr>
          <a:xfrm>
            <a:off x="2394051" y="2662021"/>
            <a:ext cx="149810" cy="72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2EA63562-9703-44E9-A0C5-755AB64CC160}"/>
              </a:ext>
            </a:extLst>
          </p:cNvPr>
          <p:cNvSpPr/>
          <p:nvPr/>
        </p:nvSpPr>
        <p:spPr>
          <a:xfrm>
            <a:off x="2757716" y="2302021"/>
            <a:ext cx="149810" cy="108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BE54616B-F15F-465B-A10F-4974C118081C}"/>
              </a:ext>
            </a:extLst>
          </p:cNvPr>
          <p:cNvCxnSpPr/>
          <p:nvPr/>
        </p:nvCxnSpPr>
        <p:spPr>
          <a:xfrm>
            <a:off x="2157272" y="33881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61667B8-6244-463A-ACAF-C508A5A96095}"/>
              </a:ext>
            </a:extLst>
          </p:cNvPr>
          <p:cNvSpPr txBox="1"/>
          <p:nvPr/>
        </p:nvSpPr>
        <p:spPr>
          <a:xfrm>
            <a:off x="335026" y="1120657"/>
            <a:ext cx="3605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prstClr val="black"/>
                </a:solidFill>
                <a:latin typeface="+mj-lt"/>
              </a:rPr>
              <a:t>“Best” (purest possible) Horizontal Split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DCFBF512-9C2A-4A8C-8B0B-54F7C8DA3909}"/>
              </a:ext>
            </a:extLst>
          </p:cNvPr>
          <p:cNvSpPr/>
          <p:nvPr/>
        </p:nvSpPr>
        <p:spPr>
          <a:xfrm>
            <a:off x="9228140" y="1948102"/>
            <a:ext cx="149810" cy="144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E12D7D68-A1B5-4B5B-ABC2-331A63FE8B8C}"/>
              </a:ext>
            </a:extLst>
          </p:cNvPr>
          <p:cNvSpPr/>
          <p:nvPr/>
        </p:nvSpPr>
        <p:spPr>
          <a:xfrm>
            <a:off x="9591805" y="3028102"/>
            <a:ext cx="149810" cy="36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06028990-7FF6-4AB0-87CD-9405E087414A}"/>
              </a:ext>
            </a:extLst>
          </p:cNvPr>
          <p:cNvCxnSpPr/>
          <p:nvPr/>
        </p:nvCxnSpPr>
        <p:spPr>
          <a:xfrm>
            <a:off x="8991361" y="33881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D68A9DA7-1DB3-48D8-9E41-662931431897}"/>
              </a:ext>
            </a:extLst>
          </p:cNvPr>
          <p:cNvSpPr/>
          <p:nvPr/>
        </p:nvSpPr>
        <p:spPr>
          <a:xfrm>
            <a:off x="10479082" y="3048711"/>
            <a:ext cx="149810" cy="36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41327A3F-8C81-45EC-A982-8119C6EBB25D}"/>
              </a:ext>
            </a:extLst>
          </p:cNvPr>
          <p:cNvSpPr/>
          <p:nvPr/>
        </p:nvSpPr>
        <p:spPr>
          <a:xfrm>
            <a:off x="10842747" y="1968711"/>
            <a:ext cx="149810" cy="144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915EE108-F5DF-44F0-8D3F-ED560DCE422A}"/>
              </a:ext>
            </a:extLst>
          </p:cNvPr>
          <p:cNvCxnSpPr/>
          <p:nvPr/>
        </p:nvCxnSpPr>
        <p:spPr>
          <a:xfrm>
            <a:off x="10242303" y="33881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396008F-AC26-48CF-9F63-FB0160D5D870}"/>
              </a:ext>
            </a:extLst>
          </p:cNvPr>
          <p:cNvSpPr txBox="1"/>
          <p:nvPr/>
        </p:nvSpPr>
        <p:spPr>
          <a:xfrm>
            <a:off x="8369750" y="1060310"/>
            <a:ext cx="3557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prstClr val="black"/>
                </a:solidFill>
                <a:latin typeface="+mj-lt"/>
              </a:rPr>
              <a:t>“Best”(purest possible) Vertical Split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E2983DC-8ABC-4E38-A4C6-745041C028B4}"/>
              </a:ext>
            </a:extLst>
          </p:cNvPr>
          <p:cNvSpPr txBox="1"/>
          <p:nvPr/>
        </p:nvSpPr>
        <p:spPr>
          <a:xfrm>
            <a:off x="656705" y="3473748"/>
            <a:ext cx="288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prstClr val="black"/>
                </a:solidFill>
                <a:latin typeface="+mj-lt"/>
              </a:rPr>
              <a:t>Up        Down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BFD69CA-B229-4AD7-9890-B7266D57E630}"/>
              </a:ext>
            </a:extLst>
          </p:cNvPr>
          <p:cNvSpPr txBox="1"/>
          <p:nvPr/>
        </p:nvSpPr>
        <p:spPr>
          <a:xfrm>
            <a:off x="8760694" y="3473748"/>
            <a:ext cx="288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prstClr val="black"/>
                </a:solidFill>
                <a:latin typeface="+mj-lt"/>
              </a:rPr>
              <a:t>Left        Right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8B174B6-598F-42B3-909C-A158BFF13026}"/>
              </a:ext>
            </a:extLst>
          </p:cNvPr>
          <p:cNvSpPr txBox="1"/>
          <p:nvPr/>
        </p:nvSpPr>
        <p:spPr>
          <a:xfrm>
            <a:off x="6251544" y="833591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example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="" xmlns:a16="http://schemas.microsoft.com/office/drawing/2014/main" id="{31F92817-103B-4A49-9228-45778F0F4B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6107" y="5870605"/>
            <a:ext cx="1010687" cy="965223"/>
          </a:xfrm>
          <a:prstGeom prst="rect">
            <a:avLst/>
          </a:prstGeom>
        </p:spPr>
      </p:pic>
      <p:sp>
        <p:nvSpPr>
          <p:cNvPr id="63" name="Speech Bubble: Rectangle 62">
            <a:extLst>
              <a:ext uri="{FF2B5EF4-FFF2-40B4-BE49-F238E27FC236}">
                <a16:creationId xmlns="" xmlns:a16="http://schemas.microsoft.com/office/drawing/2014/main" id="{C2366FCF-1D62-4BA4-A2BC-3F8C90FF6D81}"/>
              </a:ext>
            </a:extLst>
          </p:cNvPr>
          <p:cNvSpPr/>
          <p:nvPr/>
        </p:nvSpPr>
        <p:spPr>
          <a:xfrm>
            <a:off x="4515349" y="4455666"/>
            <a:ext cx="3712127" cy="1391782"/>
          </a:xfrm>
          <a:prstGeom prst="wedgeRectCallout">
            <a:avLst>
              <a:gd name="adj1" fmla="val 5376"/>
              <a:gd name="adj2" fmla="val 6998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Between the best horizontal vs best vertical split, the vertical split is better </a:t>
            </a:r>
            <a:r>
              <a:rPr lang="en-IN" sz="2000" dirty="0" smtClean="0">
                <a:solidFill>
                  <a:schemeClr val="tx1"/>
                </a:solidFill>
                <a:latin typeface="Abadi Extra Light" panose="020B0204020104020204" pitchFamily="34" charset="0"/>
              </a:rPr>
              <a:t>(purer),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hence we use this rule for the internal node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6BDB88A-BECB-49DD-BF39-2834EA2ACD9D}"/>
              </a:ext>
            </a:extLst>
          </p:cNvPr>
          <p:cNvSpPr txBox="1"/>
          <p:nvPr/>
        </p:nvSpPr>
        <p:spPr>
          <a:xfrm>
            <a:off x="0" y="6520145"/>
            <a:ext cx="2627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This illustration’s credit: Purushottam Kar</a:t>
            </a:r>
            <a:endParaRPr lang="en-IN" sz="12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4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084"/>
    </mc:Choice>
    <mc:Fallback xmlns="">
      <p:transition spd="slow" advTm="2070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-0.00105 0.1557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5579 L -0.00039 -0.1099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0996 L 3.54167E-6 1.85185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15612 0.00209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12 0.00209 L 0.11289 0.00209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89 0.00209 L 3.95833E-6 -3.7037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0.08372 -0.00625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324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06666 -0.00278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72 -0.00625 L -0.19817 0.35139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1787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-0.00278 L 0.1763 0.36181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12384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384 L -0.14401 0.19305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01 0.19305 L -0.27031 0.59143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9" grpId="0" animBg="1"/>
      <p:bldP spid="30" grpId="0" animBg="1"/>
      <p:bldP spid="31" grpId="0" animBg="1"/>
      <p:bldP spid="31" grpId="1" animBg="1"/>
      <p:bldP spid="31" grpId="2" animBg="1"/>
      <p:bldP spid="31" grpId="3" animBg="1"/>
      <p:bldP spid="34" grpId="0" animBg="1"/>
      <p:bldP spid="35" grpId="0" animBg="1"/>
      <p:bldP spid="37" grpId="0" animBg="1"/>
      <p:bldP spid="38" grpId="0" animBg="1"/>
      <p:bldP spid="40" grpId="0"/>
      <p:bldP spid="41" grpId="0" animBg="1"/>
      <p:bldP spid="42" grpId="0" animBg="1"/>
      <p:bldP spid="44" grpId="0" animBg="1"/>
      <p:bldP spid="45" grpId="0" animBg="1"/>
      <p:bldP spid="48" grpId="0"/>
      <p:bldP spid="49" grpId="0"/>
      <p:bldP spid="50" grpId="0"/>
      <p:bldP spid="10" grpId="0"/>
      <p:bldP spid="10" grpId="1"/>
      <p:bldP spid="63" grpId="0" animBg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>
            <a:extLst>
              <a:ext uri="{FF2B5EF4-FFF2-40B4-BE49-F238E27FC236}">
                <a16:creationId xmlns="" xmlns:a16="http://schemas.microsoft.com/office/drawing/2014/main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Abadi Extra Light" panose="020B0204020104020204" pitchFamily="34" charset="0"/>
              </a:rPr>
              <a:t>Today: learning </a:t>
            </a:r>
            <a:r>
              <a:rPr lang="en-IN" dirty="0">
                <a:latin typeface="Abadi Extra Light" panose="020B0204020104020204" pitchFamily="34" charset="0"/>
              </a:rPr>
              <a:t>with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Decision </a:t>
            </a:r>
            <a:r>
              <a:rPr lang="en-IN" dirty="0" smtClean="0">
                <a:solidFill>
                  <a:srgbClr val="0000FF"/>
                </a:solidFill>
                <a:latin typeface="Abadi Extra Light" panose="020B0204020104020204" pitchFamily="34" charset="0"/>
              </a:rPr>
              <a:t>Trees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Abadi Extra Light" panose="020B0204020104020204" pitchFamily="34" charset="0"/>
              </a:rPr>
              <a:t>Quiz 1: Next Friday (27</a:t>
            </a:r>
            <a:r>
              <a:rPr lang="en-IN" baseline="30000" dirty="0" smtClean="0">
                <a:latin typeface="Abadi Extra Light" panose="020B0204020104020204" pitchFamily="34" charset="0"/>
              </a:rPr>
              <a:t>th</a:t>
            </a:r>
            <a:r>
              <a:rPr lang="en-IN" dirty="0" smtClean="0">
                <a:latin typeface="Abadi Extra Light" panose="020B0204020104020204" pitchFamily="34" charset="0"/>
              </a:rPr>
              <a:t> Aug, in-class hours)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>
                <a:latin typeface="Abadi Extra Light" panose="020B0204020104020204" pitchFamily="34" charset="0"/>
              </a:rPr>
              <a:t>Syllabus: everything we will have covered by the end of today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Abadi Extra Light" panose="020B0204020104020204" pitchFamily="34" charset="0"/>
              </a:rPr>
              <a:t>No class this Friday (Muharram holiday)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Announcements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67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39"/>
    </mc:Choice>
    <mc:Fallback xmlns="">
      <p:transition spd="slow" advTm="1040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3037" y="169682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Line 1">
            <a:extLst>
              <a:ext uri="{FF2B5EF4-FFF2-40B4-BE49-F238E27FC236}">
                <a16:creationId xmlns="" xmlns:a16="http://schemas.microsoft.com/office/drawing/2014/main" id="{664BD67D-F559-4370-B0B4-2C7B8E5C7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945" y="4419902"/>
            <a:ext cx="3812337" cy="32743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Line 2">
            <a:extLst>
              <a:ext uri="{FF2B5EF4-FFF2-40B4-BE49-F238E27FC236}">
                <a16:creationId xmlns="" xmlns:a16="http://schemas.microsoft.com/office/drawing/2014/main" id="{54FAD81C-D107-4904-919F-EE9C3EF4E2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3945" y="2043414"/>
            <a:ext cx="1" cy="2376489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" name="Oval 3">
            <a:extLst>
              <a:ext uri="{FF2B5EF4-FFF2-40B4-BE49-F238E27FC236}">
                <a16:creationId xmlns="" xmlns:a16="http://schemas.microsoft.com/office/drawing/2014/main" id="{B9541777-D0F2-49B0-A9A0-EA075857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39" y="2888759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" name="Oval 4">
            <a:extLst>
              <a:ext uri="{FF2B5EF4-FFF2-40B4-BE49-F238E27FC236}">
                <a16:creationId xmlns="" xmlns:a16="http://schemas.microsoft.com/office/drawing/2014/main" id="{2C43DAA2-B887-48ED-8CA2-71742AD4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76" y="263634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" name="Oval 5">
            <a:extLst>
              <a:ext uri="{FF2B5EF4-FFF2-40B4-BE49-F238E27FC236}">
                <a16:creationId xmlns="" xmlns:a16="http://schemas.microsoft.com/office/drawing/2014/main" id="{6D06E84D-CCA7-4688-AB22-F0ED0CD82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26" y="2817322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Oval 6">
            <a:extLst>
              <a:ext uri="{FF2B5EF4-FFF2-40B4-BE49-F238E27FC236}">
                <a16:creationId xmlns="" xmlns:a16="http://schemas.microsoft.com/office/drawing/2014/main" id="{FD9C56E0-1BB9-4874-B4A7-9DE314BFE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39" y="2852247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" name="Oval 7">
            <a:extLst>
              <a:ext uri="{FF2B5EF4-FFF2-40B4-BE49-F238E27FC236}">
                <a16:creationId xmlns="" xmlns:a16="http://schemas.microsoft.com/office/drawing/2014/main" id="{B3165670-3CEC-4EEF-85A5-43D7F33A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951" y="2672859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" name="Oval 8">
            <a:extLst>
              <a:ext uri="{FF2B5EF4-FFF2-40B4-BE49-F238E27FC236}">
                <a16:creationId xmlns="" xmlns:a16="http://schemas.microsoft.com/office/drawing/2014/main" id="{494B6543-E03A-4E38-AED3-26C1B322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201" y="2742709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" name="Oval 9">
            <a:extLst>
              <a:ext uri="{FF2B5EF4-FFF2-40B4-BE49-F238E27FC236}">
                <a16:creationId xmlns="" xmlns:a16="http://schemas.microsoft.com/office/drawing/2014/main" id="{03B76B6E-66B7-44C1-9C3F-5ADD1A15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317" y="3617422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Oval 10">
            <a:extLst>
              <a:ext uri="{FF2B5EF4-FFF2-40B4-BE49-F238E27FC236}">
                <a16:creationId xmlns="" xmlns:a16="http://schemas.microsoft.com/office/drawing/2014/main" id="{C454705D-E070-43BC-A295-EBBC20F7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79" y="3580910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Oval 11">
            <a:extLst>
              <a:ext uri="{FF2B5EF4-FFF2-40B4-BE49-F238E27FC236}">
                <a16:creationId xmlns="" xmlns:a16="http://schemas.microsoft.com/office/drawing/2014/main" id="{81AA213A-3F6B-409A-BE91-CCB2875D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504" y="3472960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Oval 12">
            <a:extLst>
              <a:ext uri="{FF2B5EF4-FFF2-40B4-BE49-F238E27FC236}">
                <a16:creationId xmlns="" xmlns:a16="http://schemas.microsoft.com/office/drawing/2014/main" id="{AEF28953-6C23-4CA0-B1F1-0C953FD4E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405" y="2417393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Oval 13">
            <a:extLst>
              <a:ext uri="{FF2B5EF4-FFF2-40B4-BE49-F238E27FC236}">
                <a16:creationId xmlns="" xmlns:a16="http://schemas.microsoft.com/office/drawing/2014/main" id="{16EF79C8-5AD3-48B7-88C8-47AF5F26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42" y="2166568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Oval 14">
            <a:extLst>
              <a:ext uri="{FF2B5EF4-FFF2-40B4-BE49-F238E27FC236}">
                <a16:creationId xmlns="" xmlns:a16="http://schemas.microsoft.com/office/drawing/2014/main" id="{4CB7CBBC-5961-48EE-98E4-F9652BC9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80" y="2238005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Oval 15">
            <a:extLst>
              <a:ext uri="{FF2B5EF4-FFF2-40B4-BE49-F238E27FC236}">
                <a16:creationId xmlns="" xmlns:a16="http://schemas.microsoft.com/office/drawing/2014/main" id="{7C7F0842-A4E6-461D-867D-988AE7BA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342" y="2417393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" name="Text Box 22">
            <a:extLst>
              <a:ext uri="{FF2B5EF4-FFF2-40B4-BE49-F238E27FC236}">
                <a16:creationId xmlns="" xmlns:a16="http://schemas.microsoft.com/office/drawing/2014/main" id="{0DD40844-03BD-4151-A37C-B556FF9BD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507" y="4361291"/>
            <a:ext cx="399522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1        2         3           4           5</a:t>
            </a:r>
          </a:p>
        </p:txBody>
      </p:sp>
      <p:sp>
        <p:nvSpPr>
          <p:cNvPr id="90" name="Text Box 23">
            <a:extLst>
              <a:ext uri="{FF2B5EF4-FFF2-40B4-BE49-F238E27FC236}">
                <a16:creationId xmlns="" xmlns:a16="http://schemas.microsoft.com/office/drawing/2014/main" id="{D97062A0-4243-4430-B814-6083FE8DB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39" y="2010672"/>
            <a:ext cx="252392" cy="229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4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3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2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1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endParaRPr lang="en-IN" altLang="en-US" dirty="0">
              <a:solidFill>
                <a:srgbClr val="000000"/>
              </a:solidFill>
            </a:endParaRPr>
          </a:p>
          <a:p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DF03E650-9402-4EE6-B25C-99DC0456CCCC}"/>
                  </a:ext>
                </a:extLst>
              </p:cNvPr>
              <p:cNvSpPr txBox="1"/>
              <p:nvPr/>
            </p:nvSpPr>
            <p:spPr>
              <a:xfrm>
                <a:off x="2787219" y="4627477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03E650-9402-4EE6-B25C-99DC0456C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19" y="4627477"/>
                <a:ext cx="174728" cy="276999"/>
              </a:xfrm>
              <a:prstGeom prst="rect">
                <a:avLst/>
              </a:prstGeom>
              <a:blipFill>
                <a:blip r:embed="rId3" cstate="print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4571F040-ECF0-4724-A514-6FC29AE310B8}"/>
                  </a:ext>
                </a:extLst>
              </p:cNvPr>
              <p:cNvSpPr txBox="1"/>
              <p:nvPr/>
            </p:nvSpPr>
            <p:spPr>
              <a:xfrm>
                <a:off x="648819" y="2924478"/>
                <a:ext cx="169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571F040-ECF0-4724-A514-6FC29AE31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19" y="2924478"/>
                <a:ext cx="169918" cy="276999"/>
              </a:xfrm>
              <a:prstGeom prst="rect">
                <a:avLst/>
              </a:prstGeom>
              <a:blipFill>
                <a:blip r:embed="rId4" cstate="print"/>
                <a:stretch>
                  <a:fillRect l="-35714" r="-3214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234D8E7-3DB0-4AD5-9612-D60EC5089206}"/>
              </a:ext>
            </a:extLst>
          </p:cNvPr>
          <p:cNvCxnSpPr/>
          <p:nvPr/>
        </p:nvCxnSpPr>
        <p:spPr>
          <a:xfrm>
            <a:off x="1019507" y="2814940"/>
            <a:ext cx="18506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49143474-9768-4F61-84B4-5F687F26FDFA}"/>
              </a:ext>
            </a:extLst>
          </p:cNvPr>
          <p:cNvCxnSpPr>
            <a:cxnSpLocks/>
          </p:cNvCxnSpPr>
          <p:nvPr/>
        </p:nvCxnSpPr>
        <p:spPr>
          <a:xfrm flipV="1">
            <a:off x="3589405" y="2352261"/>
            <a:ext cx="1371926" cy="25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FCAE41E-A08F-453D-BDEA-B825D53F1227}"/>
              </a:ext>
            </a:extLst>
          </p:cNvPr>
          <p:cNvCxnSpPr>
            <a:cxnSpLocks/>
            <a:endCxn id="78" idx="5"/>
          </p:cNvCxnSpPr>
          <p:nvPr/>
        </p:nvCxnSpPr>
        <p:spPr>
          <a:xfrm>
            <a:off x="2946211" y="3594394"/>
            <a:ext cx="739599" cy="1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ecision 64">
            <a:extLst>
              <a:ext uri="{FF2B5EF4-FFF2-40B4-BE49-F238E27FC236}">
                <a16:creationId xmlns="" xmlns:a16="http://schemas.microsoft.com/office/drawing/2014/main" id="{AE12D109-6696-4731-A3D1-FB032A78AB07}"/>
              </a:ext>
            </a:extLst>
          </p:cNvPr>
          <p:cNvSpPr/>
          <p:nvPr/>
        </p:nvSpPr>
        <p:spPr>
          <a:xfrm>
            <a:off x="8396534" y="2000432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D2F59686-1A35-43E5-B5D1-80A2D6A17339}"/>
                  </a:ext>
                </a:extLst>
              </p:cNvPr>
              <p:cNvSpPr txBox="1"/>
              <p:nvPr/>
            </p:nvSpPr>
            <p:spPr>
              <a:xfrm>
                <a:off x="8623458" y="2286528"/>
                <a:ext cx="5909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&gt;4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2F59686-1A35-43E5-B5D1-80A2D6A17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458" y="2286528"/>
                <a:ext cx="590931" cy="215444"/>
              </a:xfrm>
              <a:prstGeom prst="rect">
                <a:avLst/>
              </a:prstGeom>
              <a:blipFill>
                <a:blip r:embed="rId5" cstate="print"/>
                <a:stretch>
                  <a:fillRect l="-4124" r="-6186" b="-5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xmlns="" id="{50704F64-EAEA-460F-A344-31E07D2F3872}"/>
                  </a:ext>
                </a:extLst>
              </p:cNvPr>
              <p:cNvSpPr/>
              <p:nvPr/>
            </p:nvSpPr>
            <p:spPr>
              <a:xfrm>
                <a:off x="9762056" y="2903689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704F64-EAEA-460F-A344-31E07D2F3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056" y="2903689"/>
                <a:ext cx="1184192" cy="596013"/>
              </a:xfrm>
              <a:prstGeom prst="roundRect">
                <a:avLst/>
              </a:prstGeom>
              <a:blipFill>
                <a:blip r:embed="rId6" cstate="print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or: Elbow 85">
            <a:extLst>
              <a:ext uri="{FF2B5EF4-FFF2-40B4-BE49-F238E27FC236}">
                <a16:creationId xmlns="" xmlns:a16="http://schemas.microsoft.com/office/drawing/2014/main" id="{895FBC0C-DD22-4840-8BC7-37D25485B844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9394824" y="2411182"/>
            <a:ext cx="1044780" cy="4816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ecision 90">
            <a:extLst>
              <a:ext uri="{FF2B5EF4-FFF2-40B4-BE49-F238E27FC236}">
                <a16:creationId xmlns="" xmlns:a16="http://schemas.microsoft.com/office/drawing/2014/main" id="{271B7840-8E9F-4F6C-BA62-F0D245DE5593}"/>
              </a:ext>
            </a:extLst>
          </p:cNvPr>
          <p:cNvSpPr/>
          <p:nvPr/>
        </p:nvSpPr>
        <p:spPr>
          <a:xfrm>
            <a:off x="6785507" y="2916018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B915FF33-512E-470B-8BCA-951A46B7C1FC}"/>
                  </a:ext>
                </a:extLst>
              </p:cNvPr>
              <p:cNvSpPr txBox="1"/>
              <p:nvPr/>
            </p:nvSpPr>
            <p:spPr>
              <a:xfrm>
                <a:off x="6952455" y="3201696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915FF33-512E-470B-8BCA-951A46B7C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455" y="3201696"/>
                <a:ext cx="666529" cy="215444"/>
              </a:xfrm>
              <a:prstGeom prst="rect">
                <a:avLst/>
              </a:prstGeom>
              <a:blipFill>
                <a:blip r:embed="rId7" cstate="print"/>
                <a:stretch>
                  <a:fillRect l="-2727" r="-4545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or: Elbow 94">
            <a:extLst>
              <a:ext uri="{FF2B5EF4-FFF2-40B4-BE49-F238E27FC236}">
                <a16:creationId xmlns="" xmlns:a16="http://schemas.microsoft.com/office/drawing/2014/main" id="{FA5C3F4B-D434-40C5-BD87-B71E30AB5756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7783797" y="3326768"/>
            <a:ext cx="464288" cy="51366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="" xmlns:a16="http://schemas.microsoft.com/office/drawing/2014/main" id="{2C6DE82A-8C92-4BBD-9C3A-0623F11F463C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 flipV="1">
            <a:off x="6420003" y="3326768"/>
            <a:ext cx="365504" cy="5147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="" xmlns:a16="http://schemas.microsoft.com/office/drawing/2014/main" id="{7788179A-9CBA-4D79-AEEB-14DD14966B9A}"/>
              </a:ext>
            </a:extLst>
          </p:cNvPr>
          <p:cNvCxnSpPr>
            <a:cxnSpLocks/>
            <a:stCxn id="65" idx="1"/>
            <a:endCxn id="91" idx="0"/>
          </p:cNvCxnSpPr>
          <p:nvPr/>
        </p:nvCxnSpPr>
        <p:spPr>
          <a:xfrm rot="10800000" flipV="1">
            <a:off x="7284652" y="2411182"/>
            <a:ext cx="1111882" cy="5048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BA1A744E-7DFC-4E80-AB6E-9727D59B45D7}"/>
              </a:ext>
            </a:extLst>
          </p:cNvPr>
          <p:cNvSpPr txBox="1"/>
          <p:nvPr/>
        </p:nvSpPr>
        <p:spPr>
          <a:xfrm>
            <a:off x="7608754" y="204185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FF36F230-BBED-4BE7-B5AA-B0EABAB265EF}"/>
              </a:ext>
            </a:extLst>
          </p:cNvPr>
          <p:cNvSpPr txBox="1"/>
          <p:nvPr/>
        </p:nvSpPr>
        <p:spPr>
          <a:xfrm>
            <a:off x="9660893" y="204184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7BA064F7-BE14-4B3A-93DD-4E7E038B012C}"/>
              </a:ext>
            </a:extLst>
          </p:cNvPr>
          <p:cNvSpPr txBox="1"/>
          <p:nvPr/>
        </p:nvSpPr>
        <p:spPr>
          <a:xfrm>
            <a:off x="6330590" y="299507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C377127C-4A21-4B7F-B3C9-F155C30163F7}"/>
              </a:ext>
            </a:extLst>
          </p:cNvPr>
          <p:cNvSpPr txBox="1"/>
          <p:nvPr/>
        </p:nvSpPr>
        <p:spPr>
          <a:xfrm>
            <a:off x="7735444" y="297756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xmlns="" id="{4C5015C9-7F90-4A5D-A4AD-64E28028B201}"/>
                  </a:ext>
                </a:extLst>
              </p:cNvPr>
              <p:cNvSpPr/>
              <p:nvPr/>
            </p:nvSpPr>
            <p:spPr>
              <a:xfrm>
                <a:off x="5827907" y="3817945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C5015C9-7F90-4A5D-A4AD-64E28028B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907" y="3817945"/>
                <a:ext cx="1184192" cy="596013"/>
              </a:xfrm>
              <a:prstGeom prst="roundRect">
                <a:avLst/>
              </a:prstGeom>
              <a:blipFill>
                <a:blip r:embed="rId8" cstate="print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xmlns="" id="{E8014A68-E3EB-4AAF-8B00-DF8957568E12}"/>
                  </a:ext>
                </a:extLst>
              </p:cNvPr>
              <p:cNvSpPr/>
              <p:nvPr/>
            </p:nvSpPr>
            <p:spPr>
              <a:xfrm>
                <a:off x="7689224" y="3840434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014A68-E3EB-4AAF-8B00-DF8957568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24" y="3840434"/>
                <a:ext cx="1184192" cy="596013"/>
              </a:xfrm>
              <a:prstGeom prst="roundRect">
                <a:avLst/>
              </a:prstGeom>
              <a:blipFill>
                <a:blip r:embed="rId9" cstate="print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Speech Bubble: Rectangle 105">
            <a:extLst>
              <a:ext uri="{FF2B5EF4-FFF2-40B4-BE49-F238E27FC236}">
                <a16:creationId xmlns="" xmlns:a16="http://schemas.microsoft.com/office/drawing/2014/main" id="{4484F349-EF0C-45DB-8146-C11F34337FF5}"/>
              </a:ext>
            </a:extLst>
          </p:cNvPr>
          <p:cNvSpPr/>
          <p:nvPr/>
        </p:nvSpPr>
        <p:spPr>
          <a:xfrm>
            <a:off x="3973249" y="991182"/>
            <a:ext cx="1982784" cy="1049714"/>
          </a:xfrm>
          <a:prstGeom prst="wedgeRectCallout">
            <a:avLst>
              <a:gd name="adj1" fmla="val -40842"/>
              <a:gd name="adj2" fmla="val 745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Can use any regression model but would like a simple one, so let’s use a constant prediction based regression model</a:t>
            </a:r>
          </a:p>
        </p:txBody>
      </p:sp>
      <p:sp>
        <p:nvSpPr>
          <p:cNvPr id="108" name="Oval 13">
            <a:extLst>
              <a:ext uri="{FF2B5EF4-FFF2-40B4-BE49-F238E27FC236}">
                <a16:creationId xmlns="" xmlns:a16="http://schemas.microsoft.com/office/drawing/2014/main" id="{A857C39E-D3BC-4974-B4F2-01F6DACE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179" y="242528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" name="Oval 11">
            <a:extLst>
              <a:ext uri="{FF2B5EF4-FFF2-40B4-BE49-F238E27FC236}">
                <a16:creationId xmlns="" xmlns:a16="http://schemas.microsoft.com/office/drawing/2014/main" id="{EB6E293D-34B5-4617-86B3-53404DB2D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011" y="345086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10" name="Picture 109">
            <a:extLst>
              <a:ext uri="{FF2B5EF4-FFF2-40B4-BE49-F238E27FC236}">
                <a16:creationId xmlns="" xmlns:a16="http://schemas.microsoft.com/office/drawing/2014/main" id="{629FFD43-031C-424C-B840-9DFDE58229C5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8575" y="5569746"/>
            <a:ext cx="1010687" cy="965223"/>
          </a:xfrm>
          <a:prstGeom prst="rect">
            <a:avLst/>
          </a:prstGeom>
        </p:spPr>
      </p:pic>
      <p:sp>
        <p:nvSpPr>
          <p:cNvPr id="111" name="Speech Bubble: Rectangle 110">
            <a:extLst>
              <a:ext uri="{FF2B5EF4-FFF2-40B4-BE49-F238E27FC236}">
                <a16:creationId xmlns="" xmlns:a16="http://schemas.microsoft.com/office/drawing/2014/main" id="{1625D58F-279A-4AD3-ABD2-00BC30321918}"/>
              </a:ext>
            </a:extLst>
          </p:cNvPr>
          <p:cNvSpPr/>
          <p:nvPr/>
        </p:nvSpPr>
        <p:spPr>
          <a:xfrm>
            <a:off x="1885488" y="5296719"/>
            <a:ext cx="5483690" cy="1238250"/>
          </a:xfrm>
          <a:prstGeom prst="wedgeRectCallout">
            <a:avLst>
              <a:gd name="adj1" fmla="val -58734"/>
              <a:gd name="adj2" fmla="val 702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predict the output for a test point, nearest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require computing distances from 15 training inputs. DT predicts the label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by doing just at most feature-value comparisons! Way </a:t>
            </a:r>
            <a:r>
              <a:rPr lang="en-IN" sz="2000" dirty="0" smtClean="0">
                <a:solidFill>
                  <a:schemeClr val="tx1"/>
                </a:solidFill>
                <a:latin typeface="Abadi Extra Light" panose="020B0204020104020204" pitchFamily="34" charset="0"/>
              </a:rPr>
              <a:t>faster!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2" name="Speech Bubble: Rectangle 111">
            <a:extLst>
              <a:ext uri="{FF2B5EF4-FFF2-40B4-BE49-F238E27FC236}">
                <a16:creationId xmlns="" xmlns:a16="http://schemas.microsoft.com/office/drawing/2014/main" id="{249A8A20-9C85-41A2-A2B8-F55C286AFA60}"/>
              </a:ext>
            </a:extLst>
          </p:cNvPr>
          <p:cNvSpPr/>
          <p:nvPr/>
        </p:nvSpPr>
        <p:spPr>
          <a:xfrm>
            <a:off x="6394183" y="907932"/>
            <a:ext cx="1700601" cy="1049714"/>
          </a:xfrm>
          <a:prstGeom prst="wedgeRectCallout">
            <a:avLst>
              <a:gd name="adj1" fmla="val -78090"/>
              <a:gd name="adj2" fmla="val 2313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Another simple option can be to predict the average output of the training inputs in this region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4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449"/>
    </mc:Choice>
    <mc:Fallback xmlns="">
      <p:transition spd="slow" advTm="413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  <p:bldP spid="90" grpId="0"/>
      <p:bldP spid="3" grpId="0" animBg="1"/>
      <p:bldP spid="22" grpId="0" animBg="1"/>
      <p:bldP spid="65" grpId="0" animBg="1"/>
      <p:bldP spid="66" grpId="0" animBg="1"/>
      <p:bldP spid="85" grpId="0" animBg="1"/>
      <p:bldP spid="91" grpId="0" animBg="1"/>
      <p:bldP spid="92" grpId="0" animBg="1"/>
      <p:bldP spid="98" grpId="0"/>
      <p:bldP spid="99" grpId="0"/>
      <p:bldP spid="100" grpId="0"/>
      <p:bldP spid="101" grpId="0"/>
      <p:bldP spid="104" grpId="0" animBg="1"/>
      <p:bldP spid="105" grpId="0" animBg="1"/>
      <p:bldP spid="106" grpId="0" animBg="1"/>
      <p:bldP spid="108" grpId="0" animBg="1"/>
      <p:bldP spid="109" grpId="0" animBg="1"/>
      <p:bldP spid="111" grpId="0" animBg="1"/>
      <p:bldP spid="1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A Summary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=""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B050"/>
                </a:solidFill>
                <a:latin typeface="Abadi Extra Light" panose="020B0204020104020204" pitchFamily="34" charset="0"/>
              </a:rPr>
              <a:t>Some key strengths: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Simple and easy to interpret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Nice example of “divide and conquer”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paradigm in 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Easily handle different types of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features (real, categorical, etc.)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fast at test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Multiple DTs can be combined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via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ensemble methods</a:t>
            </a:r>
            <a:r>
              <a:rPr lang="en-GB" dirty="0">
                <a:latin typeface="Abadi Extra Light" panose="020B0204020104020204" pitchFamily="34" charset="0"/>
              </a:rPr>
              <a:t>: more powerful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(e.g., Decision Forests; will see later)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Used in several real-world ML applications, e.g., recommender systems, gaming (Kinect)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Some key weaknesses: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optimal DT is (NP-hard) intractable. Existing algos mostly greedy heuristics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sometimes become very complex unless some pruning is applied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=""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E99EA6D-364E-46A3-8997-C0909D063105}"/>
              </a:ext>
            </a:extLst>
          </p:cNvPr>
          <p:cNvGrpSpPr/>
          <p:nvPr/>
        </p:nvGrpSpPr>
        <p:grpSpPr>
          <a:xfrm>
            <a:off x="5290296" y="1748453"/>
            <a:ext cx="6829405" cy="2905009"/>
            <a:chOff x="245990" y="1627455"/>
            <a:chExt cx="11668324" cy="4096831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9289F57-8845-4247-B57D-ACC50EF330DF}"/>
                </a:ext>
              </a:extLst>
            </p:cNvPr>
            <p:cNvSpPr/>
            <p:nvPr/>
          </p:nvSpPr>
          <p:spPr>
            <a:xfrm>
              <a:off x="3278330" y="3205588"/>
              <a:ext cx="2124846" cy="1911769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87321981-B096-440F-8C31-67A6B4159669}"/>
                </a:ext>
              </a:extLst>
            </p:cNvPr>
            <p:cNvSpPr/>
            <p:nvPr/>
          </p:nvSpPr>
          <p:spPr>
            <a:xfrm>
              <a:off x="863590" y="1796603"/>
              <a:ext cx="2424714" cy="208481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7C7A406D-35F5-4796-A6AD-4821302C4B8F}"/>
                </a:ext>
              </a:extLst>
            </p:cNvPr>
            <p:cNvSpPr/>
            <p:nvPr/>
          </p:nvSpPr>
          <p:spPr>
            <a:xfrm>
              <a:off x="3285010" y="1794804"/>
              <a:ext cx="2104686" cy="138599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9">
              <a:extLst>
                <a:ext uri="{FF2B5EF4-FFF2-40B4-BE49-F238E27FC236}">
                  <a16:creationId xmlns="" xmlns:a16="http://schemas.microsoft.com/office/drawing/2014/main" id="{557CB116-B5A9-44C6-89D8-C002047F3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450" y="219123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Oval 9">
              <a:extLst>
                <a:ext uri="{FF2B5EF4-FFF2-40B4-BE49-F238E27FC236}">
                  <a16:creationId xmlns="" xmlns:a16="http://schemas.microsoft.com/office/drawing/2014/main" id="{D18BC7DA-070B-4A20-BBC4-062F4312A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663" y="23472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9">
              <a:extLst>
                <a:ext uri="{FF2B5EF4-FFF2-40B4-BE49-F238E27FC236}">
                  <a16:creationId xmlns="" xmlns:a16="http://schemas.microsoft.com/office/drawing/2014/main" id="{92C0BB4B-4E1B-400A-AE2E-6FB1A0DA6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623" y="182855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9">
              <a:extLst>
                <a:ext uri="{FF2B5EF4-FFF2-40B4-BE49-F238E27FC236}">
                  <a16:creationId xmlns="" xmlns:a16="http://schemas.microsoft.com/office/drawing/2014/main" id="{B5B45ED7-C1B8-4378-ACE2-D556D7D07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301" y="287780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9">
              <a:extLst>
                <a:ext uri="{FF2B5EF4-FFF2-40B4-BE49-F238E27FC236}">
                  <a16:creationId xmlns="" xmlns:a16="http://schemas.microsoft.com/office/drawing/2014/main" id="{D2E4F24D-9F01-4AB0-B225-4DDBE816B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079" y="188437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Oval 9">
              <a:extLst>
                <a:ext uri="{FF2B5EF4-FFF2-40B4-BE49-F238E27FC236}">
                  <a16:creationId xmlns="" xmlns:a16="http://schemas.microsoft.com/office/drawing/2014/main" id="{787D5779-BCD6-4645-9B18-79B43D060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187" y="2398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Oval 9">
              <a:extLst>
                <a:ext uri="{FF2B5EF4-FFF2-40B4-BE49-F238E27FC236}">
                  <a16:creationId xmlns="" xmlns:a16="http://schemas.microsoft.com/office/drawing/2014/main" id="{67BB6C21-1E90-43FE-9D05-846E0D66B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41" y="23891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Oval 9">
              <a:extLst>
                <a:ext uri="{FF2B5EF4-FFF2-40B4-BE49-F238E27FC236}">
                  <a16:creationId xmlns="" xmlns:a16="http://schemas.microsoft.com/office/drawing/2014/main" id="{47E5A1BC-1583-4D9F-A782-B20C90F89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249" y="286413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Oval 9">
              <a:extLst>
                <a:ext uri="{FF2B5EF4-FFF2-40B4-BE49-F238E27FC236}">
                  <a16:creationId xmlns="" xmlns:a16="http://schemas.microsoft.com/office/drawing/2014/main" id="{35921F0D-51EE-41A7-912A-5A01CAA4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382" y="2066070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Oval 9">
              <a:extLst>
                <a:ext uri="{FF2B5EF4-FFF2-40B4-BE49-F238E27FC236}">
                  <a16:creationId xmlns="" xmlns:a16="http://schemas.microsoft.com/office/drawing/2014/main" id="{7C1D5169-6B70-4B18-B8E5-278B2478F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777" y="2599822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Oval 9">
              <a:extLst>
                <a:ext uri="{FF2B5EF4-FFF2-40B4-BE49-F238E27FC236}">
                  <a16:creationId xmlns="" xmlns:a16="http://schemas.microsoft.com/office/drawing/2014/main" id="{073B5A65-B3A5-4529-821A-D7A8F640C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549" y="181148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9">
              <a:extLst>
                <a:ext uri="{FF2B5EF4-FFF2-40B4-BE49-F238E27FC236}">
                  <a16:creationId xmlns="" xmlns:a16="http://schemas.microsoft.com/office/drawing/2014/main" id="{E7EC4A3E-1F4F-4E2F-A95B-8F87F1349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824" y="282692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9">
              <a:extLst>
                <a:ext uri="{FF2B5EF4-FFF2-40B4-BE49-F238E27FC236}">
                  <a16:creationId xmlns="" xmlns:a16="http://schemas.microsoft.com/office/drawing/2014/main" id="{18EEFC5B-C541-4AE4-A227-050346F5D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50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9">
              <a:extLst>
                <a:ext uri="{FF2B5EF4-FFF2-40B4-BE49-F238E27FC236}">
                  <a16:creationId xmlns="" xmlns:a16="http://schemas.microsoft.com/office/drawing/2014/main" id="{7BE900F9-C4D9-4683-BE33-18D2DE314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692" y="243270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Oval 9">
              <a:extLst>
                <a:ext uri="{FF2B5EF4-FFF2-40B4-BE49-F238E27FC236}">
                  <a16:creationId xmlns="" xmlns:a16="http://schemas.microsoft.com/office/drawing/2014/main" id="{6D26677A-94D6-4DD5-9D7D-42287761C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364" y="2288053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Oval 9">
              <a:extLst>
                <a:ext uri="{FF2B5EF4-FFF2-40B4-BE49-F238E27FC236}">
                  <a16:creationId xmlns="" xmlns:a16="http://schemas.microsoft.com/office/drawing/2014/main" id="{3A698B14-F035-43C2-A081-B0578AF6E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778" y="293342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9">
              <a:extLst>
                <a:ext uri="{FF2B5EF4-FFF2-40B4-BE49-F238E27FC236}">
                  <a16:creationId xmlns="" xmlns:a16="http://schemas.microsoft.com/office/drawing/2014/main" id="{4D25A125-0411-4133-AFC9-22893CD6A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8" y="243402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9">
              <a:extLst>
                <a:ext uri="{FF2B5EF4-FFF2-40B4-BE49-F238E27FC236}">
                  <a16:creationId xmlns="" xmlns:a16="http://schemas.microsoft.com/office/drawing/2014/main" id="{A03E59F2-8254-40B7-A976-2FD13B2A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287" y="276748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9">
              <a:extLst>
                <a:ext uri="{FF2B5EF4-FFF2-40B4-BE49-F238E27FC236}">
                  <a16:creationId xmlns="" xmlns:a16="http://schemas.microsoft.com/office/drawing/2014/main" id="{4F44892C-D060-420F-8AD3-A6468C605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206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Oval 9">
              <a:extLst>
                <a:ext uri="{FF2B5EF4-FFF2-40B4-BE49-F238E27FC236}">
                  <a16:creationId xmlns="" xmlns:a16="http://schemas.microsoft.com/office/drawing/2014/main" id="{92B0346C-FE3A-4330-8A82-C38585B20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963" y="276190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Oval 9">
              <a:extLst>
                <a:ext uri="{FF2B5EF4-FFF2-40B4-BE49-F238E27FC236}">
                  <a16:creationId xmlns="" xmlns:a16="http://schemas.microsoft.com/office/drawing/2014/main" id="{1E49514E-8067-494E-A9E7-F79C29950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8" y="186027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Oval 9">
              <a:extLst>
                <a:ext uri="{FF2B5EF4-FFF2-40B4-BE49-F238E27FC236}">
                  <a16:creationId xmlns="" xmlns:a16="http://schemas.microsoft.com/office/drawing/2014/main" id="{5A7C197A-F7C8-4BAF-A849-85D1B5A10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263" y="21524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Oval 9">
              <a:extLst>
                <a:ext uri="{FF2B5EF4-FFF2-40B4-BE49-F238E27FC236}">
                  <a16:creationId xmlns="" xmlns:a16="http://schemas.microsoft.com/office/drawing/2014/main" id="{6C678E6D-EA97-4CE0-A4BF-3414B12FC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53" y="294088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Oval 9">
              <a:extLst>
                <a:ext uri="{FF2B5EF4-FFF2-40B4-BE49-F238E27FC236}">
                  <a16:creationId xmlns="" xmlns:a16="http://schemas.microsoft.com/office/drawing/2014/main" id="{74E25212-5D6C-4664-9A6A-184DF078F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845" y="343823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Oval 9">
              <a:extLst>
                <a:ext uri="{FF2B5EF4-FFF2-40B4-BE49-F238E27FC236}">
                  <a16:creationId xmlns="" xmlns:a16="http://schemas.microsoft.com/office/drawing/2014/main" id="{AA6EE0BB-6EA5-471A-AA71-91FBAF4AE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887" y="355655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Oval 9">
              <a:extLst>
                <a:ext uri="{FF2B5EF4-FFF2-40B4-BE49-F238E27FC236}">
                  <a16:creationId xmlns="" xmlns:a16="http://schemas.microsoft.com/office/drawing/2014/main" id="{2EE8E531-3C55-42BF-AE99-5CABA8A8A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36" y="408790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Oval 9">
              <a:extLst>
                <a:ext uri="{FF2B5EF4-FFF2-40B4-BE49-F238E27FC236}">
                  <a16:creationId xmlns="" xmlns:a16="http://schemas.microsoft.com/office/drawing/2014/main" id="{6DD6B7A4-2CCD-4AF7-9E14-DED5DD477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654" y="35990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Oval 9">
              <a:extLst>
                <a:ext uri="{FF2B5EF4-FFF2-40B4-BE49-F238E27FC236}">
                  <a16:creationId xmlns="" xmlns:a16="http://schemas.microsoft.com/office/drawing/2014/main" id="{D81CA508-AA1A-466B-BA45-B112B33B1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742" y="440691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Oval 9">
              <a:extLst>
                <a:ext uri="{FF2B5EF4-FFF2-40B4-BE49-F238E27FC236}">
                  <a16:creationId xmlns="" xmlns:a16="http://schemas.microsoft.com/office/drawing/2014/main" id="{2DD59366-2F01-4E69-BABF-46AF04DA6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774" y="327486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Oval 9">
              <a:extLst>
                <a:ext uri="{FF2B5EF4-FFF2-40B4-BE49-F238E27FC236}">
                  <a16:creationId xmlns="" xmlns:a16="http://schemas.microsoft.com/office/drawing/2014/main" id="{A319EAE6-5C70-4FA0-A724-1BD98B4A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077" y="4127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9">
              <a:extLst>
                <a:ext uri="{FF2B5EF4-FFF2-40B4-BE49-F238E27FC236}">
                  <a16:creationId xmlns="" xmlns:a16="http://schemas.microsoft.com/office/drawing/2014/main" id="{B7847AD5-1EC9-49C9-BFCC-8E221935F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643" y="389746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9">
              <a:extLst>
                <a:ext uri="{FF2B5EF4-FFF2-40B4-BE49-F238E27FC236}">
                  <a16:creationId xmlns="" xmlns:a16="http://schemas.microsoft.com/office/drawing/2014/main" id="{71B7F693-2DB0-4098-AE1B-EB07C230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90" y="48235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Oval 9">
              <a:extLst>
                <a:ext uri="{FF2B5EF4-FFF2-40B4-BE49-F238E27FC236}">
                  <a16:creationId xmlns="" xmlns:a16="http://schemas.microsoft.com/office/drawing/2014/main" id="{C67ACEA7-1F1F-48B0-8620-1A8043B9D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912" y="35387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Oval 9">
              <a:extLst>
                <a:ext uri="{FF2B5EF4-FFF2-40B4-BE49-F238E27FC236}">
                  <a16:creationId xmlns="" xmlns:a16="http://schemas.microsoft.com/office/drawing/2014/main" id="{DF51E217-FE52-45EA-8CAE-1B0CDF6CC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20" y="47957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Oval 9">
              <a:extLst>
                <a:ext uri="{FF2B5EF4-FFF2-40B4-BE49-F238E27FC236}">
                  <a16:creationId xmlns="" xmlns:a16="http://schemas.microsoft.com/office/drawing/2014/main" id="{98A3DE46-9C4E-49DD-96BE-02C36672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88" y="458678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Oval 9">
              <a:extLst>
                <a:ext uri="{FF2B5EF4-FFF2-40B4-BE49-F238E27FC236}">
                  <a16:creationId xmlns="" xmlns:a16="http://schemas.microsoft.com/office/drawing/2014/main" id="{0C0725A9-CC3C-41F1-95AF-1228F9A84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752" y="4750607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Oval 9">
              <a:extLst>
                <a:ext uri="{FF2B5EF4-FFF2-40B4-BE49-F238E27FC236}">
                  <a16:creationId xmlns="" xmlns:a16="http://schemas.microsoft.com/office/drawing/2014/main" id="{32C4E39D-DFA0-49E8-8E9E-7B261D83F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334" y="38700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Oval 9">
              <a:extLst>
                <a:ext uri="{FF2B5EF4-FFF2-40B4-BE49-F238E27FC236}">
                  <a16:creationId xmlns="" xmlns:a16="http://schemas.microsoft.com/office/drawing/2014/main" id="{86399B84-C6C7-4328-9401-C868918A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696" y="35534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Oval 9">
              <a:extLst>
                <a:ext uri="{FF2B5EF4-FFF2-40B4-BE49-F238E27FC236}">
                  <a16:creationId xmlns="" xmlns:a16="http://schemas.microsoft.com/office/drawing/2014/main" id="{1B060140-2ADF-4C46-8965-A494D1750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984" y="363006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Oval 9">
              <a:extLst>
                <a:ext uri="{FF2B5EF4-FFF2-40B4-BE49-F238E27FC236}">
                  <a16:creationId xmlns="" xmlns:a16="http://schemas.microsoft.com/office/drawing/2014/main" id="{66FB7261-497A-4E1A-A5A2-11758ABE9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72" y="40519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Oval 9">
              <a:extLst>
                <a:ext uri="{FF2B5EF4-FFF2-40B4-BE49-F238E27FC236}">
                  <a16:creationId xmlns="" xmlns:a16="http://schemas.microsoft.com/office/drawing/2014/main" id="{CC481EBB-3754-42ED-8313-CAAD9E76F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389" y="322417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Oval 9">
              <a:extLst>
                <a:ext uri="{FF2B5EF4-FFF2-40B4-BE49-F238E27FC236}">
                  <a16:creationId xmlns="" xmlns:a16="http://schemas.microsoft.com/office/drawing/2014/main" id="{DA424A2F-8BFA-4835-8495-66EB11976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470" y="424824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Oval 9">
              <a:extLst>
                <a:ext uri="{FF2B5EF4-FFF2-40B4-BE49-F238E27FC236}">
                  <a16:creationId xmlns="" xmlns:a16="http://schemas.microsoft.com/office/drawing/2014/main" id="{96056C5D-9788-4C92-8159-DFAD9CC9E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802" y="3609621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Oval 9">
              <a:extLst>
                <a:ext uri="{FF2B5EF4-FFF2-40B4-BE49-F238E27FC236}">
                  <a16:creationId xmlns="" xmlns:a16="http://schemas.microsoft.com/office/drawing/2014/main" id="{61FA1C68-9AAC-4064-9A67-74088272C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108" y="462587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Oval 9">
              <a:extLst>
                <a:ext uri="{FF2B5EF4-FFF2-40B4-BE49-F238E27FC236}">
                  <a16:creationId xmlns="" xmlns:a16="http://schemas.microsoft.com/office/drawing/2014/main" id="{7740694D-7325-44D8-BD91-AA26528C2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717" y="3306242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Oval 9">
              <a:extLst>
                <a:ext uri="{FF2B5EF4-FFF2-40B4-BE49-F238E27FC236}">
                  <a16:creationId xmlns="" xmlns:a16="http://schemas.microsoft.com/office/drawing/2014/main" id="{F99C2DAE-80BA-4755-AAFC-B8E1CF5D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274" y="47957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Oval 9">
              <a:extLst>
                <a:ext uri="{FF2B5EF4-FFF2-40B4-BE49-F238E27FC236}">
                  <a16:creationId xmlns="" xmlns:a16="http://schemas.microsoft.com/office/drawing/2014/main" id="{868A2017-C5BA-4430-A5A3-C07CA61B2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505" y="434773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Oval 9">
              <a:extLst>
                <a:ext uri="{FF2B5EF4-FFF2-40B4-BE49-F238E27FC236}">
                  <a16:creationId xmlns="" xmlns:a16="http://schemas.microsoft.com/office/drawing/2014/main" id="{A74D70AC-0E21-42D1-A191-0BD47EF4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358" y="471244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05726AF9-0AF6-42BB-868F-27C7C535591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830" y="1785879"/>
              <a:ext cx="7226" cy="1389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9845628A-5845-441F-9572-2CFE20E5F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8829" y="3172543"/>
              <a:ext cx="2130945" cy="22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D143F91A-5BBC-4740-AC4B-FA502B837DA7}"/>
                </a:ext>
              </a:extLst>
            </p:cNvPr>
            <p:cNvSpPr txBox="1"/>
            <p:nvPr/>
          </p:nvSpPr>
          <p:spPr>
            <a:xfrm>
              <a:off x="1316518" y="5060602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B56CE28-26BD-4BCC-9ED6-595BAF6B8F37}"/>
                </a:ext>
              </a:extLst>
            </p:cNvPr>
            <p:cNvSpPr txBox="1"/>
            <p:nvPr/>
          </p:nvSpPr>
          <p:spPr>
            <a:xfrm>
              <a:off x="2081428" y="505948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04ED394A-9F2B-4FD4-A106-B26FE516A992}"/>
                </a:ext>
              </a:extLst>
            </p:cNvPr>
            <p:cNvSpPr txBox="1"/>
            <p:nvPr/>
          </p:nvSpPr>
          <p:spPr>
            <a:xfrm>
              <a:off x="2718603" y="506521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AAFCCD37-88A1-4DAF-B87E-CF347630C4DE}"/>
                </a:ext>
              </a:extLst>
            </p:cNvPr>
            <p:cNvSpPr txBox="1"/>
            <p:nvPr/>
          </p:nvSpPr>
          <p:spPr>
            <a:xfrm>
              <a:off x="3548031" y="5061679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317A4528-D1A4-4081-AF9C-8239E25E790D}"/>
                </a:ext>
              </a:extLst>
            </p:cNvPr>
            <p:cNvSpPr txBox="1"/>
            <p:nvPr/>
          </p:nvSpPr>
          <p:spPr>
            <a:xfrm>
              <a:off x="4276219" y="505683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B55FF2CF-8B11-48AF-B724-F543FB48FFD1}"/>
                </a:ext>
              </a:extLst>
            </p:cNvPr>
            <p:cNvSpPr txBox="1"/>
            <p:nvPr/>
          </p:nvSpPr>
          <p:spPr>
            <a:xfrm>
              <a:off x="5007251" y="506828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923B58FD-20B0-45CA-A0C2-49362A5E9902}"/>
                </a:ext>
              </a:extLst>
            </p:cNvPr>
            <p:cNvCxnSpPr>
              <a:cxnSpLocks/>
            </p:cNvCxnSpPr>
            <p:nvPr/>
          </p:nvCxnSpPr>
          <p:spPr>
            <a:xfrm>
              <a:off x="3251653" y="3874184"/>
              <a:ext cx="6998" cy="1257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CDFC44C4-99B1-487E-A8D5-F055EAC577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67" y="3866950"/>
              <a:ext cx="2422385" cy="14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152B75DB-00DB-4465-8D82-53CB8B300074}"/>
                </a:ext>
              </a:extLst>
            </p:cNvPr>
            <p:cNvSpPr txBox="1"/>
            <p:nvPr/>
          </p:nvSpPr>
          <p:spPr>
            <a:xfrm>
              <a:off x="440263" y="430087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33B2933F-96EA-4F05-9558-04DA6C1219DF}"/>
                </a:ext>
              </a:extLst>
            </p:cNvPr>
            <p:cNvSpPr txBox="1"/>
            <p:nvPr/>
          </p:nvSpPr>
          <p:spPr>
            <a:xfrm>
              <a:off x="423060" y="3677734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EF31D3B9-B507-4FA1-B4BA-DF276E8E873F}"/>
                </a:ext>
              </a:extLst>
            </p:cNvPr>
            <p:cNvSpPr txBox="1"/>
            <p:nvPr/>
          </p:nvSpPr>
          <p:spPr>
            <a:xfrm>
              <a:off x="444681" y="300777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829F0D6A-933D-4782-B00D-F87A2F5462C4}"/>
                </a:ext>
              </a:extLst>
            </p:cNvPr>
            <p:cNvSpPr txBox="1"/>
            <p:nvPr/>
          </p:nvSpPr>
          <p:spPr>
            <a:xfrm>
              <a:off x="423542" y="235394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1917557-CAF5-4F69-AFFC-C2984C3A14A6}"/>
                </a:ext>
              </a:extLst>
            </p:cNvPr>
            <p:cNvSpPr txBox="1"/>
            <p:nvPr/>
          </p:nvSpPr>
          <p:spPr>
            <a:xfrm>
              <a:off x="494815" y="162745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75" name="Flowchart: Decision 74">
              <a:extLst>
                <a:ext uri="{FF2B5EF4-FFF2-40B4-BE49-F238E27FC236}">
                  <a16:creationId xmlns="" xmlns:a16="http://schemas.microsoft.com/office/drawing/2014/main" id="{CAFE54D1-CB85-4694-BBB4-654C41E853CE}"/>
                </a:ext>
              </a:extLst>
            </p:cNvPr>
            <p:cNvSpPr/>
            <p:nvPr/>
          </p:nvSpPr>
          <p:spPr>
            <a:xfrm>
              <a:off x="8408666" y="1842621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xmlns="" id="{7523D3C7-AE27-4B7A-BF84-1A11DD998F42}"/>
                    </a:ext>
                  </a:extLst>
                </p:cNvPr>
                <p:cNvSpPr txBox="1"/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1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F2A3B55-3D04-4484-8426-33906C5DA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blipFill>
                  <a:blip r:embed="rId3" cstate="print"/>
                  <a:stretch>
                    <a:fillRect l="-9091" t="-26667" b="-5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="" id="{7014416E-28C8-4DA7-98D0-A299907DC125}"/>
                    </a:ext>
                  </a:extLst>
                </p:cNvPr>
                <p:cNvSpPr txBox="1"/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2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3" name="TextBox 6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45C1CBA-F436-4678-B330-CB205A0DC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blipFill>
                  <a:blip r:embed="rId4" cstate="print"/>
                  <a:stretch>
                    <a:fillRect l="-26667" r="-50000" b="-92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xmlns="" id="{C69887C1-2100-47CA-9CB3-B58634205361}"/>
                    </a:ext>
                  </a:extLst>
                </p:cNvPr>
                <p:cNvSpPr txBox="1"/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&gt;3.5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6" name="TextBox 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59064D-14AB-4ED6-BFC6-D5D71B432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blipFill>
                  <a:blip r:embed="rId5" cstate="print"/>
                  <a:stretch>
                    <a:fillRect l="-2703" r="-5405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Flowchart: Decision 78">
              <a:extLst>
                <a:ext uri="{FF2B5EF4-FFF2-40B4-BE49-F238E27FC236}">
                  <a16:creationId xmlns="" xmlns:a16="http://schemas.microsoft.com/office/drawing/2014/main" id="{87933081-9DF4-421B-8D63-4A91A6ACEE14}"/>
                </a:ext>
              </a:extLst>
            </p:cNvPr>
            <p:cNvSpPr/>
            <p:nvPr/>
          </p:nvSpPr>
          <p:spPr>
            <a:xfrm>
              <a:off x="9952591" y="2735050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="" id="{C37E2736-951E-47EA-BB9C-4F3EFC55EC4C}"/>
                    </a:ext>
                  </a:extLst>
                </p:cNvPr>
                <p:cNvSpPr txBox="1"/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7" name="TextBox 7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0D481F5-804E-497D-AB4F-A79B0280E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blipFill>
                  <a:blip r:embed="rId6" cstate="print"/>
                  <a:stretch>
                    <a:fillRect l="-3175" r="-476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tangle: Rounded Corners 80">
              <a:extLst>
                <a:ext uri="{FF2B5EF4-FFF2-40B4-BE49-F238E27FC236}">
                  <a16:creationId xmlns="" xmlns:a16="http://schemas.microsoft.com/office/drawing/2014/main" id="{915AA2AE-2192-4083-AC71-4B61584F5578}"/>
                </a:ext>
              </a:extLst>
            </p:cNvPr>
            <p:cNvSpPr/>
            <p:nvPr/>
          </p:nvSpPr>
          <p:spPr>
            <a:xfrm>
              <a:off x="10916024" y="402879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="" xmlns:a16="http://schemas.microsoft.com/office/drawing/2014/main" id="{DF0A476E-C6C4-4088-AD04-9215DF6584A5}"/>
                </a:ext>
              </a:extLst>
            </p:cNvPr>
            <p:cNvSpPr/>
            <p:nvPr/>
          </p:nvSpPr>
          <p:spPr>
            <a:xfrm>
              <a:off x="9046294" y="4029861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="" xmlns:a16="http://schemas.microsoft.com/office/drawing/2014/main" id="{D93D961D-ED1E-4A92-A599-42A74E01B9F3}"/>
                </a:ext>
              </a:extLst>
            </p:cNvPr>
            <p:cNvCxnSpPr>
              <a:stCxn id="75" idx="3"/>
              <a:endCxn id="79" idx="0"/>
            </p:cNvCxnSpPr>
            <p:nvPr/>
          </p:nvCxnSpPr>
          <p:spPr>
            <a:xfrm>
              <a:off x="9406956" y="2253371"/>
              <a:ext cx="1044780" cy="4816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="" xmlns:a16="http://schemas.microsoft.com/office/drawing/2014/main" id="{FE117570-40BA-44EF-9FA1-38E6334DCAE5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0950881" y="3145800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="" xmlns:a16="http://schemas.microsoft.com/office/drawing/2014/main" id="{2D873F58-ED7E-4284-9206-407947375B05}"/>
                </a:ext>
              </a:extLst>
            </p:cNvPr>
            <p:cNvCxnSpPr>
              <a:cxnSpLocks/>
              <a:stCxn id="79" idx="1"/>
              <a:endCxn id="82" idx="0"/>
            </p:cNvCxnSpPr>
            <p:nvPr/>
          </p:nvCxnSpPr>
          <p:spPr>
            <a:xfrm rot="10800000" flipV="1">
              <a:off x="9545439" y="3145799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>
              <a:extLst>
                <a:ext uri="{FF2B5EF4-FFF2-40B4-BE49-F238E27FC236}">
                  <a16:creationId xmlns="" xmlns:a16="http://schemas.microsoft.com/office/drawing/2014/main" id="{1245BF84-A0C9-4EBB-97CD-8102465774C5}"/>
                </a:ext>
              </a:extLst>
            </p:cNvPr>
            <p:cNvSpPr/>
            <p:nvPr/>
          </p:nvSpPr>
          <p:spPr>
            <a:xfrm>
              <a:off x="6797639" y="2758207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xmlns="" id="{EA1D276E-A036-4BB8-8334-30EB09DB1B24}"/>
                    </a:ext>
                  </a:extLst>
                </p:cNvPr>
                <p:cNvSpPr txBox="1"/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&gt;2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AC9C284-F488-4015-BEF3-1BE114A3C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blipFill>
                  <a:blip r:embed="rId7" cstate="print"/>
                  <a:stretch>
                    <a:fillRect l="-4839" r="-645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: Rounded Corners 87">
              <a:extLst>
                <a:ext uri="{FF2B5EF4-FFF2-40B4-BE49-F238E27FC236}">
                  <a16:creationId xmlns="" xmlns:a16="http://schemas.microsoft.com/office/drawing/2014/main" id="{FC543A2F-ACAA-4DB6-A978-375BC46C13D7}"/>
                </a:ext>
              </a:extLst>
            </p:cNvPr>
            <p:cNvSpPr/>
            <p:nvPr/>
          </p:nvSpPr>
          <p:spPr>
            <a:xfrm>
              <a:off x="7761072" y="4051955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sp>
          <p:nvSpPr>
            <p:cNvPr id="3" name="Rectangle: Rounded Corners 88">
              <a:extLst>
                <a:ext uri="{FF2B5EF4-FFF2-40B4-BE49-F238E27FC236}">
                  <a16:creationId xmlns="" xmlns:a16="http://schemas.microsoft.com/office/drawing/2014/main" id="{F2477077-D866-4E46-8912-96286578A131}"/>
                </a:ext>
              </a:extLst>
            </p:cNvPr>
            <p:cNvSpPr/>
            <p:nvPr/>
          </p:nvSpPr>
          <p:spPr>
            <a:xfrm>
              <a:off x="5891342" y="405301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cxnSp>
          <p:nvCxnSpPr>
            <p:cNvPr id="90" name="Connector: Elbow 89">
              <a:extLst>
                <a:ext uri="{FF2B5EF4-FFF2-40B4-BE49-F238E27FC236}">
                  <a16:creationId xmlns="" xmlns:a16="http://schemas.microsoft.com/office/drawing/2014/main" id="{9D2D079B-C977-4491-B44B-E7006C7682DE}"/>
                </a:ext>
              </a:extLst>
            </p:cNvPr>
            <p:cNvCxnSpPr>
              <a:cxnSpLocks/>
              <a:stCxn id="86" idx="3"/>
              <a:endCxn id="88" idx="0"/>
            </p:cNvCxnSpPr>
            <p:nvPr/>
          </p:nvCxnSpPr>
          <p:spPr>
            <a:xfrm>
              <a:off x="7795929" y="3168957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="" xmlns:a16="http://schemas.microsoft.com/office/drawing/2014/main" id="{0DF65B7E-0D21-47D6-8A83-729AA7B997BD}"/>
                </a:ext>
              </a:extLst>
            </p:cNvPr>
            <p:cNvCxnSpPr>
              <a:cxnSpLocks/>
              <a:stCxn id="86" idx="1"/>
              <a:endCxn id="89" idx="0"/>
            </p:cNvCxnSpPr>
            <p:nvPr/>
          </p:nvCxnSpPr>
          <p:spPr>
            <a:xfrm rot="10800000" flipV="1">
              <a:off x="6390487" y="3168956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="" xmlns:a16="http://schemas.microsoft.com/office/drawing/2014/main" id="{F45594CF-45E1-4264-9C52-025A6AA7FEAD}"/>
                </a:ext>
              </a:extLst>
            </p:cNvPr>
            <p:cNvCxnSpPr>
              <a:cxnSpLocks/>
              <a:stCxn id="75" idx="1"/>
              <a:endCxn id="86" idx="0"/>
            </p:cNvCxnSpPr>
            <p:nvPr/>
          </p:nvCxnSpPr>
          <p:spPr>
            <a:xfrm rot="10800000" flipV="1">
              <a:off x="7296784" y="2253371"/>
              <a:ext cx="1111882" cy="50483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8D8079E9-2E9D-4207-93A4-A20AE4B2E4AA}"/>
                </a:ext>
              </a:extLst>
            </p:cNvPr>
            <p:cNvSpPr txBox="1"/>
            <p:nvPr/>
          </p:nvSpPr>
          <p:spPr>
            <a:xfrm>
              <a:off x="7620887" y="1884039"/>
              <a:ext cx="603085" cy="34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NO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3156840F-D50A-4B96-82A8-1C6BC575BC49}"/>
                </a:ext>
              </a:extLst>
            </p:cNvPr>
            <p:cNvSpPr txBox="1"/>
            <p:nvPr/>
          </p:nvSpPr>
          <p:spPr>
            <a:xfrm>
              <a:off x="9673025" y="188403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2737DA7A-FF5D-45F6-9EAB-63C35645D544}"/>
                </a:ext>
              </a:extLst>
            </p:cNvPr>
            <p:cNvSpPr txBox="1"/>
            <p:nvPr/>
          </p:nvSpPr>
          <p:spPr>
            <a:xfrm>
              <a:off x="6342722" y="2837266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BFEB6600-C1D4-4561-B294-931CCEC11935}"/>
                </a:ext>
              </a:extLst>
            </p:cNvPr>
            <p:cNvSpPr txBox="1"/>
            <p:nvPr/>
          </p:nvSpPr>
          <p:spPr>
            <a:xfrm>
              <a:off x="7747575" y="281974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0B3CBA6E-9FE5-49F9-870A-76E0875E6E6C}"/>
                </a:ext>
              </a:extLst>
            </p:cNvPr>
            <p:cNvSpPr txBox="1"/>
            <p:nvPr/>
          </p:nvSpPr>
          <p:spPr>
            <a:xfrm>
              <a:off x="10884453" y="281146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B3458CA-F039-49A5-8FC2-E9401DFB94D4}"/>
                </a:ext>
              </a:extLst>
            </p:cNvPr>
            <p:cNvSpPr txBox="1"/>
            <p:nvPr/>
          </p:nvSpPr>
          <p:spPr>
            <a:xfrm>
              <a:off x="9517049" y="2819477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515073AC-E431-474B-A346-8951CF31117E}"/>
                </a:ext>
              </a:extLst>
            </p:cNvPr>
            <p:cNvSpPr/>
            <p:nvPr/>
          </p:nvSpPr>
          <p:spPr>
            <a:xfrm>
              <a:off x="857298" y="3905905"/>
              <a:ext cx="2386554" cy="120252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">
              <a:extLst>
                <a:ext uri="{FF2B5EF4-FFF2-40B4-BE49-F238E27FC236}">
                  <a16:creationId xmlns="" xmlns:a16="http://schemas.microsoft.com/office/drawing/2014/main" id="{A19D9BB8-19D1-4753-972E-E8421E23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chemeClr val="tx1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Oval 9">
              <a:extLst>
                <a:ext uri="{FF2B5EF4-FFF2-40B4-BE49-F238E27FC236}">
                  <a16:creationId xmlns="" xmlns:a16="http://schemas.microsoft.com/office/drawing/2014/main" id="{04031E98-AC8B-46AC-A8B8-1146757F8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C1D546A-C23B-4888-979C-EF2715EEB45E}"/>
                </a:ext>
              </a:extLst>
            </p:cNvPr>
            <p:cNvSpPr/>
            <p:nvPr/>
          </p:nvSpPr>
          <p:spPr>
            <a:xfrm>
              <a:off x="852598" y="1785879"/>
              <a:ext cx="4537099" cy="33225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>
                  <a:lumMod val="85000"/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2" name="Speech Bubble: Rectangle 101">
            <a:extLst>
              <a:ext uri="{FF2B5EF4-FFF2-40B4-BE49-F238E27FC236}">
                <a16:creationId xmlns="" xmlns:a16="http://schemas.microsoft.com/office/drawing/2014/main" id="{71E8F54D-1705-43D9-B3E9-DA93946C28C8}"/>
              </a:ext>
            </a:extLst>
          </p:cNvPr>
          <p:cNvSpPr/>
          <p:nvPr/>
        </p:nvSpPr>
        <p:spPr>
          <a:xfrm>
            <a:off x="9914487" y="4292273"/>
            <a:ext cx="1835852" cy="575910"/>
          </a:xfrm>
          <a:prstGeom prst="wedgeRectCallout">
            <a:avLst>
              <a:gd name="adj1" fmla="val 6433"/>
              <a:gd name="adj2" fmla="val 9082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Human-body pose estimation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3" name="Speech Bubble: Rectangle 102">
            <a:extLst>
              <a:ext uri="{FF2B5EF4-FFF2-40B4-BE49-F238E27FC236}">
                <a16:creationId xmlns="" xmlns:a16="http://schemas.microsoft.com/office/drawing/2014/main" id="{999E57CE-A7F3-4CBD-B1C6-400B8D41B42A}"/>
              </a:ext>
            </a:extLst>
          </p:cNvPr>
          <p:cNvSpPr/>
          <p:nvPr/>
        </p:nvSpPr>
        <p:spPr>
          <a:xfrm>
            <a:off x="4516246" y="895537"/>
            <a:ext cx="4208233" cy="575910"/>
          </a:xfrm>
          <a:prstGeom prst="wedgeRectCallout">
            <a:avLst>
              <a:gd name="adj1" fmla="val -49276"/>
              <a:gd name="adj2" fmla="val 1316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.. thus helping us learn complex rule as a combination of several simpler rules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8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96"/>
    </mc:Choice>
    <mc:Fallback xmlns="">
      <p:transition spd="slow" advTm="199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=""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A Decision Tree (DT) defines a hierarchy of rules to make a prediction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Root and internal nodes test rules. Leaf nodes make predictions</a:t>
            </a:r>
          </a:p>
          <a:p>
            <a:pPr marL="0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Decision Tree (DT) learning is about learning such a tree from labeled data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63" name="AutoShape 2">
            <a:extLst>
              <a:ext uri="{FF2B5EF4-FFF2-40B4-BE49-F238E27FC236}">
                <a16:creationId xmlns="" xmlns:a16="http://schemas.microsoft.com/office/drawing/2014/main" id="{FD6E3656-0C94-4932-B9F3-D779659C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353" y="176711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Body </a:t>
            </a:r>
          </a:p>
          <a:p>
            <a:pPr eaLnBrk="1" hangingPunct="1"/>
            <a:r>
              <a:rPr lang="en-IN" altLang="en-US" sz="1600" dirty="0"/>
              <a:t>temp.</a:t>
            </a:r>
          </a:p>
        </p:txBody>
      </p:sp>
      <p:cxnSp>
        <p:nvCxnSpPr>
          <p:cNvPr id="65" name="AutoShape 4">
            <a:extLst>
              <a:ext uri="{FF2B5EF4-FFF2-40B4-BE49-F238E27FC236}">
                <a16:creationId xmlns="" xmlns:a16="http://schemas.microsoft.com/office/drawing/2014/main" id="{34B63522-6AA6-4F98-B227-2E8EF8C9D3BE}"/>
              </a:ext>
            </a:extLst>
          </p:cNvPr>
          <p:cNvCxnSpPr>
            <a:cxnSpLocks noChangeShapeType="1"/>
            <a:stCxn id="63" idx="3"/>
          </p:cNvCxnSpPr>
          <p:nvPr/>
        </p:nvCxnSpPr>
        <p:spPr bwMode="auto">
          <a:xfrm>
            <a:off x="6937315" y="2377625"/>
            <a:ext cx="1555263" cy="610515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5">
            <a:extLst>
              <a:ext uri="{FF2B5EF4-FFF2-40B4-BE49-F238E27FC236}">
                <a16:creationId xmlns="" xmlns:a16="http://schemas.microsoft.com/office/drawing/2014/main" id="{115F95AC-0536-4C71-925A-EDEA86E96F5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023860" y="2402367"/>
            <a:ext cx="1632446" cy="1128091"/>
          </a:xfrm>
          <a:prstGeom prst="bentConnector3">
            <a:avLst>
              <a:gd name="adj1" fmla="val 100269"/>
            </a:avLst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AutoShape 10">
            <a:extLst>
              <a:ext uri="{FF2B5EF4-FFF2-40B4-BE49-F238E27FC236}">
                <a16:creationId xmlns="" xmlns:a16="http://schemas.microsoft.com/office/drawing/2014/main" id="{7B11D1DD-9197-4412-A878-39C3D463DE5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872665" y="3943880"/>
            <a:ext cx="679218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11">
            <a:extLst>
              <a:ext uri="{FF2B5EF4-FFF2-40B4-BE49-F238E27FC236}">
                <a16:creationId xmlns="" xmlns:a16="http://schemas.microsoft.com/office/drawing/2014/main" id="{D009A30A-F8B2-4810-BC5A-9BA9F251A6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36" y="3943881"/>
            <a:ext cx="553113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" name="Rectangle 14">
            <a:extLst>
              <a:ext uri="{FF2B5EF4-FFF2-40B4-BE49-F238E27FC236}">
                <a16:creationId xmlns="" xmlns:a16="http://schemas.microsoft.com/office/drawing/2014/main" id="{297CC1E9-3DF1-4B76-8424-6AA4BCB6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95" y="7123236"/>
            <a:ext cx="102269" cy="8764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9" name="AutoShape 2">
            <a:extLst>
              <a:ext uri="{FF2B5EF4-FFF2-40B4-BE49-F238E27FC236}">
                <a16:creationId xmlns="" xmlns:a16="http://schemas.microsoft.com/office/drawing/2014/main" id="{04048551-39DF-4071-9DF0-DD5F3C21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064" y="350955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Gives </a:t>
            </a:r>
          </a:p>
          <a:p>
            <a:pPr eaLnBrk="1" hangingPunct="1"/>
            <a:r>
              <a:rPr lang="en-IN" altLang="en-US" sz="1600" dirty="0"/>
              <a:t>birth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9F6C746-2B6F-4F18-906E-40F8451B9490}"/>
              </a:ext>
            </a:extLst>
          </p:cNvPr>
          <p:cNvSpPr txBox="1"/>
          <p:nvPr/>
        </p:nvSpPr>
        <p:spPr>
          <a:xfrm>
            <a:off x="7273517" y="235342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Cold</a:t>
            </a:r>
          </a:p>
        </p:txBody>
      </p:sp>
      <p:sp>
        <p:nvSpPr>
          <p:cNvPr id="157" name="AutoShape 7">
            <a:extLst>
              <a:ext uri="{FF2B5EF4-FFF2-40B4-BE49-F238E27FC236}">
                <a16:creationId xmlns="" xmlns:a16="http://schemas.microsoft.com/office/drawing/2014/main" id="{00365FC1-7474-4AF4-88CC-67C882F5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844" y="3012336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6D1FCE40-7965-41B1-871F-1AEF0EF04F15}"/>
              </a:ext>
            </a:extLst>
          </p:cNvPr>
          <p:cNvSpPr txBox="1"/>
          <p:nvPr/>
        </p:nvSpPr>
        <p:spPr>
          <a:xfrm>
            <a:off x="2895105" y="391363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="" xmlns:a16="http://schemas.microsoft.com/office/drawing/2014/main" id="{60CE3EC7-4995-4871-A92F-66637A95D4A6}"/>
              </a:ext>
            </a:extLst>
          </p:cNvPr>
          <p:cNvSpPr txBox="1"/>
          <p:nvPr/>
        </p:nvSpPr>
        <p:spPr>
          <a:xfrm>
            <a:off x="4593375" y="38924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60" name="AutoShape 7">
            <a:extLst>
              <a:ext uri="{FF2B5EF4-FFF2-40B4-BE49-F238E27FC236}">
                <a16:creationId xmlns="" xmlns:a16="http://schemas.microsoft.com/office/drawing/2014/main" id="{0B7CFDFC-0899-412D-8115-8D8BE85C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906" y="455032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61" name="AutoShape 7">
            <a:extLst>
              <a:ext uri="{FF2B5EF4-FFF2-40B4-BE49-F238E27FC236}">
                <a16:creationId xmlns="" xmlns:a16="http://schemas.microsoft.com/office/drawing/2014/main" id="{B988A67E-2E67-449E-A55E-4F5C9D13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413" y="459754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    Mammal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E8061DD-46D5-43A1-A8C0-0715CE02D39D}"/>
              </a:ext>
            </a:extLst>
          </p:cNvPr>
          <p:cNvSpPr txBox="1"/>
          <p:nvPr/>
        </p:nvSpPr>
        <p:spPr>
          <a:xfrm>
            <a:off x="5021159" y="1616917"/>
            <a:ext cx="11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Root Node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890C4BE1-66DF-4707-AFBA-F263DEC7BF8F}"/>
              </a:ext>
            </a:extLst>
          </p:cNvPr>
          <p:cNvSpPr txBox="1"/>
          <p:nvPr/>
        </p:nvSpPr>
        <p:spPr>
          <a:xfrm>
            <a:off x="4023859" y="3178421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An Internal Node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="" xmlns:a16="http://schemas.microsoft.com/office/drawing/2014/main" id="{176386BA-071D-4130-AB9F-EE8E4E52A22D}"/>
              </a:ext>
            </a:extLst>
          </p:cNvPr>
          <p:cNvSpPr txBox="1"/>
          <p:nvPr/>
        </p:nvSpPr>
        <p:spPr>
          <a:xfrm>
            <a:off x="4650258" y="238507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Warm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53D11050-9A50-49CB-B340-850E09D03F48}"/>
              </a:ext>
            </a:extLst>
          </p:cNvPr>
          <p:cNvSpPr txBox="1"/>
          <p:nvPr/>
        </p:nvSpPr>
        <p:spPr>
          <a:xfrm>
            <a:off x="9084346" y="3267392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 Leaf 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0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19"/>
    </mc:Choice>
    <mc:Fallback xmlns="">
      <p:transition spd="slow" advTm="130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63" grpId="0" animBg="1"/>
      <p:bldP spid="109" grpId="0" animBg="1"/>
      <p:bldP spid="32" grpId="0"/>
      <p:bldP spid="157" grpId="0" animBg="1"/>
      <p:bldP spid="158" grpId="0"/>
      <p:bldP spid="159" grpId="0"/>
      <p:bldP spid="160" grpId="0" animBg="1"/>
      <p:bldP spid="161" grpId="0" animBg="1"/>
      <p:bldP spid="33" grpId="0"/>
      <p:bldP spid="162" grpId="0"/>
      <p:bldP spid="163" grpId="0"/>
      <p:bldP spid="1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 decision tree friendly problem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06526" y="2365953"/>
            <a:ext cx="4458323" cy="3086531"/>
          </a:xfrm>
        </p:spPr>
      </p:pic>
      <p:sp>
        <p:nvSpPr>
          <p:cNvPr id="6" name="TextBox 5"/>
          <p:cNvSpPr txBox="1"/>
          <p:nvPr/>
        </p:nvSpPr>
        <p:spPr>
          <a:xfrm>
            <a:off x="1054444" y="1556951"/>
            <a:ext cx="746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Loan approval prediction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67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39"/>
    </mc:Choice>
    <mc:Fallback xmlns="">
      <p:transition spd="slow" advTm="10403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="" xmlns:a16="http://schemas.microsoft.com/office/drawing/2014/main" id="{1B288B9E-4B30-4C22-9AEC-3A0D8126FFFA}"/>
              </a:ext>
            </a:extLst>
          </p:cNvPr>
          <p:cNvGrpSpPr/>
          <p:nvPr/>
        </p:nvGrpSpPr>
        <p:grpSpPr>
          <a:xfrm>
            <a:off x="4386092" y="2384154"/>
            <a:ext cx="4451759" cy="3688126"/>
            <a:chOff x="687413" y="3948021"/>
            <a:chExt cx="3006781" cy="2491012"/>
          </a:xfrm>
        </p:grpSpPr>
        <p:grpSp>
          <p:nvGrpSpPr>
            <p:cNvPr id="122" name="Group 121">
              <a:extLst>
                <a:ext uri="{FF2B5EF4-FFF2-40B4-BE49-F238E27FC236}">
                  <a16:creationId xmlns="" xmlns:a16="http://schemas.microsoft.com/office/drawing/2014/main" id="{90A9A383-ADDA-46B9-AC71-4AD5468D39E5}"/>
                </a:ext>
              </a:extLst>
            </p:cNvPr>
            <p:cNvGrpSpPr/>
            <p:nvPr/>
          </p:nvGrpSpPr>
          <p:grpSpPr>
            <a:xfrm>
              <a:off x="687413" y="3948021"/>
              <a:ext cx="3006781" cy="2491012"/>
              <a:chOff x="481137" y="3535052"/>
              <a:chExt cx="3006781" cy="2491012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="" xmlns:a16="http://schemas.microsoft.com/office/drawing/2014/main" id="{A2108E22-22E4-46D8-8C1E-E480DFE8C2A0}"/>
                  </a:ext>
                </a:extLst>
              </p:cNvPr>
              <p:cNvCxnSpPr/>
              <p:nvPr/>
            </p:nvCxnSpPr>
            <p:spPr>
              <a:xfrm>
                <a:off x="678729" y="3535052"/>
                <a:ext cx="0" cy="2491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="" xmlns:a16="http://schemas.microsoft.com/office/drawing/2014/main" id="{17829848-8B1A-4B1A-98BB-10C0C84DAB36}"/>
                  </a:ext>
                </a:extLst>
              </p:cNvPr>
              <p:cNvCxnSpPr/>
              <p:nvPr/>
            </p:nvCxnSpPr>
            <p:spPr>
              <a:xfrm>
                <a:off x="481137" y="5854045"/>
                <a:ext cx="30067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Oval 122">
              <a:extLst>
                <a:ext uri="{FF2B5EF4-FFF2-40B4-BE49-F238E27FC236}">
                  <a16:creationId xmlns="" xmlns:a16="http://schemas.microsoft.com/office/drawing/2014/main" id="{EF809C50-66D2-4C6D-A707-AE29B6646F51}"/>
                </a:ext>
              </a:extLst>
            </p:cNvPr>
            <p:cNvSpPr/>
            <p:nvPr/>
          </p:nvSpPr>
          <p:spPr>
            <a:xfrm>
              <a:off x="1058239" y="400942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="" xmlns:a16="http://schemas.microsoft.com/office/drawing/2014/main" id="{59104C0F-262A-452D-A012-B1F11FD3D179}"/>
                </a:ext>
              </a:extLst>
            </p:cNvPr>
            <p:cNvSpPr/>
            <p:nvPr/>
          </p:nvSpPr>
          <p:spPr>
            <a:xfrm>
              <a:off x="192157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="" xmlns:a16="http://schemas.microsoft.com/office/drawing/2014/main" id="{FF94CA64-F87E-48F3-953E-916715AF4DAE}"/>
                </a:ext>
              </a:extLst>
            </p:cNvPr>
            <p:cNvSpPr/>
            <p:nvPr/>
          </p:nvSpPr>
          <p:spPr>
            <a:xfrm>
              <a:off x="1446837" y="4456201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="" xmlns:a16="http://schemas.microsoft.com/office/drawing/2014/main" id="{BF27A722-541F-4097-AA6E-A799E99F4CB5}"/>
                </a:ext>
              </a:extLst>
            </p:cNvPr>
            <p:cNvSpPr/>
            <p:nvPr/>
          </p:nvSpPr>
          <p:spPr>
            <a:xfrm>
              <a:off x="1441590" y="401613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="" xmlns:a16="http://schemas.microsoft.com/office/drawing/2014/main" id="{5F0E4C95-96F6-4A42-80FE-CF84044BFA18}"/>
                </a:ext>
              </a:extLst>
            </p:cNvPr>
            <p:cNvSpPr/>
            <p:nvPr/>
          </p:nvSpPr>
          <p:spPr>
            <a:xfrm>
              <a:off x="2043736" y="4771861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="" xmlns:a16="http://schemas.microsoft.com/office/drawing/2014/main" id="{618E094C-52C6-4DBB-9CAE-FCE848E3F00C}"/>
                </a:ext>
              </a:extLst>
            </p:cNvPr>
            <p:cNvSpPr/>
            <p:nvPr/>
          </p:nvSpPr>
          <p:spPr>
            <a:xfrm>
              <a:off x="2043736" y="513796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="" xmlns:a16="http://schemas.microsoft.com/office/drawing/2014/main" id="{21CD320A-B6C4-461B-B96F-A51F29019244}"/>
                </a:ext>
              </a:extLst>
            </p:cNvPr>
            <p:cNvSpPr/>
            <p:nvPr/>
          </p:nvSpPr>
          <p:spPr>
            <a:xfrm>
              <a:off x="2043736" y="550406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="" xmlns:a16="http://schemas.microsoft.com/office/drawing/2014/main" id="{41BBF04F-3BBA-4D6B-9DE4-3EC5DBEF6604}"/>
                </a:ext>
              </a:extLst>
            </p:cNvPr>
            <p:cNvSpPr/>
            <p:nvPr/>
          </p:nvSpPr>
          <p:spPr>
            <a:xfrm>
              <a:off x="1058238" y="4810377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="" xmlns:a16="http://schemas.microsoft.com/office/drawing/2014/main" id="{C722D264-A8FB-4A2B-94FC-A14D06B3726A}"/>
                </a:ext>
              </a:extLst>
            </p:cNvPr>
            <p:cNvSpPr/>
            <p:nvPr/>
          </p:nvSpPr>
          <p:spPr>
            <a:xfrm>
              <a:off x="1446797" y="481781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="" xmlns:a16="http://schemas.microsoft.com/office/drawing/2014/main" id="{BB4A7FFE-4852-4778-974A-074CD06E209E}"/>
                </a:ext>
              </a:extLst>
            </p:cNvPr>
            <p:cNvSpPr/>
            <p:nvPr/>
          </p:nvSpPr>
          <p:spPr>
            <a:xfrm>
              <a:off x="1439357" y="519300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="" xmlns:a16="http://schemas.microsoft.com/office/drawing/2014/main" id="{999F112C-2335-4AC6-9DCF-D66F1757573E}"/>
                </a:ext>
              </a:extLst>
            </p:cNvPr>
            <p:cNvSpPr/>
            <p:nvPr/>
          </p:nvSpPr>
          <p:spPr>
            <a:xfrm>
              <a:off x="1050981" y="553638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="" xmlns:a16="http://schemas.microsoft.com/office/drawing/2014/main" id="{EAAEAADC-A54F-4F89-88CD-0E3BFCCBE8E4}"/>
                </a:ext>
              </a:extLst>
            </p:cNvPr>
            <p:cNvSpPr/>
            <p:nvPr/>
          </p:nvSpPr>
          <p:spPr>
            <a:xfrm>
              <a:off x="1439357" y="593006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="" xmlns:a16="http://schemas.microsoft.com/office/drawing/2014/main" id="{A4A28538-E578-4FFF-8D1C-5A8EB7A628B6}"/>
                </a:ext>
              </a:extLst>
            </p:cNvPr>
            <p:cNvSpPr/>
            <p:nvPr/>
          </p:nvSpPr>
          <p:spPr>
            <a:xfrm>
              <a:off x="233723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="" xmlns:a16="http://schemas.microsoft.com/office/drawing/2014/main" id="{F82DC4B9-092E-443E-9AE3-35E1EC03E5E8}"/>
                </a:ext>
              </a:extLst>
            </p:cNvPr>
            <p:cNvSpPr/>
            <p:nvPr/>
          </p:nvSpPr>
          <p:spPr>
            <a:xfrm>
              <a:off x="2337231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="" xmlns:a16="http://schemas.microsoft.com/office/drawing/2014/main" id="{7E7B2060-C4D7-49A6-BADA-3E8028ABC750}"/>
                </a:ext>
              </a:extLst>
            </p:cNvPr>
            <p:cNvSpPr/>
            <p:nvPr/>
          </p:nvSpPr>
          <p:spPr>
            <a:xfrm>
              <a:off x="2686930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="" xmlns:a16="http://schemas.microsoft.com/office/drawing/2014/main" id="{62F45286-1A77-48AD-B55A-3A048CAB479B}"/>
                </a:ext>
              </a:extLst>
            </p:cNvPr>
            <p:cNvSpPr/>
            <p:nvPr/>
          </p:nvSpPr>
          <p:spPr>
            <a:xfrm>
              <a:off x="2528066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="" xmlns:a16="http://schemas.microsoft.com/office/drawing/2014/main" id="{DF7AB144-EFE1-454A-BB9C-8B5E39A3053A}"/>
                </a:ext>
              </a:extLst>
            </p:cNvPr>
            <p:cNvSpPr/>
            <p:nvPr/>
          </p:nvSpPr>
          <p:spPr>
            <a:xfrm>
              <a:off x="2976491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="" xmlns:a16="http://schemas.microsoft.com/office/drawing/2014/main" id="{24462DEB-F47F-4FB8-93DA-DF6A8239789F}"/>
                </a:ext>
              </a:extLst>
            </p:cNvPr>
            <p:cNvSpPr/>
            <p:nvPr/>
          </p:nvSpPr>
          <p:spPr>
            <a:xfrm>
              <a:off x="3414805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="" xmlns:a16="http://schemas.microsoft.com/office/drawing/2014/main" id="{E41DF84E-3E16-41C7-8268-4D25E68EE615}"/>
                </a:ext>
              </a:extLst>
            </p:cNvPr>
            <p:cNvSpPr/>
            <p:nvPr/>
          </p:nvSpPr>
          <p:spPr>
            <a:xfrm>
              <a:off x="3211577" y="504276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="" xmlns:a16="http://schemas.microsoft.com/office/drawing/2014/main" id="{7B153CDB-B978-414B-A11D-DFE0D50F196E}"/>
                </a:ext>
              </a:extLst>
            </p:cNvPr>
            <p:cNvSpPr/>
            <p:nvPr/>
          </p:nvSpPr>
          <p:spPr>
            <a:xfrm>
              <a:off x="2743440" y="505358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="" xmlns:a16="http://schemas.microsoft.com/office/drawing/2014/main" id="{F0EFCAE3-15BA-4DC1-9A38-3058BD29B36F}"/>
                </a:ext>
              </a:extLst>
            </p:cNvPr>
            <p:cNvSpPr/>
            <p:nvPr/>
          </p:nvSpPr>
          <p:spPr>
            <a:xfrm>
              <a:off x="2528066" y="540748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="" xmlns:a16="http://schemas.microsoft.com/office/drawing/2014/main" id="{D16C2B23-AAFF-4031-B295-1E25503E27CD}"/>
                </a:ext>
              </a:extLst>
            </p:cNvPr>
            <p:cNvSpPr/>
            <p:nvPr/>
          </p:nvSpPr>
          <p:spPr>
            <a:xfrm>
              <a:off x="2528066" y="572237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="" xmlns:a16="http://schemas.microsoft.com/office/drawing/2014/main" id="{4C3394FE-62B3-4F5B-8824-B0A6D465447B}"/>
                </a:ext>
              </a:extLst>
            </p:cNvPr>
            <p:cNvSpPr/>
            <p:nvPr/>
          </p:nvSpPr>
          <p:spPr>
            <a:xfrm>
              <a:off x="2528066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="" xmlns:a16="http://schemas.microsoft.com/office/drawing/2014/main" id="{CC72F701-C3FB-4F7B-AFDF-F39CBB4A4191}"/>
                </a:ext>
              </a:extLst>
            </p:cNvPr>
            <p:cNvSpPr/>
            <p:nvPr/>
          </p:nvSpPr>
          <p:spPr>
            <a:xfrm>
              <a:off x="2864021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="" xmlns:a16="http://schemas.microsoft.com/office/drawing/2014/main" id="{59691CBB-AD84-4BAF-A01A-047C955EC63E}"/>
                </a:ext>
              </a:extLst>
            </p:cNvPr>
            <p:cNvSpPr/>
            <p:nvPr/>
          </p:nvSpPr>
          <p:spPr>
            <a:xfrm>
              <a:off x="2864022" y="572517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="" xmlns:a16="http://schemas.microsoft.com/office/drawing/2014/main" id="{1A53F011-823E-4C31-8C9B-9A0AB5D8B051}"/>
                </a:ext>
              </a:extLst>
            </p:cNvPr>
            <p:cNvSpPr/>
            <p:nvPr/>
          </p:nvSpPr>
          <p:spPr>
            <a:xfrm>
              <a:off x="2864023" y="540373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="" xmlns:a16="http://schemas.microsoft.com/office/drawing/2014/main" id="{670AB02F-1498-43FC-BD7C-CA3CD23D0A24}"/>
                </a:ext>
              </a:extLst>
            </p:cNvPr>
            <p:cNvSpPr/>
            <p:nvPr/>
          </p:nvSpPr>
          <p:spPr>
            <a:xfrm>
              <a:off x="2042118" y="593006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="" xmlns:a16="http://schemas.microsoft.com/office/drawing/2014/main" id="{15D70DA7-86C2-482F-909A-9695D4BD1733}"/>
                </a:ext>
              </a:extLst>
            </p:cNvPr>
            <p:cNvSpPr/>
            <p:nvPr/>
          </p:nvSpPr>
          <p:spPr>
            <a:xfrm>
              <a:off x="3064743" y="402462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="" xmlns:a16="http://schemas.microsoft.com/office/drawing/2014/main" id="{5157D29D-6FD8-48B6-AE0F-4638E502418C}"/>
                </a:ext>
              </a:extLst>
            </p:cNvPr>
            <p:cNvSpPr/>
            <p:nvPr/>
          </p:nvSpPr>
          <p:spPr>
            <a:xfrm>
              <a:off x="3384372" y="438834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="" xmlns:a16="http://schemas.microsoft.com/office/drawing/2014/main" id="{84F0C637-566C-4C53-860C-18C1E63A6DD9}"/>
                </a:ext>
              </a:extLst>
            </p:cNvPr>
            <p:cNvSpPr/>
            <p:nvPr/>
          </p:nvSpPr>
          <p:spPr>
            <a:xfrm>
              <a:off x="3334949" y="539175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="" xmlns:a16="http://schemas.microsoft.com/office/drawing/2014/main" id="{ABF3252D-74C2-431F-9671-3C205C61760B}"/>
                </a:ext>
              </a:extLst>
            </p:cNvPr>
            <p:cNvSpPr/>
            <p:nvPr/>
          </p:nvSpPr>
          <p:spPr>
            <a:xfrm>
              <a:off x="3334949" y="602130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="" xmlns:a16="http://schemas.microsoft.com/office/drawing/2014/main" id="{C2DE93E5-C657-4B02-B8E2-3647F687D277}"/>
                </a:ext>
              </a:extLst>
            </p:cNvPr>
            <p:cNvSpPr/>
            <p:nvPr/>
          </p:nvSpPr>
          <p:spPr>
            <a:xfrm>
              <a:off x="1050981" y="592588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Learning Decision Trees with Supervision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=""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 basic idea is very simple</a:t>
            </a:r>
          </a:p>
          <a:p>
            <a:pPr marL="0" indent="0">
              <a:buNone/>
            </a:pPr>
            <a:endParaRPr lang="en-IN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Recursively partition the training data into homogeneous regions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Within each group, fit a simple supervised learner (e.g., predict the majority label)</a:t>
            </a:r>
            <a:endParaRPr lang="en-GB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5A24D53E-ACBE-4A2F-AB45-AC8CC41C5629}"/>
              </a:ext>
            </a:extLst>
          </p:cNvPr>
          <p:cNvSpPr/>
          <p:nvPr/>
        </p:nvSpPr>
        <p:spPr>
          <a:xfrm>
            <a:off x="6937098" y="4416731"/>
            <a:ext cx="1141968" cy="1407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E94027C3-595C-4B58-89C0-642F7CA60F50}"/>
              </a:ext>
            </a:extLst>
          </p:cNvPr>
          <p:cNvSpPr/>
          <p:nvPr/>
        </p:nvSpPr>
        <p:spPr>
          <a:xfrm>
            <a:off x="6079049" y="2396789"/>
            <a:ext cx="1696190" cy="102596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42F35FE4-8E4B-43E0-91C0-189AA33C117C}"/>
              </a:ext>
            </a:extLst>
          </p:cNvPr>
          <p:cNvSpPr/>
          <p:nvPr/>
        </p:nvSpPr>
        <p:spPr>
          <a:xfrm>
            <a:off x="4680458" y="2900308"/>
            <a:ext cx="1428386" cy="291068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B4E8F283-298C-475D-9CD3-0FA997D7BB17}"/>
              </a:ext>
            </a:extLst>
          </p:cNvPr>
          <p:cNvSpPr/>
          <p:nvPr/>
        </p:nvSpPr>
        <p:spPr>
          <a:xfrm>
            <a:off x="4694693" y="2382435"/>
            <a:ext cx="1399158" cy="5099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344C106F-BE5A-42E4-878D-9DCD0C9961FA}"/>
              </a:ext>
            </a:extLst>
          </p:cNvPr>
          <p:cNvSpPr/>
          <p:nvPr/>
        </p:nvSpPr>
        <p:spPr>
          <a:xfrm>
            <a:off x="6109602" y="3419097"/>
            <a:ext cx="813909" cy="178206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B10E0B3A-71E7-4F8F-A3D0-859796CD02DA}"/>
              </a:ext>
            </a:extLst>
          </p:cNvPr>
          <p:cNvCxnSpPr>
            <a:cxnSpLocks/>
          </p:cNvCxnSpPr>
          <p:nvPr/>
        </p:nvCxnSpPr>
        <p:spPr>
          <a:xfrm>
            <a:off x="6093852" y="2384154"/>
            <a:ext cx="1" cy="3433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="" xmlns:a16="http://schemas.microsoft.com/office/drawing/2014/main" id="{0B82568F-6831-4CBE-B52E-8FD9F1263301}"/>
              </a:ext>
            </a:extLst>
          </p:cNvPr>
          <p:cNvCxnSpPr>
            <a:cxnSpLocks/>
          </p:cNvCxnSpPr>
          <p:nvPr/>
        </p:nvCxnSpPr>
        <p:spPr>
          <a:xfrm flipV="1">
            <a:off x="6093852" y="3416462"/>
            <a:ext cx="2721140" cy="4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="" xmlns:a16="http://schemas.microsoft.com/office/drawing/2014/main" id="{5EB72EC9-D9D2-4405-9F88-A6CEB2588A5F}"/>
              </a:ext>
            </a:extLst>
          </p:cNvPr>
          <p:cNvCxnSpPr>
            <a:cxnSpLocks/>
          </p:cNvCxnSpPr>
          <p:nvPr/>
        </p:nvCxnSpPr>
        <p:spPr>
          <a:xfrm>
            <a:off x="6933281" y="3409856"/>
            <a:ext cx="1" cy="2401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="" xmlns:a16="http://schemas.microsoft.com/office/drawing/2014/main" id="{9DA6A126-A325-4F3B-8B36-5086248648A1}"/>
              </a:ext>
            </a:extLst>
          </p:cNvPr>
          <p:cNvCxnSpPr>
            <a:cxnSpLocks/>
          </p:cNvCxnSpPr>
          <p:nvPr/>
        </p:nvCxnSpPr>
        <p:spPr>
          <a:xfrm>
            <a:off x="6918982" y="4410441"/>
            <a:ext cx="1901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D8C617C2-0444-4DE1-ADCC-9AFDD25D612E}"/>
              </a:ext>
            </a:extLst>
          </p:cNvPr>
          <p:cNvCxnSpPr>
            <a:cxnSpLocks/>
          </p:cNvCxnSpPr>
          <p:nvPr/>
        </p:nvCxnSpPr>
        <p:spPr>
          <a:xfrm flipV="1">
            <a:off x="4667435" y="2900308"/>
            <a:ext cx="1426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="" xmlns:a16="http://schemas.microsoft.com/office/drawing/2014/main" id="{00CB69E9-193E-4A65-9833-CD317D508EBB}"/>
              </a:ext>
            </a:extLst>
          </p:cNvPr>
          <p:cNvCxnSpPr>
            <a:cxnSpLocks/>
          </p:cNvCxnSpPr>
          <p:nvPr/>
        </p:nvCxnSpPr>
        <p:spPr>
          <a:xfrm>
            <a:off x="7775239" y="2396789"/>
            <a:ext cx="759" cy="1019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="" xmlns:a16="http://schemas.microsoft.com/office/drawing/2014/main" id="{4D4EDC92-AEA4-4CDF-A643-F31BE34FE3CB}"/>
              </a:ext>
            </a:extLst>
          </p:cNvPr>
          <p:cNvCxnSpPr>
            <a:cxnSpLocks/>
          </p:cNvCxnSpPr>
          <p:nvPr/>
        </p:nvCxnSpPr>
        <p:spPr>
          <a:xfrm>
            <a:off x="6093852" y="5198512"/>
            <a:ext cx="839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="" xmlns:a16="http://schemas.microsoft.com/office/drawing/2014/main" id="{39C40B2F-2C39-4773-84D5-A793D95E62C8}"/>
              </a:ext>
            </a:extLst>
          </p:cNvPr>
          <p:cNvCxnSpPr>
            <a:cxnSpLocks/>
          </p:cNvCxnSpPr>
          <p:nvPr/>
        </p:nvCxnSpPr>
        <p:spPr>
          <a:xfrm>
            <a:off x="8079068" y="4406245"/>
            <a:ext cx="0" cy="1417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="" xmlns:a16="http://schemas.microsoft.com/office/drawing/2014/main" id="{961FC68A-E640-4577-B68C-0B3DF94DFC98}"/>
              </a:ext>
            </a:extLst>
          </p:cNvPr>
          <p:cNvSpPr/>
          <p:nvPr/>
        </p:nvSpPr>
        <p:spPr>
          <a:xfrm>
            <a:off x="7775239" y="2401967"/>
            <a:ext cx="1039753" cy="1020783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="" xmlns:a16="http://schemas.microsoft.com/office/drawing/2014/main" id="{8446D747-84E4-4FDC-B7C6-66B10021DC6F}"/>
              </a:ext>
            </a:extLst>
          </p:cNvPr>
          <p:cNvSpPr/>
          <p:nvPr/>
        </p:nvSpPr>
        <p:spPr>
          <a:xfrm>
            <a:off x="6093851" y="5201162"/>
            <a:ext cx="839428" cy="62978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="" xmlns:a16="http://schemas.microsoft.com/office/drawing/2014/main" id="{4AA85403-A956-4744-BD71-3EF33DE4C73D}"/>
              </a:ext>
            </a:extLst>
          </p:cNvPr>
          <p:cNvSpPr/>
          <p:nvPr/>
        </p:nvSpPr>
        <p:spPr>
          <a:xfrm>
            <a:off x="8079067" y="4417865"/>
            <a:ext cx="735926" cy="138329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97BAEF57-C8BB-4F7F-85F4-F030491C774E}"/>
              </a:ext>
            </a:extLst>
          </p:cNvPr>
          <p:cNvSpPr/>
          <p:nvPr/>
        </p:nvSpPr>
        <p:spPr>
          <a:xfrm>
            <a:off x="6933281" y="3420657"/>
            <a:ext cx="1881712" cy="9855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2">
            <a:extLst>
              <a:ext uri="{FF2B5EF4-FFF2-40B4-BE49-F238E27FC236}">
                <a16:creationId xmlns="" xmlns:a16="http://schemas.microsoft.com/office/drawing/2014/main" id="{68F579DC-66D1-42D3-A3A3-47847E06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936" y="2689424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Speech Bubble: Rectangle 164">
            <a:extLst>
              <a:ext uri="{FF2B5EF4-FFF2-40B4-BE49-F238E27FC236}">
                <a16:creationId xmlns="" xmlns:a16="http://schemas.microsoft.com/office/drawing/2014/main" id="{AFB6820F-88BB-45E3-87F2-21FFCB202AB2}"/>
              </a:ext>
            </a:extLst>
          </p:cNvPr>
          <p:cNvSpPr/>
          <p:nvPr/>
        </p:nvSpPr>
        <p:spPr>
          <a:xfrm>
            <a:off x="782076" y="2645049"/>
            <a:ext cx="2062062" cy="988593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do you mean by “homogeneous” regions?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="" xmlns:a16="http://schemas.microsoft.com/office/drawing/2014/main" id="{0ABD9AE8-31E1-4DDE-9113-09881F3E1B1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95036" y="4355648"/>
            <a:ext cx="1010687" cy="965223"/>
          </a:xfrm>
          <a:prstGeom prst="rect">
            <a:avLst/>
          </a:prstGeom>
        </p:spPr>
      </p:pic>
      <p:sp>
        <p:nvSpPr>
          <p:cNvPr id="167" name="Speech Bubble: Rectangle 166">
            <a:extLst>
              <a:ext uri="{FF2B5EF4-FFF2-40B4-BE49-F238E27FC236}">
                <a16:creationId xmlns="" xmlns:a16="http://schemas.microsoft.com/office/drawing/2014/main" id="{4C35C510-5118-4B8C-97DF-01DB46EE9867}"/>
              </a:ext>
            </a:extLst>
          </p:cNvPr>
          <p:cNvSpPr/>
          <p:nvPr/>
        </p:nvSpPr>
        <p:spPr>
          <a:xfrm>
            <a:off x="492007" y="4035593"/>
            <a:ext cx="2743193" cy="1263379"/>
          </a:xfrm>
          <a:prstGeom prst="wedgeRectCallout">
            <a:avLst>
              <a:gd name="adj1" fmla="val 64304"/>
              <a:gd name="adj2" fmla="val 578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 homogeneous regio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n will have all (or a majority of) training inputs with the same/similar outputs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B3DA9406-D917-489A-85E2-87F83154C685}"/>
              </a:ext>
            </a:extLst>
          </p:cNvPr>
          <p:cNvSpPr/>
          <p:nvPr/>
        </p:nvSpPr>
        <p:spPr>
          <a:xfrm>
            <a:off x="5006802" y="424967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Oval 168">
            <a:extLst>
              <a:ext uri="{FF2B5EF4-FFF2-40B4-BE49-F238E27FC236}">
                <a16:creationId xmlns="" xmlns:a16="http://schemas.microsoft.com/office/drawing/2014/main" id="{A1EA26B7-E776-4199-8602-E207CD28B701}"/>
              </a:ext>
            </a:extLst>
          </p:cNvPr>
          <p:cNvSpPr/>
          <p:nvPr/>
        </p:nvSpPr>
        <p:spPr>
          <a:xfrm>
            <a:off x="7375209" y="4857510"/>
            <a:ext cx="252000" cy="252000"/>
          </a:xfrm>
          <a:prstGeom prst="ellipse">
            <a:avLst/>
          </a:prstGeom>
          <a:solidFill>
            <a:srgbClr val="33CC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0" name="Picture 169">
            <a:extLst>
              <a:ext uri="{FF2B5EF4-FFF2-40B4-BE49-F238E27FC236}">
                <a16:creationId xmlns="" xmlns:a16="http://schemas.microsoft.com/office/drawing/2014/main" id="{FD42F1F1-2266-4241-A0BC-A983487308F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1313" y="1792385"/>
            <a:ext cx="1010687" cy="965223"/>
          </a:xfrm>
          <a:prstGeom prst="rect">
            <a:avLst/>
          </a:prstGeom>
        </p:spPr>
      </p:pic>
      <p:sp>
        <p:nvSpPr>
          <p:cNvPr id="171" name="Speech Bubble: Rectangle 170">
            <a:extLst>
              <a:ext uri="{FF2B5EF4-FFF2-40B4-BE49-F238E27FC236}">
                <a16:creationId xmlns="" xmlns:a16="http://schemas.microsoft.com/office/drawing/2014/main" id="{67750570-3F83-4572-9AD6-DCBCD7DD5CBE}"/>
              </a:ext>
            </a:extLst>
          </p:cNvPr>
          <p:cNvSpPr/>
          <p:nvPr/>
        </p:nvSpPr>
        <p:spPr>
          <a:xfrm>
            <a:off x="9113803" y="2952888"/>
            <a:ext cx="2743193" cy="2878056"/>
          </a:xfrm>
          <a:prstGeom prst="wedgeRectCallout">
            <a:avLst>
              <a:gd name="adj1" fmla="val 37381"/>
              <a:gd name="adj2" fmla="val -663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Even though the rule within each grou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p is simple, we are able to learn a fairly sophisticated model overall (note in this example, each rule is a simple horizontal/vertical classifier but the overall decision boundary is rather sophisticated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)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6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777"/>
    </mc:Choice>
    <mc:Fallback xmlns="">
      <p:transition spd="slow" advTm="478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96" grpId="0" animBg="1"/>
      <p:bldP spid="97" grpId="0" animBg="1"/>
      <p:bldP spid="98" grpId="0" animBg="1"/>
      <p:bldP spid="100" grpId="0" animBg="1"/>
      <p:bldP spid="102" grpId="0" animBg="1"/>
      <p:bldP spid="117" grpId="0" animBg="1"/>
      <p:bldP spid="118" grpId="0" animBg="1"/>
      <p:bldP spid="119" grpId="0" animBg="1"/>
      <p:bldP spid="120" grpId="0" animBg="1"/>
      <p:bldP spid="165" grpId="0" animBg="1"/>
      <p:bldP spid="167" grpId="0" animBg="1"/>
      <p:bldP spid="18" grpId="0" animBg="1"/>
      <p:bldP spid="169" grpId="0" animBg="1"/>
      <p:bldP spid="1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DD893F13-D3F0-4CFC-927C-717BF6AB10CA}"/>
              </a:ext>
            </a:extLst>
          </p:cNvPr>
          <p:cNvSpPr/>
          <p:nvPr/>
        </p:nvSpPr>
        <p:spPr>
          <a:xfrm>
            <a:off x="3193771" y="1228134"/>
            <a:ext cx="2104686" cy="138599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8F6DD28-3C78-4045-9FA4-37C5785A1CF0}"/>
              </a:ext>
            </a:extLst>
          </p:cNvPr>
          <p:cNvSpPr/>
          <p:nvPr/>
        </p:nvSpPr>
        <p:spPr>
          <a:xfrm>
            <a:off x="761358" y="1219209"/>
            <a:ext cx="4537099" cy="33225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85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3" name="Oval 9">
            <a:extLst>
              <a:ext uri="{FF2B5EF4-FFF2-40B4-BE49-F238E27FC236}">
                <a16:creationId xmlns="" xmlns:a16="http://schemas.microsoft.com/office/drawing/2014/main" id="{BDE0799D-4664-4043-B2B9-A92DD6DC2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211" y="162456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5" name="Oval 9">
            <a:extLst>
              <a:ext uri="{FF2B5EF4-FFF2-40B4-BE49-F238E27FC236}">
                <a16:creationId xmlns="" xmlns:a16="http://schemas.microsoft.com/office/drawing/2014/main" id="{482A9334-C703-4B18-BF68-6BC65D7A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424" y="178061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6" name="Oval 9">
            <a:extLst>
              <a:ext uri="{FF2B5EF4-FFF2-40B4-BE49-F238E27FC236}">
                <a16:creationId xmlns="" xmlns:a16="http://schemas.microsoft.com/office/drawing/2014/main" id="{78B0C695-00FD-416E-8BF7-A8DBDEF52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4" y="126188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7" name="Oval 9">
            <a:extLst>
              <a:ext uri="{FF2B5EF4-FFF2-40B4-BE49-F238E27FC236}">
                <a16:creationId xmlns="" xmlns:a16="http://schemas.microsoft.com/office/drawing/2014/main" id="{2BCD588C-B793-4832-B443-244D9423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062" y="231113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8" name="Oval 9">
            <a:extLst>
              <a:ext uri="{FF2B5EF4-FFF2-40B4-BE49-F238E27FC236}">
                <a16:creationId xmlns="" xmlns:a16="http://schemas.microsoft.com/office/drawing/2014/main" id="{CDD8CE60-F8AC-4B99-9F9B-31C366BDB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840" y="131770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9" name="Oval 9">
            <a:extLst>
              <a:ext uri="{FF2B5EF4-FFF2-40B4-BE49-F238E27FC236}">
                <a16:creationId xmlns="" xmlns:a16="http://schemas.microsoft.com/office/drawing/2014/main" id="{696CB172-5C71-4329-909F-1429F9DF6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948" y="183206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0" name="Oval 9">
            <a:extLst>
              <a:ext uri="{FF2B5EF4-FFF2-40B4-BE49-F238E27FC236}">
                <a16:creationId xmlns="" xmlns:a16="http://schemas.microsoft.com/office/drawing/2014/main" id="{02679E8F-9B36-46D6-AB82-85B5ECC6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502" y="1822474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1" name="Oval 9">
            <a:extLst>
              <a:ext uri="{FF2B5EF4-FFF2-40B4-BE49-F238E27FC236}">
                <a16:creationId xmlns="" xmlns:a16="http://schemas.microsoft.com/office/drawing/2014/main" id="{F7BAD65C-1D32-49FE-BE08-8B459779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10" y="2297465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2" name="Oval 9">
            <a:extLst>
              <a:ext uri="{FF2B5EF4-FFF2-40B4-BE49-F238E27FC236}">
                <a16:creationId xmlns="" xmlns:a16="http://schemas.microsoft.com/office/drawing/2014/main" id="{98226EF2-8981-4751-9285-CA34D59D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143" y="1499400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3" name="Oval 9">
            <a:extLst>
              <a:ext uri="{FF2B5EF4-FFF2-40B4-BE49-F238E27FC236}">
                <a16:creationId xmlns="" xmlns:a16="http://schemas.microsoft.com/office/drawing/2014/main" id="{DBA84320-E17A-4091-83A6-7CCEAF9D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538" y="2033152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4" name="Oval 9">
            <a:extLst>
              <a:ext uri="{FF2B5EF4-FFF2-40B4-BE49-F238E27FC236}">
                <a16:creationId xmlns="" xmlns:a16="http://schemas.microsoft.com/office/drawing/2014/main" id="{431CEA02-B414-447E-9A00-7E453BB2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310" y="1244815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5" name="Oval 9">
            <a:extLst>
              <a:ext uri="{FF2B5EF4-FFF2-40B4-BE49-F238E27FC236}">
                <a16:creationId xmlns="" xmlns:a16="http://schemas.microsoft.com/office/drawing/2014/main" id="{C9735E16-34E7-489B-AC5A-48A3AD44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585" y="2260258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6" name="Oval 9">
            <a:extLst>
              <a:ext uri="{FF2B5EF4-FFF2-40B4-BE49-F238E27FC236}">
                <a16:creationId xmlns="" xmlns:a16="http://schemas.microsoft.com/office/drawing/2014/main" id="{4486431F-5F3D-4340-8DE6-57E32ED46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911" y="12618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" name="Oval 9">
            <a:extLst>
              <a:ext uri="{FF2B5EF4-FFF2-40B4-BE49-F238E27FC236}">
                <a16:creationId xmlns="" xmlns:a16="http://schemas.microsoft.com/office/drawing/2014/main" id="{E2BB83B0-5CAC-42B5-8E48-C757DF2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53" y="1866030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" name="Oval 9">
            <a:extLst>
              <a:ext uri="{FF2B5EF4-FFF2-40B4-BE49-F238E27FC236}">
                <a16:creationId xmlns="" xmlns:a16="http://schemas.microsoft.com/office/drawing/2014/main" id="{80679F1B-3054-499B-B9DD-D43CAAE5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125" y="1721383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9" name="Oval 9">
            <a:extLst>
              <a:ext uri="{FF2B5EF4-FFF2-40B4-BE49-F238E27FC236}">
                <a16:creationId xmlns="" xmlns:a16="http://schemas.microsoft.com/office/drawing/2014/main" id="{8DC4D318-40D3-4F27-9AC4-508F53DAC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539" y="236675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0" name="Oval 9">
            <a:extLst>
              <a:ext uri="{FF2B5EF4-FFF2-40B4-BE49-F238E27FC236}">
                <a16:creationId xmlns="" xmlns:a16="http://schemas.microsoft.com/office/drawing/2014/main" id="{AD1C0420-72E4-4C44-984E-04E37FB4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39" y="186735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1" name="Oval 9">
            <a:extLst>
              <a:ext uri="{FF2B5EF4-FFF2-40B4-BE49-F238E27FC236}">
                <a16:creationId xmlns="" xmlns:a16="http://schemas.microsoft.com/office/drawing/2014/main" id="{F1171659-45CE-4A15-BAEE-2322C4E59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48" y="220081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2" name="Oval 9">
            <a:extLst>
              <a:ext uri="{FF2B5EF4-FFF2-40B4-BE49-F238E27FC236}">
                <a16:creationId xmlns="" xmlns:a16="http://schemas.microsoft.com/office/drawing/2014/main" id="{16769378-A137-4D55-979C-20508440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967" y="12618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3" name="Oval 9">
            <a:extLst>
              <a:ext uri="{FF2B5EF4-FFF2-40B4-BE49-F238E27FC236}">
                <a16:creationId xmlns="" xmlns:a16="http://schemas.microsoft.com/office/drawing/2014/main" id="{6C2BBF82-C9B1-4299-9255-1BAAA05A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24" y="219523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4" name="Oval 9">
            <a:extLst>
              <a:ext uri="{FF2B5EF4-FFF2-40B4-BE49-F238E27FC236}">
                <a16:creationId xmlns="" xmlns:a16="http://schemas.microsoft.com/office/drawing/2014/main" id="{9B4C367D-15F1-46E9-84C3-8E6DDC864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39" y="129360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5" name="Oval 9">
            <a:extLst>
              <a:ext uri="{FF2B5EF4-FFF2-40B4-BE49-F238E27FC236}">
                <a16:creationId xmlns="" xmlns:a16="http://schemas.microsoft.com/office/drawing/2014/main" id="{EC668988-4AF8-4CB2-A419-3F8BADB3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024" y="158581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6" name="Oval 9">
            <a:extLst>
              <a:ext uri="{FF2B5EF4-FFF2-40B4-BE49-F238E27FC236}">
                <a16:creationId xmlns="" xmlns:a16="http://schemas.microsoft.com/office/drawing/2014/main" id="{8B51EDE9-2AA7-43ED-BF88-BB731495F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414" y="2374214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7" name="Oval 9">
            <a:extLst>
              <a:ext uri="{FF2B5EF4-FFF2-40B4-BE49-F238E27FC236}">
                <a16:creationId xmlns="" xmlns:a16="http://schemas.microsoft.com/office/drawing/2014/main" id="{B99D3D0D-FF7E-4DD5-82CB-55BE0138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06" y="287156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8" name="Oval 9">
            <a:extLst>
              <a:ext uri="{FF2B5EF4-FFF2-40B4-BE49-F238E27FC236}">
                <a16:creationId xmlns="" xmlns:a16="http://schemas.microsoft.com/office/drawing/2014/main" id="{E9436275-D47F-4639-9E0E-14A96C697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648" y="2989880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9" name="Oval 9">
            <a:extLst>
              <a:ext uri="{FF2B5EF4-FFF2-40B4-BE49-F238E27FC236}">
                <a16:creationId xmlns="" xmlns:a16="http://schemas.microsoft.com/office/drawing/2014/main" id="{3D257BE8-C656-447F-856C-C4EA0426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97" y="3521238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0" name="Oval 9">
            <a:extLst>
              <a:ext uri="{FF2B5EF4-FFF2-40B4-BE49-F238E27FC236}">
                <a16:creationId xmlns="" xmlns:a16="http://schemas.microsoft.com/office/drawing/2014/main" id="{85A21BD8-80F0-40E7-80B8-4BAB3FFC4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15" y="30324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1" name="Oval 9">
            <a:extLst>
              <a:ext uri="{FF2B5EF4-FFF2-40B4-BE49-F238E27FC236}">
                <a16:creationId xmlns="" xmlns:a16="http://schemas.microsoft.com/office/drawing/2014/main" id="{AA6D1661-9430-45A6-80E9-41BF7A37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503" y="384024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2" name="Oval 9">
            <a:extLst>
              <a:ext uri="{FF2B5EF4-FFF2-40B4-BE49-F238E27FC236}">
                <a16:creationId xmlns="" xmlns:a16="http://schemas.microsoft.com/office/drawing/2014/main" id="{5DDAA1F6-DA45-4D09-9385-66ACB9FF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535" y="2708197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3" name="Oval 9">
            <a:extLst>
              <a:ext uri="{FF2B5EF4-FFF2-40B4-BE49-F238E27FC236}">
                <a16:creationId xmlns="" xmlns:a16="http://schemas.microsoft.com/office/drawing/2014/main" id="{35E85925-0C20-4A24-B422-35293573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838" y="356106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4" name="Oval 9">
            <a:extLst>
              <a:ext uri="{FF2B5EF4-FFF2-40B4-BE49-F238E27FC236}">
                <a16:creationId xmlns="" xmlns:a16="http://schemas.microsoft.com/office/drawing/2014/main" id="{136B4032-30A8-4EEF-97BB-04D2CB389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404" y="333079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5" name="Oval 9">
            <a:extLst>
              <a:ext uri="{FF2B5EF4-FFF2-40B4-BE49-F238E27FC236}">
                <a16:creationId xmlns="" xmlns:a16="http://schemas.microsoft.com/office/drawing/2014/main" id="{535E8643-C088-469A-974C-8805AFB3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51" y="4256874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6" name="Oval 9">
            <a:extLst>
              <a:ext uri="{FF2B5EF4-FFF2-40B4-BE49-F238E27FC236}">
                <a16:creationId xmlns="" xmlns:a16="http://schemas.microsoft.com/office/drawing/2014/main" id="{83BD0111-DFAD-4CF7-9954-82E8D9DC4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73" y="29721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7" name="Oval 9">
            <a:extLst>
              <a:ext uri="{FF2B5EF4-FFF2-40B4-BE49-F238E27FC236}">
                <a16:creationId xmlns="" xmlns:a16="http://schemas.microsoft.com/office/drawing/2014/main" id="{0278A1E9-CF81-44A0-9E3A-0A57DDC0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881" y="422911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8" name="Oval 9">
            <a:extLst>
              <a:ext uri="{FF2B5EF4-FFF2-40B4-BE49-F238E27FC236}">
                <a16:creationId xmlns="" xmlns:a16="http://schemas.microsoft.com/office/drawing/2014/main" id="{24BA26B7-9030-4925-813C-5B6A107B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249" y="402011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9" name="Oval 9">
            <a:extLst>
              <a:ext uri="{FF2B5EF4-FFF2-40B4-BE49-F238E27FC236}">
                <a16:creationId xmlns="" xmlns:a16="http://schemas.microsoft.com/office/drawing/2014/main" id="{B51736E6-C3EC-4762-9997-6F84EB8A6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13" y="4183937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0" name="Oval 9">
            <a:extLst>
              <a:ext uri="{FF2B5EF4-FFF2-40B4-BE49-F238E27FC236}">
                <a16:creationId xmlns="" xmlns:a16="http://schemas.microsoft.com/office/drawing/2014/main" id="{953E7521-EFCC-4D94-9C94-1A22059C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095" y="330338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1" name="Oval 9">
            <a:extLst>
              <a:ext uri="{FF2B5EF4-FFF2-40B4-BE49-F238E27FC236}">
                <a16:creationId xmlns="" xmlns:a16="http://schemas.microsoft.com/office/drawing/2014/main" id="{6BD6F2F8-935D-4481-AF76-4915F13DA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457" y="29867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2" name="Oval 9">
            <a:extLst>
              <a:ext uri="{FF2B5EF4-FFF2-40B4-BE49-F238E27FC236}">
                <a16:creationId xmlns="" xmlns:a16="http://schemas.microsoft.com/office/drawing/2014/main" id="{9DB0638C-5119-44A6-A893-96DE9D00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745" y="306339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3" name="Oval 9">
            <a:extLst>
              <a:ext uri="{FF2B5EF4-FFF2-40B4-BE49-F238E27FC236}">
                <a16:creationId xmlns="" xmlns:a16="http://schemas.microsoft.com/office/drawing/2014/main" id="{34E32A99-B1CF-4105-9CBA-B2FA29896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733" y="348528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4" name="Oval 9">
            <a:extLst>
              <a:ext uri="{FF2B5EF4-FFF2-40B4-BE49-F238E27FC236}">
                <a16:creationId xmlns="" xmlns:a16="http://schemas.microsoft.com/office/drawing/2014/main" id="{3B7B1513-A21C-4058-BFF4-16BF62AD1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50" y="265750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5" name="Oval 9">
            <a:extLst>
              <a:ext uri="{FF2B5EF4-FFF2-40B4-BE49-F238E27FC236}">
                <a16:creationId xmlns="" xmlns:a16="http://schemas.microsoft.com/office/drawing/2014/main" id="{ECBB27A5-CE93-4485-B1FD-2DFC44C5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31" y="3681577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6" name="Oval 9">
            <a:extLst>
              <a:ext uri="{FF2B5EF4-FFF2-40B4-BE49-F238E27FC236}">
                <a16:creationId xmlns="" xmlns:a16="http://schemas.microsoft.com/office/drawing/2014/main" id="{D022E5F6-BCA0-415A-8355-2E0F69D78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63" y="3042951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7" name="Oval 9">
            <a:extLst>
              <a:ext uri="{FF2B5EF4-FFF2-40B4-BE49-F238E27FC236}">
                <a16:creationId xmlns="" xmlns:a16="http://schemas.microsoft.com/office/drawing/2014/main" id="{9744FEDE-2890-468F-B921-389FAFAC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869" y="4059204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8" name="Oval 9">
            <a:extLst>
              <a:ext uri="{FF2B5EF4-FFF2-40B4-BE49-F238E27FC236}">
                <a16:creationId xmlns="" xmlns:a16="http://schemas.microsoft.com/office/drawing/2014/main" id="{7E8F6DB2-C796-45A6-94F8-F257DCEA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478" y="2739572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9" name="Oval 9">
            <a:extLst>
              <a:ext uri="{FF2B5EF4-FFF2-40B4-BE49-F238E27FC236}">
                <a16:creationId xmlns="" xmlns:a16="http://schemas.microsoft.com/office/drawing/2014/main" id="{3D8D2903-07F6-468D-9CA8-383DC340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035" y="422911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0" name="Oval 9">
            <a:extLst>
              <a:ext uri="{FF2B5EF4-FFF2-40B4-BE49-F238E27FC236}">
                <a16:creationId xmlns="" xmlns:a16="http://schemas.microsoft.com/office/drawing/2014/main" id="{75768394-BBCF-44D5-9B36-DA83C052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66" y="378106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1" name="Oval 9">
            <a:extLst>
              <a:ext uri="{FF2B5EF4-FFF2-40B4-BE49-F238E27FC236}">
                <a16:creationId xmlns="" xmlns:a16="http://schemas.microsoft.com/office/drawing/2014/main" id="{44B7D1FC-ACA2-4984-8821-90F6EA15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119" y="414577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82" name="Straight Connector 281">
            <a:extLst>
              <a:ext uri="{FF2B5EF4-FFF2-40B4-BE49-F238E27FC236}">
                <a16:creationId xmlns="" xmlns:a16="http://schemas.microsoft.com/office/drawing/2014/main" id="{11969463-8898-43DA-8E65-9B92A0E2A3EB}"/>
              </a:ext>
            </a:extLst>
          </p:cNvPr>
          <p:cNvCxnSpPr>
            <a:cxnSpLocks/>
          </p:cNvCxnSpPr>
          <p:nvPr/>
        </p:nvCxnSpPr>
        <p:spPr>
          <a:xfrm>
            <a:off x="3167591" y="1219209"/>
            <a:ext cx="7226" cy="1389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="" xmlns:a16="http://schemas.microsoft.com/office/drawing/2014/main" id="{20255379-4F09-4B06-B61A-1A9976F0163B}"/>
              </a:ext>
            </a:extLst>
          </p:cNvPr>
          <p:cNvCxnSpPr>
            <a:cxnSpLocks/>
          </p:cNvCxnSpPr>
          <p:nvPr/>
        </p:nvCxnSpPr>
        <p:spPr>
          <a:xfrm flipH="1">
            <a:off x="3167590" y="2605873"/>
            <a:ext cx="2130945" cy="22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="" xmlns:a16="http://schemas.microsoft.com/office/drawing/2014/main" id="{BB2A5670-8EAF-4F49-9E62-6E9228E880E0}"/>
              </a:ext>
            </a:extLst>
          </p:cNvPr>
          <p:cNvSpPr txBox="1"/>
          <p:nvPr/>
        </p:nvSpPr>
        <p:spPr>
          <a:xfrm>
            <a:off x="1225279" y="4493932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="" xmlns:a16="http://schemas.microsoft.com/office/drawing/2014/main" id="{50C1EE1D-1F93-47EC-A179-D2FDA3546D24}"/>
              </a:ext>
            </a:extLst>
          </p:cNvPr>
          <p:cNvSpPr txBox="1"/>
          <p:nvPr/>
        </p:nvSpPr>
        <p:spPr>
          <a:xfrm>
            <a:off x="1990189" y="4492817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="" xmlns:a16="http://schemas.microsoft.com/office/drawing/2014/main" id="{1BD05CB4-01C4-42E0-A6FB-015AFF3D539C}"/>
              </a:ext>
            </a:extLst>
          </p:cNvPr>
          <p:cNvSpPr txBox="1"/>
          <p:nvPr/>
        </p:nvSpPr>
        <p:spPr>
          <a:xfrm>
            <a:off x="2627364" y="4498541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="" xmlns:a16="http://schemas.microsoft.com/office/drawing/2014/main" id="{1AA05506-32C8-476E-A9DC-AF3664317BCE}"/>
              </a:ext>
            </a:extLst>
          </p:cNvPr>
          <p:cNvSpPr txBox="1"/>
          <p:nvPr/>
        </p:nvSpPr>
        <p:spPr>
          <a:xfrm>
            <a:off x="3456792" y="4495009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="" xmlns:a16="http://schemas.microsoft.com/office/drawing/2014/main" id="{7ED70314-5750-4EC8-AE83-861F27F1712E}"/>
              </a:ext>
            </a:extLst>
          </p:cNvPr>
          <p:cNvSpPr txBox="1"/>
          <p:nvPr/>
        </p:nvSpPr>
        <p:spPr>
          <a:xfrm>
            <a:off x="4184980" y="449016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="" xmlns:a16="http://schemas.microsoft.com/office/drawing/2014/main" id="{AF359AFB-94F5-4C13-BD24-3392720EC9A8}"/>
              </a:ext>
            </a:extLst>
          </p:cNvPr>
          <p:cNvSpPr txBox="1"/>
          <p:nvPr/>
        </p:nvSpPr>
        <p:spPr>
          <a:xfrm>
            <a:off x="4916012" y="450161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cxnSp>
        <p:nvCxnSpPr>
          <p:cNvPr id="297" name="Straight Connector 296">
            <a:extLst>
              <a:ext uri="{FF2B5EF4-FFF2-40B4-BE49-F238E27FC236}">
                <a16:creationId xmlns="" xmlns:a16="http://schemas.microsoft.com/office/drawing/2014/main" id="{CA519A03-B8F6-44B0-98A9-9F56A5E6638A}"/>
              </a:ext>
            </a:extLst>
          </p:cNvPr>
          <p:cNvCxnSpPr>
            <a:cxnSpLocks/>
          </p:cNvCxnSpPr>
          <p:nvPr/>
        </p:nvCxnSpPr>
        <p:spPr>
          <a:xfrm>
            <a:off x="3160414" y="3307514"/>
            <a:ext cx="6998" cy="1257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="" xmlns:a16="http://schemas.microsoft.com/office/drawing/2014/main" id="{C731009D-0D39-4E63-ABB1-02ECACEC6324}"/>
              </a:ext>
            </a:extLst>
          </p:cNvPr>
          <p:cNvCxnSpPr>
            <a:cxnSpLocks/>
          </p:cNvCxnSpPr>
          <p:nvPr/>
        </p:nvCxnSpPr>
        <p:spPr>
          <a:xfrm flipH="1">
            <a:off x="730228" y="3300280"/>
            <a:ext cx="2422385" cy="14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="" xmlns:a16="http://schemas.microsoft.com/office/drawing/2014/main" id="{E61629AC-C0AB-4007-BEB2-13FBE88E1B09}"/>
              </a:ext>
            </a:extLst>
          </p:cNvPr>
          <p:cNvSpPr txBox="1"/>
          <p:nvPr/>
        </p:nvSpPr>
        <p:spPr>
          <a:xfrm>
            <a:off x="491891" y="3750635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="" xmlns:a16="http://schemas.microsoft.com/office/drawing/2014/main" id="{505AF348-6B6C-477B-8ECC-715AE86FDFF4}"/>
              </a:ext>
            </a:extLst>
          </p:cNvPr>
          <p:cNvSpPr txBox="1"/>
          <p:nvPr/>
        </p:nvSpPr>
        <p:spPr>
          <a:xfrm>
            <a:off x="497668" y="3102921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="" xmlns:a16="http://schemas.microsoft.com/office/drawing/2014/main" id="{889DA43D-E69D-4229-82FB-E2C1E6F88CD5}"/>
              </a:ext>
            </a:extLst>
          </p:cNvPr>
          <p:cNvSpPr txBox="1"/>
          <p:nvPr/>
        </p:nvSpPr>
        <p:spPr>
          <a:xfrm>
            <a:off x="496820" y="2421906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="" xmlns:a16="http://schemas.microsoft.com/office/drawing/2014/main" id="{D7824C60-3CAE-4C05-BA06-89F5B729F92E}"/>
              </a:ext>
            </a:extLst>
          </p:cNvPr>
          <p:cNvSpPr txBox="1"/>
          <p:nvPr/>
        </p:nvSpPr>
        <p:spPr>
          <a:xfrm>
            <a:off x="496182" y="177114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="" xmlns:a16="http://schemas.microsoft.com/office/drawing/2014/main" id="{7376ED41-D81C-4BB2-BB77-5C8B1ABD34E9}"/>
              </a:ext>
            </a:extLst>
          </p:cNvPr>
          <p:cNvSpPr txBox="1"/>
          <p:nvPr/>
        </p:nvSpPr>
        <p:spPr>
          <a:xfrm>
            <a:off x="474970" y="1023925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="" xmlns:a16="http://schemas.microsoft.com/office/drawing/2014/main" id="{DA7EA184-BC1D-4472-A8D2-F6B2DD480F09}"/>
              </a:ext>
            </a:extLst>
          </p:cNvPr>
          <p:cNvSpPr/>
          <p:nvPr/>
        </p:nvSpPr>
        <p:spPr>
          <a:xfrm>
            <a:off x="8317427" y="1275951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3F2A3B55-3D04-4484-8426-33906C5DAE22}"/>
                  </a:ext>
                </a:extLst>
              </p:cNvPr>
              <p:cNvSpPr txBox="1"/>
              <p:nvPr/>
            </p:nvSpPr>
            <p:spPr>
              <a:xfrm>
                <a:off x="2316774" y="4769869"/>
                <a:ext cx="14895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/>
                  <a:t>Feature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F2A3B55-3D04-4484-8426-33906C5D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74" y="4769869"/>
                <a:ext cx="1489576" cy="276999"/>
              </a:xfrm>
              <a:prstGeom prst="rect">
                <a:avLst/>
              </a:prstGeom>
              <a:blipFill>
                <a:blip r:embed="rId3" cstate="print"/>
                <a:stretch>
                  <a:fillRect l="-9426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E45C1CBA-F436-4678-B330-CB205A0DC30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-432282" y="2675013"/>
            <a:ext cx="1489576" cy="276999"/>
          </a:xfrm>
          <a:prstGeom prst="rect">
            <a:avLst/>
          </a:prstGeom>
          <a:blipFill>
            <a:blip r:embed="rId4" cstate="print"/>
            <a:stretch>
              <a:fillRect l="-28889" r="-51111" b="-9388"/>
            </a:stretch>
          </a:blipFill>
        </p:spPr>
        <p:txBody>
          <a:bodyPr/>
          <a:lstStyle/>
          <a:p>
            <a:endParaRPr lang="en-IN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3459064D-14AB-4ED6-BFC6-D5D71B43275F}"/>
                  </a:ext>
                </a:extLst>
              </p:cNvPr>
              <p:cNvSpPr txBox="1"/>
              <p:nvPr/>
            </p:nvSpPr>
            <p:spPr>
              <a:xfrm>
                <a:off x="8440509" y="1569712"/>
                <a:ext cx="798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&gt;3.5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459064D-14AB-4ED6-BFC6-D5D71B43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09" y="1569712"/>
                <a:ext cx="798616" cy="215444"/>
              </a:xfrm>
              <a:prstGeom prst="rect">
                <a:avLst/>
              </a:prstGeom>
              <a:blipFill>
                <a:blip r:embed="rId5" cstate="print"/>
                <a:stretch>
                  <a:fillRect l="-3053" r="-4580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lowchart: Decision 71">
            <a:extLst>
              <a:ext uri="{FF2B5EF4-FFF2-40B4-BE49-F238E27FC236}">
                <a16:creationId xmlns="" xmlns:a16="http://schemas.microsoft.com/office/drawing/2014/main" id="{1B0557DC-7355-42DD-B767-A340D0BA1A8C}"/>
              </a:ext>
            </a:extLst>
          </p:cNvPr>
          <p:cNvSpPr/>
          <p:nvPr/>
        </p:nvSpPr>
        <p:spPr>
          <a:xfrm>
            <a:off x="9861352" y="2168380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A0D481F5-804E-497D-AB4F-A79B0280ED65}"/>
                  </a:ext>
                </a:extLst>
              </p:cNvPr>
              <p:cNvSpPr txBox="1"/>
              <p:nvPr/>
            </p:nvSpPr>
            <p:spPr>
              <a:xfrm>
                <a:off x="10028300" y="2454058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0D481F5-804E-497D-AB4F-A79B0280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300" y="2454058"/>
                <a:ext cx="666529" cy="215444"/>
              </a:xfrm>
              <a:prstGeom prst="rect">
                <a:avLst/>
              </a:prstGeom>
              <a:blipFill>
                <a:blip r:embed="rId6" cstate="print"/>
                <a:stretch>
                  <a:fillRect l="-2752" r="-5505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6FF86312-6889-4948-8B9E-22F7969E5657}"/>
              </a:ext>
            </a:extLst>
          </p:cNvPr>
          <p:cNvSpPr/>
          <p:nvPr/>
        </p:nvSpPr>
        <p:spPr>
          <a:xfrm>
            <a:off x="10824785" y="3462128"/>
            <a:ext cx="998290" cy="596013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Red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="" xmlns:a16="http://schemas.microsoft.com/office/drawing/2014/main" id="{52A74C8E-EF64-41E4-B0C7-6883B7A9E478}"/>
              </a:ext>
            </a:extLst>
          </p:cNvPr>
          <p:cNvSpPr/>
          <p:nvPr/>
        </p:nvSpPr>
        <p:spPr>
          <a:xfrm>
            <a:off x="8955055" y="3463191"/>
            <a:ext cx="998290" cy="596013"/>
          </a:xfrm>
          <a:prstGeom prst="roundRect">
            <a:avLst/>
          </a:prstGeom>
          <a:solidFill>
            <a:srgbClr val="00B05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Green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C7E7D0FE-6BB0-4A54-B7AF-4E3D7F80AAFC}"/>
              </a:ext>
            </a:extLst>
          </p:cNvPr>
          <p:cNvCxnSpPr>
            <a:stCxn id="3" idx="3"/>
            <a:endCxn id="72" idx="0"/>
          </p:cNvCxnSpPr>
          <p:nvPr/>
        </p:nvCxnSpPr>
        <p:spPr>
          <a:xfrm>
            <a:off x="9315717" y="1686701"/>
            <a:ext cx="1044780" cy="4816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="" xmlns:a16="http://schemas.microsoft.com/office/drawing/2014/main" id="{702E7665-EDC9-4E19-B404-E4624CEA60CE}"/>
              </a:ext>
            </a:extLst>
          </p:cNvPr>
          <p:cNvCxnSpPr>
            <a:cxnSpLocks/>
            <a:stCxn id="72" idx="3"/>
            <a:endCxn id="7" idx="0"/>
          </p:cNvCxnSpPr>
          <p:nvPr/>
        </p:nvCxnSpPr>
        <p:spPr>
          <a:xfrm>
            <a:off x="10859642" y="2579130"/>
            <a:ext cx="464288" cy="8829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="" xmlns:a16="http://schemas.microsoft.com/office/drawing/2014/main" id="{E41ABDA2-FB33-409C-B971-D7EF711E106D}"/>
              </a:ext>
            </a:extLst>
          </p:cNvPr>
          <p:cNvCxnSpPr>
            <a:cxnSpLocks/>
            <a:stCxn id="72" idx="1"/>
            <a:endCxn id="75" idx="0"/>
          </p:cNvCxnSpPr>
          <p:nvPr/>
        </p:nvCxnSpPr>
        <p:spPr>
          <a:xfrm rot="10800000" flipV="1">
            <a:off x="9454200" y="2579129"/>
            <a:ext cx="407152" cy="884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ecision 87">
            <a:extLst>
              <a:ext uri="{FF2B5EF4-FFF2-40B4-BE49-F238E27FC236}">
                <a16:creationId xmlns="" xmlns:a16="http://schemas.microsoft.com/office/drawing/2014/main" id="{D05A7370-1893-4D7D-ADCE-9FA7A1EDC906}"/>
              </a:ext>
            </a:extLst>
          </p:cNvPr>
          <p:cNvSpPr/>
          <p:nvPr/>
        </p:nvSpPr>
        <p:spPr>
          <a:xfrm>
            <a:off x="6706400" y="2191537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9AC9C284-F488-4015-BEF3-1BE114A3C58D}"/>
                  </a:ext>
                </a:extLst>
              </p:cNvPr>
              <p:cNvSpPr txBox="1"/>
              <p:nvPr/>
            </p:nvSpPr>
            <p:spPr>
              <a:xfrm>
                <a:off x="6873348" y="2477215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&gt;2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C9C284-F488-4015-BEF3-1BE114A3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48" y="2477215"/>
                <a:ext cx="666529" cy="215444"/>
              </a:xfrm>
              <a:prstGeom prst="rect">
                <a:avLst/>
              </a:prstGeom>
              <a:blipFill>
                <a:blip r:embed="rId7" cstate="print"/>
                <a:stretch>
                  <a:fillRect l="-3670" r="-5505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: Rounded Corners 89">
            <a:extLst>
              <a:ext uri="{FF2B5EF4-FFF2-40B4-BE49-F238E27FC236}">
                <a16:creationId xmlns="" xmlns:a16="http://schemas.microsoft.com/office/drawing/2014/main" id="{8623AE54-C9DA-4401-B788-82B48D8B2983}"/>
              </a:ext>
            </a:extLst>
          </p:cNvPr>
          <p:cNvSpPr/>
          <p:nvPr/>
        </p:nvSpPr>
        <p:spPr>
          <a:xfrm>
            <a:off x="7669833" y="3485285"/>
            <a:ext cx="998290" cy="596013"/>
          </a:xfrm>
          <a:prstGeom prst="roundRect">
            <a:avLst/>
          </a:prstGeom>
          <a:solidFill>
            <a:srgbClr val="00B05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Green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="" xmlns:a16="http://schemas.microsoft.com/office/drawing/2014/main" id="{53087F36-5E04-4B1D-B92E-5531784DED6B}"/>
              </a:ext>
            </a:extLst>
          </p:cNvPr>
          <p:cNvSpPr/>
          <p:nvPr/>
        </p:nvSpPr>
        <p:spPr>
          <a:xfrm>
            <a:off x="5800103" y="3486348"/>
            <a:ext cx="998290" cy="596013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Red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="" xmlns:a16="http://schemas.microsoft.com/office/drawing/2014/main" id="{DFB12FC2-F115-4BAA-9354-D7828C687D9D}"/>
              </a:ext>
            </a:extLst>
          </p:cNvPr>
          <p:cNvCxnSpPr>
            <a:cxnSpLocks/>
            <a:stCxn id="88" idx="3"/>
            <a:endCxn id="90" idx="0"/>
          </p:cNvCxnSpPr>
          <p:nvPr/>
        </p:nvCxnSpPr>
        <p:spPr>
          <a:xfrm>
            <a:off x="7704690" y="2602287"/>
            <a:ext cx="464288" cy="8829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="" xmlns:a16="http://schemas.microsoft.com/office/drawing/2014/main" id="{51C4D225-B775-44C6-B1FC-4FB260CAFDA6}"/>
              </a:ext>
            </a:extLst>
          </p:cNvPr>
          <p:cNvCxnSpPr>
            <a:cxnSpLocks/>
            <a:stCxn id="88" idx="1"/>
            <a:endCxn id="91" idx="0"/>
          </p:cNvCxnSpPr>
          <p:nvPr/>
        </p:nvCxnSpPr>
        <p:spPr>
          <a:xfrm rot="10800000" flipV="1">
            <a:off x="6299248" y="2602286"/>
            <a:ext cx="407152" cy="884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="" xmlns:a16="http://schemas.microsoft.com/office/drawing/2014/main" id="{FCD86159-59E4-4502-800F-4F9877A3BE9E}"/>
              </a:ext>
            </a:extLst>
          </p:cNvPr>
          <p:cNvCxnSpPr>
            <a:cxnSpLocks/>
            <a:stCxn id="3" idx="1"/>
            <a:endCxn id="88" idx="0"/>
          </p:cNvCxnSpPr>
          <p:nvPr/>
        </p:nvCxnSpPr>
        <p:spPr>
          <a:xfrm rot="10800000" flipV="1">
            <a:off x="7205545" y="1686701"/>
            <a:ext cx="1111882" cy="5048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B837F797-5FCB-48EF-B29B-077DF2BC41B3}"/>
              </a:ext>
            </a:extLst>
          </p:cNvPr>
          <p:cNvCxnSpPr>
            <a:cxnSpLocks/>
          </p:cNvCxnSpPr>
          <p:nvPr/>
        </p:nvCxnSpPr>
        <p:spPr>
          <a:xfrm flipH="1">
            <a:off x="3159543" y="1213058"/>
            <a:ext cx="11902" cy="3351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="" xmlns:a16="http://schemas.microsoft.com/office/drawing/2014/main" id="{4AEAC0D0-1C2D-478B-BE74-42DDF2341D95}"/>
              </a:ext>
            </a:extLst>
          </p:cNvPr>
          <p:cNvCxnSpPr>
            <a:cxnSpLocks/>
          </p:cNvCxnSpPr>
          <p:nvPr/>
        </p:nvCxnSpPr>
        <p:spPr>
          <a:xfrm flipH="1">
            <a:off x="745028" y="3285963"/>
            <a:ext cx="4584559" cy="23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0839AB2-128C-4BAD-B984-640820038810}"/>
              </a:ext>
            </a:extLst>
          </p:cNvPr>
          <p:cNvSpPr txBox="1"/>
          <p:nvPr/>
        </p:nvSpPr>
        <p:spPr>
          <a:xfrm>
            <a:off x="7529647" y="131736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551EBF7-7DF8-4295-9C37-3C384B8D1996}"/>
              </a:ext>
            </a:extLst>
          </p:cNvPr>
          <p:cNvSpPr txBox="1"/>
          <p:nvPr/>
        </p:nvSpPr>
        <p:spPr>
          <a:xfrm>
            <a:off x="9581786" y="13173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FF5E484C-6A75-42C2-9446-A35610F5722B}"/>
              </a:ext>
            </a:extLst>
          </p:cNvPr>
          <p:cNvSpPr txBox="1"/>
          <p:nvPr/>
        </p:nvSpPr>
        <p:spPr>
          <a:xfrm>
            <a:off x="6251483" y="227059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1F755DE1-FBDA-422D-A88F-45465963A7AD}"/>
              </a:ext>
            </a:extLst>
          </p:cNvPr>
          <p:cNvSpPr txBox="1"/>
          <p:nvPr/>
        </p:nvSpPr>
        <p:spPr>
          <a:xfrm>
            <a:off x="7656337" y="225307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676EFC8F-ECE5-4E7E-AFE1-E2A0C9401A10}"/>
              </a:ext>
            </a:extLst>
          </p:cNvPr>
          <p:cNvSpPr txBox="1"/>
          <p:nvPr/>
        </p:nvSpPr>
        <p:spPr>
          <a:xfrm>
            <a:off x="10793213" y="224479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D3946EEF-2C64-4249-A018-CAEBC5D6830F}"/>
              </a:ext>
            </a:extLst>
          </p:cNvPr>
          <p:cNvSpPr txBox="1"/>
          <p:nvPr/>
        </p:nvSpPr>
        <p:spPr>
          <a:xfrm>
            <a:off x="9425810" y="225280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="" xmlns:a16="http://schemas.microsoft.com/office/drawing/2014/main" id="{3CE06481-2715-44A7-AB42-268EA83B1CFB}"/>
              </a:ext>
            </a:extLst>
          </p:cNvPr>
          <p:cNvCxnSpPr>
            <a:cxnSpLocks/>
          </p:cNvCxnSpPr>
          <p:nvPr/>
        </p:nvCxnSpPr>
        <p:spPr>
          <a:xfrm flipH="1">
            <a:off x="739030" y="2606045"/>
            <a:ext cx="4577985" cy="48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="" xmlns:a16="http://schemas.microsoft.com/office/drawing/2014/main" id="{D45D473F-1321-406E-8CE5-71729460AF01}"/>
              </a:ext>
            </a:extLst>
          </p:cNvPr>
          <p:cNvSpPr/>
          <p:nvPr/>
        </p:nvSpPr>
        <p:spPr>
          <a:xfrm>
            <a:off x="766059" y="3339235"/>
            <a:ext cx="2386554" cy="120252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AFE27D4D-D146-48E3-B034-231A14A245DF}"/>
              </a:ext>
            </a:extLst>
          </p:cNvPr>
          <p:cNvSpPr/>
          <p:nvPr/>
        </p:nvSpPr>
        <p:spPr>
          <a:xfrm>
            <a:off x="772351" y="1229933"/>
            <a:ext cx="2424714" cy="2084816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32382602-1F3B-49CC-9A68-974867924F9E}"/>
              </a:ext>
            </a:extLst>
          </p:cNvPr>
          <p:cNvSpPr/>
          <p:nvPr/>
        </p:nvSpPr>
        <p:spPr>
          <a:xfrm>
            <a:off x="3187091" y="2638918"/>
            <a:ext cx="2124846" cy="1911769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9">
            <a:extLst>
              <a:ext uri="{FF2B5EF4-FFF2-40B4-BE49-F238E27FC236}">
                <a16:creationId xmlns="" xmlns:a16="http://schemas.microsoft.com/office/drawing/2014/main" id="{EC373842-CAF9-4CE0-82FD-C001EE5F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88" y="1920225"/>
            <a:ext cx="224510" cy="236658"/>
          </a:xfrm>
          <a:prstGeom prst="ellipse">
            <a:avLst/>
          </a:prstGeom>
          <a:solidFill>
            <a:schemeClr val="tx1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7" name="Oval 9">
            <a:extLst>
              <a:ext uri="{FF2B5EF4-FFF2-40B4-BE49-F238E27FC236}">
                <a16:creationId xmlns="" xmlns:a16="http://schemas.microsoft.com/office/drawing/2014/main" id="{901BE860-CCC0-4321-A0E3-8F5EEEA52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317" y="1305149"/>
            <a:ext cx="224510" cy="236658"/>
          </a:xfrm>
          <a:prstGeom prst="ellipse">
            <a:avLst/>
          </a:prstGeom>
          <a:solidFill>
            <a:schemeClr val="tx1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Oval 9">
            <a:extLst>
              <a:ext uri="{FF2B5EF4-FFF2-40B4-BE49-F238E27FC236}">
                <a16:creationId xmlns="" xmlns:a16="http://schemas.microsoft.com/office/drawing/2014/main" id="{8F09DA14-EB94-4C34-BDA0-F6F573FB0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574" y="363230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Oval 9">
            <a:extLst>
              <a:ext uri="{FF2B5EF4-FFF2-40B4-BE49-F238E27FC236}">
                <a16:creationId xmlns="" xmlns:a16="http://schemas.microsoft.com/office/drawing/2014/main" id="{2259AF09-BFAD-428B-B60A-09F9C398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88" y="19202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98E7331-A8F9-4EB7-974C-016D7421D0C6}"/>
              </a:ext>
            </a:extLst>
          </p:cNvPr>
          <p:cNvSpPr txBox="1"/>
          <p:nvPr/>
        </p:nvSpPr>
        <p:spPr>
          <a:xfrm>
            <a:off x="1293387" y="1657824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="" xmlns:a16="http://schemas.microsoft.com/office/drawing/2014/main" id="{6538264D-2BDD-4859-B982-56E3F9599D0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8043" y="5482885"/>
            <a:ext cx="1010687" cy="965223"/>
          </a:xfrm>
          <a:prstGeom prst="rect">
            <a:avLst/>
          </a:prstGeom>
        </p:spPr>
      </p:pic>
      <p:sp>
        <p:nvSpPr>
          <p:cNvPr id="128" name="Speech Bubble: Rectangle 127">
            <a:extLst>
              <a:ext uri="{FF2B5EF4-FFF2-40B4-BE49-F238E27FC236}">
                <a16:creationId xmlns="" xmlns:a16="http://schemas.microsoft.com/office/drawing/2014/main" id="{C47B5C28-83AA-40ED-8F8E-FEA24A15B7BA}"/>
              </a:ext>
            </a:extLst>
          </p:cNvPr>
          <p:cNvSpPr/>
          <p:nvPr/>
        </p:nvSpPr>
        <p:spPr>
          <a:xfrm>
            <a:off x="1854956" y="5209858"/>
            <a:ext cx="5241882" cy="1478460"/>
          </a:xfrm>
          <a:prstGeom prst="wedgeRectCallout">
            <a:avLst>
              <a:gd name="adj1" fmla="val -58734"/>
              <a:gd name="adj2" fmla="val 702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DT is very efficient at test time: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predict the label of a test point, nearest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require computing distances from 48 training inputs. DT predicts the label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by doing just 2 feature-value comparisons! Way </a:t>
            </a:r>
            <a:r>
              <a:rPr lang="en-IN" sz="2000" dirty="0" smtClean="0">
                <a:solidFill>
                  <a:schemeClr val="tx1"/>
                </a:solidFill>
                <a:latin typeface="Abadi Extra Light" panose="020B0204020104020204" pitchFamily="34" charset="0"/>
              </a:rPr>
              <a:t>faster!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="" xmlns:a16="http://schemas.microsoft.com/office/drawing/2014/main" id="{1973F262-BF93-415B-972C-B3C28256549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30465" y="4967851"/>
            <a:ext cx="1010687" cy="965223"/>
          </a:xfrm>
          <a:prstGeom prst="rect">
            <a:avLst/>
          </a:prstGeom>
        </p:spPr>
      </p:pic>
      <p:sp>
        <p:nvSpPr>
          <p:cNvPr id="131" name="Speech Bubble: Rectangle 130">
            <a:extLst>
              <a:ext uri="{FF2B5EF4-FFF2-40B4-BE49-F238E27FC236}">
                <a16:creationId xmlns="" xmlns:a16="http://schemas.microsoft.com/office/drawing/2014/main" id="{250BFE80-05A1-473C-B3C4-AB26891BDBC3}"/>
              </a:ext>
            </a:extLst>
          </p:cNvPr>
          <p:cNvSpPr/>
          <p:nvPr/>
        </p:nvSpPr>
        <p:spPr>
          <a:xfrm>
            <a:off x="7572134" y="4694316"/>
            <a:ext cx="3221079" cy="1238250"/>
          </a:xfrm>
          <a:prstGeom prst="wedgeRectCallout">
            <a:avLst>
              <a:gd name="adj1" fmla="val 59549"/>
              <a:gd name="adj2" fmla="val -14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Remember: Root node contains all training inputs</a:t>
            </a:r>
          </a:p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leaf node receives a subset of training inputs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287"/>
    </mc:Choice>
    <mc:Fallback xmlns="">
      <p:transition spd="slow" advTm="475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0787 L -0.00573 0.00787 C -0.01498 0.01365 -0.02136 0.01852 -0.03086 0.02153 C -0.03425 0.02245 -0.03789 0.02245 -0.04141 0.02315 C -0.04362 0.02361 -0.04584 0.02453 -0.04818 0.02477 C -0.05808 0.02615 -0.06797 0.02708 -0.078 0.02824 C -0.07982 0.02893 -0.08177 0.0294 -0.08373 0.03009 C -0.08659 0.03102 -0.08946 0.03264 -0.09232 0.03333 C -0.09623 0.03449 -0.1 0.03449 -0.10391 0.03518 C -0.10612 0.03565 -0.10834 0.03634 -0.11068 0.0368 C -0.11315 0.03634 -0.11576 0.03518 -0.11836 0.03518 C -0.12266 0.03518 -0.12852 0.04097 -0.13177 0.04375 C -0.13334 0.04815 -0.13542 0.05231 -0.13659 0.0574 C -0.13737 0.06065 -0.1375 0.06412 -0.1375 0.06759 C -0.1375 0.08819 -0.13711 0.10856 -0.13659 0.12916 C -0.13542 0.17338 -0.13568 0.10856 -0.13568 0.14467 L -0.13568 0.14467 L -0.04519 0.17708 C -0.04362 0.18102 -0.04141 0.18449 -0.04037 0.18912 C -0.03672 0.20694 -0.03672 0.21921 -0.03946 0.23703 C -0.04024 0.24236 -0.04206 0.24722 -0.04336 0.25231 C -0.04401 0.25509 -0.04453 0.2581 -0.04519 0.26088 C -0.04453 0.27963 -0.04336 0.29699 -0.04519 0.31551 C -0.04558 0.31944 -0.04818 0.32592 -0.04818 0.32592 L -0.04818 0.33796 " pathEditMode="relative" ptsTypes="AAAAAAAAAAAAAAAAAAAAAAAAA">
                                      <p:cBhvr>
                                        <p:cTn id="362" dur="5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233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90" grpId="0"/>
      <p:bldP spid="291" grpId="0"/>
      <p:bldP spid="292" grpId="0"/>
      <p:bldP spid="294" grpId="0"/>
      <p:bldP spid="295" grpId="0"/>
      <p:bldP spid="296" grpId="0"/>
      <p:bldP spid="301" grpId="0"/>
      <p:bldP spid="302" grpId="0"/>
      <p:bldP spid="303" grpId="0"/>
      <p:bldP spid="304" grpId="0"/>
      <p:bldP spid="305" grpId="0"/>
      <p:bldP spid="3" grpId="0" animBg="1"/>
      <p:bldP spid="4" grpId="0" animBg="1"/>
      <p:bldP spid="70" grpId="0" animBg="1"/>
      <p:bldP spid="6" grpId="0" animBg="1"/>
      <p:bldP spid="72" grpId="0" animBg="1"/>
      <p:bldP spid="73" grpId="0" animBg="1"/>
      <p:bldP spid="7" grpId="0" animBg="1"/>
      <p:bldP spid="75" grpId="0" animBg="1"/>
      <p:bldP spid="88" grpId="0" animBg="1"/>
      <p:bldP spid="89" grpId="0" animBg="1"/>
      <p:bldP spid="90" grpId="0" animBg="1"/>
      <p:bldP spid="91" grpId="0" animBg="1"/>
      <p:bldP spid="23" grpId="0"/>
      <p:bldP spid="104" grpId="0"/>
      <p:bldP spid="105" grpId="0"/>
      <p:bldP spid="106" grpId="0"/>
      <p:bldP spid="107" grpId="0"/>
      <p:bldP spid="108" grpId="0"/>
      <p:bldP spid="112" grpId="0" animBg="1"/>
      <p:bldP spid="113" grpId="0" animBg="1"/>
      <p:bldP spid="114" grpId="0" animBg="1"/>
      <p:bldP spid="116" grpId="0" animBg="1"/>
      <p:bldP spid="116" grpId="1" animBg="1"/>
      <p:bldP spid="117" grpId="0" animBg="1"/>
      <p:bldP spid="117" grpId="1" animBg="1"/>
      <p:bldP spid="117" grpId="2" animBg="1"/>
      <p:bldP spid="124" grpId="0" animBg="1"/>
      <p:bldP spid="125" grpId="0" animBg="1"/>
      <p:bldP spid="26" grpId="0"/>
      <p:bldP spid="128" grpId="0" animBg="1"/>
      <p:bldP spid="1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Classification: Another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0" name="Content Placeholder 2">
            <a:extLst>
              <a:ext uri="{FF2B5EF4-FFF2-40B4-BE49-F238E27FC236}">
                <a16:creationId xmlns="" xmlns:a16="http://schemas.microsoft.com/office/drawing/2014/main" id="{EFFD03E5-4B44-43BB-B43E-7089CC9B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Deciding whether to play or not to play Tennis on a Saturday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input (Saturday) has 4 categorical features: Outlook, Temp., Humidity, Wind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binary classification problem (play vs no-play)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Below Left: Training data, Below Right: A decision tree constructed using this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C3E3B10D-4AF8-47EA-8CB9-BED418DD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3" y="3238343"/>
            <a:ext cx="4179643" cy="310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969A23C2-4CB1-4879-AC9F-885F9FA5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230" y="3152934"/>
            <a:ext cx="5847617" cy="318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868095-19AD-486E-BC9C-F4CF4D19EDDC}"/>
              </a:ext>
            </a:extLst>
          </p:cNvPr>
          <p:cNvSpPr txBox="1"/>
          <p:nvPr/>
        </p:nvSpPr>
        <p:spPr>
          <a:xfrm>
            <a:off x="-4203" y="660622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Example credit: Tom Mitchell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4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349"/>
    </mc:Choice>
    <mc:Fallback xmlns="">
      <p:transition spd="slow" advTm="18234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78C5E284-6886-43FA-9499-D8A6DA147717}"/>
              </a:ext>
            </a:extLst>
          </p:cNvPr>
          <p:cNvSpPr/>
          <p:nvPr/>
        </p:nvSpPr>
        <p:spPr>
          <a:xfrm>
            <a:off x="265245" y="3089687"/>
            <a:ext cx="5009608" cy="1224405"/>
          </a:xfrm>
          <a:prstGeom prst="rect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Some Considerations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9146" y="169682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=""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should be the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size/shape </a:t>
            </a:r>
            <a:r>
              <a:rPr lang="en-GB" dirty="0">
                <a:latin typeface="Abadi Extra Light" panose="020B0204020104020204" pitchFamily="34" charset="0"/>
              </a:rPr>
              <a:t>of the DT?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Number of internal and leaf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Branching factor of internal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Depth of the tree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Split criterion at internal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another classifier?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Or maybe by doing a simpler test?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to do at the leaf node? Some options: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Make a constant prediction for each test input reaching there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nearest neighbor based prediction using training inputs at that leaf node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Train and predict using some other sophisticated supervised learner on that node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48" name="AutoShape 2">
            <a:extLst>
              <a:ext uri="{FF2B5EF4-FFF2-40B4-BE49-F238E27FC236}">
                <a16:creationId xmlns="" xmlns:a16="http://schemas.microsoft.com/office/drawing/2014/main" id="{18365918-6BED-45DA-B366-67C49D5C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785" y="1074293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55" name="AutoShape 7">
            <a:extLst>
              <a:ext uri="{FF2B5EF4-FFF2-40B4-BE49-F238E27FC236}">
                <a16:creationId xmlns="" xmlns:a16="http://schemas.microsoft.com/office/drawing/2014/main" id="{16EFF918-8A09-4C3E-92CB-C5A38C6A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157" y="3990056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67" name="AutoShape 2">
            <a:extLst>
              <a:ext uri="{FF2B5EF4-FFF2-40B4-BE49-F238E27FC236}">
                <a16:creationId xmlns="" xmlns:a16="http://schemas.microsoft.com/office/drawing/2014/main" id="{ACC68A2F-83EB-45C2-86FD-5AD2603D1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152" y="2094827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83" name="AutoShape 2">
            <a:extLst>
              <a:ext uri="{FF2B5EF4-FFF2-40B4-BE49-F238E27FC236}">
                <a16:creationId xmlns="" xmlns:a16="http://schemas.microsoft.com/office/drawing/2014/main" id="{626836AC-AF7C-4EA0-8262-FE930733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9421" y="2192545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84" name="AutoShape 2">
            <a:extLst>
              <a:ext uri="{FF2B5EF4-FFF2-40B4-BE49-F238E27FC236}">
                <a16:creationId xmlns="" xmlns:a16="http://schemas.microsoft.com/office/drawing/2014/main" id="{FFAD5B93-D104-49B4-9D1C-A4253628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617" y="3061845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="" xmlns:a16="http://schemas.microsoft.com/office/drawing/2014/main" id="{015CD124-3627-41E6-A7F2-5CEC2DBF8079}"/>
              </a:ext>
            </a:extLst>
          </p:cNvPr>
          <p:cNvCxnSpPr>
            <a:cxnSpLocks/>
            <a:stCxn id="48" idx="1"/>
            <a:endCxn id="67" idx="0"/>
          </p:cNvCxnSpPr>
          <p:nvPr/>
        </p:nvCxnSpPr>
        <p:spPr>
          <a:xfrm rot="10800000" flipV="1">
            <a:off x="6843365" y="1440885"/>
            <a:ext cx="1592421" cy="6539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="" xmlns:a16="http://schemas.microsoft.com/office/drawing/2014/main" id="{828CBDA8-6A70-4138-83F3-A6E130496A36}"/>
              </a:ext>
            </a:extLst>
          </p:cNvPr>
          <p:cNvCxnSpPr>
            <a:cxnSpLocks/>
            <a:stCxn id="48" idx="3"/>
            <a:endCxn id="83" idx="0"/>
          </p:cNvCxnSpPr>
          <p:nvPr/>
        </p:nvCxnSpPr>
        <p:spPr>
          <a:xfrm>
            <a:off x="9230208" y="1440885"/>
            <a:ext cx="1516425" cy="7516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="" xmlns:a16="http://schemas.microsoft.com/office/drawing/2014/main" id="{796469FC-8703-4126-A376-1D4FDA747834}"/>
              </a:ext>
            </a:extLst>
          </p:cNvPr>
          <p:cNvCxnSpPr>
            <a:cxnSpLocks/>
            <a:endCxn id="84" idx="0"/>
          </p:cNvCxnSpPr>
          <p:nvPr/>
        </p:nvCxnSpPr>
        <p:spPr>
          <a:xfrm rot="10800000" flipV="1">
            <a:off x="9323830" y="2594175"/>
            <a:ext cx="1025595" cy="4676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utoShape 7">
            <a:extLst>
              <a:ext uri="{FF2B5EF4-FFF2-40B4-BE49-F238E27FC236}">
                <a16:creationId xmlns="" xmlns:a16="http://schemas.microsoft.com/office/drawing/2014/main" id="{C5824EF4-DEB1-4BCD-B638-24BFB05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945" y="3035506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94" name="AutoShape 7">
            <a:extLst>
              <a:ext uri="{FF2B5EF4-FFF2-40B4-BE49-F238E27FC236}">
                <a16:creationId xmlns="" xmlns:a16="http://schemas.microsoft.com/office/drawing/2014/main" id="{8C7CC034-67B7-418B-B500-5866AA9B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218" y="4027677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2" name="AutoShape 7">
            <a:extLst>
              <a:ext uri="{FF2B5EF4-FFF2-40B4-BE49-F238E27FC236}">
                <a16:creationId xmlns="" xmlns:a16="http://schemas.microsoft.com/office/drawing/2014/main" id="{5D1AA9F5-5E1A-4C09-B505-560EF962A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657" y="3033194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3" name="AutoShape 7">
            <a:extLst>
              <a:ext uri="{FF2B5EF4-FFF2-40B4-BE49-F238E27FC236}">
                <a16:creationId xmlns="" xmlns:a16="http://schemas.microsoft.com/office/drawing/2014/main" id="{DE96BB15-B6F5-4CEA-8D65-2FFB27886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693" y="3033194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7" name="AutoShape 7">
            <a:extLst>
              <a:ext uri="{FF2B5EF4-FFF2-40B4-BE49-F238E27FC236}">
                <a16:creationId xmlns="" xmlns:a16="http://schemas.microsoft.com/office/drawing/2014/main" id="{B766D5DE-832E-4899-BFCC-BB5CDA060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475" y="3061845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="" xmlns:a16="http://schemas.microsoft.com/office/drawing/2014/main" id="{880815D6-1810-437D-8A54-A9BF9A1DE64A}"/>
              </a:ext>
            </a:extLst>
          </p:cNvPr>
          <p:cNvCxnSpPr>
            <a:cxnSpLocks/>
            <a:stCxn id="83" idx="3"/>
            <a:endCxn id="107" idx="0"/>
          </p:cNvCxnSpPr>
          <p:nvPr/>
        </p:nvCxnSpPr>
        <p:spPr>
          <a:xfrm>
            <a:off x="11143844" y="2559137"/>
            <a:ext cx="651894" cy="50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="" xmlns:a16="http://schemas.microsoft.com/office/drawing/2014/main" id="{3F706AFE-4626-4CAC-B6E9-5DBE66C26EDB}"/>
              </a:ext>
            </a:extLst>
          </p:cNvPr>
          <p:cNvCxnSpPr>
            <a:cxnSpLocks/>
            <a:stCxn id="84" idx="1"/>
          </p:cNvCxnSpPr>
          <p:nvPr/>
        </p:nvCxnSpPr>
        <p:spPr>
          <a:xfrm rot="10800000" flipV="1">
            <a:off x="8647481" y="3428436"/>
            <a:ext cx="279136" cy="5807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="" xmlns:a16="http://schemas.microsoft.com/office/drawing/2014/main" id="{E6486222-6E16-4943-ABA2-0B0C24072DB2}"/>
              </a:ext>
            </a:extLst>
          </p:cNvPr>
          <p:cNvCxnSpPr>
            <a:cxnSpLocks/>
            <a:stCxn id="84" idx="3"/>
            <a:endCxn id="55" idx="0"/>
          </p:cNvCxnSpPr>
          <p:nvPr/>
        </p:nvCxnSpPr>
        <p:spPr>
          <a:xfrm>
            <a:off x="9721040" y="3428437"/>
            <a:ext cx="267380" cy="5616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="" xmlns:a16="http://schemas.microsoft.com/office/drawing/2014/main" id="{111B6D52-31F6-4BCA-B642-58DBCDFC8786}"/>
              </a:ext>
            </a:extLst>
          </p:cNvPr>
          <p:cNvCxnSpPr>
            <a:cxnSpLocks/>
            <a:stCxn id="67" idx="1"/>
            <a:endCxn id="93" idx="0"/>
          </p:cNvCxnSpPr>
          <p:nvPr/>
        </p:nvCxnSpPr>
        <p:spPr>
          <a:xfrm rot="10800000" flipV="1">
            <a:off x="5795208" y="2461418"/>
            <a:ext cx="650944" cy="5740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="" xmlns:a16="http://schemas.microsoft.com/office/drawing/2014/main" id="{EF0E50B1-BB99-44BD-8CC7-19A4C9661F26}"/>
              </a:ext>
            </a:extLst>
          </p:cNvPr>
          <p:cNvCxnSpPr>
            <a:cxnSpLocks/>
            <a:stCxn id="67" idx="3"/>
            <a:endCxn id="103" idx="0"/>
          </p:cNvCxnSpPr>
          <p:nvPr/>
        </p:nvCxnSpPr>
        <p:spPr>
          <a:xfrm>
            <a:off x="7240575" y="2461419"/>
            <a:ext cx="614381" cy="5717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CA100736-D4E8-443C-8E9A-0C53E19F65B7}"/>
              </a:ext>
            </a:extLst>
          </p:cNvPr>
          <p:cNvCxnSpPr>
            <a:cxnSpLocks/>
            <a:stCxn id="67" idx="2"/>
            <a:endCxn id="102" idx="0"/>
          </p:cNvCxnSpPr>
          <p:nvPr/>
        </p:nvCxnSpPr>
        <p:spPr>
          <a:xfrm>
            <a:off x="6843364" y="2828010"/>
            <a:ext cx="8556" cy="205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utoShape 7">
            <a:extLst>
              <a:ext uri="{FF2B5EF4-FFF2-40B4-BE49-F238E27FC236}">
                <a16:creationId xmlns="" xmlns:a16="http://schemas.microsoft.com/office/drawing/2014/main" id="{DC72B99A-D084-4ECD-9993-1531B0107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668" y="3074618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pic>
        <p:nvPicPr>
          <p:cNvPr id="119" name="Picture 118">
            <a:extLst>
              <a:ext uri="{FF2B5EF4-FFF2-40B4-BE49-F238E27FC236}">
                <a16:creationId xmlns="" xmlns:a16="http://schemas.microsoft.com/office/drawing/2014/main" id="{7B36722D-B49E-4888-ACC3-C2BE659250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8114" y="604502"/>
            <a:ext cx="1010687" cy="965223"/>
          </a:xfrm>
          <a:prstGeom prst="rect">
            <a:avLst/>
          </a:prstGeom>
        </p:spPr>
      </p:pic>
      <p:sp>
        <p:nvSpPr>
          <p:cNvPr id="120" name="Speech Bubble: Rectangle 119">
            <a:extLst>
              <a:ext uri="{FF2B5EF4-FFF2-40B4-BE49-F238E27FC236}">
                <a16:creationId xmlns="" xmlns:a16="http://schemas.microsoft.com/office/drawing/2014/main" id="{3B98B7E8-5D54-4C94-9DC4-58DC6EB145DC}"/>
              </a:ext>
            </a:extLst>
          </p:cNvPr>
          <p:cNvSpPr/>
          <p:nvPr/>
        </p:nvSpPr>
        <p:spPr>
          <a:xfrm>
            <a:off x="8687812" y="176069"/>
            <a:ext cx="2628395" cy="821499"/>
          </a:xfrm>
          <a:prstGeom prst="wedgeRectCallout">
            <a:avLst>
              <a:gd name="adj1" fmla="val 56239"/>
              <a:gd name="adj2" fmla="val 527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Usually, cross-validation can be used to decide size/shape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="" xmlns:a16="http://schemas.microsoft.com/office/drawing/2014/main" id="{848ED10C-196C-40B6-BF5A-3571BB1C637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07195" y="5136430"/>
            <a:ext cx="1010687" cy="965223"/>
          </a:xfrm>
          <a:prstGeom prst="rect">
            <a:avLst/>
          </a:prstGeom>
        </p:spPr>
      </p:pic>
      <p:sp>
        <p:nvSpPr>
          <p:cNvPr id="122" name="Speech Bubble: Rectangle 121">
            <a:extLst>
              <a:ext uri="{FF2B5EF4-FFF2-40B4-BE49-F238E27FC236}">
                <a16:creationId xmlns="" xmlns:a16="http://schemas.microsoft.com/office/drawing/2014/main" id="{34046C09-9D12-475A-91EF-3DAB9C2FB20E}"/>
              </a:ext>
            </a:extLst>
          </p:cNvPr>
          <p:cNvSpPr/>
          <p:nvPr/>
        </p:nvSpPr>
        <p:spPr>
          <a:xfrm>
            <a:off x="8352587" y="4657939"/>
            <a:ext cx="2937786" cy="861419"/>
          </a:xfrm>
          <a:prstGeom prst="wedgeRectCallout">
            <a:avLst>
              <a:gd name="adj1" fmla="val 56239"/>
              <a:gd name="adj2" fmla="val 527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Usually, constant prediction at leaf nodes used since it will be very fast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771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748"/>
    </mc:Choice>
    <mc:Fallback xmlns="">
      <p:transition spd="slow" advTm="3227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5" grpId="0" animBg="1"/>
      <p:bldP spid="67" grpId="0" animBg="1"/>
      <p:bldP spid="83" grpId="0" animBg="1"/>
      <p:bldP spid="84" grpId="0" animBg="1"/>
      <p:bldP spid="93" grpId="0" animBg="1"/>
      <p:bldP spid="94" grpId="0" animBg="1"/>
      <p:bldP spid="102" grpId="0" animBg="1"/>
      <p:bldP spid="103" grpId="0" animBg="1"/>
      <p:bldP spid="107" grpId="0" animBg="1"/>
      <p:bldP spid="118" grpId="0" animBg="1"/>
      <p:bldP spid="118" grpId="1" animBg="1"/>
      <p:bldP spid="120" grpId="0" animBg="1"/>
      <p:bldP spid="1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How to Split at Internal Nodes?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=""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991182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Recall that each internal node receives a subset of all the training 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Regardless of the criterion, the split should result in as “pure” groups as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pure group means that the majority of the inputs have the same label/output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classification problems (discrete outputs), entropy is a measure of purity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Low entropy ⇒ high purity (less uniform label distribution)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Splits that give the largest reduction (before split vs after split) in entropy are preferred (this reduction is also known as “information gain”)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43F0600-FAFB-4EEA-A70F-F31899D1B2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1965" y="2504658"/>
            <a:ext cx="2542513" cy="2483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4239692-6F9C-496B-97F0-5976A198F28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5553" y="2504658"/>
            <a:ext cx="2542513" cy="2419035"/>
          </a:xfrm>
          <a:prstGeom prst="rect">
            <a:avLst/>
          </a:prstGeom>
        </p:spPr>
      </p:pic>
      <p:sp>
        <p:nvSpPr>
          <p:cNvPr id="34" name="Slide Number Placeholder 11">
            <a:extLst>
              <a:ext uri="{FF2B5EF4-FFF2-40B4-BE49-F238E27FC236}">
                <a16:creationId xmlns="" xmlns:a16="http://schemas.microsoft.com/office/drawing/2014/main" id="{654534A6-6982-490D-B588-F4FDB5F5D6B9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09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591"/>
    </mc:Choice>
    <mc:Fallback xmlns="">
      <p:transition spd="slow" advTm="314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2.3|41.5|3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16.5|19|15.9|16.3|13.6|43.1|30.1|20.2|57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3.9|8.5|34.8|21.4|5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26.4|20.9|19.3|21.6|45.2|52.5|53|47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.9|19.9|20.7|8.1|29.8|20.9|19|11.7|13|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9|9.1|33.2|7.8|33.7|1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2|9.5|31|37.8|53.5|25.6|61.4|20.9|1.7|31.1|74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2|9.7|54.2|14.6|36.2|23.5|14.4|6.9|10.7|4.1|26.8|45.9|1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6.3|68.7|9.1|53.6|10.4|30.4|18.1|14.2|12.5|32.1|34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5|19.7|6.8|28.7|14.8|22.3|5.6|6|3.1|40.3|1|2.7|9.6|0.9|22.4|2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36.4|44.8|2.6|3|31.7|0|47.6|21|1.5|6.5|20.9|3.8|1.4|60.1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0.1|56|9|5.8|8.8|9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6|6.2|16.1|15|26|21.5|14.1|24.5|1.1|12.4|12.6|3.2|1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2.3|41.5|3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.4|21.1|35.9|23.1|66.9|12.3|30.9|39.8|2.1|8.3|3.9|29.3|39.2|9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47.5|4|12|9.3|26.1|6.6|11.4|15.4|1.5|2.2|28.8|5.6|8.4|11.4|2.6|15.2|1.4|13.7|1.6|26.1|0.9|53.3|24.1|1.5|9.8|16.1|1|1.5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.8|17.1|7.4|1.5|11.2|1.1|2.5|25|19.8|42.8|58.3|7.5|36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0.4|14.6|13.7|51|21.3|22.9|28.7|27.2|21.5|15.6|1|23.3|0.9|18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5.7|21.7|15|115.9|63.7|36.8|1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|8.4|4.9|16.4|55.8|37.1|21.8|48|35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8925</TotalTime>
  <Words>2473</Words>
  <Application>Microsoft Office PowerPoint</Application>
  <PresentationFormat>Custom</PresentationFormat>
  <Paragraphs>454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  Learning using Decision Trees</vt:lpstr>
      <vt:lpstr>Announcements</vt:lpstr>
      <vt:lpstr>Decision Trees</vt:lpstr>
      <vt:lpstr>A decision tree friendly problem</vt:lpstr>
      <vt:lpstr>Learning Decision Trees with Supervision</vt:lpstr>
      <vt:lpstr>Decision Trees for Classification</vt:lpstr>
      <vt:lpstr>Decision Trees for Classification: Another Example</vt:lpstr>
      <vt:lpstr>Decision Trees: Some Considerations</vt:lpstr>
      <vt:lpstr>How to Split at Internal Nodes?</vt:lpstr>
      <vt:lpstr>Techniques to Split at Internal Nodes</vt:lpstr>
      <vt:lpstr>Constructing Decision Trees</vt:lpstr>
      <vt:lpstr>Decision Tree Construction: An Example</vt:lpstr>
      <vt:lpstr>Entropy and Information Gain</vt:lpstr>
      <vt:lpstr>Entropy and Information Gain</vt:lpstr>
      <vt:lpstr>Growing the tree</vt:lpstr>
      <vt:lpstr>When to stop growing the tree?</vt:lpstr>
      <vt:lpstr>Avoiding Overfitting in DTs</vt:lpstr>
      <vt:lpstr>Decision Trees: Some Comments</vt:lpstr>
      <vt:lpstr>An Illustration: DT with Real-Valued Features</vt:lpstr>
      <vt:lpstr>Decision Trees for Regression</vt:lpstr>
      <vt:lpstr>Decision Trees: A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Yash Gupta</cp:lastModifiedBy>
  <cp:revision>743</cp:revision>
  <dcterms:created xsi:type="dcterms:W3CDTF">2020-07-07T20:42:16Z</dcterms:created>
  <dcterms:modified xsi:type="dcterms:W3CDTF">2021-08-29T23:48:39Z</dcterms:modified>
</cp:coreProperties>
</file>