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355" r:id="rId3"/>
    <p:sldId id="369" r:id="rId4"/>
    <p:sldId id="370" r:id="rId5"/>
    <p:sldId id="372" r:id="rId6"/>
    <p:sldId id="371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90" r:id="rId23"/>
    <p:sldId id="391" r:id="rId24"/>
    <p:sldId id="392" r:id="rId25"/>
    <p:sldId id="393" r:id="rId26"/>
    <p:sldId id="3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xmlns="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33CC33"/>
    <a:srgbClr val="FF66FF"/>
    <a:srgbClr val="B806AB"/>
    <a:srgbClr val="A21C8C"/>
    <a:srgbClr val="060A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pPr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pPr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pPr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pPr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pPr/>
              <a:t>03-09-2021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pPr/>
              <a:t>03-09-2021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pPr/>
              <a:t>03-09-2021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pPr/>
              <a:t>03-09-2021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pPr/>
              <a:t>03-09-2021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pPr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15.xml"/><Relationship Id="rId7" Type="http://schemas.openxmlformats.org/officeDocument/2006/relationships/image" Target="../media/image66.png"/><Relationship Id="rId12" Type="http://schemas.openxmlformats.org/officeDocument/2006/relationships/image" Target="../media/image5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ml-book.github.io/book/mml-book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47" y="2830531"/>
            <a:ext cx="11713505" cy="71883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 smtClean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Optimization for ML (contd.)</a:t>
            </a:r>
            <a:endParaRPr lang="en-IN" sz="44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27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322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800"/>
    </mc:Choice>
    <mc:Fallback>
      <p:transition spd="slow" advTm="208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Stochastic Gradient Descent (SGD)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Consider a loss function of the form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(sub)gradient in this case can be written as</a:t>
                </a: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Stochastic Gradient Descent (SGD) approximates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using a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single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training example</a:t>
                </a: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At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iter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pick an index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uniformly randomly and approximate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May take more iterations than GD to converge but each iteration is much faster </a:t>
                </a:r>
                <a:r>
                  <a:rPr lang="en-GB" sz="26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SGD per </a:t>
                </a:r>
                <a:r>
                  <a:rPr lang="en-GB" sz="2200" dirty="0" err="1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iter</a:t>
                </a:r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cost is</a:t>
                </a:r>
                <a14:m>
                  <m:oMath xmlns:m="http://schemas.openxmlformats.org/officeDocument/2006/math">
                    <m:r>
                      <a:rPr lang="en-IN" sz="22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d>
                      <m:dPr>
                        <m:ctrlPr>
                          <a:rPr lang="en-GB" sz="22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sz="22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whereas GD per </a:t>
                </a:r>
                <a:r>
                  <a:rPr lang="en-GB" sz="2200" dirty="0" err="1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iter</a:t>
                </a:r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cost is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𝑁𝐷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b="-2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B2BBE18F-3B6C-4525-B2FA-8BBF94A0949A}"/>
                  </a:ext>
                </a:extLst>
              </p:cNvPr>
              <p:cNvSpPr/>
              <p:nvPr/>
            </p:nvSpPr>
            <p:spPr>
              <a:xfrm>
                <a:off x="8398890" y="465538"/>
                <a:ext cx="3186306" cy="508863"/>
              </a:xfrm>
              <a:prstGeom prst="wedgeRectCallout">
                <a:avLst>
                  <a:gd name="adj1" fmla="val -55926"/>
                  <a:gd name="adj2" fmla="val 10021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Writing as an average instead of sum. Won’t affect minimization of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xmlns="" id="{B2BBE18F-3B6C-4525-B2FA-8BBF94A09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890" y="465538"/>
                <a:ext cx="3186306" cy="508863"/>
              </a:xfrm>
              <a:prstGeom prst="wedgeRectCallout">
                <a:avLst>
                  <a:gd name="adj1" fmla="val -55926"/>
                  <a:gd name="adj2" fmla="val 100219"/>
                </a:avLst>
              </a:prstGeom>
              <a:blipFill>
                <a:blip r:embed="rId4" cstate="print"/>
                <a:stretch>
                  <a:fillRect t="-5385" r="-213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59A73F5A-EC65-4418-9E0C-416484F2BC7C}"/>
                  </a:ext>
                </a:extLst>
              </p:cNvPr>
              <p:cNvSpPr/>
              <p:nvPr/>
            </p:nvSpPr>
            <p:spPr>
              <a:xfrm>
                <a:off x="9535074" y="3200847"/>
                <a:ext cx="2237477" cy="456305"/>
              </a:xfrm>
              <a:prstGeom prst="wedgeRectCallout">
                <a:avLst>
                  <a:gd name="adj1" fmla="val -58667"/>
                  <a:gd name="adj2" fmla="val -4362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(Sub)gradient of the loss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training example</a:t>
                </a:r>
              </a:p>
            </p:txBody>
          </p:sp>
        </mc:Choice>
        <mc:Fallback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9A73F5A-EC65-4418-9E0C-416484F2B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074" y="3200847"/>
                <a:ext cx="2237477" cy="456305"/>
              </a:xfrm>
              <a:prstGeom prst="wedgeRectCallout">
                <a:avLst>
                  <a:gd name="adj1" fmla="val -58667"/>
                  <a:gd name="adj2" fmla="val -43623"/>
                </a:avLst>
              </a:prstGeom>
              <a:blipFill>
                <a:blip r:embed="rId5" cstate="print"/>
                <a:stretch>
                  <a:fillRect t="-15584" r="-2228" b="-2987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9BD46F-5CD8-465A-A260-815EA89299A2}"/>
                  </a:ext>
                </a:extLst>
              </p:cNvPr>
              <p:cNvSpPr txBox="1"/>
              <p:nvPr/>
            </p:nvSpPr>
            <p:spPr>
              <a:xfrm>
                <a:off x="2893178" y="2616982"/>
                <a:ext cx="674652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)]=</m:t>
                          </m:r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9BD46F-5CD8-465A-A260-815EA8929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178" y="2616982"/>
                <a:ext cx="6746527" cy="755913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xmlns="" id="{6F10DA35-DCD7-41D9-A01E-B9BEF10B8434}"/>
              </a:ext>
            </a:extLst>
          </p:cNvPr>
          <p:cNvSpPr/>
          <p:nvPr/>
        </p:nvSpPr>
        <p:spPr>
          <a:xfrm>
            <a:off x="8538293" y="1704684"/>
            <a:ext cx="2832460" cy="755913"/>
          </a:xfrm>
          <a:prstGeom prst="wedgeRectCallout">
            <a:avLst>
              <a:gd name="adj1" fmla="val -47178"/>
              <a:gd name="adj2" fmla="val 7498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Expensive to compute – requires doing it for all the training examples in each iteration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A4C790-29FC-4397-BBC5-7C98C5C1CC12}"/>
                  </a:ext>
                </a:extLst>
              </p:cNvPr>
              <p:cNvSpPr txBox="1"/>
              <p:nvPr/>
            </p:nvSpPr>
            <p:spPr>
              <a:xfrm>
                <a:off x="4194135" y="5137290"/>
                <a:ext cx="29480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0A4C790-29FC-4397-BBC5-7C98C5C1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135" y="5137290"/>
                <a:ext cx="2948051" cy="430887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E365ED1-AF55-4606-8274-B08B4C5D75FC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24625" y="4897881"/>
            <a:ext cx="892255" cy="8570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2D6B3BD1-EA9B-4FEA-B41C-699939D6B3D6}"/>
                  </a:ext>
                </a:extLst>
              </p:cNvPr>
              <p:cNvSpPr/>
              <p:nvPr/>
            </p:nvSpPr>
            <p:spPr>
              <a:xfrm>
                <a:off x="8498166" y="4999060"/>
                <a:ext cx="2237477" cy="755913"/>
              </a:xfrm>
              <a:prstGeom prst="wedgeRectCallout">
                <a:avLst>
                  <a:gd name="adj1" fmla="val 70309"/>
                  <a:gd name="adj2" fmla="val -1809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IN" sz="16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an unbiased estimate of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i.e.,</a:t>
                </a:r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xmlns="" id="{2D6B3BD1-EA9B-4FEA-B41C-699939D6B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166" y="4999060"/>
                <a:ext cx="2237477" cy="755913"/>
              </a:xfrm>
              <a:prstGeom prst="wedgeRectCallout">
                <a:avLst>
                  <a:gd name="adj1" fmla="val 70309"/>
                  <a:gd name="adj2" fmla="val -18098"/>
                </a:avLst>
              </a:prstGeom>
              <a:blipFill>
                <a:blip r:embed="rId9" cstate="print"/>
                <a:stretch>
                  <a:fillRect l="-893" t="-5556" b="-1428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2500867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96863"/>
    </mc:Choice>
    <mc:Fallback>
      <p:transition spd="slow" advTm="2968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10" grpId="0" animBg="1"/>
      <p:bldP spid="9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Minibatch SGD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Gradient approximation using a single training example may be noisy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We can use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unif. rand. chosen train. ex. with indices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Using this “minibatch” of examples, we can compute a minibatch gradient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Averaging helps in reducing the variance in the stochastic gradient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Time complexity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per iteration in this case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645" b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481BE458-1662-4EE0-8F2B-8E34934D3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0131" y="1678979"/>
            <a:ext cx="3238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xmlns="" id="{4A9A5065-D5C1-4F39-A2FF-D85339AEDFFC}"/>
              </a:ext>
            </a:extLst>
          </p:cNvPr>
          <p:cNvSpPr/>
          <p:nvPr/>
        </p:nvSpPr>
        <p:spPr>
          <a:xfrm>
            <a:off x="7511474" y="1678979"/>
            <a:ext cx="3931544" cy="1299404"/>
          </a:xfrm>
          <a:prstGeom prst="wedgeRectCallout">
            <a:avLst>
              <a:gd name="adj1" fmla="val -63455"/>
              <a:gd name="adj2" fmla="val 849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approximation may have a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high variance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– may slow down convergence, updates may be unstable, and may even give sub-optimal solutions (e.g., local minima where GD might have given global minima)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EF020E-4CBF-495B-963D-FC55716BD681}"/>
                  </a:ext>
                </a:extLst>
              </p:cNvPr>
              <p:cNvSpPr txBox="1"/>
              <p:nvPr/>
            </p:nvSpPr>
            <p:spPr>
              <a:xfrm>
                <a:off x="4817467" y="4548177"/>
                <a:ext cx="2636171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DEF020E-4CBF-495B-963D-FC55716BD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467" y="4548177"/>
                <a:ext cx="2636171" cy="881844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3410257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75323"/>
    </mc:Choice>
    <mc:Fallback>
      <p:transition spd="slow" advTm="1753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16" y="2795436"/>
            <a:ext cx="9924176" cy="821500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Constrained Optimization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55845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193"/>
    </mc:Choice>
    <mc:Fallback>
      <p:transition spd="slow" advTm="1519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u="sng" dirty="0">
                <a:solidFill>
                  <a:schemeClr val="accent2">
                    <a:lumMod val="75000"/>
                  </a:schemeClr>
                </a:solidFill>
              </a:rPr>
              <a:t>Projected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Gradient Descent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an optimization problem of the form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Projected GD is very similar to GD with an extra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projection step</a:t>
                </a:r>
              </a:p>
              <a:p>
                <a:pPr marL="0" indent="0">
                  <a:buNone/>
                </a:pPr>
                <a:endParaRPr lang="en-GB" sz="8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Each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will be of the form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Perform update: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GB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satisfies constraints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GB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project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=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CD6C76-7905-4F21-BBF4-DFFFB922AE33}"/>
                  </a:ext>
                </a:extLst>
              </p:cNvPr>
              <p:cNvSpPr txBox="1"/>
              <p:nvPr/>
            </p:nvSpPr>
            <p:spPr>
              <a:xfrm>
                <a:off x="3858936" y="1665214"/>
                <a:ext cx="3859903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0CD6C76-7905-4F21-BBF4-DFFFB922A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936" y="1665214"/>
                <a:ext cx="3859903" cy="464101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1">
            <a:extLst>
              <a:ext uri="{FF2B5EF4-FFF2-40B4-BE49-F238E27FC236}">
                <a16:creationId xmlns:a16="http://schemas.microsoft.com/office/drawing/2014/main" xmlns="" id="{61AE304E-C88C-4625-BAC1-0BCB8BDA03CE}"/>
              </a:ext>
            </a:extLst>
          </p:cNvPr>
          <p:cNvSpPr>
            <a:spLocks noChangeArrowheads="1"/>
          </p:cNvSpPr>
          <p:nvPr/>
        </p:nvSpPr>
        <p:spPr bwMode="auto">
          <a:xfrm rot="660000">
            <a:off x="6772593" y="3630929"/>
            <a:ext cx="3203575" cy="2195512"/>
          </a:xfrm>
          <a:prstGeom prst="pentagon">
            <a:avLst/>
          </a:prstGeom>
          <a:solidFill>
            <a:srgbClr val="FFCC00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Oval 2">
            <a:extLst>
              <a:ext uri="{FF2B5EF4-FFF2-40B4-BE49-F238E27FC236}">
                <a16:creationId xmlns:a16="http://schemas.microsoft.com/office/drawing/2014/main" xmlns="" id="{060DF347-FB73-4A22-8F90-70E7B9C9A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06" y="4496116"/>
            <a:ext cx="179387" cy="179388"/>
          </a:xfrm>
          <a:prstGeom prst="ellipse">
            <a:avLst/>
          </a:prstGeom>
          <a:solidFill>
            <a:srgbClr val="FF3333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xmlns="" id="{3EC583EB-07E4-4E0E-8FDF-5DE3EF4A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3756" y="3813491"/>
            <a:ext cx="179387" cy="179388"/>
          </a:xfrm>
          <a:prstGeom prst="ellipse">
            <a:avLst/>
          </a:prstGeom>
          <a:solidFill>
            <a:srgbClr val="0000FF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xmlns="" id="{09EA6EBA-D958-4BCE-ADD7-99B18B87D5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99793" y="3918266"/>
            <a:ext cx="1260475" cy="615950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xmlns="" id="{36891652-1337-48E1-B71F-68844B8DF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518" y="4245291"/>
            <a:ext cx="179388" cy="179388"/>
          </a:xfrm>
          <a:prstGeom prst="ellipse">
            <a:avLst/>
          </a:prstGeom>
          <a:solidFill>
            <a:srgbClr val="FF3333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xmlns="" id="{2D036F7F-A887-42CE-8802-B8A21E3D2F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61806" y="3992879"/>
            <a:ext cx="363537" cy="323850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xmlns="" id="{7B33400E-8738-44EB-874C-A6BC866F14EC}"/>
              </a:ext>
            </a:extLst>
          </p:cNvPr>
          <p:cNvGrpSpPr>
            <a:grpSpLocks/>
          </p:cNvGrpSpPr>
          <p:nvPr/>
        </p:nvGrpSpPr>
        <p:grpSpPr bwMode="auto">
          <a:xfrm>
            <a:off x="7636193" y="4300854"/>
            <a:ext cx="665163" cy="338137"/>
            <a:chOff x="2744" y="2167"/>
            <a:chExt cx="419" cy="213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C702EE93-AB92-447D-B605-5CE4BF879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168"/>
              <a:ext cx="419" cy="210"/>
            </a:xfrm>
            <a:custGeom>
              <a:avLst/>
              <a:gdLst>
                <a:gd name="T0" fmla="*/ 928 w 1853"/>
                <a:gd name="T1" fmla="*/ 930 h 931"/>
                <a:gd name="T2" fmla="*/ 0 w 1853"/>
                <a:gd name="T3" fmla="*/ 930 h 931"/>
                <a:gd name="T4" fmla="*/ 0 w 1853"/>
                <a:gd name="T5" fmla="*/ 0 h 931"/>
                <a:gd name="T6" fmla="*/ 1852 w 1853"/>
                <a:gd name="T7" fmla="*/ 0 h 931"/>
                <a:gd name="T8" fmla="*/ 1852 w 1853"/>
                <a:gd name="T9" fmla="*/ 930 h 931"/>
                <a:gd name="T10" fmla="*/ 928 w 1853"/>
                <a:gd name="T11" fmla="*/ 93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3" h="931">
                  <a:moveTo>
                    <a:pt x="928" y="930"/>
                  </a:moveTo>
                  <a:lnTo>
                    <a:pt x="0" y="930"/>
                  </a:lnTo>
                  <a:lnTo>
                    <a:pt x="0" y="0"/>
                  </a:lnTo>
                  <a:lnTo>
                    <a:pt x="1852" y="0"/>
                  </a:lnTo>
                  <a:lnTo>
                    <a:pt x="1852" y="930"/>
                  </a:lnTo>
                  <a:lnTo>
                    <a:pt x="928" y="93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836263E0-5E69-4643-8747-37A0C91F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" y="2277"/>
              <a:ext cx="180" cy="104"/>
            </a:xfrm>
            <a:custGeom>
              <a:avLst/>
              <a:gdLst>
                <a:gd name="T0" fmla="*/ 547 w 799"/>
                <a:gd name="T1" fmla="*/ 96 h 461"/>
                <a:gd name="T2" fmla="*/ 557 w 799"/>
                <a:gd name="T3" fmla="*/ 52 h 461"/>
                <a:gd name="T4" fmla="*/ 507 w 799"/>
                <a:gd name="T5" fmla="*/ 9 h 461"/>
                <a:gd name="T6" fmla="*/ 441 w 799"/>
                <a:gd name="T7" fmla="*/ 61 h 461"/>
                <a:gd name="T8" fmla="*/ 384 w 799"/>
                <a:gd name="T9" fmla="*/ 265 h 461"/>
                <a:gd name="T10" fmla="*/ 379 w 799"/>
                <a:gd name="T11" fmla="*/ 324 h 461"/>
                <a:gd name="T12" fmla="*/ 382 w 799"/>
                <a:gd name="T13" fmla="*/ 359 h 461"/>
                <a:gd name="T14" fmla="*/ 291 w 799"/>
                <a:gd name="T15" fmla="*/ 425 h 461"/>
                <a:gd name="T16" fmla="*/ 207 w 799"/>
                <a:gd name="T17" fmla="*/ 341 h 461"/>
                <a:gd name="T18" fmla="*/ 264 w 799"/>
                <a:gd name="T19" fmla="*/ 153 h 461"/>
                <a:gd name="T20" fmla="*/ 281 w 799"/>
                <a:gd name="T21" fmla="*/ 89 h 461"/>
                <a:gd name="T22" fmla="*/ 163 w 799"/>
                <a:gd name="T23" fmla="*/ 0 h 461"/>
                <a:gd name="T24" fmla="*/ 0 w 799"/>
                <a:gd name="T25" fmla="*/ 155 h 461"/>
                <a:gd name="T26" fmla="*/ 27 w 799"/>
                <a:gd name="T27" fmla="*/ 169 h 461"/>
                <a:gd name="T28" fmla="*/ 49 w 799"/>
                <a:gd name="T29" fmla="*/ 157 h 461"/>
                <a:gd name="T30" fmla="*/ 158 w 799"/>
                <a:gd name="T31" fmla="*/ 38 h 461"/>
                <a:gd name="T32" fmla="*/ 175 w 799"/>
                <a:gd name="T33" fmla="*/ 59 h 461"/>
                <a:gd name="T34" fmla="*/ 150 w 799"/>
                <a:gd name="T35" fmla="*/ 136 h 461"/>
                <a:gd name="T36" fmla="*/ 94 w 799"/>
                <a:gd name="T37" fmla="*/ 324 h 461"/>
                <a:gd name="T38" fmla="*/ 283 w 799"/>
                <a:gd name="T39" fmla="*/ 460 h 461"/>
                <a:gd name="T40" fmla="*/ 401 w 799"/>
                <a:gd name="T41" fmla="*/ 404 h 461"/>
                <a:gd name="T42" fmla="*/ 559 w 799"/>
                <a:gd name="T43" fmla="*/ 460 h 461"/>
                <a:gd name="T44" fmla="*/ 724 w 799"/>
                <a:gd name="T45" fmla="*/ 345 h 461"/>
                <a:gd name="T46" fmla="*/ 798 w 799"/>
                <a:gd name="T47" fmla="*/ 89 h 461"/>
                <a:gd name="T48" fmla="*/ 727 w 799"/>
                <a:gd name="T49" fmla="*/ 0 h 461"/>
                <a:gd name="T50" fmla="*/ 648 w 799"/>
                <a:gd name="T51" fmla="*/ 75 h 461"/>
                <a:gd name="T52" fmla="*/ 680 w 799"/>
                <a:gd name="T53" fmla="*/ 117 h 461"/>
                <a:gd name="T54" fmla="*/ 729 w 799"/>
                <a:gd name="T55" fmla="*/ 183 h 461"/>
                <a:gd name="T56" fmla="*/ 670 w 799"/>
                <a:gd name="T57" fmla="*/ 348 h 461"/>
                <a:gd name="T58" fmla="*/ 564 w 799"/>
                <a:gd name="T59" fmla="*/ 425 h 461"/>
                <a:gd name="T60" fmla="*/ 490 w 799"/>
                <a:gd name="T61" fmla="*/ 348 h 461"/>
                <a:gd name="T62" fmla="*/ 505 w 799"/>
                <a:gd name="T63" fmla="*/ 256 h 461"/>
                <a:gd name="T64" fmla="*/ 532 w 799"/>
                <a:gd name="T65" fmla="*/ 153 h 461"/>
                <a:gd name="T66" fmla="*/ 547 w 799"/>
                <a:gd name="T67" fmla="*/ 9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99" h="461">
                  <a:moveTo>
                    <a:pt x="547" y="96"/>
                  </a:moveTo>
                  <a:cubicBezTo>
                    <a:pt x="549" y="85"/>
                    <a:pt x="557" y="59"/>
                    <a:pt x="557" y="52"/>
                  </a:cubicBezTo>
                  <a:cubicBezTo>
                    <a:pt x="557" y="31"/>
                    <a:pt x="537" y="9"/>
                    <a:pt x="507" y="9"/>
                  </a:cubicBezTo>
                  <a:cubicBezTo>
                    <a:pt x="490" y="9"/>
                    <a:pt x="453" y="16"/>
                    <a:pt x="441" y="61"/>
                  </a:cubicBezTo>
                  <a:cubicBezTo>
                    <a:pt x="419" y="125"/>
                    <a:pt x="401" y="197"/>
                    <a:pt x="384" y="265"/>
                  </a:cubicBezTo>
                  <a:cubicBezTo>
                    <a:pt x="379" y="303"/>
                    <a:pt x="379" y="312"/>
                    <a:pt x="379" y="324"/>
                  </a:cubicBezTo>
                  <a:cubicBezTo>
                    <a:pt x="379" y="352"/>
                    <a:pt x="382" y="352"/>
                    <a:pt x="382" y="359"/>
                  </a:cubicBezTo>
                  <a:cubicBezTo>
                    <a:pt x="382" y="364"/>
                    <a:pt x="352" y="425"/>
                    <a:pt x="291" y="425"/>
                  </a:cubicBezTo>
                  <a:cubicBezTo>
                    <a:pt x="207" y="425"/>
                    <a:pt x="207" y="364"/>
                    <a:pt x="207" y="341"/>
                  </a:cubicBezTo>
                  <a:cubicBezTo>
                    <a:pt x="207" y="303"/>
                    <a:pt x="219" y="254"/>
                    <a:pt x="264" y="153"/>
                  </a:cubicBezTo>
                  <a:cubicBezTo>
                    <a:pt x="268" y="129"/>
                    <a:pt x="281" y="108"/>
                    <a:pt x="281" y="89"/>
                  </a:cubicBezTo>
                  <a:cubicBezTo>
                    <a:pt x="281" y="33"/>
                    <a:pt x="219" y="0"/>
                    <a:pt x="163" y="0"/>
                  </a:cubicBezTo>
                  <a:cubicBezTo>
                    <a:pt x="54" y="0"/>
                    <a:pt x="0" y="136"/>
                    <a:pt x="0" y="155"/>
                  </a:cubicBezTo>
                  <a:cubicBezTo>
                    <a:pt x="0" y="169"/>
                    <a:pt x="17" y="169"/>
                    <a:pt x="27" y="169"/>
                  </a:cubicBezTo>
                  <a:cubicBezTo>
                    <a:pt x="39" y="169"/>
                    <a:pt x="44" y="169"/>
                    <a:pt x="49" y="157"/>
                  </a:cubicBezTo>
                  <a:cubicBezTo>
                    <a:pt x="84" y="47"/>
                    <a:pt x="138" y="38"/>
                    <a:pt x="158" y="38"/>
                  </a:cubicBezTo>
                  <a:cubicBezTo>
                    <a:pt x="163" y="38"/>
                    <a:pt x="175" y="38"/>
                    <a:pt x="175" y="59"/>
                  </a:cubicBezTo>
                  <a:cubicBezTo>
                    <a:pt x="175" y="82"/>
                    <a:pt x="163" y="108"/>
                    <a:pt x="150" y="136"/>
                  </a:cubicBezTo>
                  <a:cubicBezTo>
                    <a:pt x="113" y="230"/>
                    <a:pt x="94" y="282"/>
                    <a:pt x="94" y="324"/>
                  </a:cubicBezTo>
                  <a:cubicBezTo>
                    <a:pt x="94" y="435"/>
                    <a:pt x="195" y="460"/>
                    <a:pt x="283" y="460"/>
                  </a:cubicBezTo>
                  <a:cubicBezTo>
                    <a:pt x="305" y="460"/>
                    <a:pt x="352" y="460"/>
                    <a:pt x="401" y="404"/>
                  </a:cubicBezTo>
                  <a:cubicBezTo>
                    <a:pt x="431" y="437"/>
                    <a:pt x="475" y="460"/>
                    <a:pt x="559" y="460"/>
                  </a:cubicBezTo>
                  <a:cubicBezTo>
                    <a:pt x="621" y="460"/>
                    <a:pt x="677" y="432"/>
                    <a:pt x="724" y="345"/>
                  </a:cubicBezTo>
                  <a:cubicBezTo>
                    <a:pt x="763" y="268"/>
                    <a:pt x="798" y="141"/>
                    <a:pt x="798" y="89"/>
                  </a:cubicBezTo>
                  <a:cubicBezTo>
                    <a:pt x="798" y="0"/>
                    <a:pt x="727" y="0"/>
                    <a:pt x="727" y="0"/>
                  </a:cubicBezTo>
                  <a:cubicBezTo>
                    <a:pt x="685" y="0"/>
                    <a:pt x="648" y="40"/>
                    <a:pt x="648" y="75"/>
                  </a:cubicBezTo>
                  <a:cubicBezTo>
                    <a:pt x="648" y="103"/>
                    <a:pt x="667" y="115"/>
                    <a:pt x="680" y="117"/>
                  </a:cubicBezTo>
                  <a:cubicBezTo>
                    <a:pt x="719" y="143"/>
                    <a:pt x="729" y="164"/>
                    <a:pt x="729" y="183"/>
                  </a:cubicBezTo>
                  <a:cubicBezTo>
                    <a:pt x="729" y="197"/>
                    <a:pt x="704" y="294"/>
                    <a:pt x="670" y="348"/>
                  </a:cubicBezTo>
                  <a:cubicBezTo>
                    <a:pt x="645" y="397"/>
                    <a:pt x="608" y="425"/>
                    <a:pt x="564" y="425"/>
                  </a:cubicBezTo>
                  <a:cubicBezTo>
                    <a:pt x="490" y="425"/>
                    <a:pt x="490" y="366"/>
                    <a:pt x="490" y="348"/>
                  </a:cubicBezTo>
                  <a:cubicBezTo>
                    <a:pt x="490" y="319"/>
                    <a:pt x="490" y="305"/>
                    <a:pt x="505" y="256"/>
                  </a:cubicBezTo>
                  <a:cubicBezTo>
                    <a:pt x="515" y="226"/>
                    <a:pt x="527" y="174"/>
                    <a:pt x="532" y="153"/>
                  </a:cubicBezTo>
                  <a:lnTo>
                    <a:pt x="547" y="9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0211FB80-FF63-4218-B196-B273E28CA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2167"/>
              <a:ext cx="43" cy="158"/>
            </a:xfrm>
            <a:custGeom>
              <a:avLst/>
              <a:gdLst>
                <a:gd name="T0" fmla="*/ 177 w 193"/>
                <a:gd name="T1" fmla="*/ 0 h 699"/>
                <a:gd name="T2" fmla="*/ 0 w 193"/>
                <a:gd name="T3" fmla="*/ 348 h 699"/>
                <a:gd name="T4" fmla="*/ 177 w 193"/>
                <a:gd name="T5" fmla="*/ 698 h 699"/>
                <a:gd name="T6" fmla="*/ 192 w 193"/>
                <a:gd name="T7" fmla="*/ 688 h 699"/>
                <a:gd name="T8" fmla="*/ 182 w 193"/>
                <a:gd name="T9" fmla="*/ 677 h 699"/>
                <a:gd name="T10" fmla="*/ 49 w 193"/>
                <a:gd name="T11" fmla="*/ 348 h 699"/>
                <a:gd name="T12" fmla="*/ 187 w 193"/>
                <a:gd name="T13" fmla="*/ 16 h 699"/>
                <a:gd name="T14" fmla="*/ 192 w 193"/>
                <a:gd name="T15" fmla="*/ 9 h 699"/>
                <a:gd name="T16" fmla="*/ 177 w 193"/>
                <a:gd name="T17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699">
                  <a:moveTo>
                    <a:pt x="177" y="0"/>
                  </a:moveTo>
                  <a:cubicBezTo>
                    <a:pt x="39" y="94"/>
                    <a:pt x="0" y="242"/>
                    <a:pt x="0" y="348"/>
                  </a:cubicBezTo>
                  <a:cubicBezTo>
                    <a:pt x="0" y="446"/>
                    <a:pt x="30" y="599"/>
                    <a:pt x="177" y="698"/>
                  </a:cubicBezTo>
                  <a:cubicBezTo>
                    <a:pt x="182" y="698"/>
                    <a:pt x="192" y="698"/>
                    <a:pt x="192" y="688"/>
                  </a:cubicBezTo>
                  <a:cubicBezTo>
                    <a:pt x="192" y="686"/>
                    <a:pt x="190" y="684"/>
                    <a:pt x="182" y="677"/>
                  </a:cubicBezTo>
                  <a:cubicBezTo>
                    <a:pt x="86" y="594"/>
                    <a:pt x="49" y="475"/>
                    <a:pt x="49" y="348"/>
                  </a:cubicBezTo>
                  <a:cubicBezTo>
                    <a:pt x="49" y="160"/>
                    <a:pt x="123" y="68"/>
                    <a:pt x="187" y="16"/>
                  </a:cubicBezTo>
                  <a:cubicBezTo>
                    <a:pt x="190" y="14"/>
                    <a:pt x="192" y="12"/>
                    <a:pt x="192" y="9"/>
                  </a:cubicBezTo>
                  <a:cubicBezTo>
                    <a:pt x="192" y="0"/>
                    <a:pt x="182" y="0"/>
                    <a:pt x="17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D88B56FF-43CA-427A-A27C-6E86A0F58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2187"/>
              <a:ext cx="56" cy="100"/>
            </a:xfrm>
            <a:custGeom>
              <a:avLst/>
              <a:gdLst>
                <a:gd name="T0" fmla="*/ 148 w 250"/>
                <a:gd name="T1" fmla="*/ 160 h 445"/>
                <a:gd name="T2" fmla="*/ 224 w 250"/>
                <a:gd name="T3" fmla="*/ 160 h 445"/>
                <a:gd name="T4" fmla="*/ 249 w 250"/>
                <a:gd name="T5" fmla="*/ 143 h 445"/>
                <a:gd name="T6" fmla="*/ 227 w 250"/>
                <a:gd name="T7" fmla="*/ 136 h 445"/>
                <a:gd name="T8" fmla="*/ 158 w 250"/>
                <a:gd name="T9" fmla="*/ 136 h 445"/>
                <a:gd name="T10" fmla="*/ 182 w 250"/>
                <a:gd name="T11" fmla="*/ 31 h 445"/>
                <a:gd name="T12" fmla="*/ 187 w 250"/>
                <a:gd name="T13" fmla="*/ 23 h 445"/>
                <a:gd name="T14" fmla="*/ 160 w 250"/>
                <a:gd name="T15" fmla="*/ 0 h 445"/>
                <a:gd name="T16" fmla="*/ 123 w 250"/>
                <a:gd name="T17" fmla="*/ 28 h 445"/>
                <a:gd name="T18" fmla="*/ 101 w 250"/>
                <a:gd name="T19" fmla="*/ 136 h 445"/>
                <a:gd name="T20" fmla="*/ 25 w 250"/>
                <a:gd name="T21" fmla="*/ 136 h 445"/>
                <a:gd name="T22" fmla="*/ 0 w 250"/>
                <a:gd name="T23" fmla="*/ 153 h 445"/>
                <a:gd name="T24" fmla="*/ 20 w 250"/>
                <a:gd name="T25" fmla="*/ 160 h 445"/>
                <a:gd name="T26" fmla="*/ 91 w 250"/>
                <a:gd name="T27" fmla="*/ 160 h 445"/>
                <a:gd name="T28" fmla="*/ 47 w 250"/>
                <a:gd name="T29" fmla="*/ 324 h 445"/>
                <a:gd name="T30" fmla="*/ 39 w 250"/>
                <a:gd name="T31" fmla="*/ 378 h 445"/>
                <a:gd name="T32" fmla="*/ 116 w 250"/>
                <a:gd name="T33" fmla="*/ 444 h 445"/>
                <a:gd name="T34" fmla="*/ 241 w 250"/>
                <a:gd name="T35" fmla="*/ 336 h 445"/>
                <a:gd name="T36" fmla="*/ 232 w 250"/>
                <a:gd name="T37" fmla="*/ 327 h 445"/>
                <a:gd name="T38" fmla="*/ 219 w 250"/>
                <a:gd name="T39" fmla="*/ 341 h 445"/>
                <a:gd name="T40" fmla="*/ 118 w 250"/>
                <a:gd name="T41" fmla="*/ 425 h 445"/>
                <a:gd name="T42" fmla="*/ 91 w 250"/>
                <a:gd name="T43" fmla="*/ 390 h 445"/>
                <a:gd name="T44" fmla="*/ 99 w 250"/>
                <a:gd name="T45" fmla="*/ 362 h 445"/>
                <a:gd name="T46" fmla="*/ 148 w 250"/>
                <a:gd name="T47" fmla="*/ 16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445">
                  <a:moveTo>
                    <a:pt x="148" y="160"/>
                  </a:moveTo>
                  <a:lnTo>
                    <a:pt x="224" y="160"/>
                  </a:lnTo>
                  <a:cubicBezTo>
                    <a:pt x="239" y="160"/>
                    <a:pt x="249" y="160"/>
                    <a:pt x="249" y="143"/>
                  </a:cubicBezTo>
                  <a:cubicBezTo>
                    <a:pt x="249" y="136"/>
                    <a:pt x="239" y="136"/>
                    <a:pt x="227" y="136"/>
                  </a:cubicBezTo>
                  <a:lnTo>
                    <a:pt x="158" y="136"/>
                  </a:lnTo>
                  <a:lnTo>
                    <a:pt x="182" y="31"/>
                  </a:lnTo>
                  <a:cubicBezTo>
                    <a:pt x="182" y="28"/>
                    <a:pt x="187" y="26"/>
                    <a:pt x="187" y="23"/>
                  </a:cubicBezTo>
                  <a:cubicBezTo>
                    <a:pt x="187" y="9"/>
                    <a:pt x="175" y="0"/>
                    <a:pt x="160" y="0"/>
                  </a:cubicBezTo>
                  <a:cubicBezTo>
                    <a:pt x="143" y="0"/>
                    <a:pt x="133" y="12"/>
                    <a:pt x="123" y="28"/>
                  </a:cubicBezTo>
                  <a:cubicBezTo>
                    <a:pt x="121" y="47"/>
                    <a:pt x="131" y="14"/>
                    <a:pt x="101" y="136"/>
                  </a:cubicBezTo>
                  <a:lnTo>
                    <a:pt x="25" y="136"/>
                  </a:lnTo>
                  <a:cubicBezTo>
                    <a:pt x="10" y="136"/>
                    <a:pt x="0" y="136"/>
                    <a:pt x="0" y="153"/>
                  </a:cubicBezTo>
                  <a:cubicBezTo>
                    <a:pt x="0" y="160"/>
                    <a:pt x="10" y="160"/>
                    <a:pt x="20" y="160"/>
                  </a:cubicBezTo>
                  <a:lnTo>
                    <a:pt x="91" y="160"/>
                  </a:lnTo>
                  <a:lnTo>
                    <a:pt x="47" y="324"/>
                  </a:lnTo>
                  <a:cubicBezTo>
                    <a:pt x="44" y="345"/>
                    <a:pt x="39" y="369"/>
                    <a:pt x="39" y="378"/>
                  </a:cubicBezTo>
                  <a:cubicBezTo>
                    <a:pt x="39" y="418"/>
                    <a:pt x="74" y="444"/>
                    <a:pt x="116" y="444"/>
                  </a:cubicBezTo>
                  <a:cubicBezTo>
                    <a:pt x="197" y="444"/>
                    <a:pt x="241" y="348"/>
                    <a:pt x="241" y="336"/>
                  </a:cubicBezTo>
                  <a:cubicBezTo>
                    <a:pt x="241" y="327"/>
                    <a:pt x="234" y="327"/>
                    <a:pt x="232" y="327"/>
                  </a:cubicBezTo>
                  <a:cubicBezTo>
                    <a:pt x="222" y="327"/>
                    <a:pt x="222" y="331"/>
                    <a:pt x="219" y="341"/>
                  </a:cubicBezTo>
                  <a:cubicBezTo>
                    <a:pt x="195" y="383"/>
                    <a:pt x="160" y="425"/>
                    <a:pt x="118" y="425"/>
                  </a:cubicBezTo>
                  <a:cubicBezTo>
                    <a:pt x="101" y="425"/>
                    <a:pt x="91" y="416"/>
                    <a:pt x="91" y="390"/>
                  </a:cubicBezTo>
                  <a:cubicBezTo>
                    <a:pt x="91" y="381"/>
                    <a:pt x="94" y="369"/>
                    <a:pt x="99" y="362"/>
                  </a:cubicBezTo>
                  <a:lnTo>
                    <a:pt x="148" y="1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B038304E-4447-4952-BF5E-F5779690C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2167"/>
              <a:ext cx="43" cy="158"/>
            </a:xfrm>
            <a:custGeom>
              <a:avLst/>
              <a:gdLst>
                <a:gd name="T0" fmla="*/ 15 w 193"/>
                <a:gd name="T1" fmla="*/ 0 h 699"/>
                <a:gd name="T2" fmla="*/ 0 w 193"/>
                <a:gd name="T3" fmla="*/ 9 h 699"/>
                <a:gd name="T4" fmla="*/ 5 w 193"/>
                <a:gd name="T5" fmla="*/ 16 h 699"/>
                <a:gd name="T6" fmla="*/ 138 w 193"/>
                <a:gd name="T7" fmla="*/ 348 h 699"/>
                <a:gd name="T8" fmla="*/ 15 w 193"/>
                <a:gd name="T9" fmla="*/ 672 h 699"/>
                <a:gd name="T10" fmla="*/ 0 w 193"/>
                <a:gd name="T11" fmla="*/ 688 h 699"/>
                <a:gd name="T12" fmla="*/ 10 w 193"/>
                <a:gd name="T13" fmla="*/ 698 h 699"/>
                <a:gd name="T14" fmla="*/ 135 w 193"/>
                <a:gd name="T15" fmla="*/ 561 h 699"/>
                <a:gd name="T16" fmla="*/ 192 w 193"/>
                <a:gd name="T17" fmla="*/ 348 h 699"/>
                <a:gd name="T18" fmla="*/ 15 w 193"/>
                <a:gd name="T19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699">
                  <a:moveTo>
                    <a:pt x="15" y="0"/>
                  </a:moveTo>
                  <a:cubicBezTo>
                    <a:pt x="10" y="0"/>
                    <a:pt x="0" y="0"/>
                    <a:pt x="0" y="9"/>
                  </a:cubicBezTo>
                  <a:cubicBezTo>
                    <a:pt x="0" y="12"/>
                    <a:pt x="2" y="14"/>
                    <a:pt x="5" y="16"/>
                  </a:cubicBezTo>
                  <a:cubicBezTo>
                    <a:pt x="71" y="73"/>
                    <a:pt x="138" y="167"/>
                    <a:pt x="138" y="348"/>
                  </a:cubicBezTo>
                  <a:cubicBezTo>
                    <a:pt x="138" y="493"/>
                    <a:pt x="91" y="604"/>
                    <a:pt x="15" y="672"/>
                  </a:cubicBezTo>
                  <a:cubicBezTo>
                    <a:pt x="0" y="686"/>
                    <a:pt x="0" y="686"/>
                    <a:pt x="0" y="688"/>
                  </a:cubicBezTo>
                  <a:cubicBezTo>
                    <a:pt x="0" y="691"/>
                    <a:pt x="2" y="698"/>
                    <a:pt x="10" y="698"/>
                  </a:cubicBezTo>
                  <a:cubicBezTo>
                    <a:pt x="17" y="698"/>
                    <a:pt x="89" y="651"/>
                    <a:pt x="135" y="561"/>
                  </a:cubicBezTo>
                  <a:cubicBezTo>
                    <a:pt x="172" y="505"/>
                    <a:pt x="192" y="430"/>
                    <a:pt x="192" y="348"/>
                  </a:cubicBezTo>
                  <a:cubicBezTo>
                    <a:pt x="192" y="251"/>
                    <a:pt x="160" y="96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xmlns="" id="{25709140-2C14-4687-AFA5-23F65202AE3F}"/>
              </a:ext>
            </a:extLst>
          </p:cNvPr>
          <p:cNvGrpSpPr>
            <a:grpSpLocks/>
          </p:cNvGrpSpPr>
          <p:nvPr/>
        </p:nvGrpSpPr>
        <p:grpSpPr bwMode="auto">
          <a:xfrm>
            <a:off x="9399906" y="3416616"/>
            <a:ext cx="722312" cy="338138"/>
            <a:chOff x="3855" y="1610"/>
            <a:chExt cx="455" cy="213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7032B902-4DB0-4D5D-93FB-B4FF9F3E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611"/>
              <a:ext cx="455" cy="210"/>
            </a:xfrm>
            <a:custGeom>
              <a:avLst/>
              <a:gdLst>
                <a:gd name="T0" fmla="*/ 1005 w 2011"/>
                <a:gd name="T1" fmla="*/ 930 h 931"/>
                <a:gd name="T2" fmla="*/ 0 w 2011"/>
                <a:gd name="T3" fmla="*/ 930 h 931"/>
                <a:gd name="T4" fmla="*/ 0 w 2011"/>
                <a:gd name="T5" fmla="*/ 0 h 931"/>
                <a:gd name="T6" fmla="*/ 2010 w 2011"/>
                <a:gd name="T7" fmla="*/ 0 h 931"/>
                <a:gd name="T8" fmla="*/ 2010 w 2011"/>
                <a:gd name="T9" fmla="*/ 930 h 931"/>
                <a:gd name="T10" fmla="*/ 1005 w 2011"/>
                <a:gd name="T11" fmla="*/ 93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1" h="931">
                  <a:moveTo>
                    <a:pt x="1005" y="930"/>
                  </a:moveTo>
                  <a:lnTo>
                    <a:pt x="0" y="930"/>
                  </a:lnTo>
                  <a:lnTo>
                    <a:pt x="0" y="0"/>
                  </a:lnTo>
                  <a:lnTo>
                    <a:pt x="2010" y="0"/>
                  </a:lnTo>
                  <a:lnTo>
                    <a:pt x="2010" y="930"/>
                  </a:lnTo>
                  <a:lnTo>
                    <a:pt x="1005" y="93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0F88ADC0-AE58-4277-A87A-1C8758E56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1719"/>
              <a:ext cx="89" cy="104"/>
            </a:xfrm>
            <a:custGeom>
              <a:avLst/>
              <a:gdLst>
                <a:gd name="T0" fmla="*/ 158 w 396"/>
                <a:gd name="T1" fmla="*/ 110 h 461"/>
                <a:gd name="T2" fmla="*/ 192 w 396"/>
                <a:gd name="T3" fmla="*/ 110 h 461"/>
                <a:gd name="T4" fmla="*/ 294 w 396"/>
                <a:gd name="T5" fmla="*/ 103 h 461"/>
                <a:gd name="T6" fmla="*/ 179 w 396"/>
                <a:gd name="T7" fmla="*/ 221 h 461"/>
                <a:gd name="T8" fmla="*/ 0 w 396"/>
                <a:gd name="T9" fmla="*/ 446 h 461"/>
                <a:gd name="T10" fmla="*/ 19 w 396"/>
                <a:gd name="T11" fmla="*/ 460 h 461"/>
                <a:gd name="T12" fmla="*/ 38 w 396"/>
                <a:gd name="T13" fmla="*/ 449 h 461"/>
                <a:gd name="T14" fmla="*/ 109 w 396"/>
                <a:gd name="T15" fmla="*/ 392 h 461"/>
                <a:gd name="T16" fmla="*/ 160 w 396"/>
                <a:gd name="T17" fmla="*/ 418 h 461"/>
                <a:gd name="T18" fmla="*/ 235 w 396"/>
                <a:gd name="T19" fmla="*/ 460 h 461"/>
                <a:gd name="T20" fmla="*/ 384 w 396"/>
                <a:gd name="T21" fmla="*/ 298 h 461"/>
                <a:gd name="T22" fmla="*/ 363 w 396"/>
                <a:gd name="T23" fmla="*/ 284 h 461"/>
                <a:gd name="T24" fmla="*/ 348 w 396"/>
                <a:gd name="T25" fmla="*/ 294 h 461"/>
                <a:gd name="T26" fmla="*/ 279 w 396"/>
                <a:gd name="T27" fmla="*/ 348 h 461"/>
                <a:gd name="T28" fmla="*/ 102 w 396"/>
                <a:gd name="T29" fmla="*/ 359 h 461"/>
                <a:gd name="T30" fmla="*/ 216 w 396"/>
                <a:gd name="T31" fmla="*/ 237 h 461"/>
                <a:gd name="T32" fmla="*/ 395 w 396"/>
                <a:gd name="T33" fmla="*/ 14 h 461"/>
                <a:gd name="T34" fmla="*/ 376 w 396"/>
                <a:gd name="T35" fmla="*/ 0 h 461"/>
                <a:gd name="T36" fmla="*/ 359 w 396"/>
                <a:gd name="T37" fmla="*/ 9 h 461"/>
                <a:gd name="T38" fmla="*/ 305 w 396"/>
                <a:gd name="T39" fmla="*/ 68 h 461"/>
                <a:gd name="T40" fmla="*/ 248 w 396"/>
                <a:gd name="T41" fmla="*/ 38 h 461"/>
                <a:gd name="T42" fmla="*/ 181 w 396"/>
                <a:gd name="T43" fmla="*/ 0 h 461"/>
                <a:gd name="T44" fmla="*/ 66 w 396"/>
                <a:gd name="T45" fmla="*/ 117 h 461"/>
                <a:gd name="T46" fmla="*/ 83 w 396"/>
                <a:gd name="T47" fmla="*/ 132 h 461"/>
                <a:gd name="T48" fmla="*/ 102 w 396"/>
                <a:gd name="T49" fmla="*/ 117 h 461"/>
                <a:gd name="T50" fmla="*/ 143 w 396"/>
                <a:gd name="T51" fmla="*/ 110 h 461"/>
                <a:gd name="T52" fmla="*/ 158 w 396"/>
                <a:gd name="T53" fmla="*/ 11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6" h="461">
                  <a:moveTo>
                    <a:pt x="158" y="110"/>
                  </a:moveTo>
                  <a:cubicBezTo>
                    <a:pt x="169" y="110"/>
                    <a:pt x="181" y="110"/>
                    <a:pt x="192" y="110"/>
                  </a:cubicBezTo>
                  <a:cubicBezTo>
                    <a:pt x="224" y="108"/>
                    <a:pt x="262" y="103"/>
                    <a:pt x="294" y="103"/>
                  </a:cubicBezTo>
                  <a:cubicBezTo>
                    <a:pt x="271" y="129"/>
                    <a:pt x="258" y="146"/>
                    <a:pt x="179" y="221"/>
                  </a:cubicBezTo>
                  <a:cubicBezTo>
                    <a:pt x="19" y="376"/>
                    <a:pt x="0" y="439"/>
                    <a:pt x="0" y="446"/>
                  </a:cubicBezTo>
                  <a:cubicBezTo>
                    <a:pt x="0" y="460"/>
                    <a:pt x="11" y="460"/>
                    <a:pt x="19" y="460"/>
                  </a:cubicBezTo>
                  <a:cubicBezTo>
                    <a:pt x="32" y="460"/>
                    <a:pt x="32" y="460"/>
                    <a:pt x="38" y="449"/>
                  </a:cubicBezTo>
                  <a:cubicBezTo>
                    <a:pt x="68" y="397"/>
                    <a:pt x="94" y="392"/>
                    <a:pt x="109" y="392"/>
                  </a:cubicBezTo>
                  <a:cubicBezTo>
                    <a:pt x="132" y="392"/>
                    <a:pt x="149" y="409"/>
                    <a:pt x="160" y="418"/>
                  </a:cubicBezTo>
                  <a:cubicBezTo>
                    <a:pt x="184" y="439"/>
                    <a:pt x="203" y="460"/>
                    <a:pt x="235" y="460"/>
                  </a:cubicBezTo>
                  <a:cubicBezTo>
                    <a:pt x="326" y="460"/>
                    <a:pt x="384" y="336"/>
                    <a:pt x="384" y="298"/>
                  </a:cubicBezTo>
                  <a:cubicBezTo>
                    <a:pt x="384" y="284"/>
                    <a:pt x="369" y="284"/>
                    <a:pt x="363" y="284"/>
                  </a:cubicBezTo>
                  <a:cubicBezTo>
                    <a:pt x="358" y="284"/>
                    <a:pt x="348" y="284"/>
                    <a:pt x="348" y="294"/>
                  </a:cubicBezTo>
                  <a:cubicBezTo>
                    <a:pt x="339" y="312"/>
                    <a:pt x="331" y="338"/>
                    <a:pt x="279" y="348"/>
                  </a:cubicBezTo>
                  <a:cubicBezTo>
                    <a:pt x="273" y="348"/>
                    <a:pt x="117" y="355"/>
                    <a:pt x="102" y="359"/>
                  </a:cubicBezTo>
                  <a:cubicBezTo>
                    <a:pt x="122" y="331"/>
                    <a:pt x="136" y="312"/>
                    <a:pt x="216" y="237"/>
                  </a:cubicBezTo>
                  <a:cubicBezTo>
                    <a:pt x="376" y="85"/>
                    <a:pt x="395" y="16"/>
                    <a:pt x="395" y="14"/>
                  </a:cubicBezTo>
                  <a:cubicBezTo>
                    <a:pt x="395" y="0"/>
                    <a:pt x="384" y="0"/>
                    <a:pt x="376" y="0"/>
                  </a:cubicBezTo>
                  <a:cubicBezTo>
                    <a:pt x="365" y="0"/>
                    <a:pt x="363" y="0"/>
                    <a:pt x="359" y="9"/>
                  </a:cubicBezTo>
                  <a:cubicBezTo>
                    <a:pt x="339" y="45"/>
                    <a:pt x="326" y="68"/>
                    <a:pt x="305" y="68"/>
                  </a:cubicBezTo>
                  <a:cubicBezTo>
                    <a:pt x="284" y="68"/>
                    <a:pt x="267" y="52"/>
                    <a:pt x="248" y="38"/>
                  </a:cubicBezTo>
                  <a:cubicBezTo>
                    <a:pt x="230" y="16"/>
                    <a:pt x="211" y="0"/>
                    <a:pt x="181" y="0"/>
                  </a:cubicBezTo>
                  <a:cubicBezTo>
                    <a:pt x="111" y="0"/>
                    <a:pt x="66" y="87"/>
                    <a:pt x="66" y="117"/>
                  </a:cubicBezTo>
                  <a:cubicBezTo>
                    <a:pt x="66" y="132"/>
                    <a:pt x="77" y="132"/>
                    <a:pt x="83" y="132"/>
                  </a:cubicBezTo>
                  <a:cubicBezTo>
                    <a:pt x="90" y="132"/>
                    <a:pt x="100" y="132"/>
                    <a:pt x="102" y="117"/>
                  </a:cubicBezTo>
                  <a:cubicBezTo>
                    <a:pt x="113" y="113"/>
                    <a:pt x="120" y="113"/>
                    <a:pt x="143" y="110"/>
                  </a:cubicBezTo>
                  <a:lnTo>
                    <a:pt x="158" y="1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xmlns="" id="{88892734-D69F-4636-BDE0-E876D95F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1610"/>
              <a:ext cx="33" cy="158"/>
            </a:xfrm>
            <a:custGeom>
              <a:avLst/>
              <a:gdLst>
                <a:gd name="T0" fmla="*/ 136 w 148"/>
                <a:gd name="T1" fmla="*/ 0 h 699"/>
                <a:gd name="T2" fmla="*/ 0 w 148"/>
                <a:gd name="T3" fmla="*/ 348 h 699"/>
                <a:gd name="T4" fmla="*/ 136 w 148"/>
                <a:gd name="T5" fmla="*/ 698 h 699"/>
                <a:gd name="T6" fmla="*/ 147 w 148"/>
                <a:gd name="T7" fmla="*/ 688 h 699"/>
                <a:gd name="T8" fmla="*/ 139 w 148"/>
                <a:gd name="T9" fmla="*/ 677 h 699"/>
                <a:gd name="T10" fmla="*/ 38 w 148"/>
                <a:gd name="T11" fmla="*/ 348 h 699"/>
                <a:gd name="T12" fmla="*/ 143 w 148"/>
                <a:gd name="T13" fmla="*/ 16 h 699"/>
                <a:gd name="T14" fmla="*/ 147 w 148"/>
                <a:gd name="T15" fmla="*/ 9 h 699"/>
                <a:gd name="T16" fmla="*/ 136 w 148"/>
                <a:gd name="T17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699">
                  <a:moveTo>
                    <a:pt x="136" y="0"/>
                  </a:moveTo>
                  <a:cubicBezTo>
                    <a:pt x="30" y="94"/>
                    <a:pt x="0" y="242"/>
                    <a:pt x="0" y="348"/>
                  </a:cubicBezTo>
                  <a:cubicBezTo>
                    <a:pt x="0" y="446"/>
                    <a:pt x="23" y="599"/>
                    <a:pt x="136" y="698"/>
                  </a:cubicBezTo>
                  <a:cubicBezTo>
                    <a:pt x="139" y="698"/>
                    <a:pt x="147" y="698"/>
                    <a:pt x="147" y="688"/>
                  </a:cubicBezTo>
                  <a:cubicBezTo>
                    <a:pt x="147" y="686"/>
                    <a:pt x="145" y="684"/>
                    <a:pt x="139" y="677"/>
                  </a:cubicBezTo>
                  <a:cubicBezTo>
                    <a:pt x="66" y="594"/>
                    <a:pt x="38" y="475"/>
                    <a:pt x="38" y="348"/>
                  </a:cubicBezTo>
                  <a:cubicBezTo>
                    <a:pt x="38" y="160"/>
                    <a:pt x="94" y="68"/>
                    <a:pt x="143" y="16"/>
                  </a:cubicBezTo>
                  <a:cubicBezTo>
                    <a:pt x="145" y="14"/>
                    <a:pt x="147" y="12"/>
                    <a:pt x="147" y="9"/>
                  </a:cubicBezTo>
                  <a:cubicBezTo>
                    <a:pt x="147" y="0"/>
                    <a:pt x="139" y="0"/>
                    <a:pt x="13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ED975529-92BF-4E8C-A04C-794ACA048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1630"/>
              <a:ext cx="42" cy="100"/>
            </a:xfrm>
            <a:custGeom>
              <a:avLst/>
              <a:gdLst>
                <a:gd name="T0" fmla="*/ 113 w 191"/>
                <a:gd name="T1" fmla="*/ 160 h 445"/>
                <a:gd name="T2" fmla="*/ 171 w 191"/>
                <a:gd name="T3" fmla="*/ 160 h 445"/>
                <a:gd name="T4" fmla="*/ 190 w 191"/>
                <a:gd name="T5" fmla="*/ 143 h 445"/>
                <a:gd name="T6" fmla="*/ 173 w 191"/>
                <a:gd name="T7" fmla="*/ 136 h 445"/>
                <a:gd name="T8" fmla="*/ 120 w 191"/>
                <a:gd name="T9" fmla="*/ 136 h 445"/>
                <a:gd name="T10" fmla="*/ 139 w 191"/>
                <a:gd name="T11" fmla="*/ 31 h 445"/>
                <a:gd name="T12" fmla="*/ 143 w 191"/>
                <a:gd name="T13" fmla="*/ 23 h 445"/>
                <a:gd name="T14" fmla="*/ 122 w 191"/>
                <a:gd name="T15" fmla="*/ 0 h 445"/>
                <a:gd name="T16" fmla="*/ 94 w 191"/>
                <a:gd name="T17" fmla="*/ 28 h 445"/>
                <a:gd name="T18" fmla="*/ 77 w 191"/>
                <a:gd name="T19" fmla="*/ 136 h 445"/>
                <a:gd name="T20" fmla="*/ 19 w 191"/>
                <a:gd name="T21" fmla="*/ 136 h 445"/>
                <a:gd name="T22" fmla="*/ 0 w 191"/>
                <a:gd name="T23" fmla="*/ 153 h 445"/>
                <a:gd name="T24" fmla="*/ 15 w 191"/>
                <a:gd name="T25" fmla="*/ 160 h 445"/>
                <a:gd name="T26" fmla="*/ 70 w 191"/>
                <a:gd name="T27" fmla="*/ 160 h 445"/>
                <a:gd name="T28" fmla="*/ 36 w 191"/>
                <a:gd name="T29" fmla="*/ 324 h 445"/>
                <a:gd name="T30" fmla="*/ 30 w 191"/>
                <a:gd name="T31" fmla="*/ 378 h 445"/>
                <a:gd name="T32" fmla="*/ 88 w 191"/>
                <a:gd name="T33" fmla="*/ 444 h 445"/>
                <a:gd name="T34" fmla="*/ 184 w 191"/>
                <a:gd name="T35" fmla="*/ 336 h 445"/>
                <a:gd name="T36" fmla="*/ 177 w 191"/>
                <a:gd name="T37" fmla="*/ 327 h 445"/>
                <a:gd name="T38" fmla="*/ 168 w 191"/>
                <a:gd name="T39" fmla="*/ 341 h 445"/>
                <a:gd name="T40" fmla="*/ 90 w 191"/>
                <a:gd name="T41" fmla="*/ 425 h 445"/>
                <a:gd name="T42" fmla="*/ 70 w 191"/>
                <a:gd name="T43" fmla="*/ 390 h 445"/>
                <a:gd name="T44" fmla="*/ 75 w 191"/>
                <a:gd name="T45" fmla="*/ 362 h 445"/>
                <a:gd name="T46" fmla="*/ 113 w 191"/>
                <a:gd name="T47" fmla="*/ 16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1" h="445">
                  <a:moveTo>
                    <a:pt x="113" y="160"/>
                  </a:moveTo>
                  <a:lnTo>
                    <a:pt x="171" y="160"/>
                  </a:lnTo>
                  <a:cubicBezTo>
                    <a:pt x="183" y="160"/>
                    <a:pt x="190" y="160"/>
                    <a:pt x="190" y="143"/>
                  </a:cubicBezTo>
                  <a:cubicBezTo>
                    <a:pt x="190" y="136"/>
                    <a:pt x="183" y="136"/>
                    <a:pt x="173" y="136"/>
                  </a:cubicBezTo>
                  <a:lnTo>
                    <a:pt x="120" y="136"/>
                  </a:lnTo>
                  <a:lnTo>
                    <a:pt x="139" y="31"/>
                  </a:lnTo>
                  <a:cubicBezTo>
                    <a:pt x="139" y="28"/>
                    <a:pt x="143" y="26"/>
                    <a:pt x="143" y="23"/>
                  </a:cubicBezTo>
                  <a:cubicBezTo>
                    <a:pt x="143" y="9"/>
                    <a:pt x="134" y="0"/>
                    <a:pt x="122" y="0"/>
                  </a:cubicBezTo>
                  <a:cubicBezTo>
                    <a:pt x="109" y="0"/>
                    <a:pt x="102" y="12"/>
                    <a:pt x="94" y="28"/>
                  </a:cubicBezTo>
                  <a:cubicBezTo>
                    <a:pt x="92" y="47"/>
                    <a:pt x="100" y="14"/>
                    <a:pt x="77" y="136"/>
                  </a:cubicBezTo>
                  <a:lnTo>
                    <a:pt x="19" y="136"/>
                  </a:lnTo>
                  <a:cubicBezTo>
                    <a:pt x="8" y="136"/>
                    <a:pt x="0" y="136"/>
                    <a:pt x="0" y="153"/>
                  </a:cubicBezTo>
                  <a:cubicBezTo>
                    <a:pt x="0" y="160"/>
                    <a:pt x="8" y="160"/>
                    <a:pt x="15" y="160"/>
                  </a:cubicBezTo>
                  <a:lnTo>
                    <a:pt x="70" y="160"/>
                  </a:lnTo>
                  <a:lnTo>
                    <a:pt x="36" y="324"/>
                  </a:lnTo>
                  <a:cubicBezTo>
                    <a:pt x="34" y="345"/>
                    <a:pt x="30" y="369"/>
                    <a:pt x="30" y="378"/>
                  </a:cubicBezTo>
                  <a:cubicBezTo>
                    <a:pt x="30" y="418"/>
                    <a:pt x="56" y="444"/>
                    <a:pt x="88" y="444"/>
                  </a:cubicBezTo>
                  <a:cubicBezTo>
                    <a:pt x="151" y="444"/>
                    <a:pt x="184" y="348"/>
                    <a:pt x="184" y="336"/>
                  </a:cubicBezTo>
                  <a:cubicBezTo>
                    <a:pt x="184" y="327"/>
                    <a:pt x="179" y="327"/>
                    <a:pt x="177" y="327"/>
                  </a:cubicBezTo>
                  <a:cubicBezTo>
                    <a:pt x="169" y="327"/>
                    <a:pt x="169" y="331"/>
                    <a:pt x="168" y="341"/>
                  </a:cubicBezTo>
                  <a:cubicBezTo>
                    <a:pt x="149" y="383"/>
                    <a:pt x="122" y="425"/>
                    <a:pt x="90" y="425"/>
                  </a:cubicBezTo>
                  <a:cubicBezTo>
                    <a:pt x="77" y="425"/>
                    <a:pt x="70" y="416"/>
                    <a:pt x="70" y="390"/>
                  </a:cubicBezTo>
                  <a:cubicBezTo>
                    <a:pt x="70" y="381"/>
                    <a:pt x="72" y="369"/>
                    <a:pt x="75" y="362"/>
                  </a:cubicBezTo>
                  <a:lnTo>
                    <a:pt x="113" y="1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D4AEF1B5-71D3-42B2-ADE8-752C58C9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1630"/>
              <a:ext cx="92" cy="116"/>
            </a:xfrm>
            <a:custGeom>
              <a:avLst/>
              <a:gdLst>
                <a:gd name="T0" fmla="*/ 218 w 411"/>
                <a:gd name="T1" fmla="*/ 275 h 518"/>
                <a:gd name="T2" fmla="*/ 391 w 411"/>
                <a:gd name="T3" fmla="*/ 275 h 518"/>
                <a:gd name="T4" fmla="*/ 410 w 411"/>
                <a:gd name="T5" fmla="*/ 256 h 518"/>
                <a:gd name="T6" fmla="*/ 391 w 411"/>
                <a:gd name="T7" fmla="*/ 240 h 518"/>
                <a:gd name="T8" fmla="*/ 218 w 411"/>
                <a:gd name="T9" fmla="*/ 240 h 518"/>
                <a:gd name="T10" fmla="*/ 218 w 411"/>
                <a:gd name="T11" fmla="*/ 26 h 518"/>
                <a:gd name="T12" fmla="*/ 205 w 411"/>
                <a:gd name="T13" fmla="*/ 0 h 518"/>
                <a:gd name="T14" fmla="*/ 192 w 411"/>
                <a:gd name="T15" fmla="*/ 26 h 518"/>
                <a:gd name="T16" fmla="*/ 192 w 411"/>
                <a:gd name="T17" fmla="*/ 240 h 518"/>
                <a:gd name="T18" fmla="*/ 21 w 411"/>
                <a:gd name="T19" fmla="*/ 240 h 518"/>
                <a:gd name="T20" fmla="*/ 0 w 411"/>
                <a:gd name="T21" fmla="*/ 256 h 518"/>
                <a:gd name="T22" fmla="*/ 21 w 411"/>
                <a:gd name="T23" fmla="*/ 275 h 518"/>
                <a:gd name="T24" fmla="*/ 192 w 411"/>
                <a:gd name="T25" fmla="*/ 275 h 518"/>
                <a:gd name="T26" fmla="*/ 192 w 411"/>
                <a:gd name="T27" fmla="*/ 489 h 518"/>
                <a:gd name="T28" fmla="*/ 205 w 411"/>
                <a:gd name="T29" fmla="*/ 517 h 518"/>
                <a:gd name="T30" fmla="*/ 218 w 411"/>
                <a:gd name="T31" fmla="*/ 489 h 518"/>
                <a:gd name="T32" fmla="*/ 218 w 411"/>
                <a:gd name="T33" fmla="*/ 27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1" h="518">
                  <a:moveTo>
                    <a:pt x="218" y="275"/>
                  </a:moveTo>
                  <a:lnTo>
                    <a:pt x="391" y="275"/>
                  </a:lnTo>
                  <a:cubicBezTo>
                    <a:pt x="397" y="275"/>
                    <a:pt x="410" y="275"/>
                    <a:pt x="410" y="256"/>
                  </a:cubicBezTo>
                  <a:cubicBezTo>
                    <a:pt x="410" y="240"/>
                    <a:pt x="397" y="240"/>
                    <a:pt x="391" y="240"/>
                  </a:cubicBezTo>
                  <a:lnTo>
                    <a:pt x="218" y="240"/>
                  </a:lnTo>
                  <a:lnTo>
                    <a:pt x="218" y="26"/>
                  </a:lnTo>
                  <a:cubicBezTo>
                    <a:pt x="218" y="16"/>
                    <a:pt x="218" y="0"/>
                    <a:pt x="205" y="0"/>
                  </a:cubicBezTo>
                  <a:cubicBezTo>
                    <a:pt x="192" y="0"/>
                    <a:pt x="192" y="16"/>
                    <a:pt x="192" y="26"/>
                  </a:cubicBezTo>
                  <a:lnTo>
                    <a:pt x="192" y="240"/>
                  </a:lnTo>
                  <a:lnTo>
                    <a:pt x="21" y="240"/>
                  </a:lnTo>
                  <a:cubicBezTo>
                    <a:pt x="13" y="240"/>
                    <a:pt x="0" y="240"/>
                    <a:pt x="0" y="256"/>
                  </a:cubicBezTo>
                  <a:cubicBezTo>
                    <a:pt x="0" y="275"/>
                    <a:pt x="13" y="275"/>
                    <a:pt x="21" y="275"/>
                  </a:cubicBezTo>
                  <a:lnTo>
                    <a:pt x="192" y="275"/>
                  </a:lnTo>
                  <a:lnTo>
                    <a:pt x="192" y="489"/>
                  </a:lnTo>
                  <a:cubicBezTo>
                    <a:pt x="192" y="496"/>
                    <a:pt x="192" y="517"/>
                    <a:pt x="205" y="517"/>
                  </a:cubicBezTo>
                  <a:cubicBezTo>
                    <a:pt x="218" y="517"/>
                    <a:pt x="218" y="500"/>
                    <a:pt x="218" y="489"/>
                  </a:cubicBezTo>
                  <a:lnTo>
                    <a:pt x="218" y="2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19718125-93EA-4841-AFBD-CAEC8667C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" y="1624"/>
              <a:ext cx="45" cy="104"/>
            </a:xfrm>
            <a:custGeom>
              <a:avLst/>
              <a:gdLst>
                <a:gd name="T0" fmla="*/ 126 w 204"/>
                <a:gd name="T1" fmla="*/ 19 h 464"/>
                <a:gd name="T2" fmla="*/ 111 w 204"/>
                <a:gd name="T3" fmla="*/ 0 h 464"/>
                <a:gd name="T4" fmla="*/ 0 w 204"/>
                <a:gd name="T5" fmla="*/ 45 h 464"/>
                <a:gd name="T6" fmla="*/ 0 w 204"/>
                <a:gd name="T7" fmla="*/ 70 h 464"/>
                <a:gd name="T8" fmla="*/ 81 w 204"/>
                <a:gd name="T9" fmla="*/ 52 h 464"/>
                <a:gd name="T10" fmla="*/ 81 w 204"/>
                <a:gd name="T11" fmla="*/ 406 h 464"/>
                <a:gd name="T12" fmla="*/ 24 w 204"/>
                <a:gd name="T13" fmla="*/ 437 h 464"/>
                <a:gd name="T14" fmla="*/ 4 w 204"/>
                <a:gd name="T15" fmla="*/ 437 h 464"/>
                <a:gd name="T16" fmla="*/ 4 w 204"/>
                <a:gd name="T17" fmla="*/ 463 h 464"/>
                <a:gd name="T18" fmla="*/ 104 w 204"/>
                <a:gd name="T19" fmla="*/ 460 h 464"/>
                <a:gd name="T20" fmla="*/ 203 w 204"/>
                <a:gd name="T21" fmla="*/ 463 h 464"/>
                <a:gd name="T22" fmla="*/ 203 w 204"/>
                <a:gd name="T23" fmla="*/ 437 h 464"/>
                <a:gd name="T24" fmla="*/ 183 w 204"/>
                <a:gd name="T25" fmla="*/ 437 h 464"/>
                <a:gd name="T26" fmla="*/ 126 w 204"/>
                <a:gd name="T27" fmla="*/ 406 h 464"/>
                <a:gd name="T28" fmla="*/ 126 w 204"/>
                <a:gd name="T29" fmla="*/ 19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464">
                  <a:moveTo>
                    <a:pt x="126" y="19"/>
                  </a:moveTo>
                  <a:cubicBezTo>
                    <a:pt x="126" y="0"/>
                    <a:pt x="124" y="0"/>
                    <a:pt x="111" y="0"/>
                  </a:cubicBezTo>
                  <a:cubicBezTo>
                    <a:pt x="75" y="42"/>
                    <a:pt x="23" y="45"/>
                    <a:pt x="0" y="45"/>
                  </a:cubicBezTo>
                  <a:lnTo>
                    <a:pt x="0" y="70"/>
                  </a:lnTo>
                  <a:cubicBezTo>
                    <a:pt x="13" y="70"/>
                    <a:pt x="49" y="70"/>
                    <a:pt x="81" y="52"/>
                  </a:cubicBezTo>
                  <a:lnTo>
                    <a:pt x="81" y="406"/>
                  </a:lnTo>
                  <a:cubicBezTo>
                    <a:pt x="81" y="430"/>
                    <a:pt x="81" y="437"/>
                    <a:pt x="24" y="437"/>
                  </a:cubicBezTo>
                  <a:lnTo>
                    <a:pt x="4" y="437"/>
                  </a:lnTo>
                  <a:lnTo>
                    <a:pt x="4" y="463"/>
                  </a:lnTo>
                  <a:cubicBezTo>
                    <a:pt x="13" y="463"/>
                    <a:pt x="83" y="460"/>
                    <a:pt x="104" y="460"/>
                  </a:cubicBezTo>
                  <a:cubicBezTo>
                    <a:pt x="122" y="460"/>
                    <a:pt x="192" y="463"/>
                    <a:pt x="203" y="463"/>
                  </a:cubicBezTo>
                  <a:lnTo>
                    <a:pt x="203" y="437"/>
                  </a:lnTo>
                  <a:lnTo>
                    <a:pt x="183" y="437"/>
                  </a:lnTo>
                  <a:cubicBezTo>
                    <a:pt x="126" y="437"/>
                    <a:pt x="126" y="430"/>
                    <a:pt x="126" y="406"/>
                  </a:cubicBezTo>
                  <a:lnTo>
                    <a:pt x="126" y="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3668C758-667E-4B94-96CD-802055C80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1610"/>
              <a:ext cx="33" cy="158"/>
            </a:xfrm>
            <a:custGeom>
              <a:avLst/>
              <a:gdLst>
                <a:gd name="T0" fmla="*/ 11 w 148"/>
                <a:gd name="T1" fmla="*/ 0 h 699"/>
                <a:gd name="T2" fmla="*/ 0 w 148"/>
                <a:gd name="T3" fmla="*/ 9 h 699"/>
                <a:gd name="T4" fmla="*/ 4 w 148"/>
                <a:gd name="T5" fmla="*/ 16 h 699"/>
                <a:gd name="T6" fmla="*/ 105 w 148"/>
                <a:gd name="T7" fmla="*/ 348 h 699"/>
                <a:gd name="T8" fmla="*/ 11 w 148"/>
                <a:gd name="T9" fmla="*/ 672 h 699"/>
                <a:gd name="T10" fmla="*/ 0 w 148"/>
                <a:gd name="T11" fmla="*/ 688 h 699"/>
                <a:gd name="T12" fmla="*/ 8 w 148"/>
                <a:gd name="T13" fmla="*/ 698 h 699"/>
                <a:gd name="T14" fmla="*/ 104 w 148"/>
                <a:gd name="T15" fmla="*/ 561 h 699"/>
                <a:gd name="T16" fmla="*/ 147 w 148"/>
                <a:gd name="T17" fmla="*/ 348 h 699"/>
                <a:gd name="T18" fmla="*/ 11 w 148"/>
                <a:gd name="T19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699">
                  <a:moveTo>
                    <a:pt x="11" y="0"/>
                  </a:moveTo>
                  <a:cubicBezTo>
                    <a:pt x="8" y="0"/>
                    <a:pt x="0" y="0"/>
                    <a:pt x="0" y="9"/>
                  </a:cubicBezTo>
                  <a:cubicBezTo>
                    <a:pt x="0" y="12"/>
                    <a:pt x="2" y="14"/>
                    <a:pt x="4" y="16"/>
                  </a:cubicBezTo>
                  <a:cubicBezTo>
                    <a:pt x="55" y="73"/>
                    <a:pt x="105" y="167"/>
                    <a:pt x="105" y="348"/>
                  </a:cubicBezTo>
                  <a:cubicBezTo>
                    <a:pt x="105" y="493"/>
                    <a:pt x="70" y="604"/>
                    <a:pt x="11" y="672"/>
                  </a:cubicBezTo>
                  <a:cubicBezTo>
                    <a:pt x="0" y="686"/>
                    <a:pt x="0" y="686"/>
                    <a:pt x="0" y="688"/>
                  </a:cubicBezTo>
                  <a:cubicBezTo>
                    <a:pt x="0" y="691"/>
                    <a:pt x="2" y="698"/>
                    <a:pt x="8" y="698"/>
                  </a:cubicBezTo>
                  <a:cubicBezTo>
                    <a:pt x="13" y="698"/>
                    <a:pt x="68" y="651"/>
                    <a:pt x="104" y="561"/>
                  </a:cubicBezTo>
                  <a:cubicBezTo>
                    <a:pt x="132" y="505"/>
                    <a:pt x="147" y="430"/>
                    <a:pt x="147" y="348"/>
                  </a:cubicBezTo>
                  <a:cubicBezTo>
                    <a:pt x="147" y="251"/>
                    <a:pt x="122" y="96"/>
                    <a:pt x="1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9" name="Group 21">
            <a:extLst>
              <a:ext uri="{FF2B5EF4-FFF2-40B4-BE49-F238E27FC236}">
                <a16:creationId xmlns:a16="http://schemas.microsoft.com/office/drawing/2014/main" xmlns="" id="{2F6A79B7-B971-44F4-93F0-06ADC348D955}"/>
              </a:ext>
            </a:extLst>
          </p:cNvPr>
          <p:cNvGrpSpPr>
            <a:grpSpLocks/>
          </p:cNvGrpSpPr>
          <p:nvPr/>
        </p:nvGrpSpPr>
        <p:grpSpPr bwMode="auto">
          <a:xfrm>
            <a:off x="8823643" y="4496116"/>
            <a:ext cx="849313" cy="301625"/>
            <a:chOff x="3492" y="2290"/>
            <a:chExt cx="535" cy="190"/>
          </a:xfrm>
        </p:grpSpPr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2AFA6F05-920F-49E5-81C0-AEE830B1F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291"/>
              <a:ext cx="536" cy="188"/>
            </a:xfrm>
            <a:custGeom>
              <a:avLst/>
              <a:gdLst>
                <a:gd name="T0" fmla="*/ 1183 w 2366"/>
                <a:gd name="T1" fmla="*/ 832 h 833"/>
                <a:gd name="T2" fmla="*/ 0 w 2366"/>
                <a:gd name="T3" fmla="*/ 832 h 833"/>
                <a:gd name="T4" fmla="*/ 0 w 2366"/>
                <a:gd name="T5" fmla="*/ 0 h 833"/>
                <a:gd name="T6" fmla="*/ 2365 w 2366"/>
                <a:gd name="T7" fmla="*/ 0 h 833"/>
                <a:gd name="T8" fmla="*/ 2365 w 2366"/>
                <a:gd name="T9" fmla="*/ 832 h 833"/>
                <a:gd name="T10" fmla="*/ 1183 w 2366"/>
                <a:gd name="T11" fmla="*/ 83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6" h="833">
                  <a:moveTo>
                    <a:pt x="1183" y="832"/>
                  </a:moveTo>
                  <a:lnTo>
                    <a:pt x="0" y="832"/>
                  </a:lnTo>
                  <a:lnTo>
                    <a:pt x="0" y="0"/>
                  </a:lnTo>
                  <a:lnTo>
                    <a:pt x="2365" y="0"/>
                  </a:lnTo>
                  <a:lnTo>
                    <a:pt x="2365" y="832"/>
                  </a:lnTo>
                  <a:lnTo>
                    <a:pt x="1183" y="83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63CB6585-6F70-42A7-BB7B-3B4457963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2388"/>
              <a:ext cx="147" cy="93"/>
            </a:xfrm>
            <a:custGeom>
              <a:avLst/>
              <a:gdLst>
                <a:gd name="T0" fmla="*/ 446 w 651"/>
                <a:gd name="T1" fmla="*/ 86 h 413"/>
                <a:gd name="T2" fmla="*/ 452 w 651"/>
                <a:gd name="T3" fmla="*/ 46 h 413"/>
                <a:gd name="T4" fmla="*/ 414 w 651"/>
                <a:gd name="T5" fmla="*/ 8 h 413"/>
                <a:gd name="T6" fmla="*/ 359 w 651"/>
                <a:gd name="T7" fmla="*/ 55 h 413"/>
                <a:gd name="T8" fmla="*/ 313 w 651"/>
                <a:gd name="T9" fmla="*/ 237 h 413"/>
                <a:gd name="T10" fmla="*/ 309 w 651"/>
                <a:gd name="T11" fmla="*/ 290 h 413"/>
                <a:gd name="T12" fmla="*/ 311 w 651"/>
                <a:gd name="T13" fmla="*/ 321 h 413"/>
                <a:gd name="T14" fmla="*/ 237 w 651"/>
                <a:gd name="T15" fmla="*/ 380 h 413"/>
                <a:gd name="T16" fmla="*/ 169 w 651"/>
                <a:gd name="T17" fmla="*/ 304 h 413"/>
                <a:gd name="T18" fmla="*/ 215 w 651"/>
                <a:gd name="T19" fmla="*/ 136 h 413"/>
                <a:gd name="T20" fmla="*/ 229 w 651"/>
                <a:gd name="T21" fmla="*/ 80 h 413"/>
                <a:gd name="T22" fmla="*/ 133 w 651"/>
                <a:gd name="T23" fmla="*/ 0 h 413"/>
                <a:gd name="T24" fmla="*/ 0 w 651"/>
                <a:gd name="T25" fmla="*/ 139 h 413"/>
                <a:gd name="T26" fmla="*/ 22 w 651"/>
                <a:gd name="T27" fmla="*/ 151 h 413"/>
                <a:gd name="T28" fmla="*/ 40 w 651"/>
                <a:gd name="T29" fmla="*/ 141 h 413"/>
                <a:gd name="T30" fmla="*/ 128 w 651"/>
                <a:gd name="T31" fmla="*/ 34 h 413"/>
                <a:gd name="T32" fmla="*/ 143 w 651"/>
                <a:gd name="T33" fmla="*/ 52 h 413"/>
                <a:gd name="T34" fmla="*/ 122 w 651"/>
                <a:gd name="T35" fmla="*/ 122 h 413"/>
                <a:gd name="T36" fmla="*/ 76 w 651"/>
                <a:gd name="T37" fmla="*/ 290 h 413"/>
                <a:gd name="T38" fmla="*/ 231 w 651"/>
                <a:gd name="T39" fmla="*/ 412 h 413"/>
                <a:gd name="T40" fmla="*/ 327 w 651"/>
                <a:gd name="T41" fmla="*/ 361 h 413"/>
                <a:gd name="T42" fmla="*/ 456 w 651"/>
                <a:gd name="T43" fmla="*/ 412 h 413"/>
                <a:gd name="T44" fmla="*/ 590 w 651"/>
                <a:gd name="T45" fmla="*/ 309 h 413"/>
                <a:gd name="T46" fmla="*/ 650 w 651"/>
                <a:gd name="T47" fmla="*/ 80 h 413"/>
                <a:gd name="T48" fmla="*/ 592 w 651"/>
                <a:gd name="T49" fmla="*/ 0 h 413"/>
                <a:gd name="T50" fmla="*/ 528 w 651"/>
                <a:gd name="T51" fmla="*/ 67 h 413"/>
                <a:gd name="T52" fmla="*/ 554 w 651"/>
                <a:gd name="T53" fmla="*/ 105 h 413"/>
                <a:gd name="T54" fmla="*/ 594 w 651"/>
                <a:gd name="T55" fmla="*/ 164 h 413"/>
                <a:gd name="T56" fmla="*/ 546 w 651"/>
                <a:gd name="T57" fmla="*/ 311 h 413"/>
                <a:gd name="T58" fmla="*/ 460 w 651"/>
                <a:gd name="T59" fmla="*/ 380 h 413"/>
                <a:gd name="T60" fmla="*/ 400 w 651"/>
                <a:gd name="T61" fmla="*/ 311 h 413"/>
                <a:gd name="T62" fmla="*/ 412 w 651"/>
                <a:gd name="T63" fmla="*/ 229 h 413"/>
                <a:gd name="T64" fmla="*/ 434 w 651"/>
                <a:gd name="T65" fmla="*/ 136 h 413"/>
                <a:gd name="T66" fmla="*/ 446 w 651"/>
                <a:gd name="T67" fmla="*/ 8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413">
                  <a:moveTo>
                    <a:pt x="446" y="86"/>
                  </a:moveTo>
                  <a:cubicBezTo>
                    <a:pt x="448" y="76"/>
                    <a:pt x="452" y="52"/>
                    <a:pt x="452" y="46"/>
                  </a:cubicBezTo>
                  <a:cubicBezTo>
                    <a:pt x="452" y="27"/>
                    <a:pt x="438" y="8"/>
                    <a:pt x="414" y="8"/>
                  </a:cubicBezTo>
                  <a:cubicBezTo>
                    <a:pt x="400" y="8"/>
                    <a:pt x="367" y="15"/>
                    <a:pt x="359" y="55"/>
                  </a:cubicBezTo>
                  <a:cubicBezTo>
                    <a:pt x="341" y="111"/>
                    <a:pt x="327" y="176"/>
                    <a:pt x="313" y="237"/>
                  </a:cubicBezTo>
                  <a:cubicBezTo>
                    <a:pt x="309" y="271"/>
                    <a:pt x="309" y="279"/>
                    <a:pt x="309" y="290"/>
                  </a:cubicBezTo>
                  <a:cubicBezTo>
                    <a:pt x="309" y="315"/>
                    <a:pt x="311" y="315"/>
                    <a:pt x="311" y="321"/>
                  </a:cubicBezTo>
                  <a:cubicBezTo>
                    <a:pt x="311" y="325"/>
                    <a:pt x="287" y="380"/>
                    <a:pt x="237" y="380"/>
                  </a:cubicBezTo>
                  <a:cubicBezTo>
                    <a:pt x="169" y="380"/>
                    <a:pt x="169" y="325"/>
                    <a:pt x="169" y="304"/>
                  </a:cubicBezTo>
                  <a:cubicBezTo>
                    <a:pt x="169" y="271"/>
                    <a:pt x="179" y="227"/>
                    <a:pt x="215" y="136"/>
                  </a:cubicBezTo>
                  <a:cubicBezTo>
                    <a:pt x="219" y="115"/>
                    <a:pt x="229" y="97"/>
                    <a:pt x="229" y="80"/>
                  </a:cubicBezTo>
                  <a:cubicBezTo>
                    <a:pt x="229" y="29"/>
                    <a:pt x="179" y="0"/>
                    <a:pt x="133" y="0"/>
                  </a:cubicBezTo>
                  <a:cubicBezTo>
                    <a:pt x="44" y="0"/>
                    <a:pt x="0" y="122"/>
                    <a:pt x="0" y="139"/>
                  </a:cubicBezTo>
                  <a:cubicBezTo>
                    <a:pt x="0" y="151"/>
                    <a:pt x="14" y="151"/>
                    <a:pt x="22" y="151"/>
                  </a:cubicBezTo>
                  <a:cubicBezTo>
                    <a:pt x="32" y="151"/>
                    <a:pt x="36" y="151"/>
                    <a:pt x="40" y="141"/>
                  </a:cubicBezTo>
                  <a:cubicBezTo>
                    <a:pt x="68" y="42"/>
                    <a:pt x="112" y="34"/>
                    <a:pt x="128" y="34"/>
                  </a:cubicBezTo>
                  <a:cubicBezTo>
                    <a:pt x="133" y="34"/>
                    <a:pt x="143" y="34"/>
                    <a:pt x="143" y="52"/>
                  </a:cubicBezTo>
                  <a:cubicBezTo>
                    <a:pt x="143" y="73"/>
                    <a:pt x="133" y="97"/>
                    <a:pt x="122" y="122"/>
                  </a:cubicBezTo>
                  <a:cubicBezTo>
                    <a:pt x="92" y="206"/>
                    <a:pt x="76" y="252"/>
                    <a:pt x="76" y="290"/>
                  </a:cubicBezTo>
                  <a:cubicBezTo>
                    <a:pt x="76" y="388"/>
                    <a:pt x="159" y="412"/>
                    <a:pt x="231" y="412"/>
                  </a:cubicBezTo>
                  <a:cubicBezTo>
                    <a:pt x="249" y="412"/>
                    <a:pt x="287" y="412"/>
                    <a:pt x="327" y="361"/>
                  </a:cubicBezTo>
                  <a:cubicBezTo>
                    <a:pt x="351" y="391"/>
                    <a:pt x="387" y="412"/>
                    <a:pt x="456" y="412"/>
                  </a:cubicBezTo>
                  <a:cubicBezTo>
                    <a:pt x="506" y="412"/>
                    <a:pt x="552" y="386"/>
                    <a:pt x="590" y="309"/>
                  </a:cubicBezTo>
                  <a:cubicBezTo>
                    <a:pt x="624" y="239"/>
                    <a:pt x="650" y="126"/>
                    <a:pt x="650" y="80"/>
                  </a:cubicBezTo>
                  <a:cubicBezTo>
                    <a:pt x="650" y="0"/>
                    <a:pt x="594" y="0"/>
                    <a:pt x="592" y="0"/>
                  </a:cubicBezTo>
                  <a:cubicBezTo>
                    <a:pt x="558" y="0"/>
                    <a:pt x="528" y="36"/>
                    <a:pt x="528" y="67"/>
                  </a:cubicBezTo>
                  <a:cubicBezTo>
                    <a:pt x="528" y="92"/>
                    <a:pt x="544" y="103"/>
                    <a:pt x="554" y="105"/>
                  </a:cubicBezTo>
                  <a:cubicBezTo>
                    <a:pt x="584" y="128"/>
                    <a:pt x="594" y="147"/>
                    <a:pt x="594" y="164"/>
                  </a:cubicBezTo>
                  <a:cubicBezTo>
                    <a:pt x="594" y="176"/>
                    <a:pt x="572" y="262"/>
                    <a:pt x="546" y="311"/>
                  </a:cubicBezTo>
                  <a:cubicBezTo>
                    <a:pt x="524" y="355"/>
                    <a:pt x="496" y="380"/>
                    <a:pt x="460" y="380"/>
                  </a:cubicBezTo>
                  <a:cubicBezTo>
                    <a:pt x="400" y="380"/>
                    <a:pt x="400" y="328"/>
                    <a:pt x="400" y="311"/>
                  </a:cubicBezTo>
                  <a:cubicBezTo>
                    <a:pt x="400" y="286"/>
                    <a:pt x="400" y="273"/>
                    <a:pt x="412" y="229"/>
                  </a:cubicBezTo>
                  <a:cubicBezTo>
                    <a:pt x="420" y="202"/>
                    <a:pt x="428" y="155"/>
                    <a:pt x="434" y="136"/>
                  </a:cubicBezTo>
                  <a:lnTo>
                    <a:pt x="446" y="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6813C980-E6AF-4DCC-888A-82037F626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" y="2290"/>
              <a:ext cx="35" cy="141"/>
            </a:xfrm>
            <a:custGeom>
              <a:avLst/>
              <a:gdLst>
                <a:gd name="T0" fmla="*/ 145 w 158"/>
                <a:gd name="T1" fmla="*/ 0 h 625"/>
                <a:gd name="T2" fmla="*/ 0 w 158"/>
                <a:gd name="T3" fmla="*/ 311 h 625"/>
                <a:gd name="T4" fmla="*/ 145 w 158"/>
                <a:gd name="T5" fmla="*/ 624 h 625"/>
                <a:gd name="T6" fmla="*/ 157 w 158"/>
                <a:gd name="T7" fmla="*/ 615 h 625"/>
                <a:gd name="T8" fmla="*/ 149 w 158"/>
                <a:gd name="T9" fmla="*/ 605 h 625"/>
                <a:gd name="T10" fmla="*/ 40 w 158"/>
                <a:gd name="T11" fmla="*/ 311 h 625"/>
                <a:gd name="T12" fmla="*/ 153 w 158"/>
                <a:gd name="T13" fmla="*/ 15 h 625"/>
                <a:gd name="T14" fmla="*/ 157 w 158"/>
                <a:gd name="T15" fmla="*/ 8 h 625"/>
                <a:gd name="T16" fmla="*/ 145 w 158"/>
                <a:gd name="T1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625">
                  <a:moveTo>
                    <a:pt x="145" y="0"/>
                  </a:moveTo>
                  <a:cubicBezTo>
                    <a:pt x="32" y="84"/>
                    <a:pt x="0" y="216"/>
                    <a:pt x="0" y="311"/>
                  </a:cubicBezTo>
                  <a:cubicBezTo>
                    <a:pt x="0" y="399"/>
                    <a:pt x="24" y="535"/>
                    <a:pt x="145" y="624"/>
                  </a:cubicBezTo>
                  <a:cubicBezTo>
                    <a:pt x="149" y="624"/>
                    <a:pt x="157" y="624"/>
                    <a:pt x="157" y="615"/>
                  </a:cubicBezTo>
                  <a:cubicBezTo>
                    <a:pt x="157" y="613"/>
                    <a:pt x="155" y="611"/>
                    <a:pt x="149" y="605"/>
                  </a:cubicBezTo>
                  <a:cubicBezTo>
                    <a:pt x="70" y="531"/>
                    <a:pt x="40" y="424"/>
                    <a:pt x="40" y="311"/>
                  </a:cubicBezTo>
                  <a:cubicBezTo>
                    <a:pt x="40" y="143"/>
                    <a:pt x="100" y="61"/>
                    <a:pt x="153" y="15"/>
                  </a:cubicBezTo>
                  <a:cubicBezTo>
                    <a:pt x="155" y="13"/>
                    <a:pt x="157" y="10"/>
                    <a:pt x="157" y="8"/>
                  </a:cubicBezTo>
                  <a:cubicBezTo>
                    <a:pt x="157" y="0"/>
                    <a:pt x="149" y="0"/>
                    <a:pt x="14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C8AD2D73-E920-4D0C-9901-71D52A624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2308"/>
              <a:ext cx="45" cy="89"/>
            </a:xfrm>
            <a:custGeom>
              <a:avLst/>
              <a:gdLst>
                <a:gd name="T0" fmla="*/ 120 w 204"/>
                <a:gd name="T1" fmla="*/ 143 h 398"/>
                <a:gd name="T2" fmla="*/ 183 w 204"/>
                <a:gd name="T3" fmla="*/ 143 h 398"/>
                <a:gd name="T4" fmla="*/ 203 w 204"/>
                <a:gd name="T5" fmla="*/ 128 h 398"/>
                <a:gd name="T6" fmla="*/ 185 w 204"/>
                <a:gd name="T7" fmla="*/ 122 h 398"/>
                <a:gd name="T8" fmla="*/ 128 w 204"/>
                <a:gd name="T9" fmla="*/ 122 h 398"/>
                <a:gd name="T10" fmla="*/ 149 w 204"/>
                <a:gd name="T11" fmla="*/ 27 h 398"/>
                <a:gd name="T12" fmla="*/ 153 w 204"/>
                <a:gd name="T13" fmla="*/ 21 h 398"/>
                <a:gd name="T14" fmla="*/ 130 w 204"/>
                <a:gd name="T15" fmla="*/ 0 h 398"/>
                <a:gd name="T16" fmla="*/ 100 w 204"/>
                <a:gd name="T17" fmla="*/ 25 h 398"/>
                <a:gd name="T18" fmla="*/ 82 w 204"/>
                <a:gd name="T19" fmla="*/ 122 h 398"/>
                <a:gd name="T20" fmla="*/ 20 w 204"/>
                <a:gd name="T21" fmla="*/ 122 h 398"/>
                <a:gd name="T22" fmla="*/ 0 w 204"/>
                <a:gd name="T23" fmla="*/ 136 h 398"/>
                <a:gd name="T24" fmla="*/ 16 w 204"/>
                <a:gd name="T25" fmla="*/ 143 h 398"/>
                <a:gd name="T26" fmla="*/ 74 w 204"/>
                <a:gd name="T27" fmla="*/ 143 h 398"/>
                <a:gd name="T28" fmla="*/ 38 w 204"/>
                <a:gd name="T29" fmla="*/ 290 h 398"/>
                <a:gd name="T30" fmla="*/ 32 w 204"/>
                <a:gd name="T31" fmla="*/ 338 h 398"/>
                <a:gd name="T32" fmla="*/ 94 w 204"/>
                <a:gd name="T33" fmla="*/ 397 h 398"/>
                <a:gd name="T34" fmla="*/ 197 w 204"/>
                <a:gd name="T35" fmla="*/ 300 h 398"/>
                <a:gd name="T36" fmla="*/ 189 w 204"/>
                <a:gd name="T37" fmla="*/ 292 h 398"/>
                <a:gd name="T38" fmla="*/ 179 w 204"/>
                <a:gd name="T39" fmla="*/ 304 h 398"/>
                <a:gd name="T40" fmla="*/ 96 w 204"/>
                <a:gd name="T41" fmla="*/ 380 h 398"/>
                <a:gd name="T42" fmla="*/ 74 w 204"/>
                <a:gd name="T43" fmla="*/ 349 h 398"/>
                <a:gd name="T44" fmla="*/ 80 w 204"/>
                <a:gd name="T45" fmla="*/ 323 h 398"/>
                <a:gd name="T46" fmla="*/ 120 w 204"/>
                <a:gd name="T47" fmla="*/ 143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4" h="398">
                  <a:moveTo>
                    <a:pt x="120" y="143"/>
                  </a:moveTo>
                  <a:lnTo>
                    <a:pt x="183" y="143"/>
                  </a:lnTo>
                  <a:cubicBezTo>
                    <a:pt x="195" y="143"/>
                    <a:pt x="203" y="143"/>
                    <a:pt x="203" y="128"/>
                  </a:cubicBezTo>
                  <a:cubicBezTo>
                    <a:pt x="203" y="122"/>
                    <a:pt x="195" y="122"/>
                    <a:pt x="185" y="122"/>
                  </a:cubicBezTo>
                  <a:lnTo>
                    <a:pt x="128" y="122"/>
                  </a:lnTo>
                  <a:lnTo>
                    <a:pt x="149" y="27"/>
                  </a:lnTo>
                  <a:cubicBezTo>
                    <a:pt x="149" y="25"/>
                    <a:pt x="153" y="23"/>
                    <a:pt x="153" y="21"/>
                  </a:cubicBezTo>
                  <a:cubicBezTo>
                    <a:pt x="153" y="8"/>
                    <a:pt x="143" y="0"/>
                    <a:pt x="130" y="0"/>
                  </a:cubicBezTo>
                  <a:cubicBezTo>
                    <a:pt x="116" y="0"/>
                    <a:pt x="108" y="10"/>
                    <a:pt x="100" y="25"/>
                  </a:cubicBezTo>
                  <a:cubicBezTo>
                    <a:pt x="98" y="42"/>
                    <a:pt x="106" y="13"/>
                    <a:pt x="82" y="122"/>
                  </a:cubicBezTo>
                  <a:lnTo>
                    <a:pt x="20" y="122"/>
                  </a:lnTo>
                  <a:cubicBezTo>
                    <a:pt x="8" y="122"/>
                    <a:pt x="0" y="122"/>
                    <a:pt x="0" y="136"/>
                  </a:cubicBezTo>
                  <a:cubicBezTo>
                    <a:pt x="0" y="143"/>
                    <a:pt x="8" y="143"/>
                    <a:pt x="16" y="143"/>
                  </a:cubicBezTo>
                  <a:lnTo>
                    <a:pt x="74" y="143"/>
                  </a:lnTo>
                  <a:lnTo>
                    <a:pt x="38" y="290"/>
                  </a:lnTo>
                  <a:cubicBezTo>
                    <a:pt x="36" y="309"/>
                    <a:pt x="32" y="330"/>
                    <a:pt x="32" y="338"/>
                  </a:cubicBezTo>
                  <a:cubicBezTo>
                    <a:pt x="32" y="374"/>
                    <a:pt x="60" y="397"/>
                    <a:pt x="94" y="397"/>
                  </a:cubicBezTo>
                  <a:cubicBezTo>
                    <a:pt x="161" y="397"/>
                    <a:pt x="197" y="311"/>
                    <a:pt x="197" y="300"/>
                  </a:cubicBezTo>
                  <a:cubicBezTo>
                    <a:pt x="197" y="292"/>
                    <a:pt x="191" y="292"/>
                    <a:pt x="189" y="292"/>
                  </a:cubicBezTo>
                  <a:cubicBezTo>
                    <a:pt x="181" y="292"/>
                    <a:pt x="181" y="296"/>
                    <a:pt x="179" y="304"/>
                  </a:cubicBezTo>
                  <a:cubicBezTo>
                    <a:pt x="159" y="342"/>
                    <a:pt x="130" y="380"/>
                    <a:pt x="96" y="380"/>
                  </a:cubicBezTo>
                  <a:cubicBezTo>
                    <a:pt x="82" y="380"/>
                    <a:pt x="74" y="372"/>
                    <a:pt x="74" y="349"/>
                  </a:cubicBezTo>
                  <a:cubicBezTo>
                    <a:pt x="74" y="340"/>
                    <a:pt x="76" y="330"/>
                    <a:pt x="80" y="323"/>
                  </a:cubicBezTo>
                  <a:lnTo>
                    <a:pt x="120" y="14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9FF5E395-8CB6-4CEF-A829-5A0BACE84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" y="2309"/>
              <a:ext cx="99" cy="104"/>
            </a:xfrm>
            <a:custGeom>
              <a:avLst/>
              <a:gdLst>
                <a:gd name="T0" fmla="*/ 233 w 439"/>
                <a:gd name="T1" fmla="*/ 246 h 463"/>
                <a:gd name="T2" fmla="*/ 416 w 439"/>
                <a:gd name="T3" fmla="*/ 246 h 463"/>
                <a:gd name="T4" fmla="*/ 438 w 439"/>
                <a:gd name="T5" fmla="*/ 229 h 463"/>
                <a:gd name="T6" fmla="*/ 416 w 439"/>
                <a:gd name="T7" fmla="*/ 214 h 463"/>
                <a:gd name="T8" fmla="*/ 233 w 439"/>
                <a:gd name="T9" fmla="*/ 214 h 463"/>
                <a:gd name="T10" fmla="*/ 233 w 439"/>
                <a:gd name="T11" fmla="*/ 23 h 463"/>
                <a:gd name="T12" fmla="*/ 219 w 439"/>
                <a:gd name="T13" fmla="*/ 0 h 463"/>
                <a:gd name="T14" fmla="*/ 205 w 439"/>
                <a:gd name="T15" fmla="*/ 23 h 463"/>
                <a:gd name="T16" fmla="*/ 205 w 439"/>
                <a:gd name="T17" fmla="*/ 214 h 463"/>
                <a:gd name="T18" fmla="*/ 22 w 439"/>
                <a:gd name="T19" fmla="*/ 214 h 463"/>
                <a:gd name="T20" fmla="*/ 0 w 439"/>
                <a:gd name="T21" fmla="*/ 229 h 463"/>
                <a:gd name="T22" fmla="*/ 22 w 439"/>
                <a:gd name="T23" fmla="*/ 246 h 463"/>
                <a:gd name="T24" fmla="*/ 205 w 439"/>
                <a:gd name="T25" fmla="*/ 246 h 463"/>
                <a:gd name="T26" fmla="*/ 205 w 439"/>
                <a:gd name="T27" fmla="*/ 437 h 463"/>
                <a:gd name="T28" fmla="*/ 219 w 439"/>
                <a:gd name="T29" fmla="*/ 462 h 463"/>
                <a:gd name="T30" fmla="*/ 233 w 439"/>
                <a:gd name="T31" fmla="*/ 437 h 463"/>
                <a:gd name="T32" fmla="*/ 233 w 439"/>
                <a:gd name="T33" fmla="*/ 24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" h="463">
                  <a:moveTo>
                    <a:pt x="233" y="246"/>
                  </a:moveTo>
                  <a:lnTo>
                    <a:pt x="416" y="246"/>
                  </a:lnTo>
                  <a:cubicBezTo>
                    <a:pt x="424" y="246"/>
                    <a:pt x="438" y="246"/>
                    <a:pt x="438" y="229"/>
                  </a:cubicBezTo>
                  <a:cubicBezTo>
                    <a:pt x="438" y="214"/>
                    <a:pt x="424" y="214"/>
                    <a:pt x="416" y="214"/>
                  </a:cubicBezTo>
                  <a:lnTo>
                    <a:pt x="233" y="214"/>
                  </a:lnTo>
                  <a:lnTo>
                    <a:pt x="233" y="23"/>
                  </a:lnTo>
                  <a:cubicBezTo>
                    <a:pt x="233" y="15"/>
                    <a:pt x="233" y="0"/>
                    <a:pt x="219" y="0"/>
                  </a:cubicBezTo>
                  <a:cubicBezTo>
                    <a:pt x="205" y="0"/>
                    <a:pt x="205" y="15"/>
                    <a:pt x="205" y="23"/>
                  </a:cubicBezTo>
                  <a:lnTo>
                    <a:pt x="205" y="214"/>
                  </a:lnTo>
                  <a:lnTo>
                    <a:pt x="22" y="214"/>
                  </a:lnTo>
                  <a:cubicBezTo>
                    <a:pt x="14" y="214"/>
                    <a:pt x="0" y="214"/>
                    <a:pt x="0" y="229"/>
                  </a:cubicBezTo>
                  <a:cubicBezTo>
                    <a:pt x="0" y="246"/>
                    <a:pt x="14" y="246"/>
                    <a:pt x="22" y="246"/>
                  </a:cubicBezTo>
                  <a:lnTo>
                    <a:pt x="205" y="246"/>
                  </a:lnTo>
                  <a:lnTo>
                    <a:pt x="205" y="437"/>
                  </a:lnTo>
                  <a:cubicBezTo>
                    <a:pt x="205" y="443"/>
                    <a:pt x="205" y="462"/>
                    <a:pt x="219" y="462"/>
                  </a:cubicBezTo>
                  <a:cubicBezTo>
                    <a:pt x="233" y="462"/>
                    <a:pt x="233" y="447"/>
                    <a:pt x="233" y="437"/>
                  </a:cubicBezTo>
                  <a:lnTo>
                    <a:pt x="233" y="2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xmlns="" id="{A81A25DA-16F8-4468-8B9E-BCE47690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303"/>
              <a:ext cx="48" cy="93"/>
            </a:xfrm>
            <a:custGeom>
              <a:avLst/>
              <a:gdLst>
                <a:gd name="T0" fmla="*/ 135 w 218"/>
                <a:gd name="T1" fmla="*/ 17 h 415"/>
                <a:gd name="T2" fmla="*/ 118 w 218"/>
                <a:gd name="T3" fmla="*/ 0 h 415"/>
                <a:gd name="T4" fmla="*/ 0 w 218"/>
                <a:gd name="T5" fmla="*/ 40 h 415"/>
                <a:gd name="T6" fmla="*/ 0 w 218"/>
                <a:gd name="T7" fmla="*/ 63 h 415"/>
                <a:gd name="T8" fmla="*/ 86 w 218"/>
                <a:gd name="T9" fmla="*/ 46 h 415"/>
                <a:gd name="T10" fmla="*/ 86 w 218"/>
                <a:gd name="T11" fmla="*/ 363 h 415"/>
                <a:gd name="T12" fmla="*/ 26 w 218"/>
                <a:gd name="T13" fmla="*/ 391 h 415"/>
                <a:gd name="T14" fmla="*/ 4 w 218"/>
                <a:gd name="T15" fmla="*/ 391 h 415"/>
                <a:gd name="T16" fmla="*/ 4 w 218"/>
                <a:gd name="T17" fmla="*/ 414 h 415"/>
                <a:gd name="T18" fmla="*/ 110 w 218"/>
                <a:gd name="T19" fmla="*/ 412 h 415"/>
                <a:gd name="T20" fmla="*/ 217 w 218"/>
                <a:gd name="T21" fmla="*/ 414 h 415"/>
                <a:gd name="T22" fmla="*/ 217 w 218"/>
                <a:gd name="T23" fmla="*/ 391 h 415"/>
                <a:gd name="T24" fmla="*/ 195 w 218"/>
                <a:gd name="T25" fmla="*/ 391 h 415"/>
                <a:gd name="T26" fmla="*/ 135 w 218"/>
                <a:gd name="T27" fmla="*/ 363 h 415"/>
                <a:gd name="T28" fmla="*/ 135 w 218"/>
                <a:gd name="T29" fmla="*/ 17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" h="415">
                  <a:moveTo>
                    <a:pt x="135" y="17"/>
                  </a:moveTo>
                  <a:cubicBezTo>
                    <a:pt x="135" y="0"/>
                    <a:pt x="133" y="0"/>
                    <a:pt x="118" y="0"/>
                  </a:cubicBezTo>
                  <a:cubicBezTo>
                    <a:pt x="80" y="38"/>
                    <a:pt x="24" y="40"/>
                    <a:pt x="0" y="40"/>
                  </a:cubicBezTo>
                  <a:lnTo>
                    <a:pt x="0" y="63"/>
                  </a:lnTo>
                  <a:cubicBezTo>
                    <a:pt x="14" y="63"/>
                    <a:pt x="52" y="63"/>
                    <a:pt x="86" y="46"/>
                  </a:cubicBezTo>
                  <a:lnTo>
                    <a:pt x="86" y="363"/>
                  </a:lnTo>
                  <a:cubicBezTo>
                    <a:pt x="86" y="384"/>
                    <a:pt x="86" y="391"/>
                    <a:pt x="26" y="391"/>
                  </a:cubicBezTo>
                  <a:lnTo>
                    <a:pt x="4" y="391"/>
                  </a:lnTo>
                  <a:lnTo>
                    <a:pt x="4" y="414"/>
                  </a:lnTo>
                  <a:cubicBezTo>
                    <a:pt x="14" y="414"/>
                    <a:pt x="88" y="412"/>
                    <a:pt x="110" y="412"/>
                  </a:cubicBezTo>
                  <a:cubicBezTo>
                    <a:pt x="130" y="412"/>
                    <a:pt x="205" y="414"/>
                    <a:pt x="217" y="414"/>
                  </a:cubicBezTo>
                  <a:lnTo>
                    <a:pt x="217" y="391"/>
                  </a:lnTo>
                  <a:lnTo>
                    <a:pt x="195" y="391"/>
                  </a:lnTo>
                  <a:cubicBezTo>
                    <a:pt x="135" y="391"/>
                    <a:pt x="135" y="384"/>
                    <a:pt x="135" y="363"/>
                  </a:cubicBezTo>
                  <a:lnTo>
                    <a:pt x="135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xmlns="" id="{F2226BA8-D76D-43F6-9EB4-CC61A75E7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2290"/>
              <a:ext cx="35" cy="141"/>
            </a:xfrm>
            <a:custGeom>
              <a:avLst/>
              <a:gdLst>
                <a:gd name="T0" fmla="*/ 12 w 158"/>
                <a:gd name="T1" fmla="*/ 0 h 625"/>
                <a:gd name="T2" fmla="*/ 0 w 158"/>
                <a:gd name="T3" fmla="*/ 8 h 625"/>
                <a:gd name="T4" fmla="*/ 4 w 158"/>
                <a:gd name="T5" fmla="*/ 15 h 625"/>
                <a:gd name="T6" fmla="*/ 112 w 158"/>
                <a:gd name="T7" fmla="*/ 311 h 625"/>
                <a:gd name="T8" fmla="*/ 12 w 158"/>
                <a:gd name="T9" fmla="*/ 601 h 625"/>
                <a:gd name="T10" fmla="*/ 0 w 158"/>
                <a:gd name="T11" fmla="*/ 615 h 625"/>
                <a:gd name="T12" fmla="*/ 8 w 158"/>
                <a:gd name="T13" fmla="*/ 624 h 625"/>
                <a:gd name="T14" fmla="*/ 110 w 158"/>
                <a:gd name="T15" fmla="*/ 502 h 625"/>
                <a:gd name="T16" fmla="*/ 157 w 158"/>
                <a:gd name="T17" fmla="*/ 311 h 625"/>
                <a:gd name="T18" fmla="*/ 12 w 158"/>
                <a:gd name="T19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625">
                  <a:moveTo>
                    <a:pt x="12" y="0"/>
                  </a:moveTo>
                  <a:cubicBezTo>
                    <a:pt x="8" y="0"/>
                    <a:pt x="0" y="0"/>
                    <a:pt x="0" y="8"/>
                  </a:cubicBezTo>
                  <a:cubicBezTo>
                    <a:pt x="0" y="10"/>
                    <a:pt x="2" y="13"/>
                    <a:pt x="4" y="15"/>
                  </a:cubicBezTo>
                  <a:cubicBezTo>
                    <a:pt x="58" y="65"/>
                    <a:pt x="112" y="149"/>
                    <a:pt x="112" y="311"/>
                  </a:cubicBezTo>
                  <a:cubicBezTo>
                    <a:pt x="112" y="441"/>
                    <a:pt x="74" y="540"/>
                    <a:pt x="12" y="601"/>
                  </a:cubicBezTo>
                  <a:cubicBezTo>
                    <a:pt x="0" y="613"/>
                    <a:pt x="0" y="613"/>
                    <a:pt x="0" y="615"/>
                  </a:cubicBezTo>
                  <a:cubicBezTo>
                    <a:pt x="0" y="617"/>
                    <a:pt x="2" y="624"/>
                    <a:pt x="8" y="624"/>
                  </a:cubicBezTo>
                  <a:cubicBezTo>
                    <a:pt x="14" y="624"/>
                    <a:pt x="72" y="582"/>
                    <a:pt x="110" y="502"/>
                  </a:cubicBezTo>
                  <a:cubicBezTo>
                    <a:pt x="141" y="451"/>
                    <a:pt x="157" y="384"/>
                    <a:pt x="157" y="311"/>
                  </a:cubicBezTo>
                  <a:cubicBezTo>
                    <a:pt x="157" y="225"/>
                    <a:pt x="130" y="86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5" name="Line 29">
            <a:extLst>
              <a:ext uri="{FF2B5EF4-FFF2-40B4-BE49-F238E27FC236}">
                <a16:creationId xmlns:a16="http://schemas.microsoft.com/office/drawing/2014/main" xmlns="" id="{0C2725DC-C2CB-4ED4-9697-93AD28BD50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79293" y="4207191"/>
            <a:ext cx="758825" cy="1825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Text Box 30">
            <a:extLst>
              <a:ext uri="{FF2B5EF4-FFF2-40B4-BE49-F238E27FC236}">
                <a16:creationId xmlns:a16="http://schemas.microsoft.com/office/drawing/2014/main" xmlns="" id="{193AD102-4907-44B3-9844-A94825CCB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3506" y="4100829"/>
            <a:ext cx="11938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/>
              <a:t>Projection</a:t>
            </a:r>
          </a:p>
          <a:p>
            <a:r>
              <a:rPr lang="en-IN" altLang="en-US"/>
              <a:t>    step</a:t>
            </a:r>
          </a:p>
        </p:txBody>
      </p:sp>
      <p:grpSp>
        <p:nvGrpSpPr>
          <p:cNvPr id="27" name="Group 31">
            <a:extLst>
              <a:ext uri="{FF2B5EF4-FFF2-40B4-BE49-F238E27FC236}">
                <a16:creationId xmlns:a16="http://schemas.microsoft.com/office/drawing/2014/main" xmlns="" id="{C6383867-07EA-4BFC-BCA2-504AA0D3FDD6}"/>
              </a:ext>
            </a:extLst>
          </p:cNvPr>
          <p:cNvGrpSpPr>
            <a:grpSpLocks/>
          </p:cNvGrpSpPr>
          <p:nvPr/>
        </p:nvGrpSpPr>
        <p:grpSpPr bwMode="auto">
          <a:xfrm>
            <a:off x="8572818" y="5218429"/>
            <a:ext cx="501650" cy="609600"/>
            <a:chOff x="3334" y="2745"/>
            <a:chExt cx="316" cy="384"/>
          </a:xfrm>
        </p:grpSpPr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xmlns="" id="{F4ADF33B-2BCA-4660-8A1D-E6CF2B572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757"/>
              <a:ext cx="316" cy="358"/>
            </a:xfrm>
            <a:custGeom>
              <a:avLst/>
              <a:gdLst>
                <a:gd name="T0" fmla="*/ 700 w 1400"/>
                <a:gd name="T1" fmla="*/ 1582 h 1583"/>
                <a:gd name="T2" fmla="*/ 0 w 1400"/>
                <a:gd name="T3" fmla="*/ 1582 h 1583"/>
                <a:gd name="T4" fmla="*/ 0 w 1400"/>
                <a:gd name="T5" fmla="*/ 0 h 1583"/>
                <a:gd name="T6" fmla="*/ 1399 w 1400"/>
                <a:gd name="T7" fmla="*/ 0 h 1583"/>
                <a:gd name="T8" fmla="*/ 1399 w 1400"/>
                <a:gd name="T9" fmla="*/ 1582 h 1583"/>
                <a:gd name="T10" fmla="*/ 700 w 1400"/>
                <a:gd name="T11" fmla="*/ 1582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583">
                  <a:moveTo>
                    <a:pt x="700" y="1582"/>
                  </a:moveTo>
                  <a:lnTo>
                    <a:pt x="0" y="1582"/>
                  </a:lnTo>
                  <a:lnTo>
                    <a:pt x="0" y="0"/>
                  </a:lnTo>
                  <a:lnTo>
                    <a:pt x="1399" y="0"/>
                  </a:lnTo>
                  <a:lnTo>
                    <a:pt x="1399" y="1582"/>
                  </a:lnTo>
                  <a:lnTo>
                    <a:pt x="700" y="158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xmlns="" id="{7574FF78-1891-4BC3-B0CB-3E684E586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2745"/>
              <a:ext cx="283" cy="384"/>
            </a:xfrm>
            <a:custGeom>
              <a:avLst/>
              <a:gdLst>
                <a:gd name="T0" fmla="*/ 1172 w 1252"/>
                <a:gd name="T1" fmla="*/ 1281 h 1698"/>
                <a:gd name="T2" fmla="*/ 1143 w 1252"/>
                <a:gd name="T3" fmla="*/ 1259 h 1698"/>
                <a:gd name="T4" fmla="*/ 1041 w 1252"/>
                <a:gd name="T5" fmla="*/ 1292 h 1698"/>
                <a:gd name="T6" fmla="*/ 955 w 1252"/>
                <a:gd name="T7" fmla="*/ 1379 h 1698"/>
                <a:gd name="T8" fmla="*/ 620 w 1252"/>
                <a:gd name="T9" fmla="*/ 1571 h 1698"/>
                <a:gd name="T10" fmla="*/ 205 w 1252"/>
                <a:gd name="T11" fmla="*/ 1067 h 1698"/>
                <a:gd name="T12" fmla="*/ 421 w 1252"/>
                <a:gd name="T13" fmla="*/ 394 h 1698"/>
                <a:gd name="T14" fmla="*/ 899 w 1252"/>
                <a:gd name="T15" fmla="*/ 126 h 1698"/>
                <a:gd name="T16" fmla="*/ 1052 w 1252"/>
                <a:gd name="T17" fmla="*/ 252 h 1698"/>
                <a:gd name="T18" fmla="*/ 933 w 1252"/>
                <a:gd name="T19" fmla="*/ 542 h 1698"/>
                <a:gd name="T20" fmla="*/ 921 w 1252"/>
                <a:gd name="T21" fmla="*/ 575 h 1698"/>
                <a:gd name="T22" fmla="*/ 944 w 1252"/>
                <a:gd name="T23" fmla="*/ 591 h 1698"/>
                <a:gd name="T24" fmla="*/ 1115 w 1252"/>
                <a:gd name="T25" fmla="*/ 504 h 1698"/>
                <a:gd name="T26" fmla="*/ 1251 w 1252"/>
                <a:gd name="T27" fmla="*/ 148 h 1698"/>
                <a:gd name="T28" fmla="*/ 1063 w 1252"/>
                <a:gd name="T29" fmla="*/ 0 h 1698"/>
                <a:gd name="T30" fmla="*/ 313 w 1252"/>
                <a:gd name="T31" fmla="*/ 356 h 1698"/>
                <a:gd name="T32" fmla="*/ 0 w 1252"/>
                <a:gd name="T33" fmla="*/ 1166 h 1698"/>
                <a:gd name="T34" fmla="*/ 455 w 1252"/>
                <a:gd name="T35" fmla="*/ 1697 h 1698"/>
                <a:gd name="T36" fmla="*/ 1172 w 1252"/>
                <a:gd name="T37" fmla="*/ 1281 h 1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2" h="1698">
                  <a:moveTo>
                    <a:pt x="1172" y="1281"/>
                  </a:moveTo>
                  <a:cubicBezTo>
                    <a:pt x="1172" y="1259"/>
                    <a:pt x="1149" y="1259"/>
                    <a:pt x="1143" y="1259"/>
                  </a:cubicBezTo>
                  <a:cubicBezTo>
                    <a:pt x="1103" y="1259"/>
                    <a:pt x="1041" y="1292"/>
                    <a:pt x="1041" y="1292"/>
                  </a:cubicBezTo>
                  <a:cubicBezTo>
                    <a:pt x="995" y="1325"/>
                    <a:pt x="978" y="1341"/>
                    <a:pt x="955" y="1379"/>
                  </a:cubicBezTo>
                  <a:cubicBezTo>
                    <a:pt x="876" y="1489"/>
                    <a:pt x="773" y="1571"/>
                    <a:pt x="620" y="1571"/>
                  </a:cubicBezTo>
                  <a:cubicBezTo>
                    <a:pt x="404" y="1571"/>
                    <a:pt x="205" y="1418"/>
                    <a:pt x="205" y="1067"/>
                  </a:cubicBezTo>
                  <a:cubicBezTo>
                    <a:pt x="205" y="865"/>
                    <a:pt x="284" y="580"/>
                    <a:pt x="421" y="394"/>
                  </a:cubicBezTo>
                  <a:cubicBezTo>
                    <a:pt x="523" y="252"/>
                    <a:pt x="654" y="126"/>
                    <a:pt x="899" y="126"/>
                  </a:cubicBezTo>
                  <a:cubicBezTo>
                    <a:pt x="995" y="126"/>
                    <a:pt x="1052" y="159"/>
                    <a:pt x="1052" y="252"/>
                  </a:cubicBezTo>
                  <a:cubicBezTo>
                    <a:pt x="1052" y="328"/>
                    <a:pt x="961" y="487"/>
                    <a:pt x="933" y="542"/>
                  </a:cubicBezTo>
                  <a:cubicBezTo>
                    <a:pt x="921" y="569"/>
                    <a:pt x="921" y="569"/>
                    <a:pt x="921" y="575"/>
                  </a:cubicBezTo>
                  <a:cubicBezTo>
                    <a:pt x="921" y="591"/>
                    <a:pt x="933" y="591"/>
                    <a:pt x="944" y="591"/>
                  </a:cubicBezTo>
                  <a:cubicBezTo>
                    <a:pt x="995" y="591"/>
                    <a:pt x="1086" y="542"/>
                    <a:pt x="1115" y="504"/>
                  </a:cubicBezTo>
                  <a:cubicBezTo>
                    <a:pt x="1115" y="487"/>
                    <a:pt x="1251" y="263"/>
                    <a:pt x="1251" y="148"/>
                  </a:cubicBezTo>
                  <a:cubicBezTo>
                    <a:pt x="1251" y="22"/>
                    <a:pt x="1143" y="0"/>
                    <a:pt x="1063" y="0"/>
                  </a:cubicBezTo>
                  <a:cubicBezTo>
                    <a:pt x="717" y="0"/>
                    <a:pt x="427" y="224"/>
                    <a:pt x="313" y="356"/>
                  </a:cubicBezTo>
                  <a:cubicBezTo>
                    <a:pt x="28" y="684"/>
                    <a:pt x="0" y="1051"/>
                    <a:pt x="0" y="1166"/>
                  </a:cubicBezTo>
                  <a:cubicBezTo>
                    <a:pt x="0" y="1511"/>
                    <a:pt x="176" y="1697"/>
                    <a:pt x="455" y="1697"/>
                  </a:cubicBezTo>
                  <a:cubicBezTo>
                    <a:pt x="842" y="1697"/>
                    <a:pt x="1172" y="1341"/>
                    <a:pt x="1172" y="128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xmlns="" id="{719F1DCA-42F6-422D-A0CD-AAD07259EDC9}"/>
              </a:ext>
            </a:extLst>
          </p:cNvPr>
          <p:cNvSpPr/>
          <p:nvPr/>
        </p:nvSpPr>
        <p:spPr>
          <a:xfrm>
            <a:off x="5394932" y="4796154"/>
            <a:ext cx="1035703" cy="464101"/>
          </a:xfrm>
          <a:prstGeom prst="wedgeRectCallout">
            <a:avLst>
              <a:gd name="adj1" fmla="val -71180"/>
              <a:gd name="adj2" fmla="val 9845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Projection operator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45759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7547"/>
    </mc:Choice>
    <mc:Fallback>
      <p:transition spd="slow" advTm="2075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5" grpId="0" animBg="1"/>
      <p:bldP spid="36" grpId="0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Projected GD: How to Project?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Here projecting a point means finding the “closest” point from the constraint set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some sets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the projection step is easy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E94412-7713-4D2A-91C4-16FB18B171F9}"/>
                  </a:ext>
                </a:extLst>
              </p:cNvPr>
              <p:cNvSpPr txBox="1"/>
              <p:nvPr/>
            </p:nvSpPr>
            <p:spPr>
              <a:xfrm>
                <a:off x="3054199" y="1765882"/>
                <a:ext cx="61627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3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</m:oMath>
                </a14:m>
                <a:r>
                  <a:rPr lang="en-GB" sz="3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6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IN" sz="36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36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36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6E94412-7713-4D2A-91C4-16FB18B1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199" y="1765882"/>
                <a:ext cx="6162708" cy="553998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Line 1">
            <a:extLst>
              <a:ext uri="{FF2B5EF4-FFF2-40B4-BE49-F238E27FC236}">
                <a16:creationId xmlns:a16="http://schemas.microsoft.com/office/drawing/2014/main" xmlns="" id="{5BD1C61E-3B80-45D9-A09C-BBA64C31F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2500" y="3766284"/>
            <a:ext cx="1587" cy="1800225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" name="Line 2">
            <a:extLst>
              <a:ext uri="{FF2B5EF4-FFF2-40B4-BE49-F238E27FC236}">
                <a16:creationId xmlns:a16="http://schemas.microsoft.com/office/drawing/2014/main" xmlns="" id="{B2E5E270-6525-4763-84EC-A5069A191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0950" y="4666396"/>
            <a:ext cx="1908175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" name="Oval 3">
            <a:extLst>
              <a:ext uri="{FF2B5EF4-FFF2-40B4-BE49-F238E27FC236}">
                <a16:creationId xmlns:a16="http://schemas.microsoft.com/office/drawing/2014/main" xmlns="" id="{D27DCBEE-F2E4-495B-839E-E24C1255C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850" y="3945671"/>
            <a:ext cx="1476375" cy="1476375"/>
          </a:xfrm>
          <a:prstGeom prst="ellipse">
            <a:avLst/>
          </a:prstGeom>
          <a:solidFill>
            <a:srgbClr val="FFCC00">
              <a:alpha val="34000"/>
            </a:srgbClr>
          </a:solidFill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09C1203E-5361-492B-8A7D-A31B1A1B4264}"/>
              </a:ext>
            </a:extLst>
          </p:cNvPr>
          <p:cNvGrpSpPr>
            <a:grpSpLocks/>
          </p:cNvGrpSpPr>
          <p:nvPr/>
        </p:nvGrpSpPr>
        <p:grpSpPr bwMode="auto">
          <a:xfrm>
            <a:off x="4107837" y="3801209"/>
            <a:ext cx="250825" cy="214312"/>
            <a:chOff x="1610" y="1519"/>
            <a:chExt cx="158" cy="135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xmlns="" id="{480D279A-3645-4B43-9A11-7470C0D1B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522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xmlns="" id="{31FB4CA7-66F9-4E68-888E-F31361233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519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2" name="Oval 7">
            <a:extLst>
              <a:ext uri="{FF2B5EF4-FFF2-40B4-BE49-F238E27FC236}">
                <a16:creationId xmlns:a16="http://schemas.microsoft.com/office/drawing/2014/main" xmlns="" id="{5D13DB6F-C1D0-4538-B599-E847C9729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375" y="3729771"/>
            <a:ext cx="144462" cy="144463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" name="Line 8">
            <a:extLst>
              <a:ext uri="{FF2B5EF4-FFF2-40B4-BE49-F238E27FC236}">
                <a16:creationId xmlns:a16="http://schemas.microsoft.com/office/drawing/2014/main" xmlns="" id="{32946A7D-1199-4579-9E5E-BC74131B7E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2400" y="3837721"/>
            <a:ext cx="219075" cy="323850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" name="Text Box 9">
            <a:extLst>
              <a:ext uri="{FF2B5EF4-FFF2-40B4-BE49-F238E27FC236}">
                <a16:creationId xmlns:a16="http://schemas.microsoft.com/office/drawing/2014/main" xmlns="" id="{AA29C073-75DD-45C3-ACE7-BF2466206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225" y="4666396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(1,0)</a:t>
            </a:r>
          </a:p>
        </p:txBody>
      </p:sp>
      <p:sp>
        <p:nvSpPr>
          <p:cNvPr id="75" name="Text Box 10">
            <a:extLst>
              <a:ext uri="{FF2B5EF4-FFF2-40B4-BE49-F238E27FC236}">
                <a16:creationId xmlns:a16="http://schemas.microsoft.com/office/drawing/2014/main" xmlns="" id="{BC5BCD18-7428-47B3-85F6-7D46F56BC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237" y="3593246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(0,1)</a:t>
            </a:r>
          </a:p>
        </p:txBody>
      </p:sp>
      <p:sp>
        <p:nvSpPr>
          <p:cNvPr id="76" name="Text Box 11">
            <a:extLst>
              <a:ext uri="{FF2B5EF4-FFF2-40B4-BE49-F238E27FC236}">
                <a16:creationId xmlns:a16="http://schemas.microsoft.com/office/drawing/2014/main" xmlns="" id="{92541238-859D-473B-9B5D-36C6C8161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742" y="5653671"/>
            <a:ext cx="5163258" cy="38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</a:t>
            </a:r>
            <a:r>
              <a:rPr lang="en-IN" altLang="en-US" dirty="0">
                <a:latin typeface="Abadi Extra Light" panose="020B0204020104020204" pitchFamily="34" charset="0"/>
              </a:rPr>
              <a:t>Projection = Normalize to unit Euclidean length vector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1" name="Text Box 26">
                <a:extLst>
                  <a:ext uri="{FF2B5EF4-FFF2-40B4-BE49-F238E27FC236}">
                    <a16:creationId xmlns:a16="http://schemas.microsoft.com/office/drawing/2014/main" id="{E0E1CDE9-2B88-42C7-92AB-7CCD675CA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437" y="3151921"/>
                <a:ext cx="3180345" cy="403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64404" rIns="90000" bIns="45000"/>
              <a:lstStyle>
                <a:lvl1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altLang="en-US" sz="2200" dirty="0">
                    <a:latin typeface="Abadi Extra Light" panose="020B0204020104020204" pitchFamily="34" charset="0"/>
                  </a:rPr>
                  <a:t>: Unit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20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alt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alt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altLang="en-US" sz="2200" dirty="0">
                    <a:latin typeface="Abadi Extra Light" panose="020B0204020104020204" pitchFamily="34" charset="0"/>
                  </a:rPr>
                  <a:t>ball</a:t>
                </a:r>
              </a:p>
            </p:txBody>
          </p:sp>
        </mc:Choice>
        <mc:Fallback>
          <p:sp>
            <p:nvSpPr>
              <p:cNvPr id="81" name="Text Box 2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0E1CDE9-2B88-42C7-92AB-7CCD675CA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6437" y="3151921"/>
                <a:ext cx="3180345" cy="403225"/>
              </a:xfrm>
              <a:prstGeom prst="rect">
                <a:avLst/>
              </a:prstGeom>
              <a:blipFill>
                <a:blip r:embed="rId7" cstate="print"/>
                <a:stretch>
                  <a:fillRect l="-576" t="-1515" b="-469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22405F77-0484-4D74-A8D6-214C6D84B97F}"/>
              </a:ext>
            </a:extLst>
          </p:cNvPr>
          <p:cNvGrpSpPr>
            <a:grpSpLocks/>
          </p:cNvGrpSpPr>
          <p:nvPr/>
        </p:nvGrpSpPr>
        <p:grpSpPr bwMode="auto">
          <a:xfrm>
            <a:off x="4144350" y="5277584"/>
            <a:ext cx="250825" cy="214312"/>
            <a:chOff x="1633" y="2449"/>
            <a:chExt cx="158" cy="135"/>
          </a:xfrm>
        </p:grpSpPr>
        <p:sp>
          <p:nvSpPr>
            <p:cNvPr id="87" name="Freeform 41">
              <a:extLst>
                <a:ext uri="{FF2B5EF4-FFF2-40B4-BE49-F238E27FC236}">
                  <a16:creationId xmlns:a16="http://schemas.microsoft.com/office/drawing/2014/main" xmlns="" id="{DF13DB83-DF4A-4826-B4AA-8DC9FF33E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" y="2452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Freeform 42">
              <a:extLst>
                <a:ext uri="{FF2B5EF4-FFF2-40B4-BE49-F238E27FC236}">
                  <a16:creationId xmlns:a16="http://schemas.microsoft.com/office/drawing/2014/main" xmlns="" id="{3A3AD408-ECC1-4221-B74D-A4A9FD9B7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" y="2449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9" name="Oval 43">
            <a:extLst>
              <a:ext uri="{FF2B5EF4-FFF2-40B4-BE49-F238E27FC236}">
                <a16:creationId xmlns:a16="http://schemas.microsoft.com/office/drawing/2014/main" xmlns="" id="{AC56A467-94DE-409D-B0E8-B126FC6C3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9887" y="5277584"/>
            <a:ext cx="144463" cy="144462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0" name="Line 44">
            <a:extLst>
              <a:ext uri="{FF2B5EF4-FFF2-40B4-BE49-F238E27FC236}">
                <a16:creationId xmlns:a16="http://schemas.microsoft.com/office/drawing/2014/main" xmlns="" id="{5035DD22-6E19-4A69-9062-6D15FC2AF5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5425" y="5204559"/>
            <a:ext cx="182562" cy="111125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xmlns="" id="{8A00A47E-859D-42A5-9AD7-15F2C9EC572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7173" y="6103084"/>
            <a:ext cx="2006853" cy="554189"/>
          </a:xfrm>
          <a:prstGeom prst="rect">
            <a:avLst/>
          </a:prstGeom>
        </p:spPr>
      </p:pic>
      <p:sp>
        <p:nvSpPr>
          <p:cNvPr id="93" name="Line 13">
            <a:extLst>
              <a:ext uri="{FF2B5EF4-FFF2-40B4-BE49-F238E27FC236}">
                <a16:creationId xmlns:a16="http://schemas.microsoft.com/office/drawing/2014/main" xmlns="" id="{62B037B3-DECB-4967-9A02-D9E08C6E8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8952" y="3743030"/>
            <a:ext cx="1587" cy="1800225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4" name="Line 14">
            <a:extLst>
              <a:ext uri="{FF2B5EF4-FFF2-40B4-BE49-F238E27FC236}">
                <a16:creationId xmlns:a16="http://schemas.microsoft.com/office/drawing/2014/main" xmlns="" id="{BFB95175-D725-406B-9184-A2B391558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614" y="5217817"/>
            <a:ext cx="1908175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xmlns="" id="{7FAB7614-629B-4E80-B2F3-86E5DA85C055}"/>
              </a:ext>
            </a:extLst>
          </p:cNvPr>
          <p:cNvGrpSpPr>
            <a:grpSpLocks/>
          </p:cNvGrpSpPr>
          <p:nvPr/>
        </p:nvGrpSpPr>
        <p:grpSpPr bwMode="auto">
          <a:xfrm>
            <a:off x="7857152" y="4174830"/>
            <a:ext cx="250825" cy="214312"/>
            <a:chOff x="3719" y="1701"/>
            <a:chExt cx="158" cy="135"/>
          </a:xfrm>
        </p:grpSpPr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xmlns="" id="{CCC61EF2-3C47-4B4B-8DAA-C9B2DFE68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1704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xmlns="" id="{DA463F7A-450C-4D5A-A237-07BF411D4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1701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8" name="Oval 18">
            <a:extLst>
              <a:ext uri="{FF2B5EF4-FFF2-40B4-BE49-F238E27FC236}">
                <a16:creationId xmlns:a16="http://schemas.microsoft.com/office/drawing/2014/main" xmlns="" id="{F4147251-2EE0-461F-A15F-85F42DA08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152" y="4498680"/>
            <a:ext cx="144462" cy="144462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" name="Line 19">
            <a:extLst>
              <a:ext uri="{FF2B5EF4-FFF2-40B4-BE49-F238E27FC236}">
                <a16:creationId xmlns:a16="http://schemas.microsoft.com/office/drawing/2014/main" xmlns="" id="{B246A3D2-BD03-4194-8F4F-C52B81F4C2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34952" y="4570117"/>
            <a:ext cx="255587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" name="Rectangle 22">
            <a:extLst>
              <a:ext uri="{FF2B5EF4-FFF2-40B4-BE49-F238E27FC236}">
                <a16:creationId xmlns:a16="http://schemas.microsoft.com/office/drawing/2014/main" xmlns="" id="{2972AF25-9204-44C8-80CF-1CA668244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065" y="3760492"/>
            <a:ext cx="1620836" cy="1476375"/>
          </a:xfrm>
          <a:prstGeom prst="rect">
            <a:avLst/>
          </a:prstGeom>
          <a:solidFill>
            <a:srgbClr val="FFCC00">
              <a:alpha val="31999"/>
            </a:srgbClr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8" name="Group 35">
            <a:extLst>
              <a:ext uri="{FF2B5EF4-FFF2-40B4-BE49-F238E27FC236}">
                <a16:creationId xmlns:a16="http://schemas.microsoft.com/office/drawing/2014/main" xmlns="" id="{9D7D184B-3053-482A-8E92-8BE30BD935DC}"/>
              </a:ext>
            </a:extLst>
          </p:cNvPr>
          <p:cNvGrpSpPr>
            <a:grpSpLocks/>
          </p:cNvGrpSpPr>
          <p:nvPr/>
        </p:nvGrpSpPr>
        <p:grpSpPr bwMode="auto">
          <a:xfrm>
            <a:off x="8757264" y="5325767"/>
            <a:ext cx="250825" cy="214313"/>
            <a:chOff x="4286" y="2426"/>
            <a:chExt cx="158" cy="135"/>
          </a:xfrm>
        </p:grpSpPr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xmlns="" id="{A5525E86-6B1A-4E16-B65A-CAEFB1F1E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429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xmlns="" id="{DE4D6AF6-73CC-4661-9747-3D0459D9E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2426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0" name="Oval 38">
            <a:extLst>
              <a:ext uri="{FF2B5EF4-FFF2-40B4-BE49-F238E27FC236}">
                <a16:creationId xmlns:a16="http://schemas.microsoft.com/office/drawing/2014/main" xmlns="" id="{2CC8E492-B6BC-496F-BA2A-E1D423B5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602" y="5470230"/>
            <a:ext cx="144462" cy="144462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1" name="Line 39">
            <a:extLst>
              <a:ext uri="{FF2B5EF4-FFF2-40B4-BE49-F238E27FC236}">
                <a16:creationId xmlns:a16="http://schemas.microsoft.com/office/drawing/2014/main" xmlns="" id="{B62AB7C7-05F5-4557-BCED-61B1020D6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7627" y="5217817"/>
            <a:ext cx="1587" cy="252413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3" name="Text Box 26">
                <a:extLst>
                  <a:ext uri="{FF2B5EF4-FFF2-40B4-BE49-F238E27FC236}">
                    <a16:creationId xmlns:a16="http://schemas.microsoft.com/office/drawing/2014/main" id="{AA7EDC65-6EBB-4A88-ABE2-75C826173C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72978" y="3185652"/>
                <a:ext cx="3180345" cy="403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64404" rIns="90000" bIns="45000"/>
              <a:lstStyle>
                <a:lvl1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altLang="en-US" sz="2200" dirty="0">
                    <a:latin typeface="Abadi Extra Light" panose="020B0204020104020204" pitchFamily="34" charset="0"/>
                  </a:rPr>
                  <a:t>: Set of non-negative reals</a:t>
                </a:r>
              </a:p>
            </p:txBody>
          </p:sp>
        </mc:Choice>
        <mc:Fallback>
          <p:sp>
            <p:nvSpPr>
              <p:cNvPr id="113" name="Text Box 2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A7EDC65-6EBB-4A88-ABE2-75C826173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2978" y="3185652"/>
                <a:ext cx="3180345" cy="403225"/>
              </a:xfrm>
              <a:prstGeom prst="rect">
                <a:avLst/>
              </a:prstGeom>
              <a:blipFill>
                <a:blip r:embed="rId9" cstate="print"/>
                <a:stretch>
                  <a:fillRect l="-575" t="-1515" r="-7088" b="-454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4" name="Text Box 11">
                <a:extLst>
                  <a:ext uri="{FF2B5EF4-FFF2-40B4-BE49-F238E27FC236}">
                    <a16:creationId xmlns:a16="http://schemas.microsoft.com/office/drawing/2014/main" id="{EBF606B9-8EE6-4DEC-B267-EA241512DD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817" y="5696781"/>
                <a:ext cx="5163258" cy="383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60876" rIns="90000" bIns="45000"/>
              <a:lstStyle>
                <a:lvl1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r>
                  <a:rPr lang="en-IN" altLang="en-US" dirty="0"/>
                  <a:t>  </a:t>
                </a:r>
                <a:r>
                  <a:rPr lang="en-IN" altLang="en-US" dirty="0">
                    <a:latin typeface="Abadi Extra Light" panose="020B0204020104020204" pitchFamily="34" charset="0"/>
                  </a:rPr>
                  <a:t>Projection = Set each negative entry in </a:t>
                </a:r>
                <a14:m>
                  <m:oMath xmlns:m="http://schemas.openxmlformats.org/officeDocument/2006/math">
                    <m:r>
                      <a:rPr lang="en-IN" alt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IN" altLang="en-US" dirty="0">
                    <a:latin typeface="Abadi Extra Light" panose="020B0204020104020204" pitchFamily="34" charset="0"/>
                  </a:rPr>
                  <a:t> to be zero</a:t>
                </a:r>
              </a:p>
            </p:txBody>
          </p:sp>
        </mc:Choice>
        <mc:Fallback>
          <p:sp>
            <p:nvSpPr>
              <p:cNvPr id="114" name="Text Box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BF606B9-8EE6-4DEC-B267-EA241512D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61817" y="5696781"/>
                <a:ext cx="5163258" cy="383381"/>
              </a:xfrm>
              <a:prstGeom prst="rect">
                <a:avLst/>
              </a:prstGeom>
              <a:blipFill>
                <a:blip r:embed="rId10" cstate="print"/>
                <a:stretch>
                  <a:fillRect t="-6452" b="-258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5" name="Picture 114">
            <a:extLst>
              <a:ext uri="{FF2B5EF4-FFF2-40B4-BE49-F238E27FC236}">
                <a16:creationId xmlns:a16="http://schemas.microsoft.com/office/drawing/2014/main" xmlns="" id="{4997A8F8-83F1-4356-BA15-AC22843B555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25381" y="6112949"/>
            <a:ext cx="1685967" cy="560482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xmlns="" id="{41D61C27-DE76-437B-971F-C5A036E717FE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218240" y="1969002"/>
            <a:ext cx="892255" cy="857092"/>
          </a:xfrm>
          <a:prstGeom prst="rect">
            <a:avLst/>
          </a:prstGeom>
        </p:spPr>
      </p:pic>
      <p:sp>
        <p:nvSpPr>
          <p:cNvPr id="117" name="Speech Bubble: Rectangle 116">
            <a:extLst>
              <a:ext uri="{FF2B5EF4-FFF2-40B4-BE49-F238E27FC236}">
                <a16:creationId xmlns:a16="http://schemas.microsoft.com/office/drawing/2014/main" xmlns="" id="{CD25777A-8C2F-4851-AE8D-EF26FB63985E}"/>
              </a:ext>
            </a:extLst>
          </p:cNvPr>
          <p:cNvSpPr/>
          <p:nvPr/>
        </p:nvSpPr>
        <p:spPr>
          <a:xfrm>
            <a:off x="8791781" y="2242133"/>
            <a:ext cx="2237477" cy="970066"/>
          </a:xfrm>
          <a:prstGeom prst="wedgeRectCallout">
            <a:avLst>
              <a:gd name="adj1" fmla="val 72559"/>
              <a:gd name="adj2" fmla="val -3539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Projected GD commonly used only when the projection step is simple and efficient to compute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089584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79361"/>
    </mc:Choice>
    <mc:Fallback>
      <p:transition spd="slow" advTm="2793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6" grpId="0" animBg="1"/>
      <p:bldP spid="67" grpId="0" animBg="1"/>
      <p:bldP spid="68" grpId="0" animBg="1"/>
      <p:bldP spid="72" grpId="0" animBg="1"/>
      <p:bldP spid="73" grpId="0" animBg="1"/>
      <p:bldP spid="74" grpId="0"/>
      <p:bldP spid="75" grpId="0"/>
      <p:bldP spid="76" grpId="0"/>
      <p:bldP spid="81" grpId="0" animBg="1"/>
      <p:bldP spid="89" grpId="0" animBg="1"/>
      <p:bldP spid="90" grpId="0" animBg="1"/>
      <p:bldP spid="93" grpId="0" animBg="1"/>
      <p:bldP spid="94" grpId="0" animBg="1"/>
      <p:bldP spid="98" grpId="0" animBg="1"/>
      <p:bldP spid="99" grpId="0" animBg="1"/>
      <p:bldP spid="102" grpId="0" animBg="1"/>
      <p:bldP spid="110" grpId="0" animBg="1"/>
      <p:bldP spid="111" grpId="0" animBg="1"/>
      <p:bldP spid="113" grpId="0" animBg="1"/>
      <p:bldP spid="114" grpId="0" animBg="1"/>
      <p:bldP spid="1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71E5AA0E-5CE8-44FA-BE8E-D16EA6C9DD22}"/>
              </a:ext>
            </a:extLst>
          </p:cNvPr>
          <p:cNvSpPr/>
          <p:nvPr/>
        </p:nvSpPr>
        <p:spPr>
          <a:xfrm>
            <a:off x="594414" y="4037929"/>
            <a:ext cx="6711437" cy="274068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Proximal Gradient Descent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minimizing a regularized loss function of the form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Proximal GD popular when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non-differentiable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Basic idea: Do GD 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use a prox. operator to regularize via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a </a:t>
                </a:r>
                <a:r>
                  <a:rPr lang="en-GB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GB" dirty="0">
                    <a:latin typeface="Abadi Extra Light" panose="020B0204020104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its prox. operator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prox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 i="1" smtClean="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N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A7B99-5973-40C9-B408-F8BF01A6B642}"/>
                  </a:ext>
                </a:extLst>
              </p:cNvPr>
              <p:cNvSpPr txBox="1"/>
              <p:nvPr/>
            </p:nvSpPr>
            <p:spPr>
              <a:xfrm>
                <a:off x="3783434" y="1666961"/>
                <a:ext cx="38393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10A7B99-5973-40C9-B408-F8BF01A6B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434" y="1666961"/>
                <a:ext cx="3839384" cy="43088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CF6AAB9B-1DE0-41D4-9D20-7FC7981FD043}"/>
                  </a:ext>
                </a:extLst>
              </p:cNvPr>
              <p:cNvSpPr/>
              <p:nvPr/>
            </p:nvSpPr>
            <p:spPr>
              <a:xfrm>
                <a:off x="7759936" y="1589171"/>
                <a:ext cx="2569041" cy="508677"/>
              </a:xfrm>
              <a:prstGeom prst="wedgeRectCallout">
                <a:avLst>
                  <a:gd name="adj1" fmla="val -59925"/>
                  <a:gd name="adj2" fmla="val -536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The reg. </a:t>
                </a:r>
                <a:r>
                  <a:rPr lang="en-IN" sz="16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hyperparam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assumed part of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itself</a:t>
                </a:r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F6AAB9B-1DE0-41D4-9D20-7FC7981FD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936" y="1589171"/>
                <a:ext cx="2569041" cy="508677"/>
              </a:xfrm>
              <a:prstGeom prst="wedgeRectCallout">
                <a:avLst>
                  <a:gd name="adj1" fmla="val -59925"/>
                  <a:gd name="adj2" fmla="val -5368"/>
                </a:avLst>
              </a:prstGeom>
              <a:blipFill>
                <a:blip r:embed="rId5" cstate="print"/>
                <a:stretch>
                  <a:fillRect t="-9412" b="-2117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5867E60-DEDC-4E9C-A26A-1BA5415BC4B1}"/>
                  </a:ext>
                </a:extLst>
              </p:cNvPr>
              <p:cNvSpPr txBox="1"/>
              <p:nvPr/>
            </p:nvSpPr>
            <p:spPr>
              <a:xfrm>
                <a:off x="715493" y="4075599"/>
                <a:ext cx="6508277" cy="2711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Assume reg. loss function of the form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0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IN" sz="20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For iteration </a:t>
                </a:r>
                <a14:m>
                  <m:oMath xmlns:m="http://schemas.openxmlformats.org/officeDocument/2006/math">
                    <m:r>
                      <a:rPr lang="en-IN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=0,1,2,… </m:t>
                    </m:r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(or until convergence)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Calculate the (sub)gradient of train. Loss (w/o reg.) </a:t>
                </a:r>
              </a:p>
              <a:p>
                <a:pPr lvl="1"/>
                <a:r>
                  <a:rPr lang="en-IN" sz="2000" dirty="0">
                    <a:latin typeface="Abadi Extra Light" panose="020B0204020104020204" pitchFamily="34" charset="0"/>
                  </a:rPr>
                  <a:t>		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IN" sz="2000" b="0" dirty="0">
                  <a:latin typeface="Abadi Extra Light" panose="020B020402010402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Set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sz="2000" dirty="0"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Step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Step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prox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e>
                    </m:d>
                  </m:oMath>
                </a14:m>
                <a:endParaRPr lang="en-IN" sz="20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35867E60-DEDC-4E9C-A26A-1BA5415BC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93" y="4075599"/>
                <a:ext cx="6508277" cy="2711127"/>
              </a:xfrm>
              <a:prstGeom prst="rect">
                <a:avLst/>
              </a:prstGeom>
              <a:blipFill>
                <a:blip r:embed="rId6" cstate="print"/>
                <a:stretch>
                  <a:fillRect l="-843" t="-1351" b="-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7E224EA-EDD0-4CA3-BF7E-D86A3458DE76}"/>
              </a:ext>
            </a:extLst>
          </p:cNvPr>
          <p:cNvSpPr txBox="1"/>
          <p:nvPr/>
        </p:nvSpPr>
        <p:spPr>
          <a:xfrm>
            <a:off x="3184332" y="3601930"/>
            <a:ext cx="1720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Proximal GD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BBF36B-2108-497A-A7D9-8028691ADF44}"/>
                  </a:ext>
                </a:extLst>
              </p:cNvPr>
              <p:cNvSpPr/>
              <p:nvPr/>
            </p:nvSpPr>
            <p:spPr>
              <a:xfrm>
                <a:off x="7622818" y="4282149"/>
                <a:ext cx="2873287" cy="650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  For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0.5×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pro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i.e. scaling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ABBF36B-2108-497A-A7D9-8028691ADF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818" y="4282149"/>
                <a:ext cx="2873287" cy="650050"/>
              </a:xfrm>
              <a:prstGeom prst="rect">
                <a:avLst/>
              </a:prstGeom>
              <a:blipFill>
                <a:blip r:embed="rId7" cstate="print"/>
                <a:stretch>
                  <a:fillRect t="-3738" r="-1271" b="-140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3" name="Speech Bubble: Rectangle 52">
                <a:extLst>
                  <a:ext uri="{FF2B5EF4-FFF2-40B4-BE49-F238E27FC236}">
                    <a16:creationId xmlns:a16="http://schemas.microsoft.com/office/drawing/2014/main" id="{1B92BE10-83A0-4E8A-9ACC-7CAAB3A39C3C}"/>
                  </a:ext>
                </a:extLst>
              </p:cNvPr>
              <p:cNvSpPr/>
              <p:nvPr/>
            </p:nvSpPr>
            <p:spPr>
              <a:xfrm>
                <a:off x="10192371" y="3744164"/>
                <a:ext cx="1384182" cy="863010"/>
              </a:xfrm>
              <a:prstGeom prst="wedgeRectCallout">
                <a:avLst>
                  <a:gd name="adj1" fmla="val -36997"/>
                  <a:gd name="adj2" fmla="val 6330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That is, regularize by reducing the value of each component of the the vector </a:t>
                </a:r>
                <a14:m>
                  <m:oMath xmlns:m="http://schemas.openxmlformats.org/officeDocument/2006/math">
                    <m:r>
                      <a:rPr lang="en-IN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IN" sz="12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by half</a:t>
                </a:r>
                <a:endParaRPr lang="en-IN" sz="12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53" name="Speech Bubble: Rectangle 5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B92BE10-83A0-4E8A-9ACC-7CAAB3A39C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371" y="3744164"/>
                <a:ext cx="1384182" cy="863010"/>
              </a:xfrm>
              <a:prstGeom prst="wedgeRectCallout">
                <a:avLst>
                  <a:gd name="adj1" fmla="val -36997"/>
                  <a:gd name="adj2" fmla="val 63306"/>
                </a:avLst>
              </a:prstGeom>
              <a:blipFill>
                <a:blip r:embed="rId8" cstate="print"/>
                <a:stretch>
                  <a:fillRect t="-670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D14BA3E-2A4E-47B4-BD54-F54563BE10BD}"/>
                  </a:ext>
                </a:extLst>
              </p:cNvPr>
              <p:cNvSpPr/>
              <p:nvPr/>
            </p:nvSpPr>
            <p:spPr>
              <a:xfrm>
                <a:off x="7712750" y="5205703"/>
                <a:ext cx="378597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 If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IN" dirty="0"/>
                  <a:t> defines a set based constraint</a:t>
                </a:r>
              </a:p>
              <a:p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:=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pro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</m:sSub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14BA3E-2A4E-47B4-BD54-F54563BE1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50" y="5205703"/>
                <a:ext cx="3785973" cy="923330"/>
              </a:xfrm>
              <a:prstGeom prst="rect">
                <a:avLst/>
              </a:prstGeom>
              <a:blipFill>
                <a:blip r:embed="rId9" cstate="print"/>
                <a:stretch>
                  <a:fillRect t="-3974" r="-966" b="-1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xmlns="" id="{A8331CA5-03BB-4FA0-810D-BB923C1A0EEB}"/>
              </a:ext>
            </a:extLst>
          </p:cNvPr>
          <p:cNvSpPr/>
          <p:nvPr/>
        </p:nvSpPr>
        <p:spPr>
          <a:xfrm>
            <a:off x="8162235" y="6192189"/>
            <a:ext cx="2638801" cy="496129"/>
          </a:xfrm>
          <a:prstGeom prst="wedgeRectCallout">
            <a:avLst>
              <a:gd name="adj1" fmla="val 38041"/>
              <a:gd name="adj2" fmla="val -7201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Prox. GD becomes equivalen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 to projected GD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10E1D33-94D8-4B83-90E2-DEAFDF47CE55}"/>
              </a:ext>
            </a:extLst>
          </p:cNvPr>
          <p:cNvSpPr txBox="1"/>
          <p:nvPr/>
        </p:nvSpPr>
        <p:spPr>
          <a:xfrm>
            <a:off x="8241868" y="3874989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u="sng" dirty="0"/>
              <a:t>Special Cases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6114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07936"/>
    </mc:Choice>
    <mc:Fallback>
      <p:transition spd="slow" advTm="4079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" grpId="0" animBg="1"/>
      <p:bldP spid="44" grpId="0" animBg="1"/>
      <p:bldP spid="49" grpId="0"/>
      <p:bldP spid="7" grpId="0" animBg="1"/>
      <p:bldP spid="53" grpId="0" animBg="1"/>
      <p:bldP spid="54" grpId="0" animBg="1"/>
      <p:bldP spid="55" grpId="0" animBg="1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Constrained Opt. via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Lagrangian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the following constrained minimization problem (using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instead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Note: If constraints of the form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GB" i="1" dirty="0" smtClean="0"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use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GB" i="1" dirty="0" smtClean="0">
                        <a:latin typeface="Cambria Math" panose="02040503050406030204" pitchFamily="18" charset="0"/>
                      </a:rPr>
                      <m:t>≤ 0 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handle multiple inequality and equality constraints too (will see later)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transform the above into the following equivalent </a:t>
                </a:r>
                <a:r>
                  <a:rPr lang="en-GB" u="sng" dirty="0">
                    <a:latin typeface="Abadi Extra Light" panose="020B0204020104020204" pitchFamily="34" charset="0"/>
                  </a:rPr>
                  <a:t>unconstrained</a:t>
                </a:r>
                <a:r>
                  <a:rPr lang="en-GB" dirty="0">
                    <a:latin typeface="Abadi Extra Light" panose="020B0204020104020204" pitchFamily="34" charset="0"/>
                  </a:rPr>
                  <a:t> problem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Our problem can now be written as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DC009378-746B-4AC9-B4EC-54F64B53D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8540" y="1600200"/>
            <a:ext cx="55340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AB79CAF-8274-4C6B-9D9A-78E85D4DF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52850" y="3781425"/>
            <a:ext cx="3733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6A783D88-5666-4DF9-AD83-33B2FC782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3769" y="4158307"/>
            <a:ext cx="8005762" cy="101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F3903435-3F0F-4C3E-8EED-BEDC63E0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3769" y="5700919"/>
            <a:ext cx="592455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14610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48283"/>
    </mc:Choice>
    <mc:Fallback>
      <p:transition spd="slow" advTm="3482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Constrained Opt. via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Lagrangian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Therefore, we can write our original problem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dirty="0">
                    <a:latin typeface="Abadi Extra Light" panose="020B0204020104020204" pitchFamily="34" charset="0"/>
                  </a:rPr>
                  <a:t> is now optimized </a:t>
                </a:r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(Lagrange multiplier)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can defined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Primal</a:t>
                </a:r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Dual</a:t>
                </a:r>
                <a:r>
                  <a:rPr lang="en-GB" dirty="0">
                    <a:latin typeface="Abadi Extra Light" panose="020B0204020104020204" pitchFamily="34" charset="0"/>
                  </a:rPr>
                  <a:t> problem as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958FFF0B-414E-4A48-9ADA-7EDE8AA2B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015" y="1619250"/>
            <a:ext cx="10887075" cy="9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25E3C593-EAB3-4F49-AA09-D7A7D8BBF644}"/>
              </a:ext>
            </a:extLst>
          </p:cNvPr>
          <p:cNvSpPr/>
          <p:nvPr/>
        </p:nvSpPr>
        <p:spPr>
          <a:xfrm>
            <a:off x="9106516" y="1771650"/>
            <a:ext cx="2075155" cy="62865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590C02-14BA-4C09-8AF7-B776217D9AEE}"/>
                  </a:ext>
                </a:extLst>
              </p:cNvPr>
              <p:cNvSpPr txBox="1"/>
              <p:nvPr/>
            </p:nvSpPr>
            <p:spPr>
              <a:xfrm>
                <a:off x="8241814" y="869812"/>
                <a:ext cx="35600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The </a:t>
                </a:r>
                <a:r>
                  <a:rPr lang="en-IN" sz="2800" dirty="0" err="1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Lagrangian</a:t>
                </a:r>
                <a:r>
                  <a:rPr lang="en-IN" sz="28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b="1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14590C02-14BA-4C09-8AF7-B776217D9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814" y="869812"/>
                <a:ext cx="3560014" cy="430887"/>
              </a:xfrm>
              <a:prstGeom prst="rect">
                <a:avLst/>
              </a:prstGeom>
              <a:blipFill>
                <a:blip r:embed="rId5" cstate="print"/>
                <a:stretch>
                  <a:fillRect l="-5993" t="-25714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7E4148AA-CD80-4257-8EA1-6D2707B6B3BC}"/>
              </a:ext>
            </a:extLst>
          </p:cNvPr>
          <p:cNvCxnSpPr/>
          <p:nvPr/>
        </p:nvCxnSpPr>
        <p:spPr>
          <a:xfrm flipH="1">
            <a:off x="10144093" y="1290215"/>
            <a:ext cx="90153" cy="4814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8C98570E-FF05-4139-BD16-4B362621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8405" y="3808748"/>
            <a:ext cx="99155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xmlns="" id="{7884ABCA-4F0D-4F57-9867-F1FAD32EF683}"/>
              </a:ext>
            </a:extLst>
          </p:cNvPr>
          <p:cNvSpPr/>
          <p:nvPr/>
        </p:nvSpPr>
        <p:spPr>
          <a:xfrm>
            <a:off x="1408405" y="3808748"/>
            <a:ext cx="748641" cy="16383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38219FD7-6837-4A0D-9197-858339D348C8}"/>
                  </a:ext>
                </a:extLst>
              </p:cNvPr>
              <p:cNvSpPr/>
              <p:nvPr/>
            </p:nvSpPr>
            <p:spPr>
              <a:xfrm>
                <a:off x="274116" y="5586652"/>
                <a:ext cx="3017217" cy="557148"/>
              </a:xfrm>
              <a:prstGeom prst="wedgeRectCallout">
                <a:avLst>
                  <a:gd name="adj1" fmla="val -3923"/>
                  <a:gd name="adj2" fmla="val -8268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Both equal if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th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 set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0 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are convex</a:t>
                </a:r>
                <a:endParaRPr lang="en-IN" sz="20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xmlns="" id="{38219FD7-6837-4A0D-9197-858339D34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16" y="5586652"/>
                <a:ext cx="3017217" cy="557148"/>
              </a:xfrm>
              <a:prstGeom prst="wedgeRectCallout">
                <a:avLst>
                  <a:gd name="adj1" fmla="val -3923"/>
                  <a:gd name="adj2" fmla="val -82681"/>
                </a:avLst>
              </a:prstGeom>
              <a:blipFill>
                <a:blip r:embed="rId7" cstate="print"/>
                <a:stretch>
                  <a:fillRect l="-2012" b="-232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305321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4609"/>
    </mc:Choice>
    <mc:Fallback>
      <p:transition spd="slow" advTm="2546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Constrained Opt. with Multiple Constraints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can also have multiple inequality and </a:t>
                </a:r>
                <a:r>
                  <a:rPr lang="en-GB" u="sng" dirty="0">
                    <a:latin typeface="Abadi Extra Light" panose="020B0204020104020204" pitchFamily="34" charset="0"/>
                  </a:rPr>
                  <a:t>equality</a:t>
                </a:r>
                <a:r>
                  <a:rPr lang="en-GB" dirty="0">
                    <a:latin typeface="Abadi Extra Light" panose="020B0204020104020204" pitchFamily="34" charset="0"/>
                  </a:rPr>
                  <a:t> constraints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Introduce Lagrange multipliers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dirty="0">
                    <a:latin typeface="Abadi Extra Light" panose="020B0204020104020204" pitchFamily="34" charset="0"/>
                  </a:rPr>
                  <a:t> based primal and dual problems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E4DC73F4-7AA2-42DF-B283-065BAA979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403" y="1833196"/>
            <a:ext cx="544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9B5E10F4-3A35-4FCA-A7F8-B543CB25A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3201" y="4714360"/>
            <a:ext cx="8143508" cy="20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4856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15389"/>
    </mc:Choice>
    <mc:Fallback>
      <p:transition spd="slow" advTm="115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31" y="2458732"/>
            <a:ext cx="9924176" cy="1940536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   Some other useful optimization methods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21307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9924"/>
    </mc:Choice>
    <mc:Fallback>
      <p:transition spd="slow" advTm="2992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Announcements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Abadi Extra Light" panose="020B0204020104020204" pitchFamily="34" charset="0"/>
              </a:rPr>
              <a:t>Quiz 1 pro-rate policy</a:t>
            </a: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Abadi Extra Light" panose="020B0204020104020204" pitchFamily="34" charset="0"/>
              </a:rPr>
              <a:t>I will pro-rate marks for those who were able to attempt more than 15 marks worth of problems in Quiz 1 based on Quiz 1 mark percentiles (assumption: people would have performed at the same percentile of the class for unseen problems as seen problems)</a:t>
            </a: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Abadi Extra Light" panose="020B0204020104020204" pitchFamily="34" charset="0"/>
              </a:rPr>
              <a:t>I will pro-rate marks for those who were abl</a:t>
            </a:r>
            <a:r>
              <a:rPr lang="en-GB" dirty="0" smtClean="0">
                <a:latin typeface="Abadi Extra Light" panose="020B0204020104020204" pitchFamily="34" charset="0"/>
              </a:rPr>
              <a:t>e to attempt less than or equal to 15 marks worth of problems in Quiz 1 based on Mid Sem exam percentiles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Abadi Extra Light" panose="020B0204020104020204" pitchFamily="34" charset="0"/>
              </a:rPr>
              <a:t>If anyone has an objection to this policy, please let me know ASAP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badi Extra Light" panose="020B0204020104020204" pitchFamily="34" charset="0"/>
              </a:rPr>
              <a:t>Quiz 1 is graded; marks will show up on HelloIITK soon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Abadi Extra Light" panose="020B0204020104020204" pitchFamily="34" charset="0"/>
              </a:rPr>
              <a:t>8 people scored full marks, suggesting the paper was not that hard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Abadi Extra Light" panose="020B0204020104020204" pitchFamily="34" charset="0"/>
              </a:rPr>
              <a:t>Mid Sem exam is on 12</a:t>
            </a:r>
            <a:r>
              <a:rPr lang="en-GB" baseline="30000" dirty="0" smtClean="0">
                <a:latin typeface="Abadi Extra Light" panose="020B0204020104020204" pitchFamily="34" charset="0"/>
              </a:rPr>
              <a:t>th</a:t>
            </a:r>
            <a:r>
              <a:rPr lang="en-GB" dirty="0" smtClean="0">
                <a:latin typeface="Abadi Extra Light" panose="020B0204020104020204" pitchFamily="34" charset="0"/>
              </a:rPr>
              <a:t> Sept</a:t>
            </a: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Abadi Extra Light" panose="020B0204020104020204" pitchFamily="34" charset="0"/>
              </a:rPr>
              <a:t>We will follow the same pattern as Quiz 1: real-time exam followed by a take-home assignment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badi Extra Light" panose="020B0204020104020204" pitchFamily="34" charset="0"/>
              </a:rPr>
              <a:t>Syllabus will include everything covered till 10</a:t>
            </a:r>
            <a:r>
              <a:rPr lang="en-US" baseline="30000" dirty="0" smtClean="0">
                <a:latin typeface="Abadi Extra Light" panose="020B0204020104020204" pitchFamily="34" charset="0"/>
              </a:rPr>
              <a:t>th</a:t>
            </a:r>
            <a:r>
              <a:rPr lang="en-US" dirty="0" smtClean="0">
                <a:latin typeface="Abadi Extra Light" panose="020B0204020104020204" pitchFamily="34" charset="0"/>
              </a:rPr>
              <a:t> Sept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badi Extra Light" panose="020B0204020104020204" pitchFamily="34" charset="0"/>
              </a:rPr>
              <a:t>Today: more optimization (reference material: Chapter 7 of this </a:t>
            </a:r>
            <a:r>
              <a:rPr lang="en-US" dirty="0" smtClean="0">
                <a:latin typeface="Abadi Extra Light" panose="020B0204020104020204" pitchFamily="34" charset="0"/>
                <a:hlinkClick r:id="rId3"/>
              </a:rPr>
              <a:t>book</a:t>
            </a:r>
            <a:r>
              <a:rPr lang="en-US" dirty="0" smtClean="0">
                <a:latin typeface="Abadi Extra Light" panose="020B0204020104020204" pitchFamily="34" charset="0"/>
              </a:rPr>
              <a:t>)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8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500867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0773"/>
    </mc:Choice>
    <mc:Fallback>
      <p:transition spd="slow" advTm="507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Co-ordinate Descent (CD)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Standard gradient descent update for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CD: In each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iter</a:t>
                </a:r>
                <a:r>
                  <a:rPr lang="en-GB" dirty="0">
                    <a:latin typeface="Abadi Extra Light" panose="020B0204020104020204" pitchFamily="34" charset="0"/>
                  </a:rPr>
                  <a:t>, update only one entry (co-ordinate) of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. Keep all others </a:t>
                </a:r>
                <a:r>
                  <a:rPr lang="en-GB" u="sng" dirty="0">
                    <a:latin typeface="Abadi Extra Light" panose="020B0204020104020204" pitchFamily="34" charset="0"/>
                  </a:rPr>
                  <a:t>fixed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u="sng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u="sng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u="sng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Cost of each update is now independent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each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iter</a:t>
                </a:r>
                <a:r>
                  <a:rPr lang="en-GB" dirty="0">
                    <a:latin typeface="Abadi Extra Light" panose="020B0204020104020204" pitchFamily="34" charset="0"/>
                  </a:rPr>
                  <a:t>, can choose co-ordinate to update </a:t>
                </a:r>
                <a:r>
                  <a:rPr lang="en-GB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unif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. randomly </a:t>
                </a:r>
                <a:r>
                  <a:rPr lang="en-GB" dirty="0">
                    <a:latin typeface="Abadi Extra Light" panose="020B0204020104020204" pitchFamily="34" charset="0"/>
                  </a:rPr>
                  <a:t>or in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cyclic order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Instead of updating a single co-</a:t>
                </a:r>
                <a:r>
                  <a:rPr lang="en-GB" dirty="0" err="1">
                    <a:latin typeface="Abadi Extra Light" panose="020B0204020104020204" pitchFamily="34" charset="0"/>
                  </a:rPr>
                  <a:t>ord</a:t>
                </a:r>
                <a:r>
                  <a:rPr lang="en-GB" dirty="0">
                    <a:latin typeface="Abadi Extra Light" panose="020B0204020104020204" pitchFamily="34" charset="0"/>
                  </a:rPr>
                  <a:t>, can also update “blocks” of co-ordinates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Called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Block co-ordinate descent (BCD)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To avoid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cost of gradient computation, can cache previous computations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Recall that grad. computations may have terms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– if just one co-ordinate of w changes, we should avoid computing the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from scratch 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1100" dirty="0">
                    <a:latin typeface="Abadi Extra Light" panose="020B0204020104020204" pitchFamily="34" charset="0"/>
                  </a:rPr>
                  <a:t>Ⓣ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535" b="-38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BBF9FF-5D98-461A-8C45-DD03BD8DCC51}"/>
                  </a:ext>
                </a:extLst>
              </p:cNvPr>
              <p:cNvSpPr txBox="1"/>
              <p:nvPr/>
            </p:nvSpPr>
            <p:spPr>
              <a:xfrm>
                <a:off x="3506947" y="2255206"/>
                <a:ext cx="6654129" cy="545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IN" sz="28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IN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2800" dirty="0"/>
                  <a:t>          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2BBF9FF-5D98-461A-8C45-DD03BD8DC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47" y="2255206"/>
                <a:ext cx="6654129" cy="545342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9A021727-0E52-4655-B3C6-37918B67F140}"/>
                  </a:ext>
                </a:extLst>
              </p:cNvPr>
              <p:cNvSpPr/>
              <p:nvPr/>
            </p:nvSpPr>
            <p:spPr>
              <a:xfrm>
                <a:off x="6812891" y="2837965"/>
                <a:ext cx="4791330" cy="545341"/>
              </a:xfrm>
              <a:prstGeom prst="wedgeRectCallout">
                <a:avLst>
                  <a:gd name="adj1" fmla="val -54285"/>
                  <a:gd name="adj2" fmla="val -3912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-- partial derivative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w.r.t.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element of vector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element of the gradient vector g) </a:t>
                </a:r>
              </a:p>
            </p:txBody>
          </p:sp>
        </mc:Choice>
        <mc:Fallback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021727-0E52-4655-B3C6-37918B67F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891" y="2837965"/>
                <a:ext cx="4791330" cy="545341"/>
              </a:xfrm>
              <a:prstGeom prst="wedgeRectCallout">
                <a:avLst>
                  <a:gd name="adj1" fmla="val -54285"/>
                  <a:gd name="adj2" fmla="val -39126"/>
                </a:avLst>
              </a:prstGeom>
              <a:blipFill>
                <a:blip r:embed="rId5" cstate="print"/>
                <a:stretch>
                  <a:fillRect t="-7692" r="-1212" b="-1868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127">
            <a:extLst>
              <a:ext uri="{FF2B5EF4-FFF2-40B4-BE49-F238E27FC236}">
                <a16:creationId xmlns:a16="http://schemas.microsoft.com/office/drawing/2014/main" xmlns="" id="{FD80EFAE-AAA1-4C51-9A5C-A61950FC2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398" y="4485410"/>
            <a:ext cx="4762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80280" rIns="90000" bIns="45000"/>
          <a:lstStyle/>
          <a:p>
            <a:r>
              <a:rPr lang="en-IN" altLang="en-US" sz="4000">
                <a:solidFill>
                  <a:srgbClr val="000000"/>
                </a:solidFill>
              </a:rPr>
              <a:t>=</a:t>
            </a:r>
          </a:p>
        </p:txBody>
      </p:sp>
      <p:grpSp>
        <p:nvGrpSpPr>
          <p:cNvPr id="5" name="Group 128">
            <a:extLst>
              <a:ext uri="{FF2B5EF4-FFF2-40B4-BE49-F238E27FC236}">
                <a16:creationId xmlns:a16="http://schemas.microsoft.com/office/drawing/2014/main" xmlns="" id="{4CDF6FF8-F5C6-4729-82A0-652060145C9C}"/>
              </a:ext>
            </a:extLst>
          </p:cNvPr>
          <p:cNvGrpSpPr>
            <a:grpSpLocks/>
          </p:cNvGrpSpPr>
          <p:nvPr/>
        </p:nvGrpSpPr>
        <p:grpSpPr bwMode="auto">
          <a:xfrm>
            <a:off x="4063061" y="3145560"/>
            <a:ext cx="711200" cy="395288"/>
            <a:chOff x="1003" y="1162"/>
            <a:chExt cx="448" cy="249"/>
          </a:xfrm>
        </p:grpSpPr>
        <p:sp>
          <p:nvSpPr>
            <p:cNvPr id="15" name="Freeform 129">
              <a:extLst>
                <a:ext uri="{FF2B5EF4-FFF2-40B4-BE49-F238E27FC236}">
                  <a16:creationId xmlns:a16="http://schemas.microsoft.com/office/drawing/2014/main" xmlns="" id="{29073896-F0C4-4FD5-8D51-E12B6CA3E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1162"/>
              <a:ext cx="448" cy="246"/>
            </a:xfrm>
            <a:custGeom>
              <a:avLst/>
              <a:gdLst>
                <a:gd name="T0" fmla="*/ 989 w 1979"/>
                <a:gd name="T1" fmla="*/ 1087 h 1088"/>
                <a:gd name="T2" fmla="*/ 0 w 1979"/>
                <a:gd name="T3" fmla="*/ 1087 h 1088"/>
                <a:gd name="T4" fmla="*/ 0 w 1979"/>
                <a:gd name="T5" fmla="*/ 0 h 1088"/>
                <a:gd name="T6" fmla="*/ 1978 w 1979"/>
                <a:gd name="T7" fmla="*/ 0 h 1088"/>
                <a:gd name="T8" fmla="*/ 1978 w 1979"/>
                <a:gd name="T9" fmla="*/ 1087 h 1088"/>
                <a:gd name="T10" fmla="*/ 989 w 1979"/>
                <a:gd name="T11" fmla="*/ 1087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9" h="1088">
                  <a:moveTo>
                    <a:pt x="989" y="1087"/>
                  </a:moveTo>
                  <a:lnTo>
                    <a:pt x="0" y="1087"/>
                  </a:lnTo>
                  <a:lnTo>
                    <a:pt x="0" y="0"/>
                  </a:lnTo>
                  <a:lnTo>
                    <a:pt x="1978" y="0"/>
                  </a:lnTo>
                  <a:lnTo>
                    <a:pt x="1978" y="1087"/>
                  </a:lnTo>
                  <a:lnTo>
                    <a:pt x="989" y="108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Freeform 130">
              <a:extLst>
                <a:ext uri="{FF2B5EF4-FFF2-40B4-BE49-F238E27FC236}">
                  <a16:creationId xmlns:a16="http://schemas.microsoft.com/office/drawing/2014/main" xmlns="" id="{17FF8805-B02E-443B-BB2E-354B88943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89"/>
              <a:ext cx="123" cy="121"/>
            </a:xfrm>
            <a:custGeom>
              <a:avLst/>
              <a:gdLst>
                <a:gd name="T0" fmla="*/ 373 w 545"/>
                <a:gd name="T1" fmla="*/ 113 h 539"/>
                <a:gd name="T2" fmla="*/ 378 w 545"/>
                <a:gd name="T3" fmla="*/ 60 h 539"/>
                <a:gd name="T4" fmla="*/ 346 w 545"/>
                <a:gd name="T5" fmla="*/ 11 h 539"/>
                <a:gd name="T6" fmla="*/ 301 w 545"/>
                <a:gd name="T7" fmla="*/ 71 h 539"/>
                <a:gd name="T8" fmla="*/ 262 w 545"/>
                <a:gd name="T9" fmla="*/ 310 h 539"/>
                <a:gd name="T10" fmla="*/ 259 w 545"/>
                <a:gd name="T11" fmla="*/ 379 h 539"/>
                <a:gd name="T12" fmla="*/ 260 w 545"/>
                <a:gd name="T13" fmla="*/ 420 h 539"/>
                <a:gd name="T14" fmla="*/ 198 w 545"/>
                <a:gd name="T15" fmla="*/ 497 h 539"/>
                <a:gd name="T16" fmla="*/ 141 w 545"/>
                <a:gd name="T17" fmla="*/ 398 h 539"/>
                <a:gd name="T18" fmla="*/ 180 w 545"/>
                <a:gd name="T19" fmla="*/ 178 h 539"/>
                <a:gd name="T20" fmla="*/ 191 w 545"/>
                <a:gd name="T21" fmla="*/ 104 h 539"/>
                <a:gd name="T22" fmla="*/ 111 w 545"/>
                <a:gd name="T23" fmla="*/ 0 h 539"/>
                <a:gd name="T24" fmla="*/ 0 w 545"/>
                <a:gd name="T25" fmla="*/ 181 h 539"/>
                <a:gd name="T26" fmla="*/ 18 w 545"/>
                <a:gd name="T27" fmla="*/ 198 h 539"/>
                <a:gd name="T28" fmla="*/ 34 w 545"/>
                <a:gd name="T29" fmla="*/ 184 h 539"/>
                <a:gd name="T30" fmla="*/ 107 w 545"/>
                <a:gd name="T31" fmla="*/ 44 h 539"/>
                <a:gd name="T32" fmla="*/ 119 w 545"/>
                <a:gd name="T33" fmla="*/ 69 h 539"/>
                <a:gd name="T34" fmla="*/ 102 w 545"/>
                <a:gd name="T35" fmla="*/ 159 h 539"/>
                <a:gd name="T36" fmla="*/ 64 w 545"/>
                <a:gd name="T37" fmla="*/ 379 h 539"/>
                <a:gd name="T38" fmla="*/ 193 w 545"/>
                <a:gd name="T39" fmla="*/ 538 h 539"/>
                <a:gd name="T40" fmla="*/ 274 w 545"/>
                <a:gd name="T41" fmla="*/ 472 h 539"/>
                <a:gd name="T42" fmla="*/ 381 w 545"/>
                <a:gd name="T43" fmla="*/ 538 h 539"/>
                <a:gd name="T44" fmla="*/ 494 w 545"/>
                <a:gd name="T45" fmla="*/ 404 h 539"/>
                <a:gd name="T46" fmla="*/ 544 w 545"/>
                <a:gd name="T47" fmla="*/ 104 h 539"/>
                <a:gd name="T48" fmla="*/ 495 w 545"/>
                <a:gd name="T49" fmla="*/ 0 h 539"/>
                <a:gd name="T50" fmla="*/ 442 w 545"/>
                <a:gd name="T51" fmla="*/ 88 h 539"/>
                <a:gd name="T52" fmla="*/ 463 w 545"/>
                <a:gd name="T53" fmla="*/ 137 h 539"/>
                <a:gd name="T54" fmla="*/ 497 w 545"/>
                <a:gd name="T55" fmla="*/ 214 h 539"/>
                <a:gd name="T56" fmla="*/ 457 w 545"/>
                <a:gd name="T57" fmla="*/ 406 h 539"/>
                <a:gd name="T58" fmla="*/ 385 w 545"/>
                <a:gd name="T59" fmla="*/ 497 h 539"/>
                <a:gd name="T60" fmla="*/ 334 w 545"/>
                <a:gd name="T61" fmla="*/ 406 h 539"/>
                <a:gd name="T62" fmla="*/ 344 w 545"/>
                <a:gd name="T63" fmla="*/ 299 h 539"/>
                <a:gd name="T64" fmla="*/ 363 w 545"/>
                <a:gd name="T65" fmla="*/ 178 h 539"/>
                <a:gd name="T66" fmla="*/ 373 w 545"/>
                <a:gd name="T67" fmla="*/ 113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5" h="539">
                  <a:moveTo>
                    <a:pt x="373" y="113"/>
                  </a:moveTo>
                  <a:cubicBezTo>
                    <a:pt x="374" y="99"/>
                    <a:pt x="378" y="69"/>
                    <a:pt x="378" y="60"/>
                  </a:cubicBezTo>
                  <a:cubicBezTo>
                    <a:pt x="378" y="36"/>
                    <a:pt x="366" y="11"/>
                    <a:pt x="346" y="11"/>
                  </a:cubicBezTo>
                  <a:cubicBezTo>
                    <a:pt x="334" y="11"/>
                    <a:pt x="307" y="19"/>
                    <a:pt x="301" y="71"/>
                  </a:cubicBezTo>
                  <a:cubicBezTo>
                    <a:pt x="285" y="146"/>
                    <a:pt x="274" y="231"/>
                    <a:pt x="262" y="310"/>
                  </a:cubicBezTo>
                  <a:cubicBezTo>
                    <a:pt x="259" y="354"/>
                    <a:pt x="259" y="365"/>
                    <a:pt x="259" y="379"/>
                  </a:cubicBezTo>
                  <a:cubicBezTo>
                    <a:pt x="259" y="412"/>
                    <a:pt x="260" y="412"/>
                    <a:pt x="260" y="420"/>
                  </a:cubicBezTo>
                  <a:cubicBezTo>
                    <a:pt x="260" y="426"/>
                    <a:pt x="240" y="497"/>
                    <a:pt x="198" y="497"/>
                  </a:cubicBezTo>
                  <a:cubicBezTo>
                    <a:pt x="141" y="497"/>
                    <a:pt x="141" y="426"/>
                    <a:pt x="141" y="398"/>
                  </a:cubicBezTo>
                  <a:cubicBezTo>
                    <a:pt x="141" y="354"/>
                    <a:pt x="149" y="297"/>
                    <a:pt x="180" y="178"/>
                  </a:cubicBezTo>
                  <a:cubicBezTo>
                    <a:pt x="183" y="151"/>
                    <a:pt x="191" y="126"/>
                    <a:pt x="191" y="104"/>
                  </a:cubicBezTo>
                  <a:cubicBezTo>
                    <a:pt x="191" y="38"/>
                    <a:pt x="149" y="0"/>
                    <a:pt x="111" y="0"/>
                  </a:cubicBezTo>
                  <a:cubicBezTo>
                    <a:pt x="37" y="0"/>
                    <a:pt x="0" y="159"/>
                    <a:pt x="0" y="181"/>
                  </a:cubicBezTo>
                  <a:cubicBezTo>
                    <a:pt x="0" y="198"/>
                    <a:pt x="12" y="198"/>
                    <a:pt x="18" y="198"/>
                  </a:cubicBezTo>
                  <a:cubicBezTo>
                    <a:pt x="27" y="198"/>
                    <a:pt x="30" y="198"/>
                    <a:pt x="34" y="184"/>
                  </a:cubicBezTo>
                  <a:cubicBezTo>
                    <a:pt x="57" y="55"/>
                    <a:pt x="94" y="44"/>
                    <a:pt x="107" y="44"/>
                  </a:cubicBezTo>
                  <a:cubicBezTo>
                    <a:pt x="111" y="44"/>
                    <a:pt x="119" y="44"/>
                    <a:pt x="119" y="69"/>
                  </a:cubicBezTo>
                  <a:cubicBezTo>
                    <a:pt x="119" y="96"/>
                    <a:pt x="111" y="126"/>
                    <a:pt x="102" y="159"/>
                  </a:cubicBezTo>
                  <a:cubicBezTo>
                    <a:pt x="77" y="269"/>
                    <a:pt x="64" y="329"/>
                    <a:pt x="64" y="379"/>
                  </a:cubicBezTo>
                  <a:cubicBezTo>
                    <a:pt x="64" y="508"/>
                    <a:pt x="133" y="538"/>
                    <a:pt x="193" y="538"/>
                  </a:cubicBezTo>
                  <a:cubicBezTo>
                    <a:pt x="208" y="538"/>
                    <a:pt x="240" y="538"/>
                    <a:pt x="274" y="472"/>
                  </a:cubicBezTo>
                  <a:cubicBezTo>
                    <a:pt x="294" y="511"/>
                    <a:pt x="324" y="538"/>
                    <a:pt x="381" y="538"/>
                  </a:cubicBezTo>
                  <a:cubicBezTo>
                    <a:pt x="423" y="538"/>
                    <a:pt x="462" y="505"/>
                    <a:pt x="494" y="404"/>
                  </a:cubicBezTo>
                  <a:cubicBezTo>
                    <a:pt x="522" y="313"/>
                    <a:pt x="544" y="165"/>
                    <a:pt x="544" y="104"/>
                  </a:cubicBezTo>
                  <a:cubicBezTo>
                    <a:pt x="544" y="0"/>
                    <a:pt x="497" y="0"/>
                    <a:pt x="495" y="0"/>
                  </a:cubicBezTo>
                  <a:cubicBezTo>
                    <a:pt x="467" y="0"/>
                    <a:pt x="442" y="47"/>
                    <a:pt x="442" y="88"/>
                  </a:cubicBezTo>
                  <a:cubicBezTo>
                    <a:pt x="442" y="121"/>
                    <a:pt x="455" y="135"/>
                    <a:pt x="463" y="137"/>
                  </a:cubicBezTo>
                  <a:cubicBezTo>
                    <a:pt x="489" y="167"/>
                    <a:pt x="497" y="192"/>
                    <a:pt x="497" y="214"/>
                  </a:cubicBezTo>
                  <a:cubicBezTo>
                    <a:pt x="497" y="231"/>
                    <a:pt x="479" y="343"/>
                    <a:pt x="457" y="406"/>
                  </a:cubicBezTo>
                  <a:cubicBezTo>
                    <a:pt x="438" y="464"/>
                    <a:pt x="415" y="497"/>
                    <a:pt x="385" y="497"/>
                  </a:cubicBezTo>
                  <a:cubicBezTo>
                    <a:pt x="334" y="497"/>
                    <a:pt x="334" y="428"/>
                    <a:pt x="334" y="406"/>
                  </a:cubicBezTo>
                  <a:cubicBezTo>
                    <a:pt x="334" y="373"/>
                    <a:pt x="334" y="357"/>
                    <a:pt x="344" y="299"/>
                  </a:cubicBezTo>
                  <a:cubicBezTo>
                    <a:pt x="351" y="264"/>
                    <a:pt x="358" y="203"/>
                    <a:pt x="363" y="178"/>
                  </a:cubicBezTo>
                  <a:lnTo>
                    <a:pt x="373" y="1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Freeform 131">
              <a:extLst>
                <a:ext uri="{FF2B5EF4-FFF2-40B4-BE49-F238E27FC236}">
                  <a16:creationId xmlns:a16="http://schemas.microsoft.com/office/drawing/2014/main" xmlns="" id="{0B2EA46A-31DA-4F34-8412-7F3525DE9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1162"/>
              <a:ext cx="29" cy="184"/>
            </a:xfrm>
            <a:custGeom>
              <a:avLst/>
              <a:gdLst>
                <a:gd name="T0" fmla="*/ 121 w 132"/>
                <a:gd name="T1" fmla="*/ 0 h 816"/>
                <a:gd name="T2" fmla="*/ 0 w 132"/>
                <a:gd name="T3" fmla="*/ 406 h 816"/>
                <a:gd name="T4" fmla="*/ 121 w 132"/>
                <a:gd name="T5" fmla="*/ 815 h 816"/>
                <a:gd name="T6" fmla="*/ 131 w 132"/>
                <a:gd name="T7" fmla="*/ 804 h 816"/>
                <a:gd name="T8" fmla="*/ 124 w 132"/>
                <a:gd name="T9" fmla="*/ 791 h 816"/>
                <a:gd name="T10" fmla="*/ 34 w 132"/>
                <a:gd name="T11" fmla="*/ 406 h 816"/>
                <a:gd name="T12" fmla="*/ 128 w 132"/>
                <a:gd name="T13" fmla="*/ 19 h 816"/>
                <a:gd name="T14" fmla="*/ 131 w 132"/>
                <a:gd name="T15" fmla="*/ 11 h 816"/>
                <a:gd name="T16" fmla="*/ 121 w 132"/>
                <a:gd name="T1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816">
                  <a:moveTo>
                    <a:pt x="121" y="0"/>
                  </a:moveTo>
                  <a:cubicBezTo>
                    <a:pt x="27" y="110"/>
                    <a:pt x="0" y="283"/>
                    <a:pt x="0" y="406"/>
                  </a:cubicBezTo>
                  <a:cubicBezTo>
                    <a:pt x="0" y="522"/>
                    <a:pt x="20" y="700"/>
                    <a:pt x="121" y="815"/>
                  </a:cubicBezTo>
                  <a:cubicBezTo>
                    <a:pt x="124" y="815"/>
                    <a:pt x="131" y="815"/>
                    <a:pt x="131" y="804"/>
                  </a:cubicBezTo>
                  <a:cubicBezTo>
                    <a:pt x="131" y="802"/>
                    <a:pt x="129" y="799"/>
                    <a:pt x="124" y="791"/>
                  </a:cubicBezTo>
                  <a:cubicBezTo>
                    <a:pt x="59" y="695"/>
                    <a:pt x="34" y="555"/>
                    <a:pt x="34" y="406"/>
                  </a:cubicBezTo>
                  <a:cubicBezTo>
                    <a:pt x="34" y="187"/>
                    <a:pt x="84" y="80"/>
                    <a:pt x="128" y="19"/>
                  </a:cubicBezTo>
                  <a:cubicBezTo>
                    <a:pt x="129" y="16"/>
                    <a:pt x="131" y="14"/>
                    <a:pt x="131" y="11"/>
                  </a:cubicBezTo>
                  <a:cubicBezTo>
                    <a:pt x="131" y="0"/>
                    <a:pt x="124" y="0"/>
                    <a:pt x="12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Freeform 132">
              <a:extLst>
                <a:ext uri="{FF2B5EF4-FFF2-40B4-BE49-F238E27FC236}">
                  <a16:creationId xmlns:a16="http://schemas.microsoft.com/office/drawing/2014/main" xmlns="" id="{C64AC18A-55C7-49DE-87F7-D1866159D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1185"/>
              <a:ext cx="38" cy="117"/>
            </a:xfrm>
            <a:custGeom>
              <a:avLst/>
              <a:gdLst>
                <a:gd name="T0" fmla="*/ 101 w 171"/>
                <a:gd name="T1" fmla="*/ 187 h 520"/>
                <a:gd name="T2" fmla="*/ 153 w 171"/>
                <a:gd name="T3" fmla="*/ 187 h 520"/>
                <a:gd name="T4" fmla="*/ 170 w 171"/>
                <a:gd name="T5" fmla="*/ 167 h 520"/>
                <a:gd name="T6" fmla="*/ 154 w 171"/>
                <a:gd name="T7" fmla="*/ 159 h 520"/>
                <a:gd name="T8" fmla="*/ 107 w 171"/>
                <a:gd name="T9" fmla="*/ 159 h 520"/>
                <a:gd name="T10" fmla="*/ 124 w 171"/>
                <a:gd name="T11" fmla="*/ 36 h 520"/>
                <a:gd name="T12" fmla="*/ 128 w 171"/>
                <a:gd name="T13" fmla="*/ 27 h 520"/>
                <a:gd name="T14" fmla="*/ 109 w 171"/>
                <a:gd name="T15" fmla="*/ 0 h 520"/>
                <a:gd name="T16" fmla="*/ 84 w 171"/>
                <a:gd name="T17" fmla="*/ 33 h 520"/>
                <a:gd name="T18" fmla="*/ 69 w 171"/>
                <a:gd name="T19" fmla="*/ 159 h 520"/>
                <a:gd name="T20" fmla="*/ 17 w 171"/>
                <a:gd name="T21" fmla="*/ 159 h 520"/>
                <a:gd name="T22" fmla="*/ 0 w 171"/>
                <a:gd name="T23" fmla="*/ 178 h 520"/>
                <a:gd name="T24" fmla="*/ 13 w 171"/>
                <a:gd name="T25" fmla="*/ 187 h 520"/>
                <a:gd name="T26" fmla="*/ 62 w 171"/>
                <a:gd name="T27" fmla="*/ 187 h 520"/>
                <a:gd name="T28" fmla="*/ 32 w 171"/>
                <a:gd name="T29" fmla="*/ 379 h 520"/>
                <a:gd name="T30" fmla="*/ 27 w 171"/>
                <a:gd name="T31" fmla="*/ 442 h 520"/>
                <a:gd name="T32" fmla="*/ 79 w 171"/>
                <a:gd name="T33" fmla="*/ 519 h 520"/>
                <a:gd name="T34" fmla="*/ 165 w 171"/>
                <a:gd name="T35" fmla="*/ 393 h 520"/>
                <a:gd name="T36" fmla="*/ 158 w 171"/>
                <a:gd name="T37" fmla="*/ 382 h 520"/>
                <a:gd name="T38" fmla="*/ 149 w 171"/>
                <a:gd name="T39" fmla="*/ 398 h 520"/>
                <a:gd name="T40" fmla="*/ 81 w 171"/>
                <a:gd name="T41" fmla="*/ 497 h 520"/>
                <a:gd name="T42" fmla="*/ 62 w 171"/>
                <a:gd name="T43" fmla="*/ 456 h 520"/>
                <a:gd name="T44" fmla="*/ 67 w 171"/>
                <a:gd name="T45" fmla="*/ 423 h 520"/>
                <a:gd name="T46" fmla="*/ 101 w 171"/>
                <a:gd name="T47" fmla="*/ 18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520">
                  <a:moveTo>
                    <a:pt x="101" y="187"/>
                  </a:moveTo>
                  <a:lnTo>
                    <a:pt x="153" y="187"/>
                  </a:lnTo>
                  <a:cubicBezTo>
                    <a:pt x="163" y="187"/>
                    <a:pt x="170" y="187"/>
                    <a:pt x="170" y="167"/>
                  </a:cubicBezTo>
                  <a:cubicBezTo>
                    <a:pt x="170" y="159"/>
                    <a:pt x="163" y="159"/>
                    <a:pt x="154" y="159"/>
                  </a:cubicBezTo>
                  <a:lnTo>
                    <a:pt x="107" y="159"/>
                  </a:lnTo>
                  <a:lnTo>
                    <a:pt x="124" y="36"/>
                  </a:lnTo>
                  <a:cubicBezTo>
                    <a:pt x="124" y="33"/>
                    <a:pt x="128" y="30"/>
                    <a:pt x="128" y="27"/>
                  </a:cubicBezTo>
                  <a:cubicBezTo>
                    <a:pt x="128" y="11"/>
                    <a:pt x="119" y="0"/>
                    <a:pt x="109" y="0"/>
                  </a:cubicBezTo>
                  <a:cubicBezTo>
                    <a:pt x="97" y="0"/>
                    <a:pt x="91" y="14"/>
                    <a:pt x="84" y="33"/>
                  </a:cubicBezTo>
                  <a:cubicBezTo>
                    <a:pt x="82" y="55"/>
                    <a:pt x="89" y="16"/>
                    <a:pt x="69" y="159"/>
                  </a:cubicBezTo>
                  <a:lnTo>
                    <a:pt x="17" y="159"/>
                  </a:lnTo>
                  <a:cubicBezTo>
                    <a:pt x="7" y="159"/>
                    <a:pt x="0" y="159"/>
                    <a:pt x="0" y="178"/>
                  </a:cubicBezTo>
                  <a:cubicBezTo>
                    <a:pt x="0" y="187"/>
                    <a:pt x="7" y="187"/>
                    <a:pt x="13" y="187"/>
                  </a:cubicBezTo>
                  <a:lnTo>
                    <a:pt x="62" y="187"/>
                  </a:lnTo>
                  <a:lnTo>
                    <a:pt x="32" y="379"/>
                  </a:lnTo>
                  <a:cubicBezTo>
                    <a:pt x="30" y="404"/>
                    <a:pt x="27" y="431"/>
                    <a:pt x="27" y="442"/>
                  </a:cubicBezTo>
                  <a:cubicBezTo>
                    <a:pt x="27" y="489"/>
                    <a:pt x="50" y="519"/>
                    <a:pt x="79" y="519"/>
                  </a:cubicBezTo>
                  <a:cubicBezTo>
                    <a:pt x="134" y="519"/>
                    <a:pt x="165" y="406"/>
                    <a:pt x="165" y="393"/>
                  </a:cubicBezTo>
                  <a:cubicBezTo>
                    <a:pt x="165" y="382"/>
                    <a:pt x="160" y="382"/>
                    <a:pt x="158" y="382"/>
                  </a:cubicBezTo>
                  <a:cubicBezTo>
                    <a:pt x="151" y="382"/>
                    <a:pt x="151" y="387"/>
                    <a:pt x="149" y="398"/>
                  </a:cubicBezTo>
                  <a:cubicBezTo>
                    <a:pt x="133" y="448"/>
                    <a:pt x="109" y="497"/>
                    <a:pt x="81" y="497"/>
                  </a:cubicBezTo>
                  <a:cubicBezTo>
                    <a:pt x="69" y="497"/>
                    <a:pt x="62" y="486"/>
                    <a:pt x="62" y="456"/>
                  </a:cubicBezTo>
                  <a:cubicBezTo>
                    <a:pt x="62" y="445"/>
                    <a:pt x="64" y="431"/>
                    <a:pt x="67" y="423"/>
                  </a:cubicBezTo>
                  <a:lnTo>
                    <a:pt x="101" y="18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Freeform 133">
              <a:extLst>
                <a:ext uri="{FF2B5EF4-FFF2-40B4-BE49-F238E27FC236}">
                  <a16:creationId xmlns:a16="http://schemas.microsoft.com/office/drawing/2014/main" xmlns="" id="{766CECE0-134D-4E9C-9560-D83A8B998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185"/>
              <a:ext cx="82" cy="136"/>
            </a:xfrm>
            <a:custGeom>
              <a:avLst/>
              <a:gdLst>
                <a:gd name="T0" fmla="*/ 195 w 367"/>
                <a:gd name="T1" fmla="*/ 321 h 605"/>
                <a:gd name="T2" fmla="*/ 348 w 367"/>
                <a:gd name="T3" fmla="*/ 321 h 605"/>
                <a:gd name="T4" fmla="*/ 366 w 367"/>
                <a:gd name="T5" fmla="*/ 299 h 605"/>
                <a:gd name="T6" fmla="*/ 348 w 367"/>
                <a:gd name="T7" fmla="*/ 280 h 605"/>
                <a:gd name="T8" fmla="*/ 195 w 367"/>
                <a:gd name="T9" fmla="*/ 280 h 605"/>
                <a:gd name="T10" fmla="*/ 195 w 367"/>
                <a:gd name="T11" fmla="*/ 30 h 605"/>
                <a:gd name="T12" fmla="*/ 183 w 367"/>
                <a:gd name="T13" fmla="*/ 0 h 605"/>
                <a:gd name="T14" fmla="*/ 171 w 367"/>
                <a:gd name="T15" fmla="*/ 30 h 605"/>
                <a:gd name="T16" fmla="*/ 171 w 367"/>
                <a:gd name="T17" fmla="*/ 280 h 605"/>
                <a:gd name="T18" fmla="*/ 18 w 367"/>
                <a:gd name="T19" fmla="*/ 280 h 605"/>
                <a:gd name="T20" fmla="*/ 0 w 367"/>
                <a:gd name="T21" fmla="*/ 299 h 605"/>
                <a:gd name="T22" fmla="*/ 18 w 367"/>
                <a:gd name="T23" fmla="*/ 321 h 605"/>
                <a:gd name="T24" fmla="*/ 171 w 367"/>
                <a:gd name="T25" fmla="*/ 321 h 605"/>
                <a:gd name="T26" fmla="*/ 171 w 367"/>
                <a:gd name="T27" fmla="*/ 571 h 605"/>
                <a:gd name="T28" fmla="*/ 183 w 367"/>
                <a:gd name="T29" fmla="*/ 604 h 605"/>
                <a:gd name="T30" fmla="*/ 195 w 367"/>
                <a:gd name="T31" fmla="*/ 571 h 605"/>
                <a:gd name="T32" fmla="*/ 195 w 367"/>
                <a:gd name="T33" fmla="*/ 321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7" h="605">
                  <a:moveTo>
                    <a:pt x="195" y="321"/>
                  </a:moveTo>
                  <a:lnTo>
                    <a:pt x="348" y="321"/>
                  </a:lnTo>
                  <a:cubicBezTo>
                    <a:pt x="354" y="321"/>
                    <a:pt x="366" y="321"/>
                    <a:pt x="366" y="299"/>
                  </a:cubicBezTo>
                  <a:cubicBezTo>
                    <a:pt x="366" y="280"/>
                    <a:pt x="354" y="280"/>
                    <a:pt x="348" y="280"/>
                  </a:cubicBezTo>
                  <a:lnTo>
                    <a:pt x="195" y="280"/>
                  </a:lnTo>
                  <a:lnTo>
                    <a:pt x="195" y="30"/>
                  </a:lnTo>
                  <a:cubicBezTo>
                    <a:pt x="195" y="19"/>
                    <a:pt x="195" y="0"/>
                    <a:pt x="183" y="0"/>
                  </a:cubicBezTo>
                  <a:cubicBezTo>
                    <a:pt x="171" y="0"/>
                    <a:pt x="171" y="19"/>
                    <a:pt x="171" y="30"/>
                  </a:cubicBezTo>
                  <a:lnTo>
                    <a:pt x="171" y="280"/>
                  </a:lnTo>
                  <a:lnTo>
                    <a:pt x="18" y="280"/>
                  </a:lnTo>
                  <a:cubicBezTo>
                    <a:pt x="12" y="280"/>
                    <a:pt x="0" y="280"/>
                    <a:pt x="0" y="299"/>
                  </a:cubicBezTo>
                  <a:cubicBezTo>
                    <a:pt x="0" y="321"/>
                    <a:pt x="12" y="321"/>
                    <a:pt x="18" y="321"/>
                  </a:cubicBezTo>
                  <a:lnTo>
                    <a:pt x="171" y="321"/>
                  </a:lnTo>
                  <a:lnTo>
                    <a:pt x="171" y="571"/>
                  </a:lnTo>
                  <a:cubicBezTo>
                    <a:pt x="171" y="579"/>
                    <a:pt x="171" y="604"/>
                    <a:pt x="183" y="604"/>
                  </a:cubicBezTo>
                  <a:cubicBezTo>
                    <a:pt x="195" y="604"/>
                    <a:pt x="195" y="585"/>
                    <a:pt x="195" y="571"/>
                  </a:cubicBezTo>
                  <a:lnTo>
                    <a:pt x="19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Freeform 134">
              <a:extLst>
                <a:ext uri="{FF2B5EF4-FFF2-40B4-BE49-F238E27FC236}">
                  <a16:creationId xmlns:a16="http://schemas.microsoft.com/office/drawing/2014/main" xmlns="" id="{61969F56-7E7D-4BB9-A2D6-59E5A42D0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1178"/>
              <a:ext cx="40" cy="122"/>
            </a:xfrm>
            <a:custGeom>
              <a:avLst/>
              <a:gdLst>
                <a:gd name="T0" fmla="*/ 113 w 182"/>
                <a:gd name="T1" fmla="*/ 22 h 542"/>
                <a:gd name="T2" fmla="*/ 99 w 182"/>
                <a:gd name="T3" fmla="*/ 0 h 542"/>
                <a:gd name="T4" fmla="*/ 0 w 182"/>
                <a:gd name="T5" fmla="*/ 52 h 542"/>
                <a:gd name="T6" fmla="*/ 0 w 182"/>
                <a:gd name="T7" fmla="*/ 82 h 542"/>
                <a:gd name="T8" fmla="*/ 72 w 182"/>
                <a:gd name="T9" fmla="*/ 60 h 542"/>
                <a:gd name="T10" fmla="*/ 72 w 182"/>
                <a:gd name="T11" fmla="*/ 475 h 542"/>
                <a:gd name="T12" fmla="*/ 22 w 182"/>
                <a:gd name="T13" fmla="*/ 511 h 542"/>
                <a:gd name="T14" fmla="*/ 3 w 182"/>
                <a:gd name="T15" fmla="*/ 511 h 542"/>
                <a:gd name="T16" fmla="*/ 3 w 182"/>
                <a:gd name="T17" fmla="*/ 541 h 542"/>
                <a:gd name="T18" fmla="*/ 92 w 182"/>
                <a:gd name="T19" fmla="*/ 538 h 542"/>
                <a:gd name="T20" fmla="*/ 181 w 182"/>
                <a:gd name="T21" fmla="*/ 541 h 542"/>
                <a:gd name="T22" fmla="*/ 181 w 182"/>
                <a:gd name="T23" fmla="*/ 511 h 542"/>
                <a:gd name="T24" fmla="*/ 163 w 182"/>
                <a:gd name="T25" fmla="*/ 511 h 542"/>
                <a:gd name="T26" fmla="*/ 113 w 182"/>
                <a:gd name="T27" fmla="*/ 475 h 542"/>
                <a:gd name="T28" fmla="*/ 113 w 182"/>
                <a:gd name="T29" fmla="*/ 2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542">
                  <a:moveTo>
                    <a:pt x="113" y="22"/>
                  </a:moveTo>
                  <a:cubicBezTo>
                    <a:pt x="113" y="0"/>
                    <a:pt x="111" y="0"/>
                    <a:pt x="99" y="0"/>
                  </a:cubicBezTo>
                  <a:cubicBezTo>
                    <a:pt x="67" y="49"/>
                    <a:pt x="20" y="52"/>
                    <a:pt x="0" y="52"/>
                  </a:cubicBezTo>
                  <a:lnTo>
                    <a:pt x="0" y="82"/>
                  </a:lnTo>
                  <a:cubicBezTo>
                    <a:pt x="12" y="82"/>
                    <a:pt x="44" y="82"/>
                    <a:pt x="72" y="60"/>
                  </a:cubicBezTo>
                  <a:lnTo>
                    <a:pt x="72" y="475"/>
                  </a:lnTo>
                  <a:cubicBezTo>
                    <a:pt x="72" y="502"/>
                    <a:pt x="72" y="511"/>
                    <a:pt x="22" y="511"/>
                  </a:cubicBezTo>
                  <a:lnTo>
                    <a:pt x="3" y="511"/>
                  </a:lnTo>
                  <a:lnTo>
                    <a:pt x="3" y="541"/>
                  </a:lnTo>
                  <a:cubicBezTo>
                    <a:pt x="12" y="541"/>
                    <a:pt x="74" y="538"/>
                    <a:pt x="92" y="538"/>
                  </a:cubicBezTo>
                  <a:cubicBezTo>
                    <a:pt x="109" y="538"/>
                    <a:pt x="171" y="541"/>
                    <a:pt x="181" y="541"/>
                  </a:cubicBezTo>
                  <a:lnTo>
                    <a:pt x="181" y="511"/>
                  </a:lnTo>
                  <a:lnTo>
                    <a:pt x="163" y="511"/>
                  </a:lnTo>
                  <a:cubicBezTo>
                    <a:pt x="113" y="511"/>
                    <a:pt x="113" y="502"/>
                    <a:pt x="113" y="475"/>
                  </a:cubicBezTo>
                  <a:lnTo>
                    <a:pt x="113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Freeform 135">
              <a:extLst>
                <a:ext uri="{FF2B5EF4-FFF2-40B4-BE49-F238E27FC236}">
                  <a16:creationId xmlns:a16="http://schemas.microsoft.com/office/drawing/2014/main" xmlns="" id="{DD3D210F-7870-4312-B689-0EEBDA91D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1162"/>
              <a:ext cx="29" cy="184"/>
            </a:xfrm>
            <a:custGeom>
              <a:avLst/>
              <a:gdLst>
                <a:gd name="T0" fmla="*/ 10 w 132"/>
                <a:gd name="T1" fmla="*/ 0 h 816"/>
                <a:gd name="T2" fmla="*/ 0 w 132"/>
                <a:gd name="T3" fmla="*/ 11 h 816"/>
                <a:gd name="T4" fmla="*/ 3 w 132"/>
                <a:gd name="T5" fmla="*/ 19 h 816"/>
                <a:gd name="T6" fmla="*/ 94 w 132"/>
                <a:gd name="T7" fmla="*/ 406 h 816"/>
                <a:gd name="T8" fmla="*/ 10 w 132"/>
                <a:gd name="T9" fmla="*/ 785 h 816"/>
                <a:gd name="T10" fmla="*/ 0 w 132"/>
                <a:gd name="T11" fmla="*/ 804 h 816"/>
                <a:gd name="T12" fmla="*/ 7 w 132"/>
                <a:gd name="T13" fmla="*/ 815 h 816"/>
                <a:gd name="T14" fmla="*/ 92 w 132"/>
                <a:gd name="T15" fmla="*/ 656 h 816"/>
                <a:gd name="T16" fmla="*/ 131 w 132"/>
                <a:gd name="T17" fmla="*/ 406 h 816"/>
                <a:gd name="T18" fmla="*/ 10 w 132"/>
                <a:gd name="T1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816">
                  <a:moveTo>
                    <a:pt x="10" y="0"/>
                  </a:moveTo>
                  <a:cubicBezTo>
                    <a:pt x="7" y="0"/>
                    <a:pt x="0" y="0"/>
                    <a:pt x="0" y="11"/>
                  </a:cubicBezTo>
                  <a:cubicBezTo>
                    <a:pt x="0" y="14"/>
                    <a:pt x="2" y="16"/>
                    <a:pt x="3" y="19"/>
                  </a:cubicBezTo>
                  <a:cubicBezTo>
                    <a:pt x="49" y="85"/>
                    <a:pt x="94" y="195"/>
                    <a:pt x="94" y="406"/>
                  </a:cubicBezTo>
                  <a:cubicBezTo>
                    <a:pt x="94" y="577"/>
                    <a:pt x="62" y="706"/>
                    <a:pt x="10" y="785"/>
                  </a:cubicBezTo>
                  <a:cubicBezTo>
                    <a:pt x="0" y="802"/>
                    <a:pt x="0" y="802"/>
                    <a:pt x="0" y="804"/>
                  </a:cubicBezTo>
                  <a:cubicBezTo>
                    <a:pt x="0" y="807"/>
                    <a:pt x="2" y="815"/>
                    <a:pt x="7" y="815"/>
                  </a:cubicBezTo>
                  <a:cubicBezTo>
                    <a:pt x="12" y="815"/>
                    <a:pt x="60" y="761"/>
                    <a:pt x="92" y="656"/>
                  </a:cubicBezTo>
                  <a:cubicBezTo>
                    <a:pt x="118" y="590"/>
                    <a:pt x="131" y="502"/>
                    <a:pt x="131" y="406"/>
                  </a:cubicBezTo>
                  <a:cubicBezTo>
                    <a:pt x="131" y="294"/>
                    <a:pt x="109" y="113"/>
                    <a:pt x="1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" name="Group 136">
            <a:extLst>
              <a:ext uri="{FF2B5EF4-FFF2-40B4-BE49-F238E27FC236}">
                <a16:creationId xmlns:a16="http://schemas.microsoft.com/office/drawing/2014/main" xmlns="" id="{7B831BB9-386D-4212-8F11-3CD815C03ED7}"/>
              </a:ext>
            </a:extLst>
          </p:cNvPr>
          <p:cNvGrpSpPr>
            <a:grpSpLocks/>
          </p:cNvGrpSpPr>
          <p:nvPr/>
        </p:nvGrpSpPr>
        <p:grpSpPr bwMode="auto">
          <a:xfrm>
            <a:off x="6358586" y="3109048"/>
            <a:ext cx="557212" cy="409575"/>
            <a:chOff x="2449" y="1139"/>
            <a:chExt cx="351" cy="258"/>
          </a:xfrm>
        </p:grpSpPr>
        <p:sp>
          <p:nvSpPr>
            <p:cNvPr id="23" name="Freeform 137">
              <a:extLst>
                <a:ext uri="{FF2B5EF4-FFF2-40B4-BE49-F238E27FC236}">
                  <a16:creationId xmlns:a16="http://schemas.microsoft.com/office/drawing/2014/main" xmlns="" id="{1E5AD161-CD05-41F6-A739-0A9C04A66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1140"/>
              <a:ext cx="351" cy="255"/>
            </a:xfrm>
            <a:custGeom>
              <a:avLst/>
              <a:gdLst>
                <a:gd name="T0" fmla="*/ 778 w 1553"/>
                <a:gd name="T1" fmla="*/ 1128 h 1129"/>
                <a:gd name="T2" fmla="*/ 0 w 1553"/>
                <a:gd name="T3" fmla="*/ 1128 h 1129"/>
                <a:gd name="T4" fmla="*/ 0 w 1553"/>
                <a:gd name="T5" fmla="*/ 0 h 1129"/>
                <a:gd name="T6" fmla="*/ 1552 w 1553"/>
                <a:gd name="T7" fmla="*/ 0 h 1129"/>
                <a:gd name="T8" fmla="*/ 1552 w 1553"/>
                <a:gd name="T9" fmla="*/ 1128 h 1129"/>
                <a:gd name="T10" fmla="*/ 778 w 1553"/>
                <a:gd name="T11" fmla="*/ 1128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3" h="1129">
                  <a:moveTo>
                    <a:pt x="778" y="1128"/>
                  </a:moveTo>
                  <a:lnTo>
                    <a:pt x="0" y="1128"/>
                  </a:lnTo>
                  <a:lnTo>
                    <a:pt x="0" y="0"/>
                  </a:lnTo>
                  <a:lnTo>
                    <a:pt x="1552" y="0"/>
                  </a:lnTo>
                  <a:lnTo>
                    <a:pt x="1552" y="1128"/>
                  </a:lnTo>
                  <a:lnTo>
                    <a:pt x="778" y="112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Freeform 138">
              <a:extLst>
                <a:ext uri="{FF2B5EF4-FFF2-40B4-BE49-F238E27FC236}">
                  <a16:creationId xmlns:a16="http://schemas.microsoft.com/office/drawing/2014/main" xmlns="" id="{E8E7CFBC-511E-4F48-839C-C5C921B87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1272"/>
              <a:ext cx="151" cy="126"/>
            </a:xfrm>
            <a:custGeom>
              <a:avLst/>
              <a:gdLst>
                <a:gd name="T0" fmla="*/ 458 w 670"/>
                <a:gd name="T1" fmla="*/ 117 h 559"/>
                <a:gd name="T2" fmla="*/ 466 w 670"/>
                <a:gd name="T3" fmla="*/ 63 h 559"/>
                <a:gd name="T4" fmla="*/ 425 w 670"/>
                <a:gd name="T5" fmla="*/ 11 h 559"/>
                <a:gd name="T6" fmla="*/ 369 w 670"/>
                <a:gd name="T7" fmla="*/ 74 h 559"/>
                <a:gd name="T8" fmla="*/ 322 w 670"/>
                <a:gd name="T9" fmla="*/ 322 h 559"/>
                <a:gd name="T10" fmla="*/ 318 w 670"/>
                <a:gd name="T11" fmla="*/ 393 h 559"/>
                <a:gd name="T12" fmla="*/ 320 w 670"/>
                <a:gd name="T13" fmla="*/ 436 h 559"/>
                <a:gd name="T14" fmla="*/ 244 w 670"/>
                <a:gd name="T15" fmla="*/ 515 h 559"/>
                <a:gd name="T16" fmla="*/ 173 w 670"/>
                <a:gd name="T17" fmla="*/ 413 h 559"/>
                <a:gd name="T18" fmla="*/ 221 w 670"/>
                <a:gd name="T19" fmla="*/ 185 h 559"/>
                <a:gd name="T20" fmla="*/ 235 w 670"/>
                <a:gd name="T21" fmla="*/ 108 h 559"/>
                <a:gd name="T22" fmla="*/ 136 w 670"/>
                <a:gd name="T23" fmla="*/ 0 h 559"/>
                <a:gd name="T24" fmla="*/ 0 w 670"/>
                <a:gd name="T25" fmla="*/ 188 h 559"/>
                <a:gd name="T26" fmla="*/ 23 w 670"/>
                <a:gd name="T27" fmla="*/ 205 h 559"/>
                <a:gd name="T28" fmla="*/ 41 w 670"/>
                <a:gd name="T29" fmla="*/ 191 h 559"/>
                <a:gd name="T30" fmla="*/ 132 w 670"/>
                <a:gd name="T31" fmla="*/ 46 h 559"/>
                <a:gd name="T32" fmla="*/ 147 w 670"/>
                <a:gd name="T33" fmla="*/ 71 h 559"/>
                <a:gd name="T34" fmla="*/ 126 w 670"/>
                <a:gd name="T35" fmla="*/ 165 h 559"/>
                <a:gd name="T36" fmla="*/ 78 w 670"/>
                <a:gd name="T37" fmla="*/ 393 h 559"/>
                <a:gd name="T38" fmla="*/ 237 w 670"/>
                <a:gd name="T39" fmla="*/ 558 h 559"/>
                <a:gd name="T40" fmla="*/ 336 w 670"/>
                <a:gd name="T41" fmla="*/ 490 h 559"/>
                <a:gd name="T42" fmla="*/ 468 w 670"/>
                <a:gd name="T43" fmla="*/ 558 h 559"/>
                <a:gd name="T44" fmla="*/ 607 w 670"/>
                <a:gd name="T45" fmla="*/ 419 h 559"/>
                <a:gd name="T46" fmla="*/ 669 w 670"/>
                <a:gd name="T47" fmla="*/ 108 h 559"/>
                <a:gd name="T48" fmla="*/ 609 w 670"/>
                <a:gd name="T49" fmla="*/ 0 h 559"/>
                <a:gd name="T50" fmla="*/ 543 w 670"/>
                <a:gd name="T51" fmla="*/ 91 h 559"/>
                <a:gd name="T52" fmla="*/ 570 w 670"/>
                <a:gd name="T53" fmla="*/ 142 h 559"/>
                <a:gd name="T54" fmla="*/ 611 w 670"/>
                <a:gd name="T55" fmla="*/ 222 h 559"/>
                <a:gd name="T56" fmla="*/ 561 w 670"/>
                <a:gd name="T57" fmla="*/ 421 h 559"/>
                <a:gd name="T58" fmla="*/ 473 w 670"/>
                <a:gd name="T59" fmla="*/ 515 h 559"/>
                <a:gd name="T60" fmla="*/ 411 w 670"/>
                <a:gd name="T61" fmla="*/ 421 h 559"/>
                <a:gd name="T62" fmla="*/ 423 w 670"/>
                <a:gd name="T63" fmla="*/ 310 h 559"/>
                <a:gd name="T64" fmla="*/ 446 w 670"/>
                <a:gd name="T65" fmla="*/ 185 h 559"/>
                <a:gd name="T66" fmla="*/ 458 w 670"/>
                <a:gd name="T67" fmla="*/ 117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0" h="559">
                  <a:moveTo>
                    <a:pt x="458" y="117"/>
                  </a:moveTo>
                  <a:cubicBezTo>
                    <a:pt x="460" y="103"/>
                    <a:pt x="466" y="71"/>
                    <a:pt x="466" y="63"/>
                  </a:cubicBezTo>
                  <a:cubicBezTo>
                    <a:pt x="466" y="37"/>
                    <a:pt x="450" y="11"/>
                    <a:pt x="425" y="11"/>
                  </a:cubicBezTo>
                  <a:cubicBezTo>
                    <a:pt x="411" y="11"/>
                    <a:pt x="380" y="20"/>
                    <a:pt x="369" y="74"/>
                  </a:cubicBezTo>
                  <a:cubicBezTo>
                    <a:pt x="351" y="151"/>
                    <a:pt x="336" y="239"/>
                    <a:pt x="322" y="322"/>
                  </a:cubicBezTo>
                  <a:cubicBezTo>
                    <a:pt x="318" y="367"/>
                    <a:pt x="318" y="379"/>
                    <a:pt x="318" y="393"/>
                  </a:cubicBezTo>
                  <a:cubicBezTo>
                    <a:pt x="318" y="427"/>
                    <a:pt x="320" y="427"/>
                    <a:pt x="320" y="436"/>
                  </a:cubicBezTo>
                  <a:cubicBezTo>
                    <a:pt x="320" y="441"/>
                    <a:pt x="295" y="515"/>
                    <a:pt x="244" y="515"/>
                  </a:cubicBezTo>
                  <a:cubicBezTo>
                    <a:pt x="173" y="515"/>
                    <a:pt x="173" y="441"/>
                    <a:pt x="173" y="413"/>
                  </a:cubicBezTo>
                  <a:cubicBezTo>
                    <a:pt x="173" y="367"/>
                    <a:pt x="184" y="308"/>
                    <a:pt x="221" y="185"/>
                  </a:cubicBezTo>
                  <a:cubicBezTo>
                    <a:pt x="225" y="157"/>
                    <a:pt x="235" y="131"/>
                    <a:pt x="235" y="108"/>
                  </a:cubicBezTo>
                  <a:cubicBezTo>
                    <a:pt x="235" y="40"/>
                    <a:pt x="184" y="0"/>
                    <a:pt x="136" y="0"/>
                  </a:cubicBezTo>
                  <a:cubicBezTo>
                    <a:pt x="45" y="0"/>
                    <a:pt x="0" y="165"/>
                    <a:pt x="0" y="188"/>
                  </a:cubicBezTo>
                  <a:cubicBezTo>
                    <a:pt x="0" y="205"/>
                    <a:pt x="14" y="205"/>
                    <a:pt x="23" y="205"/>
                  </a:cubicBezTo>
                  <a:cubicBezTo>
                    <a:pt x="33" y="205"/>
                    <a:pt x="37" y="205"/>
                    <a:pt x="41" y="191"/>
                  </a:cubicBezTo>
                  <a:cubicBezTo>
                    <a:pt x="70" y="57"/>
                    <a:pt x="116" y="46"/>
                    <a:pt x="132" y="46"/>
                  </a:cubicBezTo>
                  <a:cubicBezTo>
                    <a:pt x="136" y="46"/>
                    <a:pt x="147" y="46"/>
                    <a:pt x="147" y="71"/>
                  </a:cubicBezTo>
                  <a:cubicBezTo>
                    <a:pt x="147" y="100"/>
                    <a:pt x="136" y="131"/>
                    <a:pt x="126" y="165"/>
                  </a:cubicBezTo>
                  <a:cubicBezTo>
                    <a:pt x="95" y="279"/>
                    <a:pt x="78" y="342"/>
                    <a:pt x="78" y="393"/>
                  </a:cubicBezTo>
                  <a:cubicBezTo>
                    <a:pt x="78" y="527"/>
                    <a:pt x="163" y="558"/>
                    <a:pt x="237" y="558"/>
                  </a:cubicBezTo>
                  <a:cubicBezTo>
                    <a:pt x="256" y="558"/>
                    <a:pt x="295" y="558"/>
                    <a:pt x="336" y="490"/>
                  </a:cubicBezTo>
                  <a:cubicBezTo>
                    <a:pt x="361" y="530"/>
                    <a:pt x="398" y="558"/>
                    <a:pt x="468" y="558"/>
                  </a:cubicBezTo>
                  <a:cubicBezTo>
                    <a:pt x="520" y="558"/>
                    <a:pt x="568" y="524"/>
                    <a:pt x="607" y="419"/>
                  </a:cubicBezTo>
                  <a:cubicBezTo>
                    <a:pt x="640" y="325"/>
                    <a:pt x="669" y="171"/>
                    <a:pt x="669" y="108"/>
                  </a:cubicBezTo>
                  <a:cubicBezTo>
                    <a:pt x="669" y="0"/>
                    <a:pt x="609" y="0"/>
                    <a:pt x="609" y="0"/>
                  </a:cubicBezTo>
                  <a:cubicBezTo>
                    <a:pt x="574" y="0"/>
                    <a:pt x="543" y="48"/>
                    <a:pt x="543" y="91"/>
                  </a:cubicBezTo>
                  <a:cubicBezTo>
                    <a:pt x="543" y="125"/>
                    <a:pt x="559" y="140"/>
                    <a:pt x="570" y="142"/>
                  </a:cubicBezTo>
                  <a:cubicBezTo>
                    <a:pt x="603" y="174"/>
                    <a:pt x="611" y="199"/>
                    <a:pt x="611" y="222"/>
                  </a:cubicBezTo>
                  <a:cubicBezTo>
                    <a:pt x="611" y="239"/>
                    <a:pt x="590" y="356"/>
                    <a:pt x="561" y="421"/>
                  </a:cubicBezTo>
                  <a:cubicBezTo>
                    <a:pt x="541" y="481"/>
                    <a:pt x="510" y="515"/>
                    <a:pt x="473" y="515"/>
                  </a:cubicBezTo>
                  <a:cubicBezTo>
                    <a:pt x="411" y="515"/>
                    <a:pt x="411" y="444"/>
                    <a:pt x="411" y="421"/>
                  </a:cubicBezTo>
                  <a:cubicBezTo>
                    <a:pt x="411" y="387"/>
                    <a:pt x="411" y="370"/>
                    <a:pt x="423" y="310"/>
                  </a:cubicBezTo>
                  <a:cubicBezTo>
                    <a:pt x="431" y="273"/>
                    <a:pt x="442" y="211"/>
                    <a:pt x="446" y="185"/>
                  </a:cubicBezTo>
                  <a:lnTo>
                    <a:pt x="458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Freeform 139">
              <a:extLst>
                <a:ext uri="{FF2B5EF4-FFF2-40B4-BE49-F238E27FC236}">
                  <a16:creationId xmlns:a16="http://schemas.microsoft.com/office/drawing/2014/main" xmlns="" id="{1E6FD5FA-1A12-4E44-B185-2D02DDF6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1139"/>
              <a:ext cx="36" cy="191"/>
            </a:xfrm>
            <a:custGeom>
              <a:avLst/>
              <a:gdLst>
                <a:gd name="T0" fmla="*/ 149 w 162"/>
                <a:gd name="T1" fmla="*/ 0 h 847"/>
                <a:gd name="T2" fmla="*/ 0 w 162"/>
                <a:gd name="T3" fmla="*/ 421 h 847"/>
                <a:gd name="T4" fmla="*/ 149 w 162"/>
                <a:gd name="T5" fmla="*/ 846 h 847"/>
                <a:gd name="T6" fmla="*/ 161 w 162"/>
                <a:gd name="T7" fmla="*/ 834 h 847"/>
                <a:gd name="T8" fmla="*/ 153 w 162"/>
                <a:gd name="T9" fmla="*/ 820 h 847"/>
                <a:gd name="T10" fmla="*/ 41 w 162"/>
                <a:gd name="T11" fmla="*/ 421 h 847"/>
                <a:gd name="T12" fmla="*/ 157 w 162"/>
                <a:gd name="T13" fmla="*/ 20 h 847"/>
                <a:gd name="T14" fmla="*/ 161 w 162"/>
                <a:gd name="T15" fmla="*/ 11 h 847"/>
                <a:gd name="T16" fmla="*/ 149 w 162"/>
                <a:gd name="T17" fmla="*/ 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847">
                  <a:moveTo>
                    <a:pt x="149" y="0"/>
                  </a:moveTo>
                  <a:cubicBezTo>
                    <a:pt x="33" y="114"/>
                    <a:pt x="0" y="293"/>
                    <a:pt x="0" y="421"/>
                  </a:cubicBezTo>
                  <a:cubicBezTo>
                    <a:pt x="0" y="541"/>
                    <a:pt x="25" y="726"/>
                    <a:pt x="149" y="846"/>
                  </a:cubicBezTo>
                  <a:cubicBezTo>
                    <a:pt x="153" y="846"/>
                    <a:pt x="161" y="846"/>
                    <a:pt x="161" y="834"/>
                  </a:cubicBezTo>
                  <a:cubicBezTo>
                    <a:pt x="161" y="832"/>
                    <a:pt x="159" y="829"/>
                    <a:pt x="153" y="820"/>
                  </a:cubicBezTo>
                  <a:cubicBezTo>
                    <a:pt x="72" y="721"/>
                    <a:pt x="41" y="575"/>
                    <a:pt x="41" y="421"/>
                  </a:cubicBezTo>
                  <a:cubicBezTo>
                    <a:pt x="41" y="194"/>
                    <a:pt x="103" y="83"/>
                    <a:pt x="157" y="20"/>
                  </a:cubicBezTo>
                  <a:cubicBezTo>
                    <a:pt x="159" y="17"/>
                    <a:pt x="161" y="14"/>
                    <a:pt x="161" y="11"/>
                  </a:cubicBezTo>
                  <a:cubicBezTo>
                    <a:pt x="161" y="0"/>
                    <a:pt x="153" y="0"/>
                    <a:pt x="14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Freeform 140">
              <a:extLst>
                <a:ext uri="{FF2B5EF4-FFF2-40B4-BE49-F238E27FC236}">
                  <a16:creationId xmlns:a16="http://schemas.microsoft.com/office/drawing/2014/main" xmlns="" id="{F9E603BF-B99B-4A4E-85B4-68035680C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1163"/>
              <a:ext cx="46" cy="121"/>
            </a:xfrm>
            <a:custGeom>
              <a:avLst/>
              <a:gdLst>
                <a:gd name="T0" fmla="*/ 124 w 209"/>
                <a:gd name="T1" fmla="*/ 194 h 539"/>
                <a:gd name="T2" fmla="*/ 188 w 209"/>
                <a:gd name="T3" fmla="*/ 194 h 539"/>
                <a:gd name="T4" fmla="*/ 208 w 209"/>
                <a:gd name="T5" fmla="*/ 174 h 539"/>
                <a:gd name="T6" fmla="*/ 190 w 209"/>
                <a:gd name="T7" fmla="*/ 165 h 539"/>
                <a:gd name="T8" fmla="*/ 132 w 209"/>
                <a:gd name="T9" fmla="*/ 165 h 539"/>
                <a:gd name="T10" fmla="*/ 153 w 209"/>
                <a:gd name="T11" fmla="*/ 37 h 539"/>
                <a:gd name="T12" fmla="*/ 157 w 209"/>
                <a:gd name="T13" fmla="*/ 28 h 539"/>
                <a:gd name="T14" fmla="*/ 134 w 209"/>
                <a:gd name="T15" fmla="*/ 0 h 539"/>
                <a:gd name="T16" fmla="*/ 103 w 209"/>
                <a:gd name="T17" fmla="*/ 34 h 539"/>
                <a:gd name="T18" fmla="*/ 85 w 209"/>
                <a:gd name="T19" fmla="*/ 165 h 539"/>
                <a:gd name="T20" fmla="*/ 21 w 209"/>
                <a:gd name="T21" fmla="*/ 165 h 539"/>
                <a:gd name="T22" fmla="*/ 0 w 209"/>
                <a:gd name="T23" fmla="*/ 185 h 539"/>
                <a:gd name="T24" fmla="*/ 17 w 209"/>
                <a:gd name="T25" fmla="*/ 194 h 539"/>
                <a:gd name="T26" fmla="*/ 76 w 209"/>
                <a:gd name="T27" fmla="*/ 194 h 539"/>
                <a:gd name="T28" fmla="*/ 39 w 209"/>
                <a:gd name="T29" fmla="*/ 393 h 539"/>
                <a:gd name="T30" fmla="*/ 33 w 209"/>
                <a:gd name="T31" fmla="*/ 459 h 539"/>
                <a:gd name="T32" fmla="*/ 97 w 209"/>
                <a:gd name="T33" fmla="*/ 538 h 539"/>
                <a:gd name="T34" fmla="*/ 202 w 209"/>
                <a:gd name="T35" fmla="*/ 407 h 539"/>
                <a:gd name="T36" fmla="*/ 194 w 209"/>
                <a:gd name="T37" fmla="*/ 396 h 539"/>
                <a:gd name="T38" fmla="*/ 184 w 209"/>
                <a:gd name="T39" fmla="*/ 413 h 539"/>
                <a:gd name="T40" fmla="*/ 99 w 209"/>
                <a:gd name="T41" fmla="*/ 515 h 539"/>
                <a:gd name="T42" fmla="*/ 76 w 209"/>
                <a:gd name="T43" fmla="*/ 473 h 539"/>
                <a:gd name="T44" fmla="*/ 83 w 209"/>
                <a:gd name="T45" fmla="*/ 439 h 539"/>
                <a:gd name="T46" fmla="*/ 124 w 209"/>
                <a:gd name="T47" fmla="*/ 19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9" h="539">
                  <a:moveTo>
                    <a:pt x="124" y="194"/>
                  </a:moveTo>
                  <a:lnTo>
                    <a:pt x="188" y="194"/>
                  </a:lnTo>
                  <a:cubicBezTo>
                    <a:pt x="200" y="194"/>
                    <a:pt x="208" y="194"/>
                    <a:pt x="208" y="174"/>
                  </a:cubicBezTo>
                  <a:cubicBezTo>
                    <a:pt x="208" y="165"/>
                    <a:pt x="200" y="165"/>
                    <a:pt x="190" y="165"/>
                  </a:cubicBezTo>
                  <a:lnTo>
                    <a:pt x="132" y="165"/>
                  </a:lnTo>
                  <a:lnTo>
                    <a:pt x="153" y="37"/>
                  </a:lnTo>
                  <a:cubicBezTo>
                    <a:pt x="153" y="34"/>
                    <a:pt x="157" y="31"/>
                    <a:pt x="157" y="28"/>
                  </a:cubicBezTo>
                  <a:cubicBezTo>
                    <a:pt x="157" y="11"/>
                    <a:pt x="147" y="0"/>
                    <a:pt x="134" y="0"/>
                  </a:cubicBezTo>
                  <a:cubicBezTo>
                    <a:pt x="120" y="0"/>
                    <a:pt x="111" y="14"/>
                    <a:pt x="103" y="34"/>
                  </a:cubicBezTo>
                  <a:cubicBezTo>
                    <a:pt x="101" y="57"/>
                    <a:pt x="109" y="17"/>
                    <a:pt x="85" y="165"/>
                  </a:cubicBezTo>
                  <a:lnTo>
                    <a:pt x="21" y="165"/>
                  </a:lnTo>
                  <a:cubicBezTo>
                    <a:pt x="8" y="165"/>
                    <a:pt x="0" y="165"/>
                    <a:pt x="0" y="185"/>
                  </a:cubicBezTo>
                  <a:cubicBezTo>
                    <a:pt x="0" y="194"/>
                    <a:pt x="8" y="194"/>
                    <a:pt x="17" y="194"/>
                  </a:cubicBezTo>
                  <a:lnTo>
                    <a:pt x="76" y="194"/>
                  </a:lnTo>
                  <a:lnTo>
                    <a:pt x="39" y="393"/>
                  </a:lnTo>
                  <a:cubicBezTo>
                    <a:pt x="37" y="419"/>
                    <a:pt x="33" y="447"/>
                    <a:pt x="33" y="459"/>
                  </a:cubicBezTo>
                  <a:cubicBezTo>
                    <a:pt x="33" y="507"/>
                    <a:pt x="62" y="538"/>
                    <a:pt x="97" y="538"/>
                  </a:cubicBezTo>
                  <a:cubicBezTo>
                    <a:pt x="165" y="538"/>
                    <a:pt x="202" y="421"/>
                    <a:pt x="202" y="407"/>
                  </a:cubicBezTo>
                  <a:cubicBezTo>
                    <a:pt x="202" y="396"/>
                    <a:pt x="196" y="396"/>
                    <a:pt x="194" y="396"/>
                  </a:cubicBezTo>
                  <a:cubicBezTo>
                    <a:pt x="186" y="396"/>
                    <a:pt x="186" y="402"/>
                    <a:pt x="184" y="413"/>
                  </a:cubicBezTo>
                  <a:cubicBezTo>
                    <a:pt x="163" y="464"/>
                    <a:pt x="134" y="515"/>
                    <a:pt x="99" y="515"/>
                  </a:cubicBezTo>
                  <a:cubicBezTo>
                    <a:pt x="85" y="515"/>
                    <a:pt x="76" y="504"/>
                    <a:pt x="76" y="473"/>
                  </a:cubicBezTo>
                  <a:cubicBezTo>
                    <a:pt x="76" y="461"/>
                    <a:pt x="78" y="447"/>
                    <a:pt x="83" y="439"/>
                  </a:cubicBezTo>
                  <a:lnTo>
                    <a:pt x="124" y="19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Freeform 141">
              <a:extLst>
                <a:ext uri="{FF2B5EF4-FFF2-40B4-BE49-F238E27FC236}">
                  <a16:creationId xmlns:a16="http://schemas.microsoft.com/office/drawing/2014/main" xmlns="" id="{1461CDB8-808D-4AEB-9AAC-33B3F0D90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1139"/>
              <a:ext cx="36" cy="191"/>
            </a:xfrm>
            <a:custGeom>
              <a:avLst/>
              <a:gdLst>
                <a:gd name="T0" fmla="*/ 12 w 162"/>
                <a:gd name="T1" fmla="*/ 0 h 847"/>
                <a:gd name="T2" fmla="*/ 0 w 162"/>
                <a:gd name="T3" fmla="*/ 11 h 847"/>
                <a:gd name="T4" fmla="*/ 4 w 162"/>
                <a:gd name="T5" fmla="*/ 20 h 847"/>
                <a:gd name="T6" fmla="*/ 116 w 162"/>
                <a:gd name="T7" fmla="*/ 421 h 847"/>
                <a:gd name="T8" fmla="*/ 12 w 162"/>
                <a:gd name="T9" fmla="*/ 814 h 847"/>
                <a:gd name="T10" fmla="*/ 0 w 162"/>
                <a:gd name="T11" fmla="*/ 834 h 847"/>
                <a:gd name="T12" fmla="*/ 8 w 162"/>
                <a:gd name="T13" fmla="*/ 846 h 847"/>
                <a:gd name="T14" fmla="*/ 114 w 162"/>
                <a:gd name="T15" fmla="*/ 681 h 847"/>
                <a:gd name="T16" fmla="*/ 161 w 162"/>
                <a:gd name="T17" fmla="*/ 421 h 847"/>
                <a:gd name="T18" fmla="*/ 12 w 162"/>
                <a:gd name="T19" fmla="*/ 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" h="847">
                  <a:moveTo>
                    <a:pt x="12" y="0"/>
                  </a:moveTo>
                  <a:cubicBezTo>
                    <a:pt x="8" y="0"/>
                    <a:pt x="0" y="0"/>
                    <a:pt x="0" y="11"/>
                  </a:cubicBezTo>
                  <a:cubicBezTo>
                    <a:pt x="0" y="14"/>
                    <a:pt x="2" y="17"/>
                    <a:pt x="4" y="20"/>
                  </a:cubicBezTo>
                  <a:cubicBezTo>
                    <a:pt x="60" y="88"/>
                    <a:pt x="116" y="202"/>
                    <a:pt x="116" y="421"/>
                  </a:cubicBezTo>
                  <a:cubicBezTo>
                    <a:pt x="116" y="598"/>
                    <a:pt x="76" y="732"/>
                    <a:pt x="12" y="814"/>
                  </a:cubicBezTo>
                  <a:cubicBezTo>
                    <a:pt x="0" y="832"/>
                    <a:pt x="0" y="832"/>
                    <a:pt x="0" y="834"/>
                  </a:cubicBezTo>
                  <a:cubicBezTo>
                    <a:pt x="0" y="837"/>
                    <a:pt x="2" y="846"/>
                    <a:pt x="8" y="846"/>
                  </a:cubicBezTo>
                  <a:cubicBezTo>
                    <a:pt x="14" y="846"/>
                    <a:pt x="74" y="789"/>
                    <a:pt x="114" y="681"/>
                  </a:cubicBezTo>
                  <a:cubicBezTo>
                    <a:pt x="144" y="612"/>
                    <a:pt x="161" y="521"/>
                    <a:pt x="161" y="421"/>
                  </a:cubicBezTo>
                  <a:cubicBezTo>
                    <a:pt x="161" y="305"/>
                    <a:pt x="134" y="117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" name="Group 142">
            <a:extLst>
              <a:ext uri="{FF2B5EF4-FFF2-40B4-BE49-F238E27FC236}">
                <a16:creationId xmlns:a16="http://schemas.microsoft.com/office/drawing/2014/main" xmlns="" id="{EFEEE030-3810-4A4D-AF23-AD56B3FD2EC1}"/>
              </a:ext>
            </a:extLst>
          </p:cNvPr>
          <p:cNvGrpSpPr>
            <a:grpSpLocks/>
          </p:cNvGrpSpPr>
          <p:nvPr/>
        </p:nvGrpSpPr>
        <p:grpSpPr bwMode="auto">
          <a:xfrm>
            <a:off x="8917636" y="3072535"/>
            <a:ext cx="463550" cy="423863"/>
            <a:chOff x="4061" y="1116"/>
            <a:chExt cx="292" cy="267"/>
          </a:xfrm>
        </p:grpSpPr>
        <p:sp>
          <p:nvSpPr>
            <p:cNvPr id="29" name="Freeform 143">
              <a:extLst>
                <a:ext uri="{FF2B5EF4-FFF2-40B4-BE49-F238E27FC236}">
                  <a16:creationId xmlns:a16="http://schemas.microsoft.com/office/drawing/2014/main" xmlns="" id="{BBF5212B-0AA7-4F1B-8DAF-E2ABB0D71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1117"/>
              <a:ext cx="293" cy="265"/>
            </a:xfrm>
            <a:custGeom>
              <a:avLst/>
              <a:gdLst>
                <a:gd name="T0" fmla="*/ 647 w 1295"/>
                <a:gd name="T1" fmla="*/ 1171 h 1172"/>
                <a:gd name="T2" fmla="*/ 0 w 1295"/>
                <a:gd name="T3" fmla="*/ 1171 h 1172"/>
                <a:gd name="T4" fmla="*/ 0 w 1295"/>
                <a:gd name="T5" fmla="*/ 0 h 1172"/>
                <a:gd name="T6" fmla="*/ 1294 w 1295"/>
                <a:gd name="T7" fmla="*/ 0 h 1172"/>
                <a:gd name="T8" fmla="*/ 1294 w 1295"/>
                <a:gd name="T9" fmla="*/ 1171 h 1172"/>
                <a:gd name="T10" fmla="*/ 647 w 1295"/>
                <a:gd name="T11" fmla="*/ 1171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5" h="1172">
                  <a:moveTo>
                    <a:pt x="647" y="1171"/>
                  </a:moveTo>
                  <a:lnTo>
                    <a:pt x="0" y="1171"/>
                  </a:lnTo>
                  <a:lnTo>
                    <a:pt x="0" y="0"/>
                  </a:lnTo>
                  <a:lnTo>
                    <a:pt x="1294" y="0"/>
                  </a:lnTo>
                  <a:lnTo>
                    <a:pt x="1294" y="1171"/>
                  </a:lnTo>
                  <a:lnTo>
                    <a:pt x="647" y="117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Freeform 144">
              <a:extLst>
                <a:ext uri="{FF2B5EF4-FFF2-40B4-BE49-F238E27FC236}">
                  <a16:creationId xmlns:a16="http://schemas.microsoft.com/office/drawing/2014/main" xmlns="" id="{472D1F58-C26F-4EA5-A622-CDDA24D8E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1230"/>
              <a:ext cx="103" cy="153"/>
            </a:xfrm>
            <a:custGeom>
              <a:avLst/>
              <a:gdLst>
                <a:gd name="T0" fmla="*/ 452 w 457"/>
                <a:gd name="T1" fmla="*/ 88 h 681"/>
                <a:gd name="T2" fmla="*/ 456 w 457"/>
                <a:gd name="T3" fmla="*/ 64 h 681"/>
                <a:gd name="T4" fmla="*/ 415 w 457"/>
                <a:gd name="T5" fmla="*/ 17 h 681"/>
                <a:gd name="T6" fmla="*/ 370 w 457"/>
                <a:gd name="T7" fmla="*/ 42 h 681"/>
                <a:gd name="T8" fmla="*/ 279 w 457"/>
                <a:gd name="T9" fmla="*/ 0 h 681"/>
                <a:gd name="T10" fmla="*/ 37 w 457"/>
                <a:gd name="T11" fmla="*/ 299 h 681"/>
                <a:gd name="T12" fmla="*/ 187 w 457"/>
                <a:gd name="T13" fmla="*/ 466 h 681"/>
                <a:gd name="T14" fmla="*/ 283 w 457"/>
                <a:gd name="T15" fmla="*/ 437 h 681"/>
                <a:gd name="T16" fmla="*/ 267 w 457"/>
                <a:gd name="T17" fmla="*/ 515 h 681"/>
                <a:gd name="T18" fmla="*/ 224 w 457"/>
                <a:gd name="T19" fmla="*/ 606 h 681"/>
                <a:gd name="T20" fmla="*/ 136 w 457"/>
                <a:gd name="T21" fmla="*/ 641 h 681"/>
                <a:gd name="T22" fmla="*/ 77 w 457"/>
                <a:gd name="T23" fmla="*/ 638 h 681"/>
                <a:gd name="T24" fmla="*/ 102 w 457"/>
                <a:gd name="T25" fmla="*/ 577 h 681"/>
                <a:gd name="T26" fmla="*/ 61 w 457"/>
                <a:gd name="T27" fmla="*/ 530 h 681"/>
                <a:gd name="T28" fmla="*/ 0 w 457"/>
                <a:gd name="T29" fmla="*/ 606 h 681"/>
                <a:gd name="T30" fmla="*/ 136 w 457"/>
                <a:gd name="T31" fmla="*/ 680 h 681"/>
                <a:gd name="T32" fmla="*/ 358 w 457"/>
                <a:gd name="T33" fmla="*/ 533 h 681"/>
                <a:gd name="T34" fmla="*/ 452 w 457"/>
                <a:gd name="T35" fmla="*/ 88 h 681"/>
                <a:gd name="T36" fmla="*/ 301 w 457"/>
                <a:gd name="T37" fmla="*/ 349 h 681"/>
                <a:gd name="T38" fmla="*/ 289 w 457"/>
                <a:gd name="T39" fmla="*/ 383 h 681"/>
                <a:gd name="T40" fmla="*/ 193 w 457"/>
                <a:gd name="T41" fmla="*/ 432 h 681"/>
                <a:gd name="T42" fmla="*/ 134 w 457"/>
                <a:gd name="T43" fmla="*/ 353 h 681"/>
                <a:gd name="T44" fmla="*/ 175 w 457"/>
                <a:gd name="T45" fmla="*/ 140 h 681"/>
                <a:gd name="T46" fmla="*/ 281 w 457"/>
                <a:gd name="T47" fmla="*/ 39 h 681"/>
                <a:gd name="T48" fmla="*/ 354 w 457"/>
                <a:gd name="T49" fmla="*/ 98 h 681"/>
                <a:gd name="T50" fmla="*/ 352 w 457"/>
                <a:gd name="T51" fmla="*/ 110 h 681"/>
                <a:gd name="T52" fmla="*/ 301 w 457"/>
                <a:gd name="T53" fmla="*/ 349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7" h="681">
                  <a:moveTo>
                    <a:pt x="452" y="88"/>
                  </a:moveTo>
                  <a:cubicBezTo>
                    <a:pt x="456" y="74"/>
                    <a:pt x="456" y="69"/>
                    <a:pt x="456" y="64"/>
                  </a:cubicBezTo>
                  <a:cubicBezTo>
                    <a:pt x="456" y="29"/>
                    <a:pt x="431" y="17"/>
                    <a:pt x="415" y="17"/>
                  </a:cubicBezTo>
                  <a:cubicBezTo>
                    <a:pt x="399" y="17"/>
                    <a:pt x="380" y="27"/>
                    <a:pt x="370" y="42"/>
                  </a:cubicBezTo>
                  <a:cubicBezTo>
                    <a:pt x="358" y="27"/>
                    <a:pt x="330" y="0"/>
                    <a:pt x="279" y="0"/>
                  </a:cubicBezTo>
                  <a:cubicBezTo>
                    <a:pt x="126" y="0"/>
                    <a:pt x="37" y="164"/>
                    <a:pt x="37" y="299"/>
                  </a:cubicBezTo>
                  <a:cubicBezTo>
                    <a:pt x="37" y="420"/>
                    <a:pt x="112" y="466"/>
                    <a:pt x="187" y="466"/>
                  </a:cubicBezTo>
                  <a:cubicBezTo>
                    <a:pt x="232" y="466"/>
                    <a:pt x="269" y="447"/>
                    <a:pt x="283" y="437"/>
                  </a:cubicBezTo>
                  <a:cubicBezTo>
                    <a:pt x="279" y="464"/>
                    <a:pt x="271" y="491"/>
                    <a:pt x="267" y="515"/>
                  </a:cubicBezTo>
                  <a:cubicBezTo>
                    <a:pt x="258" y="545"/>
                    <a:pt x="254" y="577"/>
                    <a:pt x="224" y="606"/>
                  </a:cubicBezTo>
                  <a:cubicBezTo>
                    <a:pt x="187" y="641"/>
                    <a:pt x="161" y="641"/>
                    <a:pt x="136" y="641"/>
                  </a:cubicBezTo>
                  <a:cubicBezTo>
                    <a:pt x="114" y="641"/>
                    <a:pt x="100" y="641"/>
                    <a:pt x="77" y="638"/>
                  </a:cubicBezTo>
                  <a:cubicBezTo>
                    <a:pt x="102" y="614"/>
                    <a:pt x="102" y="582"/>
                    <a:pt x="102" y="577"/>
                  </a:cubicBezTo>
                  <a:cubicBezTo>
                    <a:pt x="102" y="552"/>
                    <a:pt x="90" y="530"/>
                    <a:pt x="61" y="530"/>
                  </a:cubicBezTo>
                  <a:cubicBezTo>
                    <a:pt x="35" y="530"/>
                    <a:pt x="0" y="560"/>
                    <a:pt x="0" y="606"/>
                  </a:cubicBezTo>
                  <a:cubicBezTo>
                    <a:pt x="0" y="675"/>
                    <a:pt x="75" y="680"/>
                    <a:pt x="136" y="680"/>
                  </a:cubicBezTo>
                  <a:cubicBezTo>
                    <a:pt x="216" y="680"/>
                    <a:pt x="334" y="655"/>
                    <a:pt x="358" y="533"/>
                  </a:cubicBezTo>
                  <a:lnTo>
                    <a:pt x="452" y="88"/>
                  </a:lnTo>
                  <a:close/>
                  <a:moveTo>
                    <a:pt x="301" y="349"/>
                  </a:moveTo>
                  <a:cubicBezTo>
                    <a:pt x="297" y="368"/>
                    <a:pt x="297" y="371"/>
                    <a:pt x="289" y="383"/>
                  </a:cubicBezTo>
                  <a:cubicBezTo>
                    <a:pt x="242" y="432"/>
                    <a:pt x="199" y="432"/>
                    <a:pt x="193" y="432"/>
                  </a:cubicBezTo>
                  <a:cubicBezTo>
                    <a:pt x="161" y="432"/>
                    <a:pt x="134" y="407"/>
                    <a:pt x="134" y="353"/>
                  </a:cubicBezTo>
                  <a:cubicBezTo>
                    <a:pt x="134" y="302"/>
                    <a:pt x="161" y="179"/>
                    <a:pt x="175" y="140"/>
                  </a:cubicBezTo>
                  <a:cubicBezTo>
                    <a:pt x="205" y="54"/>
                    <a:pt x="256" y="39"/>
                    <a:pt x="281" y="39"/>
                  </a:cubicBezTo>
                  <a:cubicBezTo>
                    <a:pt x="334" y="39"/>
                    <a:pt x="354" y="88"/>
                    <a:pt x="354" y="98"/>
                  </a:cubicBezTo>
                  <a:cubicBezTo>
                    <a:pt x="354" y="98"/>
                    <a:pt x="354" y="101"/>
                    <a:pt x="352" y="110"/>
                  </a:cubicBezTo>
                  <a:lnTo>
                    <a:pt x="301" y="3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Freeform 145">
              <a:extLst>
                <a:ext uri="{FF2B5EF4-FFF2-40B4-BE49-F238E27FC236}">
                  <a16:creationId xmlns:a16="http://schemas.microsoft.com/office/drawing/2014/main" xmlns="" id="{9801A3A7-EFC2-4D7C-9FB9-F3135ABCF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116"/>
              <a:ext cx="35" cy="164"/>
            </a:xfrm>
            <a:custGeom>
              <a:avLst/>
              <a:gdLst>
                <a:gd name="T0" fmla="*/ 146 w 160"/>
                <a:gd name="T1" fmla="*/ 0 h 727"/>
                <a:gd name="T2" fmla="*/ 0 w 160"/>
                <a:gd name="T3" fmla="*/ 361 h 727"/>
                <a:gd name="T4" fmla="*/ 146 w 160"/>
                <a:gd name="T5" fmla="*/ 726 h 727"/>
                <a:gd name="T6" fmla="*/ 159 w 160"/>
                <a:gd name="T7" fmla="*/ 717 h 727"/>
                <a:gd name="T8" fmla="*/ 151 w 160"/>
                <a:gd name="T9" fmla="*/ 704 h 727"/>
                <a:gd name="T10" fmla="*/ 41 w 160"/>
                <a:gd name="T11" fmla="*/ 361 h 727"/>
                <a:gd name="T12" fmla="*/ 155 w 160"/>
                <a:gd name="T13" fmla="*/ 17 h 727"/>
                <a:gd name="T14" fmla="*/ 159 w 160"/>
                <a:gd name="T15" fmla="*/ 10 h 727"/>
                <a:gd name="T16" fmla="*/ 146 w 160"/>
                <a:gd name="T17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27">
                  <a:moveTo>
                    <a:pt x="146" y="0"/>
                  </a:moveTo>
                  <a:cubicBezTo>
                    <a:pt x="33" y="98"/>
                    <a:pt x="0" y="253"/>
                    <a:pt x="0" y="361"/>
                  </a:cubicBezTo>
                  <a:cubicBezTo>
                    <a:pt x="0" y="464"/>
                    <a:pt x="24" y="623"/>
                    <a:pt x="146" y="726"/>
                  </a:cubicBezTo>
                  <a:cubicBezTo>
                    <a:pt x="151" y="726"/>
                    <a:pt x="159" y="726"/>
                    <a:pt x="159" y="717"/>
                  </a:cubicBezTo>
                  <a:cubicBezTo>
                    <a:pt x="159" y="714"/>
                    <a:pt x="157" y="712"/>
                    <a:pt x="151" y="704"/>
                  </a:cubicBezTo>
                  <a:cubicBezTo>
                    <a:pt x="71" y="621"/>
                    <a:pt x="41" y="493"/>
                    <a:pt x="41" y="361"/>
                  </a:cubicBezTo>
                  <a:cubicBezTo>
                    <a:pt x="41" y="167"/>
                    <a:pt x="102" y="71"/>
                    <a:pt x="155" y="17"/>
                  </a:cubicBezTo>
                  <a:cubicBezTo>
                    <a:pt x="157" y="15"/>
                    <a:pt x="159" y="12"/>
                    <a:pt x="159" y="10"/>
                  </a:cubicBezTo>
                  <a:cubicBezTo>
                    <a:pt x="159" y="0"/>
                    <a:pt x="151" y="0"/>
                    <a:pt x="14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:a16="http://schemas.microsoft.com/office/drawing/2014/main" xmlns="" id="{5EE33080-137A-4ADA-9D9A-3DD37A650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1137"/>
              <a:ext cx="46" cy="104"/>
            </a:xfrm>
            <a:custGeom>
              <a:avLst/>
              <a:gdLst>
                <a:gd name="T0" fmla="*/ 122 w 206"/>
                <a:gd name="T1" fmla="*/ 167 h 462"/>
                <a:gd name="T2" fmla="*/ 185 w 206"/>
                <a:gd name="T3" fmla="*/ 167 h 462"/>
                <a:gd name="T4" fmla="*/ 205 w 206"/>
                <a:gd name="T5" fmla="*/ 150 h 462"/>
                <a:gd name="T6" fmla="*/ 187 w 206"/>
                <a:gd name="T7" fmla="*/ 140 h 462"/>
                <a:gd name="T8" fmla="*/ 130 w 206"/>
                <a:gd name="T9" fmla="*/ 140 h 462"/>
                <a:gd name="T10" fmla="*/ 151 w 206"/>
                <a:gd name="T11" fmla="*/ 32 h 462"/>
                <a:gd name="T12" fmla="*/ 155 w 206"/>
                <a:gd name="T13" fmla="*/ 25 h 462"/>
                <a:gd name="T14" fmla="*/ 132 w 206"/>
                <a:gd name="T15" fmla="*/ 0 h 462"/>
                <a:gd name="T16" fmla="*/ 102 w 206"/>
                <a:gd name="T17" fmla="*/ 29 h 462"/>
                <a:gd name="T18" fmla="*/ 83 w 206"/>
                <a:gd name="T19" fmla="*/ 140 h 462"/>
                <a:gd name="T20" fmla="*/ 20 w 206"/>
                <a:gd name="T21" fmla="*/ 140 h 462"/>
                <a:gd name="T22" fmla="*/ 0 w 206"/>
                <a:gd name="T23" fmla="*/ 160 h 462"/>
                <a:gd name="T24" fmla="*/ 16 w 206"/>
                <a:gd name="T25" fmla="*/ 167 h 462"/>
                <a:gd name="T26" fmla="*/ 75 w 206"/>
                <a:gd name="T27" fmla="*/ 167 h 462"/>
                <a:gd name="T28" fmla="*/ 39 w 206"/>
                <a:gd name="T29" fmla="*/ 339 h 462"/>
                <a:gd name="T30" fmla="*/ 33 w 206"/>
                <a:gd name="T31" fmla="*/ 393 h 462"/>
                <a:gd name="T32" fmla="*/ 96 w 206"/>
                <a:gd name="T33" fmla="*/ 461 h 462"/>
                <a:gd name="T34" fmla="*/ 199 w 206"/>
                <a:gd name="T35" fmla="*/ 349 h 462"/>
                <a:gd name="T36" fmla="*/ 191 w 206"/>
                <a:gd name="T37" fmla="*/ 341 h 462"/>
                <a:gd name="T38" fmla="*/ 181 w 206"/>
                <a:gd name="T39" fmla="*/ 356 h 462"/>
                <a:gd name="T40" fmla="*/ 98 w 206"/>
                <a:gd name="T41" fmla="*/ 444 h 462"/>
                <a:gd name="T42" fmla="*/ 75 w 206"/>
                <a:gd name="T43" fmla="*/ 405 h 462"/>
                <a:gd name="T44" fmla="*/ 81 w 206"/>
                <a:gd name="T45" fmla="*/ 376 h 462"/>
                <a:gd name="T46" fmla="*/ 122 w 206"/>
                <a:gd name="T47" fmla="*/ 16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6" h="462">
                  <a:moveTo>
                    <a:pt x="122" y="167"/>
                  </a:moveTo>
                  <a:lnTo>
                    <a:pt x="185" y="167"/>
                  </a:lnTo>
                  <a:cubicBezTo>
                    <a:pt x="197" y="167"/>
                    <a:pt x="205" y="167"/>
                    <a:pt x="205" y="150"/>
                  </a:cubicBezTo>
                  <a:cubicBezTo>
                    <a:pt x="205" y="140"/>
                    <a:pt x="197" y="140"/>
                    <a:pt x="187" y="140"/>
                  </a:cubicBezTo>
                  <a:lnTo>
                    <a:pt x="130" y="140"/>
                  </a:lnTo>
                  <a:lnTo>
                    <a:pt x="151" y="32"/>
                  </a:lnTo>
                  <a:cubicBezTo>
                    <a:pt x="151" y="29"/>
                    <a:pt x="155" y="27"/>
                    <a:pt x="155" y="25"/>
                  </a:cubicBezTo>
                  <a:cubicBezTo>
                    <a:pt x="155" y="10"/>
                    <a:pt x="144" y="0"/>
                    <a:pt x="132" y="0"/>
                  </a:cubicBezTo>
                  <a:cubicBezTo>
                    <a:pt x="118" y="0"/>
                    <a:pt x="110" y="12"/>
                    <a:pt x="102" y="29"/>
                  </a:cubicBezTo>
                  <a:cubicBezTo>
                    <a:pt x="100" y="49"/>
                    <a:pt x="108" y="15"/>
                    <a:pt x="83" y="140"/>
                  </a:cubicBezTo>
                  <a:lnTo>
                    <a:pt x="20" y="140"/>
                  </a:lnTo>
                  <a:cubicBezTo>
                    <a:pt x="8" y="140"/>
                    <a:pt x="0" y="140"/>
                    <a:pt x="0" y="160"/>
                  </a:cubicBezTo>
                  <a:cubicBezTo>
                    <a:pt x="0" y="167"/>
                    <a:pt x="8" y="167"/>
                    <a:pt x="16" y="167"/>
                  </a:cubicBezTo>
                  <a:lnTo>
                    <a:pt x="75" y="167"/>
                  </a:lnTo>
                  <a:lnTo>
                    <a:pt x="39" y="339"/>
                  </a:lnTo>
                  <a:cubicBezTo>
                    <a:pt x="37" y="358"/>
                    <a:pt x="33" y="385"/>
                    <a:pt x="33" y="393"/>
                  </a:cubicBezTo>
                  <a:cubicBezTo>
                    <a:pt x="33" y="434"/>
                    <a:pt x="61" y="461"/>
                    <a:pt x="96" y="461"/>
                  </a:cubicBezTo>
                  <a:cubicBezTo>
                    <a:pt x="163" y="461"/>
                    <a:pt x="199" y="361"/>
                    <a:pt x="199" y="349"/>
                  </a:cubicBezTo>
                  <a:cubicBezTo>
                    <a:pt x="199" y="341"/>
                    <a:pt x="193" y="341"/>
                    <a:pt x="191" y="341"/>
                  </a:cubicBezTo>
                  <a:cubicBezTo>
                    <a:pt x="183" y="341"/>
                    <a:pt x="183" y="344"/>
                    <a:pt x="181" y="356"/>
                  </a:cubicBezTo>
                  <a:cubicBezTo>
                    <a:pt x="161" y="400"/>
                    <a:pt x="132" y="444"/>
                    <a:pt x="98" y="444"/>
                  </a:cubicBezTo>
                  <a:cubicBezTo>
                    <a:pt x="83" y="444"/>
                    <a:pt x="75" y="432"/>
                    <a:pt x="75" y="405"/>
                  </a:cubicBezTo>
                  <a:cubicBezTo>
                    <a:pt x="75" y="398"/>
                    <a:pt x="77" y="385"/>
                    <a:pt x="81" y="376"/>
                  </a:cubicBezTo>
                  <a:lnTo>
                    <a:pt x="122" y="1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:a16="http://schemas.microsoft.com/office/drawing/2014/main" xmlns="" id="{AA8B1CB9-CFA5-4DA8-8820-347B29321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1116"/>
              <a:ext cx="35" cy="164"/>
            </a:xfrm>
            <a:custGeom>
              <a:avLst/>
              <a:gdLst>
                <a:gd name="T0" fmla="*/ 12 w 160"/>
                <a:gd name="T1" fmla="*/ 0 h 727"/>
                <a:gd name="T2" fmla="*/ 0 w 160"/>
                <a:gd name="T3" fmla="*/ 10 h 727"/>
                <a:gd name="T4" fmla="*/ 4 w 160"/>
                <a:gd name="T5" fmla="*/ 17 h 727"/>
                <a:gd name="T6" fmla="*/ 114 w 160"/>
                <a:gd name="T7" fmla="*/ 361 h 727"/>
                <a:gd name="T8" fmla="*/ 12 w 160"/>
                <a:gd name="T9" fmla="*/ 699 h 727"/>
                <a:gd name="T10" fmla="*/ 0 w 160"/>
                <a:gd name="T11" fmla="*/ 717 h 727"/>
                <a:gd name="T12" fmla="*/ 8 w 160"/>
                <a:gd name="T13" fmla="*/ 726 h 727"/>
                <a:gd name="T14" fmla="*/ 112 w 160"/>
                <a:gd name="T15" fmla="*/ 584 h 727"/>
                <a:gd name="T16" fmla="*/ 159 w 160"/>
                <a:gd name="T17" fmla="*/ 361 h 727"/>
                <a:gd name="T18" fmla="*/ 12 w 160"/>
                <a:gd name="T1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727">
                  <a:moveTo>
                    <a:pt x="12" y="0"/>
                  </a:moveTo>
                  <a:cubicBezTo>
                    <a:pt x="8" y="0"/>
                    <a:pt x="0" y="0"/>
                    <a:pt x="0" y="10"/>
                  </a:cubicBezTo>
                  <a:cubicBezTo>
                    <a:pt x="0" y="12"/>
                    <a:pt x="2" y="15"/>
                    <a:pt x="4" y="17"/>
                  </a:cubicBezTo>
                  <a:cubicBezTo>
                    <a:pt x="59" y="76"/>
                    <a:pt x="114" y="174"/>
                    <a:pt x="114" y="361"/>
                  </a:cubicBezTo>
                  <a:cubicBezTo>
                    <a:pt x="114" y="515"/>
                    <a:pt x="75" y="628"/>
                    <a:pt x="12" y="699"/>
                  </a:cubicBezTo>
                  <a:cubicBezTo>
                    <a:pt x="0" y="714"/>
                    <a:pt x="0" y="714"/>
                    <a:pt x="0" y="717"/>
                  </a:cubicBezTo>
                  <a:cubicBezTo>
                    <a:pt x="0" y="719"/>
                    <a:pt x="2" y="726"/>
                    <a:pt x="8" y="726"/>
                  </a:cubicBezTo>
                  <a:cubicBezTo>
                    <a:pt x="14" y="726"/>
                    <a:pt x="73" y="680"/>
                    <a:pt x="112" y="584"/>
                  </a:cubicBezTo>
                  <a:cubicBezTo>
                    <a:pt x="142" y="525"/>
                    <a:pt x="159" y="447"/>
                    <a:pt x="159" y="361"/>
                  </a:cubicBezTo>
                  <a:cubicBezTo>
                    <a:pt x="159" y="263"/>
                    <a:pt x="132" y="101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" name="Group 148">
            <a:extLst>
              <a:ext uri="{FF2B5EF4-FFF2-40B4-BE49-F238E27FC236}">
                <a16:creationId xmlns:a16="http://schemas.microsoft.com/office/drawing/2014/main" xmlns="" id="{2AEA892E-C60D-46D6-99D8-9D9211FFA1CB}"/>
              </a:ext>
            </a:extLst>
          </p:cNvPr>
          <p:cNvGrpSpPr>
            <a:grpSpLocks/>
          </p:cNvGrpSpPr>
          <p:nvPr/>
        </p:nvGrpSpPr>
        <p:grpSpPr bwMode="auto">
          <a:xfrm>
            <a:off x="7963548" y="4585423"/>
            <a:ext cx="374650" cy="423862"/>
            <a:chOff x="3460" y="2069"/>
            <a:chExt cx="236" cy="267"/>
          </a:xfrm>
        </p:grpSpPr>
        <p:sp>
          <p:nvSpPr>
            <p:cNvPr id="35" name="Freeform 149">
              <a:extLst>
                <a:ext uri="{FF2B5EF4-FFF2-40B4-BE49-F238E27FC236}">
                  <a16:creationId xmlns:a16="http://schemas.microsoft.com/office/drawing/2014/main" xmlns="" id="{BD914D45-619E-43EF-A46C-E6CEDDA1A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075"/>
              <a:ext cx="236" cy="254"/>
            </a:xfrm>
            <a:custGeom>
              <a:avLst/>
              <a:gdLst>
                <a:gd name="T0" fmla="*/ 519 w 1045"/>
                <a:gd name="T1" fmla="*/ 1122 h 1123"/>
                <a:gd name="T2" fmla="*/ 0 w 1045"/>
                <a:gd name="T3" fmla="*/ 1122 h 1123"/>
                <a:gd name="T4" fmla="*/ 0 w 1045"/>
                <a:gd name="T5" fmla="*/ 0 h 1123"/>
                <a:gd name="T6" fmla="*/ 1044 w 1045"/>
                <a:gd name="T7" fmla="*/ 0 h 1123"/>
                <a:gd name="T8" fmla="*/ 1044 w 1045"/>
                <a:gd name="T9" fmla="*/ 1122 h 1123"/>
                <a:gd name="T10" fmla="*/ 519 w 1045"/>
                <a:gd name="T11" fmla="*/ 112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5" h="1123">
                  <a:moveTo>
                    <a:pt x="519" y="1122"/>
                  </a:moveTo>
                  <a:lnTo>
                    <a:pt x="0" y="1122"/>
                  </a:lnTo>
                  <a:lnTo>
                    <a:pt x="0" y="0"/>
                  </a:lnTo>
                  <a:lnTo>
                    <a:pt x="1044" y="0"/>
                  </a:lnTo>
                  <a:lnTo>
                    <a:pt x="1044" y="1122"/>
                  </a:lnTo>
                  <a:lnTo>
                    <a:pt x="519" y="112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Freeform 150">
              <a:extLst>
                <a:ext uri="{FF2B5EF4-FFF2-40B4-BE49-F238E27FC236}">
                  <a16:creationId xmlns:a16="http://schemas.microsoft.com/office/drawing/2014/main" xmlns="" id="{B69F93C8-24E2-4229-948A-245430CD8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" y="2069"/>
              <a:ext cx="138" cy="267"/>
            </a:xfrm>
            <a:custGeom>
              <a:avLst/>
              <a:gdLst>
                <a:gd name="T0" fmla="*/ 606 w 613"/>
                <a:gd name="T1" fmla="*/ 296 h 1182"/>
                <a:gd name="T2" fmla="*/ 612 w 613"/>
                <a:gd name="T3" fmla="*/ 195 h 1182"/>
                <a:gd name="T4" fmla="*/ 460 w 613"/>
                <a:gd name="T5" fmla="*/ 0 h 1182"/>
                <a:gd name="T6" fmla="*/ 261 w 613"/>
                <a:gd name="T7" fmla="*/ 152 h 1182"/>
                <a:gd name="T8" fmla="*/ 137 w 613"/>
                <a:gd name="T9" fmla="*/ 0 h 1182"/>
                <a:gd name="T10" fmla="*/ 40 w 613"/>
                <a:gd name="T11" fmla="*/ 102 h 1182"/>
                <a:gd name="T12" fmla="*/ 0 w 613"/>
                <a:gd name="T13" fmla="*/ 275 h 1182"/>
                <a:gd name="T14" fmla="*/ 16 w 613"/>
                <a:gd name="T15" fmla="*/ 296 h 1182"/>
                <a:gd name="T16" fmla="*/ 37 w 613"/>
                <a:gd name="T17" fmla="*/ 254 h 1182"/>
                <a:gd name="T18" fmla="*/ 134 w 613"/>
                <a:gd name="T19" fmla="*/ 42 h 1182"/>
                <a:gd name="T20" fmla="*/ 174 w 613"/>
                <a:gd name="T21" fmla="*/ 123 h 1182"/>
                <a:gd name="T22" fmla="*/ 155 w 613"/>
                <a:gd name="T23" fmla="*/ 275 h 1182"/>
                <a:gd name="T24" fmla="*/ 78 w 613"/>
                <a:gd name="T25" fmla="*/ 690 h 1182"/>
                <a:gd name="T26" fmla="*/ 68 w 613"/>
                <a:gd name="T27" fmla="*/ 766 h 1182"/>
                <a:gd name="T28" fmla="*/ 103 w 613"/>
                <a:gd name="T29" fmla="*/ 817 h 1182"/>
                <a:gd name="T30" fmla="*/ 152 w 613"/>
                <a:gd name="T31" fmla="*/ 766 h 1182"/>
                <a:gd name="T32" fmla="*/ 177 w 613"/>
                <a:gd name="T33" fmla="*/ 631 h 1182"/>
                <a:gd name="T34" fmla="*/ 205 w 613"/>
                <a:gd name="T35" fmla="*/ 470 h 1182"/>
                <a:gd name="T36" fmla="*/ 230 w 613"/>
                <a:gd name="T37" fmla="*/ 351 h 1182"/>
                <a:gd name="T38" fmla="*/ 245 w 613"/>
                <a:gd name="T39" fmla="*/ 271 h 1182"/>
                <a:gd name="T40" fmla="*/ 336 w 613"/>
                <a:gd name="T41" fmla="*/ 102 h 1182"/>
                <a:gd name="T42" fmla="*/ 457 w 613"/>
                <a:gd name="T43" fmla="*/ 42 h 1182"/>
                <a:gd name="T44" fmla="*/ 531 w 613"/>
                <a:gd name="T45" fmla="*/ 169 h 1182"/>
                <a:gd name="T46" fmla="*/ 516 w 613"/>
                <a:gd name="T47" fmla="*/ 275 h 1182"/>
                <a:gd name="T48" fmla="*/ 364 w 613"/>
                <a:gd name="T49" fmla="*/ 1105 h 1182"/>
                <a:gd name="T50" fmla="*/ 364 w 613"/>
                <a:gd name="T51" fmla="*/ 1130 h 1182"/>
                <a:gd name="T52" fmla="*/ 398 w 613"/>
                <a:gd name="T53" fmla="*/ 1181 h 1182"/>
                <a:gd name="T54" fmla="*/ 454 w 613"/>
                <a:gd name="T55" fmla="*/ 1113 h 1182"/>
                <a:gd name="T56" fmla="*/ 606 w 613"/>
                <a:gd name="T57" fmla="*/ 296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3" h="1182">
                  <a:moveTo>
                    <a:pt x="606" y="296"/>
                  </a:moveTo>
                  <a:cubicBezTo>
                    <a:pt x="609" y="267"/>
                    <a:pt x="612" y="241"/>
                    <a:pt x="612" y="195"/>
                  </a:cubicBezTo>
                  <a:cubicBezTo>
                    <a:pt x="612" y="76"/>
                    <a:pt x="559" y="0"/>
                    <a:pt x="460" y="0"/>
                  </a:cubicBezTo>
                  <a:cubicBezTo>
                    <a:pt x="360" y="0"/>
                    <a:pt x="289" y="93"/>
                    <a:pt x="261" y="152"/>
                  </a:cubicBezTo>
                  <a:cubicBezTo>
                    <a:pt x="252" y="51"/>
                    <a:pt x="196" y="0"/>
                    <a:pt x="137" y="0"/>
                  </a:cubicBezTo>
                  <a:cubicBezTo>
                    <a:pt x="78" y="0"/>
                    <a:pt x="53" y="72"/>
                    <a:pt x="40" y="102"/>
                  </a:cubicBezTo>
                  <a:cubicBezTo>
                    <a:pt x="19" y="165"/>
                    <a:pt x="0" y="275"/>
                    <a:pt x="0" y="275"/>
                  </a:cubicBezTo>
                  <a:cubicBezTo>
                    <a:pt x="0" y="296"/>
                    <a:pt x="12" y="296"/>
                    <a:pt x="16" y="296"/>
                  </a:cubicBezTo>
                  <a:cubicBezTo>
                    <a:pt x="31" y="296"/>
                    <a:pt x="31" y="296"/>
                    <a:pt x="37" y="254"/>
                  </a:cubicBezTo>
                  <a:cubicBezTo>
                    <a:pt x="59" y="127"/>
                    <a:pt x="84" y="42"/>
                    <a:pt x="134" y="42"/>
                  </a:cubicBezTo>
                  <a:cubicBezTo>
                    <a:pt x="155" y="42"/>
                    <a:pt x="174" y="51"/>
                    <a:pt x="174" y="123"/>
                  </a:cubicBezTo>
                  <a:cubicBezTo>
                    <a:pt x="174" y="157"/>
                    <a:pt x="171" y="178"/>
                    <a:pt x="155" y="275"/>
                  </a:cubicBezTo>
                  <a:lnTo>
                    <a:pt x="78" y="690"/>
                  </a:lnTo>
                  <a:cubicBezTo>
                    <a:pt x="75" y="715"/>
                    <a:pt x="68" y="758"/>
                    <a:pt x="68" y="766"/>
                  </a:cubicBezTo>
                  <a:cubicBezTo>
                    <a:pt x="68" y="800"/>
                    <a:pt x="81" y="817"/>
                    <a:pt x="103" y="817"/>
                  </a:cubicBezTo>
                  <a:cubicBezTo>
                    <a:pt x="118" y="817"/>
                    <a:pt x="140" y="800"/>
                    <a:pt x="152" y="766"/>
                  </a:cubicBezTo>
                  <a:cubicBezTo>
                    <a:pt x="155" y="758"/>
                    <a:pt x="171" y="677"/>
                    <a:pt x="177" y="631"/>
                  </a:cubicBezTo>
                  <a:lnTo>
                    <a:pt x="205" y="470"/>
                  </a:lnTo>
                  <a:cubicBezTo>
                    <a:pt x="214" y="428"/>
                    <a:pt x="224" y="394"/>
                    <a:pt x="230" y="351"/>
                  </a:cubicBezTo>
                  <a:cubicBezTo>
                    <a:pt x="230" y="334"/>
                    <a:pt x="242" y="275"/>
                    <a:pt x="245" y="271"/>
                  </a:cubicBezTo>
                  <a:cubicBezTo>
                    <a:pt x="245" y="254"/>
                    <a:pt x="289" y="152"/>
                    <a:pt x="336" y="102"/>
                  </a:cubicBezTo>
                  <a:cubicBezTo>
                    <a:pt x="360" y="72"/>
                    <a:pt x="401" y="42"/>
                    <a:pt x="457" y="42"/>
                  </a:cubicBezTo>
                  <a:cubicBezTo>
                    <a:pt x="513" y="42"/>
                    <a:pt x="531" y="102"/>
                    <a:pt x="531" y="169"/>
                  </a:cubicBezTo>
                  <a:cubicBezTo>
                    <a:pt x="531" y="174"/>
                    <a:pt x="531" y="207"/>
                    <a:pt x="516" y="275"/>
                  </a:cubicBezTo>
                  <a:lnTo>
                    <a:pt x="364" y="1105"/>
                  </a:lnTo>
                  <a:cubicBezTo>
                    <a:pt x="364" y="1126"/>
                    <a:pt x="364" y="1130"/>
                    <a:pt x="364" y="1130"/>
                  </a:cubicBezTo>
                  <a:cubicBezTo>
                    <a:pt x="364" y="1164"/>
                    <a:pt x="379" y="1181"/>
                    <a:pt x="398" y="1181"/>
                  </a:cubicBezTo>
                  <a:cubicBezTo>
                    <a:pt x="438" y="1181"/>
                    <a:pt x="451" y="1130"/>
                    <a:pt x="454" y="1113"/>
                  </a:cubicBezTo>
                  <a:lnTo>
                    <a:pt x="606" y="29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Freeform 151">
              <a:extLst>
                <a:ext uri="{FF2B5EF4-FFF2-40B4-BE49-F238E27FC236}">
                  <a16:creationId xmlns:a16="http://schemas.microsoft.com/office/drawing/2014/main" xmlns="" id="{04902055-FCF6-4D30-854B-36F65B442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2131"/>
              <a:ext cx="70" cy="181"/>
            </a:xfrm>
            <a:custGeom>
              <a:avLst/>
              <a:gdLst>
                <a:gd name="T0" fmla="*/ 186 w 312"/>
                <a:gd name="T1" fmla="*/ 292 h 801"/>
                <a:gd name="T2" fmla="*/ 283 w 312"/>
                <a:gd name="T3" fmla="*/ 292 h 801"/>
                <a:gd name="T4" fmla="*/ 311 w 312"/>
                <a:gd name="T5" fmla="*/ 258 h 801"/>
                <a:gd name="T6" fmla="*/ 286 w 312"/>
                <a:gd name="T7" fmla="*/ 246 h 801"/>
                <a:gd name="T8" fmla="*/ 196 w 312"/>
                <a:gd name="T9" fmla="*/ 246 h 801"/>
                <a:gd name="T10" fmla="*/ 230 w 312"/>
                <a:gd name="T11" fmla="*/ 55 h 801"/>
                <a:gd name="T12" fmla="*/ 233 w 312"/>
                <a:gd name="T13" fmla="*/ 42 h 801"/>
                <a:gd name="T14" fmla="*/ 202 w 312"/>
                <a:gd name="T15" fmla="*/ 0 h 801"/>
                <a:gd name="T16" fmla="*/ 155 w 312"/>
                <a:gd name="T17" fmla="*/ 51 h 801"/>
                <a:gd name="T18" fmla="*/ 127 w 312"/>
                <a:gd name="T19" fmla="*/ 246 h 801"/>
                <a:gd name="T20" fmla="*/ 31 w 312"/>
                <a:gd name="T21" fmla="*/ 246 h 801"/>
                <a:gd name="T22" fmla="*/ 0 w 312"/>
                <a:gd name="T23" fmla="*/ 275 h 801"/>
                <a:gd name="T24" fmla="*/ 25 w 312"/>
                <a:gd name="T25" fmla="*/ 292 h 801"/>
                <a:gd name="T26" fmla="*/ 115 w 312"/>
                <a:gd name="T27" fmla="*/ 292 h 801"/>
                <a:gd name="T28" fmla="*/ 59 w 312"/>
                <a:gd name="T29" fmla="*/ 588 h 801"/>
                <a:gd name="T30" fmla="*/ 50 w 312"/>
                <a:gd name="T31" fmla="*/ 682 h 801"/>
                <a:gd name="T32" fmla="*/ 146 w 312"/>
                <a:gd name="T33" fmla="*/ 800 h 801"/>
                <a:gd name="T34" fmla="*/ 305 w 312"/>
                <a:gd name="T35" fmla="*/ 605 h 801"/>
                <a:gd name="T36" fmla="*/ 289 w 312"/>
                <a:gd name="T37" fmla="*/ 593 h 801"/>
                <a:gd name="T38" fmla="*/ 273 w 312"/>
                <a:gd name="T39" fmla="*/ 618 h 801"/>
                <a:gd name="T40" fmla="*/ 149 w 312"/>
                <a:gd name="T41" fmla="*/ 766 h 801"/>
                <a:gd name="T42" fmla="*/ 115 w 312"/>
                <a:gd name="T43" fmla="*/ 703 h 801"/>
                <a:gd name="T44" fmla="*/ 121 w 312"/>
                <a:gd name="T45" fmla="*/ 652 h 801"/>
                <a:gd name="T46" fmla="*/ 186 w 312"/>
                <a:gd name="T47" fmla="*/ 292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2" h="801">
                  <a:moveTo>
                    <a:pt x="186" y="292"/>
                  </a:moveTo>
                  <a:lnTo>
                    <a:pt x="283" y="292"/>
                  </a:lnTo>
                  <a:cubicBezTo>
                    <a:pt x="301" y="292"/>
                    <a:pt x="311" y="292"/>
                    <a:pt x="311" y="258"/>
                  </a:cubicBezTo>
                  <a:cubicBezTo>
                    <a:pt x="311" y="246"/>
                    <a:pt x="301" y="246"/>
                    <a:pt x="286" y="246"/>
                  </a:cubicBezTo>
                  <a:lnTo>
                    <a:pt x="196" y="246"/>
                  </a:lnTo>
                  <a:lnTo>
                    <a:pt x="230" y="55"/>
                  </a:lnTo>
                  <a:cubicBezTo>
                    <a:pt x="230" y="51"/>
                    <a:pt x="233" y="47"/>
                    <a:pt x="233" y="42"/>
                  </a:cubicBezTo>
                  <a:cubicBezTo>
                    <a:pt x="233" y="17"/>
                    <a:pt x="221" y="0"/>
                    <a:pt x="202" y="0"/>
                  </a:cubicBezTo>
                  <a:cubicBezTo>
                    <a:pt x="177" y="0"/>
                    <a:pt x="168" y="21"/>
                    <a:pt x="155" y="51"/>
                  </a:cubicBezTo>
                  <a:cubicBezTo>
                    <a:pt x="152" y="85"/>
                    <a:pt x="165" y="25"/>
                    <a:pt x="127" y="246"/>
                  </a:cubicBezTo>
                  <a:lnTo>
                    <a:pt x="31" y="246"/>
                  </a:lnTo>
                  <a:cubicBezTo>
                    <a:pt x="12" y="246"/>
                    <a:pt x="0" y="246"/>
                    <a:pt x="0" y="275"/>
                  </a:cubicBezTo>
                  <a:cubicBezTo>
                    <a:pt x="0" y="292"/>
                    <a:pt x="12" y="292"/>
                    <a:pt x="25" y="292"/>
                  </a:cubicBezTo>
                  <a:lnTo>
                    <a:pt x="115" y="292"/>
                  </a:lnTo>
                  <a:lnTo>
                    <a:pt x="59" y="588"/>
                  </a:lnTo>
                  <a:cubicBezTo>
                    <a:pt x="56" y="622"/>
                    <a:pt x="50" y="665"/>
                    <a:pt x="50" y="682"/>
                  </a:cubicBezTo>
                  <a:cubicBezTo>
                    <a:pt x="50" y="753"/>
                    <a:pt x="93" y="800"/>
                    <a:pt x="146" y="800"/>
                  </a:cubicBezTo>
                  <a:cubicBezTo>
                    <a:pt x="249" y="800"/>
                    <a:pt x="305" y="622"/>
                    <a:pt x="305" y="605"/>
                  </a:cubicBezTo>
                  <a:cubicBezTo>
                    <a:pt x="305" y="593"/>
                    <a:pt x="292" y="593"/>
                    <a:pt x="289" y="593"/>
                  </a:cubicBezTo>
                  <a:cubicBezTo>
                    <a:pt x="280" y="593"/>
                    <a:pt x="280" y="597"/>
                    <a:pt x="273" y="618"/>
                  </a:cubicBezTo>
                  <a:cubicBezTo>
                    <a:pt x="245" y="694"/>
                    <a:pt x="202" y="766"/>
                    <a:pt x="149" y="766"/>
                  </a:cubicBezTo>
                  <a:cubicBezTo>
                    <a:pt x="127" y="766"/>
                    <a:pt x="115" y="749"/>
                    <a:pt x="115" y="703"/>
                  </a:cubicBezTo>
                  <a:cubicBezTo>
                    <a:pt x="115" y="690"/>
                    <a:pt x="118" y="665"/>
                    <a:pt x="121" y="652"/>
                  </a:cubicBezTo>
                  <a:lnTo>
                    <a:pt x="186" y="2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8" name="Line 152">
            <a:extLst>
              <a:ext uri="{FF2B5EF4-FFF2-40B4-BE49-F238E27FC236}">
                <a16:creationId xmlns:a16="http://schemas.microsoft.com/office/drawing/2014/main" xmlns="" id="{C892B56D-DA24-457F-994B-EA4EA4C7C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898" y="4801323"/>
            <a:ext cx="395288" cy="1587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69603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5951"/>
    </mc:Choice>
    <mc:Fallback>
      <p:transition spd="slow" advTm="3559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3" grpId="0"/>
      <p:bldP spid="13" grpId="1"/>
      <p:bldP spid="38" grpId="0" animBg="1"/>
      <p:bldP spid="3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Alternating Optimization (ALT-OPT)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opt. problems with several variables, say two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Often, this “joint” optimization is hard/impossible to solve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can take an alternating optimization approach to solve such problems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Usually converges to a local optima. But very </a:t>
                </a:r>
                <a:r>
                  <a:rPr lang="en-GB" dirty="0" err="1">
                    <a:latin typeface="Abadi Extra Light" panose="020B0204020104020204" pitchFamily="34" charset="0"/>
                  </a:rPr>
                  <a:t>very</a:t>
                </a:r>
                <a:r>
                  <a:rPr lang="en-GB" dirty="0">
                    <a:latin typeface="Abadi Extra Light" panose="020B0204020104020204" pitchFamily="34" charset="0"/>
                  </a:rPr>
                  <a:t> useful. Will see examples later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Also related to the Expectation-Maximization (EM) algorithm which we will see later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 b="-30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0303FFDD-6989-4188-8C06-F7F6CCD16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81425" y="1581150"/>
            <a:ext cx="46291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D00B000A-EFAE-4FEF-9395-B5D776BCB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0081" y="3287229"/>
            <a:ext cx="9125824" cy="235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45003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32619"/>
    </mc:Choice>
    <mc:Fallback>
      <p:transition spd="slow" advTm="2326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Practical Aspects: Initialization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Iterative opt. algos like GD, SGD, etc need to be initialized to “good” values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Bad initialization can result on bad local optima</a:t>
                </a: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Mainly a concern for non-convex loss functions, not so much for convex loss functions 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Transfer Learning: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Initialize using params of a model trained on a related dataset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Initialize using solution of a simpler but related model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E.g., for multitask regression (say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200" u="sng" dirty="0">
                    <a:latin typeface="Abadi Extra Light" panose="020B0204020104020204" pitchFamily="34" charset="0"/>
                  </a:rPr>
                  <a:t>coupled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regression problems), initialize using the solutions of the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200" u="sng" dirty="0">
                    <a:latin typeface="Abadi Extra Light" panose="020B0204020104020204" pitchFamily="34" charset="0"/>
                  </a:rPr>
                  <a:t>independently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trained regression problems</a:t>
                </a: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deep learning models, initialization is very important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Transfer learning approach is often used (initialize using “pre-trained” model from another dataset)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Bad initialization can make the model be stuck at saddle points. Need more care.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Random restarts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: Running with several random initializations can often help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2500867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28177"/>
    </mc:Choice>
    <mc:Fallback>
      <p:transition spd="slow" advTm="3281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Practical Aspects: Assessing Convergence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Various ways to assess convergence, e.g. consider converged if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objective’s value (on train set) ceases to change much across iterations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parameter values cease to change much across iterations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				 </a:t>
            </a: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8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Above condition is also equivalent to saying that the gradients are close to zero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objective’s value has become small enough that we are happy with </a:t>
            </a:r>
            <a:endParaRPr lang="en-GB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Use a validation set to assess if the model’s performance is acceptable (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early stopping</a:t>
            </a: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)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599B69-8102-46EF-B046-C95B2C50EFC8}"/>
                  </a:ext>
                </a:extLst>
              </p:cNvPr>
              <p:cNvSpPr txBox="1"/>
              <p:nvPr/>
            </p:nvSpPr>
            <p:spPr>
              <a:xfrm>
                <a:off x="4362275" y="2076275"/>
                <a:ext cx="3682418" cy="494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IN" sz="2800" dirty="0"/>
                  <a:t>) -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800" dirty="0"/>
                  <a:t> 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EA599B69-8102-46EF-B046-C95B2C5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275" y="2076275"/>
                <a:ext cx="3682418" cy="494494"/>
              </a:xfrm>
              <a:prstGeom prst="rect">
                <a:avLst/>
              </a:prstGeom>
              <a:blipFill>
                <a:blip r:embed="rId3" cstate="print"/>
                <a:stretch>
                  <a:fillRect t="-12346" b="-395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AA09A7-1B5F-42ED-B3AC-948039C1E8A9}"/>
                  </a:ext>
                </a:extLst>
              </p:cNvPr>
              <p:cNvSpPr txBox="1"/>
              <p:nvPr/>
            </p:nvSpPr>
            <p:spPr>
              <a:xfrm>
                <a:off x="8405769" y="2138856"/>
                <a:ext cx="3024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(for some small pre-defined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6FAA09A7-1B5F-42ED-B3AC-948039C1E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69" y="2138856"/>
                <a:ext cx="3024161" cy="369332"/>
              </a:xfrm>
              <a:prstGeom prst="rect">
                <a:avLst/>
              </a:prstGeom>
              <a:blipFill>
                <a:blip r:embed="rId4" cstate="print"/>
                <a:stretch>
                  <a:fillRect l="-1815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55DD0B-8F90-418C-B679-FCAB439256CE}"/>
                  </a:ext>
                </a:extLst>
              </p:cNvPr>
              <p:cNvSpPr txBox="1"/>
              <p:nvPr/>
            </p:nvSpPr>
            <p:spPr>
              <a:xfrm>
                <a:off x="4294344" y="3269011"/>
                <a:ext cx="3545073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sz="2800" dirty="0"/>
                  <a:t> 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2F55DD0B-8F90-418C-B679-FCAB43925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344" y="3269011"/>
                <a:ext cx="3545073" cy="486352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5450CC-F778-4A7B-8725-F571BEBCE78E}"/>
                  </a:ext>
                </a:extLst>
              </p:cNvPr>
              <p:cNvSpPr/>
              <p:nvPr/>
            </p:nvSpPr>
            <p:spPr>
              <a:xfrm>
                <a:off x="8372353" y="3327521"/>
                <a:ext cx="29476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(for some small pre-defined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305450CC-F778-4A7B-8725-F571BEBCE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53" y="3327521"/>
                <a:ext cx="2947602" cy="369332"/>
              </a:xfrm>
              <a:prstGeom prst="rect">
                <a:avLst/>
              </a:prstGeom>
              <a:blipFill>
                <a:blip r:embed="rId6" cstate="print"/>
                <a:stretch>
                  <a:fillRect l="-1653" t="-10000" r="-826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53970E-5D24-4A53-A39C-5C986F5E29A4}"/>
                  </a:ext>
                </a:extLst>
              </p:cNvPr>
              <p:cNvSpPr txBox="1"/>
              <p:nvPr/>
            </p:nvSpPr>
            <p:spPr>
              <a:xfrm>
                <a:off x="4904607" y="4385292"/>
                <a:ext cx="1961755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IN" sz="2800" dirty="0"/>
                  <a:t>0 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7053970E-5D24-4A53-A39C-5C986F5E2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07" y="4385292"/>
                <a:ext cx="1961755" cy="486352"/>
              </a:xfrm>
              <a:prstGeom prst="rect">
                <a:avLst/>
              </a:prstGeom>
              <a:blipFill>
                <a:blip r:embed="rId7" cstate="print"/>
                <a:stretch>
                  <a:fillRect t="-15000" r="-9969" b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2115808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82565"/>
    </mc:Choice>
    <mc:Fallback>
      <p:transition spd="slow" advTm="2825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9" grpId="0" animBg="1"/>
      <p:bldP spid="6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Practical Aspects: Learning Rate (Step Size)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guidelines to select good learning rate (a.k.a. step size)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sz="800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convex functions,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something like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often works well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These step-sizes are actually theoretically optimal in some settings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general, we want the learning rates to satisfy the following conditions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→0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becomes very </a:t>
                </a:r>
                <a:r>
                  <a:rPr lang="en-GB" dirty="0" err="1">
                    <a:latin typeface="Abadi Extra Light" panose="020B0204020104020204" pitchFamily="34" charset="0"/>
                  </a:rPr>
                  <a:t>very</a:t>
                </a:r>
                <a:r>
                  <a:rPr lang="en-GB" dirty="0">
                    <a:latin typeface="Abadi Extra Light" panose="020B0204020104020204" pitchFamily="34" charset="0"/>
                  </a:rPr>
                  <a:t> large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(needed to ensure that we can potentially reach anywhere in the parameter space)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Sometimes carefully chosen constant learning rates (usually small, or initially large and later small) also work well in practice</a:t>
                </a: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also search for the “best” step-size by solving an opt. problem in each step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An faster alternative to line search is the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Armijo-Goldstein</a:t>
                </a:r>
                <a:r>
                  <a:rPr lang="en-GB" dirty="0">
                    <a:latin typeface="Abadi Extra Light" panose="020B0204020104020204" pitchFamily="34" charset="0"/>
                  </a:rPr>
                  <a:t> rule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Starting with current (or some large) learning rate (from prev.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iter</a:t>
                </a:r>
                <a:r>
                  <a:rPr lang="en-GB" dirty="0">
                    <a:latin typeface="Abadi Extra Light" panose="020B0204020104020204" pitchFamily="34" charset="0"/>
                  </a:rPr>
                  <a:t>), and try a few values in decreasing order until the objective’s value has a sufficient reduction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 r="-727" b="-47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8A1CC2-FEFF-49C2-A91D-47E6C52C6A49}"/>
                  </a:ext>
                </a:extLst>
              </p:cNvPr>
              <p:cNvSpPr/>
              <p:nvPr/>
            </p:nvSpPr>
            <p:spPr>
              <a:xfrm>
                <a:off x="3535226" y="4823567"/>
                <a:ext cx="4243854" cy="64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≥0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n-IN" sz="2400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b="1">
                                          <a:latin typeface="Cambria Math" panose="02040503050406030204" pitchFamily="18" charset="0"/>
                                        </a:rPr>
                                        <m:t>𝐠</m:t>
                                      </m:r>
                                    </m:e>
                                    <m:sup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518A1CC2-FEFF-49C2-A91D-47E6C52C6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26" y="4823567"/>
                <a:ext cx="4243854" cy="644472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411350B7-325E-4D8A-A557-A77032BA1D22}"/>
                  </a:ext>
                </a:extLst>
              </p:cNvPr>
              <p:cNvSpPr/>
              <p:nvPr/>
            </p:nvSpPr>
            <p:spPr>
              <a:xfrm>
                <a:off x="8057449" y="4874248"/>
                <a:ext cx="3097566" cy="552493"/>
              </a:xfrm>
              <a:prstGeom prst="wedgeRectCallout">
                <a:avLst>
                  <a:gd name="adj1" fmla="val -62859"/>
                  <a:gd name="adj2" fmla="val -3650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one-dim optimization problem (note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fixed)</a:t>
                </a:r>
              </a:p>
            </p:txBody>
          </p:sp>
        </mc:Choice>
        <mc:Fallback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xmlns="" id="{411350B7-325E-4D8A-A557-A77032BA1D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449" y="4874248"/>
                <a:ext cx="3097566" cy="552493"/>
              </a:xfrm>
              <a:prstGeom prst="wedgeRectCallout">
                <a:avLst>
                  <a:gd name="adj1" fmla="val -62859"/>
                  <a:gd name="adj2" fmla="val -3650"/>
                </a:avLst>
              </a:prstGeom>
              <a:blipFill>
                <a:blip r:embed="rId5" cstate="print"/>
                <a:stretch>
                  <a:fillRect t="-5435" b="-1739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xmlns="" id="{FA861E5C-29EC-453B-A9C2-34396A11EFAF}"/>
              </a:ext>
            </a:extLst>
          </p:cNvPr>
          <p:cNvSpPr/>
          <p:nvPr/>
        </p:nvSpPr>
        <p:spPr>
          <a:xfrm>
            <a:off x="1926739" y="4874248"/>
            <a:ext cx="1186455" cy="552493"/>
          </a:xfrm>
          <a:prstGeom prst="wedgeRectCallout">
            <a:avLst>
              <a:gd name="adj1" fmla="val 91243"/>
              <a:gd name="adj2" fmla="val -365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 called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“line search”</a:t>
            </a:r>
            <a:endParaRPr lang="en-IN" sz="16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xmlns="" id="{B41F5B3C-F161-416A-8CB4-1EAEA96A8B64}"/>
              </a:ext>
            </a:extLst>
          </p:cNvPr>
          <p:cNvSpPr/>
          <p:nvPr/>
        </p:nvSpPr>
        <p:spPr>
          <a:xfrm>
            <a:off x="10021269" y="1130786"/>
            <a:ext cx="2085006" cy="412889"/>
          </a:xfrm>
          <a:prstGeom prst="wedgeRectCallout">
            <a:avLst>
              <a:gd name="adj1" fmla="val -40542"/>
              <a:gd name="adj2" fmla="val 969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 is a hyperparameter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562853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04899"/>
    </mc:Choice>
    <mc:Fallback>
      <p:transition spd="slow" advTm="4048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840069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Practical Aspects: Adaptive Gradient Methods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also use different learning rate in different dimensions                           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use a momentum term to stabilize gradients by reusing info from past grads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Move faster along directions that were </a:t>
                </a:r>
                <a:r>
                  <a:rPr lang="en-GB" u="sng" dirty="0">
                    <a:latin typeface="Abadi Extra Light" panose="020B0204020104020204" pitchFamily="34" charset="0"/>
                  </a:rPr>
                  <a:t>previously</a:t>
                </a:r>
                <a:r>
                  <a:rPr lang="en-GB" dirty="0">
                    <a:latin typeface="Abadi Extra Light" panose="020B0204020104020204" pitchFamily="34" charset="0"/>
                  </a:rPr>
                  <a:t> good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Slow down along directions where gradient has </a:t>
                </a:r>
                <a:r>
                  <a:rPr lang="en-GB" u="sng" dirty="0">
                    <a:latin typeface="Abadi Extra Light" panose="020B0204020104020204" pitchFamily="34" charset="0"/>
                  </a:rPr>
                  <a:t>changed abruptly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Also exists several more advanced methods that combine the above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RMS-Prop: </a:t>
                </a:r>
                <a:r>
                  <a:rPr lang="en-GB" dirty="0" err="1">
                    <a:latin typeface="Abadi Extra Light" panose="020B0204020104020204" pitchFamily="34" charset="0"/>
                  </a:rPr>
                  <a:t>AdaGrad</a:t>
                </a:r>
                <a:r>
                  <a:rPr lang="en-GB" dirty="0">
                    <a:latin typeface="Abadi Extra Light" panose="020B0204020104020204" pitchFamily="34" charset="0"/>
                  </a:rPr>
                  <a:t> + Momentum, Adam: NAG + RMS-Prop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These methods are part of packages such as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PyTorch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Tensorflow</a:t>
                </a:r>
                <a:r>
                  <a:rPr lang="en-GB" dirty="0">
                    <a:latin typeface="Abadi Extra Light" panose="020B0204020104020204" pitchFamily="34" charset="0"/>
                  </a:rPr>
                  <a:t>, etc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 b="-50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F99DCA5-A4A1-41C1-92FF-0BAF047863C5}"/>
                  </a:ext>
                </a:extLst>
              </p:cNvPr>
              <p:cNvSpPr/>
              <p:nvPr/>
            </p:nvSpPr>
            <p:spPr>
              <a:xfrm>
                <a:off x="3544145" y="4452525"/>
                <a:ext cx="5282268" cy="1027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BF99DCA5-A4A1-41C1-92FF-0BAF04786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145" y="4452525"/>
                <a:ext cx="5282268" cy="1027461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xmlns="" id="{5A2CD874-16F9-49B8-B550-38B1B9348623}"/>
              </a:ext>
            </a:extLst>
          </p:cNvPr>
          <p:cNvSpPr/>
          <p:nvPr/>
        </p:nvSpPr>
        <p:spPr>
          <a:xfrm>
            <a:off x="1735921" y="2278777"/>
            <a:ext cx="2217423" cy="552493"/>
          </a:xfrm>
          <a:prstGeom prst="wedgeRectCallout">
            <a:avLst>
              <a:gd name="adj1" fmla="val 38915"/>
              <a:gd name="adj2" fmla="val -8716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Vector of learning rates along each dimension</a:t>
            </a:r>
            <a:endParaRPr lang="en-IN" sz="16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xmlns="" id="{2DE06180-51AF-453A-B102-11FA5C19F4B1}"/>
              </a:ext>
            </a:extLst>
          </p:cNvPr>
          <p:cNvSpPr/>
          <p:nvPr/>
        </p:nvSpPr>
        <p:spPr>
          <a:xfrm>
            <a:off x="4231418" y="2278777"/>
            <a:ext cx="2217423" cy="552493"/>
          </a:xfrm>
          <a:prstGeom prst="wedgeRectCallout">
            <a:avLst>
              <a:gd name="adj1" fmla="val -39019"/>
              <a:gd name="adj2" fmla="val -8412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Element-wise product of two vectors </a:t>
            </a:r>
            <a:endParaRPr lang="en-IN" sz="16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9B3D82-1C57-4D3E-8817-09E301C590BC}"/>
                  </a:ext>
                </a:extLst>
              </p:cNvPr>
              <p:cNvSpPr txBox="1"/>
              <p:nvPr/>
            </p:nvSpPr>
            <p:spPr>
              <a:xfrm>
                <a:off x="6315088" y="1562572"/>
                <a:ext cx="3381375" cy="1153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I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079B3D82-1C57-4D3E-8817-09E301C59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088" y="1562572"/>
                <a:ext cx="3381375" cy="1153201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xmlns="" id="{80F30F82-D41D-40AA-BAE8-69AD48240FE0}"/>
              </a:ext>
            </a:extLst>
          </p:cNvPr>
          <p:cNvSpPr/>
          <p:nvPr/>
        </p:nvSpPr>
        <p:spPr>
          <a:xfrm>
            <a:off x="9748808" y="897410"/>
            <a:ext cx="2309399" cy="2063904"/>
          </a:xfrm>
          <a:prstGeom prst="wedgeRectCallout">
            <a:avLst>
              <a:gd name="adj1" fmla="val -56186"/>
              <a:gd name="adj2" fmla="val -97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If some dimension had big updates recently (marked by large gradient values), show down along those directions by using smaller learning rates - </a:t>
            </a:r>
            <a:r>
              <a:rPr lang="en-IN" sz="16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AdaGrad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(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Duchi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et al, 2011)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43F49BA9-F729-409F-BE30-2190BC3A42B0}"/>
                  </a:ext>
                </a:extLst>
              </p:cNvPr>
              <p:cNvSpPr/>
              <p:nvPr/>
            </p:nvSpPr>
            <p:spPr>
              <a:xfrm>
                <a:off x="9120462" y="3801605"/>
                <a:ext cx="2909997" cy="1907521"/>
              </a:xfrm>
              <a:prstGeom prst="wedgeRectCallout">
                <a:avLst>
                  <a:gd name="adj1" fmla="val -85766"/>
                  <a:gd name="adj2" fmla="val -833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an even faster version of this,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replaced by the gradient computed at the next step if previous direction were used,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ctrlP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).</a:t>
                </a: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Called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Nesterov’s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Accelerated Gradient (NAG) method</a:t>
                </a:r>
              </a:p>
            </p:txBody>
          </p:sp>
        </mc:Choice>
        <mc:Fallback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xmlns="" id="{43F49BA9-F729-409F-BE30-2190BC3A42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462" y="3801605"/>
                <a:ext cx="2909997" cy="1907521"/>
              </a:xfrm>
              <a:prstGeom prst="wedgeRectCallout">
                <a:avLst>
                  <a:gd name="adj1" fmla="val -85766"/>
                  <a:gd name="adj2" fmla="val -8337"/>
                </a:avLst>
              </a:prstGeom>
              <a:blipFill>
                <a:blip r:embed="rId6" cstate="print"/>
                <a:stretch>
                  <a:fillRect b="-127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xmlns="" id="{3C421AFF-BB09-426C-92DB-3FACB14C4372}"/>
              </a:ext>
            </a:extLst>
          </p:cNvPr>
          <p:cNvSpPr/>
          <p:nvPr/>
        </p:nvSpPr>
        <p:spPr>
          <a:xfrm>
            <a:off x="1810935" y="4568022"/>
            <a:ext cx="2067394" cy="662400"/>
          </a:xfrm>
          <a:prstGeom prst="wedgeRectCallout">
            <a:avLst>
              <a:gd name="adj1" fmla="val 68960"/>
              <a:gd name="adj2" fmla="val -2599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“momentum” term. Set to 0 at initialization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01DCE2D7-260B-40FF-AA62-ADBCF567ADC0}"/>
                  </a:ext>
                </a:extLst>
              </p:cNvPr>
              <p:cNvSpPr/>
              <p:nvPr/>
            </p:nvSpPr>
            <p:spPr>
              <a:xfrm>
                <a:off x="330560" y="4635055"/>
                <a:ext cx="1227540" cy="662400"/>
              </a:xfrm>
              <a:prstGeom prst="wedgeRectCallout">
                <a:avLst>
                  <a:gd name="adj1" fmla="val 74489"/>
                  <a:gd name="adj2" fmla="val -1305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usually set as 0.9</a:t>
                </a:r>
              </a:p>
            </p:txBody>
          </p:sp>
        </mc:Choice>
        <mc:Fallback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xmlns="" id="{01DCE2D7-260B-40FF-AA62-ADBCF567A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60" y="4635055"/>
                <a:ext cx="1227540" cy="662400"/>
              </a:xfrm>
              <a:prstGeom prst="wedgeRectCallout">
                <a:avLst>
                  <a:gd name="adj1" fmla="val 74489"/>
                  <a:gd name="adj2" fmla="val -13052"/>
                </a:avLst>
              </a:prstGeom>
              <a:blipFill>
                <a:blip r:embed="rId7" cstate="print"/>
                <a:stretch>
                  <a:fillRect l="-1556" b="-450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2896340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61928"/>
    </mc:Choice>
    <mc:Fallback>
      <p:transition spd="slow" advTm="5619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Optimization for ML: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Gradient methods are simple to understand and implement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More sophisticated optimization methods also often use gradient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Backpropagation</a:t>
            </a:r>
            <a:r>
              <a:rPr lang="en-GB" sz="2600" dirty="0">
                <a:latin typeface="Abadi Extra Light" panose="020B0204020104020204" pitchFamily="34" charset="0"/>
              </a:rPr>
              <a:t> algo used in deep neural nets is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GD + chain rule </a:t>
            </a:r>
            <a:r>
              <a:rPr lang="en-GB" sz="2600" dirty="0">
                <a:latin typeface="Abadi Extra Light" panose="020B0204020104020204" pitchFamily="34" charset="0"/>
              </a:rPr>
              <a:t>of differentiation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Use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subgradient</a:t>
            </a:r>
            <a:r>
              <a:rPr lang="en-GB" sz="2600" dirty="0">
                <a:latin typeface="Abadi Extra Light" panose="020B0204020104020204" pitchFamily="34" charset="0"/>
              </a:rPr>
              <a:t> methods if function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not </a:t>
            </a:r>
            <a:r>
              <a:rPr lang="en-GB" sz="2600" dirty="0" smtClean="0">
                <a:solidFill>
                  <a:srgbClr val="0000FF"/>
                </a:solidFill>
                <a:latin typeface="Abadi Extra Light" panose="020B0204020104020204" pitchFamily="34" charset="0"/>
              </a:rPr>
              <a:t>differentiable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0000FF"/>
                </a:solidFill>
                <a:latin typeface="Abadi Extra Light" panose="020B0204020104020204" pitchFamily="34" charset="0"/>
              </a:rPr>
              <a:t>Alternating optimization </a:t>
            </a:r>
            <a:r>
              <a:rPr lang="en-US" sz="2600" dirty="0" smtClean="0">
                <a:latin typeface="Abadi Extra Light" panose="020B0204020104020204" pitchFamily="34" charset="0"/>
              </a:rPr>
              <a:t>helps in situations where joint optimization is intractable</a:t>
            </a:r>
            <a:endParaRPr lang="en-GB" sz="2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47944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72004"/>
    </mc:Choice>
    <mc:Fallback>
      <p:transition spd="slow" advTm="2720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Recall: Gradient Descent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xmlns="" id="{A9729E63-1B7D-4E5E-9701-D2ABD159BA43}"/>
              </a:ext>
            </a:extLst>
          </p:cNvPr>
          <p:cNvCxnSpPr>
            <a:cxnSpLocks/>
          </p:cNvCxnSpPr>
          <p:nvPr/>
        </p:nvCxnSpPr>
        <p:spPr>
          <a:xfrm flipH="1" flipV="1">
            <a:off x="1002047" y="1207031"/>
            <a:ext cx="68511" cy="3762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xmlns="" id="{ACD538AC-BF7C-463B-837C-71281DC87614}"/>
              </a:ext>
            </a:extLst>
          </p:cNvPr>
          <p:cNvCxnSpPr>
            <a:cxnSpLocks/>
          </p:cNvCxnSpPr>
          <p:nvPr/>
        </p:nvCxnSpPr>
        <p:spPr>
          <a:xfrm flipV="1">
            <a:off x="911167" y="4684731"/>
            <a:ext cx="6340678" cy="68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xmlns="" id="{4F206BED-726A-49B8-9FAF-0452A2F48EB4}"/>
              </a:ext>
            </a:extLst>
          </p:cNvPr>
          <p:cNvSpPr/>
          <p:nvPr/>
        </p:nvSpPr>
        <p:spPr>
          <a:xfrm>
            <a:off x="1253718" y="1651646"/>
            <a:ext cx="5243114" cy="2676976"/>
          </a:xfrm>
          <a:custGeom>
            <a:avLst/>
            <a:gdLst>
              <a:gd name="connsiteX0" fmla="*/ 0 w 3129094"/>
              <a:gd name="connsiteY0" fmla="*/ 0 h 2084689"/>
              <a:gd name="connsiteX1" fmla="*/ 327171 w 3129094"/>
              <a:gd name="connsiteY1" fmla="*/ 1275127 h 2084689"/>
              <a:gd name="connsiteX2" fmla="*/ 1023457 w 3129094"/>
              <a:gd name="connsiteY2" fmla="*/ 293615 h 2084689"/>
              <a:gd name="connsiteX3" fmla="*/ 1803633 w 3129094"/>
              <a:gd name="connsiteY3" fmla="*/ 2080470 h 2084689"/>
              <a:gd name="connsiteX4" fmla="*/ 2323751 w 3129094"/>
              <a:gd name="connsiteY4" fmla="*/ 780176 h 2084689"/>
              <a:gd name="connsiteX5" fmla="*/ 3129094 w 3129094"/>
              <a:gd name="connsiteY5" fmla="*/ 461395 h 2084689"/>
              <a:gd name="connsiteX6" fmla="*/ 3129094 w 3129094"/>
              <a:gd name="connsiteY6" fmla="*/ 461395 h 2084689"/>
              <a:gd name="connsiteX0" fmla="*/ 0 w 3198424"/>
              <a:gd name="connsiteY0" fmla="*/ 0 h 2054993"/>
              <a:gd name="connsiteX1" fmla="*/ 396501 w 3198424"/>
              <a:gd name="connsiteY1" fmla="*/ 1245431 h 2054993"/>
              <a:gd name="connsiteX2" fmla="*/ 1092787 w 3198424"/>
              <a:gd name="connsiteY2" fmla="*/ 263919 h 2054993"/>
              <a:gd name="connsiteX3" fmla="*/ 1872963 w 3198424"/>
              <a:gd name="connsiteY3" fmla="*/ 2050774 h 2054993"/>
              <a:gd name="connsiteX4" fmla="*/ 2393081 w 3198424"/>
              <a:gd name="connsiteY4" fmla="*/ 750480 h 2054993"/>
              <a:gd name="connsiteX5" fmla="*/ 3198424 w 3198424"/>
              <a:gd name="connsiteY5" fmla="*/ 431699 h 2054993"/>
              <a:gd name="connsiteX6" fmla="*/ 3198424 w 3198424"/>
              <a:gd name="connsiteY6" fmla="*/ 431699 h 2054993"/>
              <a:gd name="connsiteX0" fmla="*/ 0 w 3198424"/>
              <a:gd name="connsiteY0" fmla="*/ 0 h 2083639"/>
              <a:gd name="connsiteX1" fmla="*/ 812481 w 3198424"/>
              <a:gd name="connsiteY1" fmla="*/ 2082870 h 2083639"/>
              <a:gd name="connsiteX2" fmla="*/ 1092787 w 3198424"/>
              <a:gd name="connsiteY2" fmla="*/ 263919 h 2083639"/>
              <a:gd name="connsiteX3" fmla="*/ 1872963 w 3198424"/>
              <a:gd name="connsiteY3" fmla="*/ 2050774 h 2083639"/>
              <a:gd name="connsiteX4" fmla="*/ 2393081 w 3198424"/>
              <a:gd name="connsiteY4" fmla="*/ 750480 h 2083639"/>
              <a:gd name="connsiteX5" fmla="*/ 3198424 w 3198424"/>
              <a:gd name="connsiteY5" fmla="*/ 431699 h 2083639"/>
              <a:gd name="connsiteX6" fmla="*/ 3198424 w 3198424"/>
              <a:gd name="connsiteY6" fmla="*/ 431699 h 2083639"/>
              <a:gd name="connsiteX0" fmla="*/ 0 w 3198424"/>
              <a:gd name="connsiteY0" fmla="*/ 0 h 2156248"/>
              <a:gd name="connsiteX1" fmla="*/ 812481 w 3198424"/>
              <a:gd name="connsiteY1" fmla="*/ 2082870 h 2156248"/>
              <a:gd name="connsiteX2" fmla="*/ 1092787 w 3198424"/>
              <a:gd name="connsiteY2" fmla="*/ 263919 h 2156248"/>
              <a:gd name="connsiteX3" fmla="*/ 1872963 w 3198424"/>
              <a:gd name="connsiteY3" fmla="*/ 2050774 h 2156248"/>
              <a:gd name="connsiteX4" fmla="*/ 2393081 w 3198424"/>
              <a:gd name="connsiteY4" fmla="*/ 750480 h 2156248"/>
              <a:gd name="connsiteX5" fmla="*/ 3198424 w 3198424"/>
              <a:gd name="connsiteY5" fmla="*/ 431699 h 2156248"/>
              <a:gd name="connsiteX6" fmla="*/ 3198424 w 3198424"/>
              <a:gd name="connsiteY6" fmla="*/ 431699 h 2156248"/>
              <a:gd name="connsiteX0" fmla="*/ 0 w 3198424"/>
              <a:gd name="connsiteY0" fmla="*/ 0 h 2083639"/>
              <a:gd name="connsiteX1" fmla="*/ 812481 w 3198424"/>
              <a:gd name="connsiteY1" fmla="*/ 2082870 h 2083639"/>
              <a:gd name="connsiteX2" fmla="*/ 1092787 w 3198424"/>
              <a:gd name="connsiteY2" fmla="*/ 263919 h 2083639"/>
              <a:gd name="connsiteX3" fmla="*/ 1872963 w 3198424"/>
              <a:gd name="connsiteY3" fmla="*/ 2050774 h 2083639"/>
              <a:gd name="connsiteX4" fmla="*/ 2393081 w 3198424"/>
              <a:gd name="connsiteY4" fmla="*/ 750480 h 2083639"/>
              <a:gd name="connsiteX5" fmla="*/ 3198424 w 3198424"/>
              <a:gd name="connsiteY5" fmla="*/ 431699 h 2083639"/>
              <a:gd name="connsiteX6" fmla="*/ 3198424 w 3198424"/>
              <a:gd name="connsiteY6" fmla="*/ 431699 h 2083639"/>
              <a:gd name="connsiteX0" fmla="*/ 0 w 3198424"/>
              <a:gd name="connsiteY0" fmla="*/ 0 h 2083646"/>
              <a:gd name="connsiteX1" fmla="*/ 812481 w 3198424"/>
              <a:gd name="connsiteY1" fmla="*/ 2082870 h 2083646"/>
              <a:gd name="connsiteX2" fmla="*/ 1092787 w 3198424"/>
              <a:gd name="connsiteY2" fmla="*/ 263919 h 2083646"/>
              <a:gd name="connsiteX3" fmla="*/ 1872963 w 3198424"/>
              <a:gd name="connsiteY3" fmla="*/ 2050774 h 2083646"/>
              <a:gd name="connsiteX4" fmla="*/ 2393081 w 3198424"/>
              <a:gd name="connsiteY4" fmla="*/ 750480 h 2083646"/>
              <a:gd name="connsiteX5" fmla="*/ 3198424 w 3198424"/>
              <a:gd name="connsiteY5" fmla="*/ 431699 h 2083646"/>
              <a:gd name="connsiteX6" fmla="*/ 3198424 w 3198424"/>
              <a:gd name="connsiteY6" fmla="*/ 431699 h 2083646"/>
              <a:gd name="connsiteX0" fmla="*/ 0 w 3198424"/>
              <a:gd name="connsiteY0" fmla="*/ 0 h 2083656"/>
              <a:gd name="connsiteX1" fmla="*/ 812481 w 3198424"/>
              <a:gd name="connsiteY1" fmla="*/ 2082870 h 2083656"/>
              <a:gd name="connsiteX2" fmla="*/ 1092787 w 3198424"/>
              <a:gd name="connsiteY2" fmla="*/ 263919 h 2083656"/>
              <a:gd name="connsiteX3" fmla="*/ 1872963 w 3198424"/>
              <a:gd name="connsiteY3" fmla="*/ 2050774 h 2083656"/>
              <a:gd name="connsiteX4" fmla="*/ 2393081 w 3198424"/>
              <a:gd name="connsiteY4" fmla="*/ 750480 h 2083656"/>
              <a:gd name="connsiteX5" fmla="*/ 3198424 w 3198424"/>
              <a:gd name="connsiteY5" fmla="*/ 431699 h 2083656"/>
              <a:gd name="connsiteX6" fmla="*/ 3198424 w 3198424"/>
              <a:gd name="connsiteY6" fmla="*/ 431699 h 2083656"/>
              <a:gd name="connsiteX0" fmla="*/ 0 w 3198424"/>
              <a:gd name="connsiteY0" fmla="*/ 0 h 2084782"/>
              <a:gd name="connsiteX1" fmla="*/ 812481 w 3198424"/>
              <a:gd name="connsiteY1" fmla="*/ 2082870 h 2084782"/>
              <a:gd name="connsiteX2" fmla="*/ 1545743 w 3198424"/>
              <a:gd name="connsiteY2" fmla="*/ 400523 h 2084782"/>
              <a:gd name="connsiteX3" fmla="*/ 1872963 w 3198424"/>
              <a:gd name="connsiteY3" fmla="*/ 2050774 h 2084782"/>
              <a:gd name="connsiteX4" fmla="*/ 2393081 w 3198424"/>
              <a:gd name="connsiteY4" fmla="*/ 750480 h 2084782"/>
              <a:gd name="connsiteX5" fmla="*/ 3198424 w 3198424"/>
              <a:gd name="connsiteY5" fmla="*/ 431699 h 2084782"/>
              <a:gd name="connsiteX6" fmla="*/ 3198424 w 3198424"/>
              <a:gd name="connsiteY6" fmla="*/ 431699 h 2084782"/>
              <a:gd name="connsiteX0" fmla="*/ 0 w 3198424"/>
              <a:gd name="connsiteY0" fmla="*/ 0 h 2053031"/>
              <a:gd name="connsiteX1" fmla="*/ 770883 w 3198424"/>
              <a:gd name="connsiteY1" fmla="*/ 1910631 h 2053031"/>
              <a:gd name="connsiteX2" fmla="*/ 1545743 w 3198424"/>
              <a:gd name="connsiteY2" fmla="*/ 400523 h 2053031"/>
              <a:gd name="connsiteX3" fmla="*/ 1872963 w 3198424"/>
              <a:gd name="connsiteY3" fmla="*/ 2050774 h 2053031"/>
              <a:gd name="connsiteX4" fmla="*/ 2393081 w 3198424"/>
              <a:gd name="connsiteY4" fmla="*/ 750480 h 2053031"/>
              <a:gd name="connsiteX5" fmla="*/ 3198424 w 3198424"/>
              <a:gd name="connsiteY5" fmla="*/ 431699 h 2053031"/>
              <a:gd name="connsiteX6" fmla="*/ 3198424 w 3198424"/>
              <a:gd name="connsiteY6" fmla="*/ 431699 h 2053031"/>
              <a:gd name="connsiteX0" fmla="*/ 0 w 3198424"/>
              <a:gd name="connsiteY0" fmla="*/ 0 h 2053031"/>
              <a:gd name="connsiteX1" fmla="*/ 770883 w 3198424"/>
              <a:gd name="connsiteY1" fmla="*/ 1910631 h 2053031"/>
              <a:gd name="connsiteX2" fmla="*/ 1545743 w 3198424"/>
              <a:gd name="connsiteY2" fmla="*/ 400523 h 2053031"/>
              <a:gd name="connsiteX3" fmla="*/ 1872963 w 3198424"/>
              <a:gd name="connsiteY3" fmla="*/ 2050774 h 2053031"/>
              <a:gd name="connsiteX4" fmla="*/ 2393081 w 3198424"/>
              <a:gd name="connsiteY4" fmla="*/ 750480 h 2053031"/>
              <a:gd name="connsiteX5" fmla="*/ 3198424 w 3198424"/>
              <a:gd name="connsiteY5" fmla="*/ 431699 h 2053031"/>
              <a:gd name="connsiteX6" fmla="*/ 3198424 w 3198424"/>
              <a:gd name="connsiteY6" fmla="*/ 431699 h 2053031"/>
              <a:gd name="connsiteX0" fmla="*/ 0 w 3198424"/>
              <a:gd name="connsiteY0" fmla="*/ 0 h 1927052"/>
              <a:gd name="connsiteX1" fmla="*/ 770883 w 3198424"/>
              <a:gd name="connsiteY1" fmla="*/ 1910631 h 1927052"/>
              <a:gd name="connsiteX2" fmla="*/ 1545743 w 3198424"/>
              <a:gd name="connsiteY2" fmla="*/ 400523 h 1927052"/>
              <a:gd name="connsiteX3" fmla="*/ 2080953 w 3198424"/>
              <a:gd name="connsiteY3" fmla="*/ 1421210 h 1927052"/>
              <a:gd name="connsiteX4" fmla="*/ 2393081 w 3198424"/>
              <a:gd name="connsiteY4" fmla="*/ 750480 h 1927052"/>
              <a:gd name="connsiteX5" fmla="*/ 3198424 w 3198424"/>
              <a:gd name="connsiteY5" fmla="*/ 431699 h 1927052"/>
              <a:gd name="connsiteX6" fmla="*/ 3198424 w 3198424"/>
              <a:gd name="connsiteY6" fmla="*/ 431699 h 1927052"/>
              <a:gd name="connsiteX0" fmla="*/ 0 w 3285223"/>
              <a:gd name="connsiteY0" fmla="*/ 0 h 1927052"/>
              <a:gd name="connsiteX1" fmla="*/ 770883 w 3285223"/>
              <a:gd name="connsiteY1" fmla="*/ 1910631 h 1927052"/>
              <a:gd name="connsiteX2" fmla="*/ 1545743 w 3285223"/>
              <a:gd name="connsiteY2" fmla="*/ 400523 h 1927052"/>
              <a:gd name="connsiteX3" fmla="*/ 2080953 w 3285223"/>
              <a:gd name="connsiteY3" fmla="*/ 1421210 h 1927052"/>
              <a:gd name="connsiteX4" fmla="*/ 2393081 w 3285223"/>
              <a:gd name="connsiteY4" fmla="*/ 750480 h 1927052"/>
              <a:gd name="connsiteX5" fmla="*/ 3198424 w 3285223"/>
              <a:gd name="connsiteY5" fmla="*/ 431699 h 1927052"/>
              <a:gd name="connsiteX6" fmla="*/ 3281620 w 3285223"/>
              <a:gd name="connsiteY6" fmla="*/ 384185 h 1927052"/>
              <a:gd name="connsiteX0" fmla="*/ 0 w 3198424"/>
              <a:gd name="connsiteY0" fmla="*/ 0 h 1927052"/>
              <a:gd name="connsiteX1" fmla="*/ 770883 w 3198424"/>
              <a:gd name="connsiteY1" fmla="*/ 1910631 h 1927052"/>
              <a:gd name="connsiteX2" fmla="*/ 1545743 w 3198424"/>
              <a:gd name="connsiteY2" fmla="*/ 400523 h 1927052"/>
              <a:gd name="connsiteX3" fmla="*/ 2080953 w 3198424"/>
              <a:gd name="connsiteY3" fmla="*/ 1421210 h 1927052"/>
              <a:gd name="connsiteX4" fmla="*/ 2393081 w 3198424"/>
              <a:gd name="connsiteY4" fmla="*/ 750480 h 1927052"/>
              <a:gd name="connsiteX5" fmla="*/ 3198424 w 3198424"/>
              <a:gd name="connsiteY5" fmla="*/ 431699 h 1927052"/>
              <a:gd name="connsiteX0" fmla="*/ 0 w 2888750"/>
              <a:gd name="connsiteY0" fmla="*/ 0 h 1927052"/>
              <a:gd name="connsiteX1" fmla="*/ 770883 w 2888750"/>
              <a:gd name="connsiteY1" fmla="*/ 1910631 h 1927052"/>
              <a:gd name="connsiteX2" fmla="*/ 1545743 w 2888750"/>
              <a:gd name="connsiteY2" fmla="*/ 400523 h 1927052"/>
              <a:gd name="connsiteX3" fmla="*/ 2080953 w 2888750"/>
              <a:gd name="connsiteY3" fmla="*/ 1421210 h 1927052"/>
              <a:gd name="connsiteX4" fmla="*/ 2393081 w 2888750"/>
              <a:gd name="connsiteY4" fmla="*/ 750480 h 1927052"/>
              <a:gd name="connsiteX5" fmla="*/ 2888750 w 2888750"/>
              <a:gd name="connsiteY5" fmla="*/ 532666 h 1927052"/>
              <a:gd name="connsiteX0" fmla="*/ 0 w 2888750"/>
              <a:gd name="connsiteY0" fmla="*/ 0 h 1927052"/>
              <a:gd name="connsiteX1" fmla="*/ 770883 w 2888750"/>
              <a:gd name="connsiteY1" fmla="*/ 1910631 h 1927052"/>
              <a:gd name="connsiteX2" fmla="*/ 1545743 w 2888750"/>
              <a:gd name="connsiteY2" fmla="*/ 400523 h 1927052"/>
              <a:gd name="connsiteX3" fmla="*/ 2080953 w 2888750"/>
              <a:gd name="connsiteY3" fmla="*/ 1421210 h 1927052"/>
              <a:gd name="connsiteX4" fmla="*/ 2393081 w 2888750"/>
              <a:gd name="connsiteY4" fmla="*/ 750480 h 1927052"/>
              <a:gd name="connsiteX5" fmla="*/ 2888750 w 2888750"/>
              <a:gd name="connsiteY5" fmla="*/ 532666 h 1927052"/>
              <a:gd name="connsiteX0" fmla="*/ 0 w 2888750"/>
              <a:gd name="connsiteY0" fmla="*/ 0 h 1868277"/>
              <a:gd name="connsiteX1" fmla="*/ 807859 w 2888750"/>
              <a:gd name="connsiteY1" fmla="*/ 1851238 h 1868277"/>
              <a:gd name="connsiteX2" fmla="*/ 1545743 w 2888750"/>
              <a:gd name="connsiteY2" fmla="*/ 400523 h 1868277"/>
              <a:gd name="connsiteX3" fmla="*/ 2080953 w 2888750"/>
              <a:gd name="connsiteY3" fmla="*/ 1421210 h 1868277"/>
              <a:gd name="connsiteX4" fmla="*/ 2393081 w 2888750"/>
              <a:gd name="connsiteY4" fmla="*/ 750480 h 1868277"/>
              <a:gd name="connsiteX5" fmla="*/ 2888750 w 2888750"/>
              <a:gd name="connsiteY5" fmla="*/ 532666 h 1868277"/>
              <a:gd name="connsiteX0" fmla="*/ 0 w 2888750"/>
              <a:gd name="connsiteY0" fmla="*/ 0 h 1878883"/>
              <a:gd name="connsiteX1" fmla="*/ 807859 w 2888750"/>
              <a:gd name="connsiteY1" fmla="*/ 1851238 h 1878883"/>
              <a:gd name="connsiteX2" fmla="*/ 1545743 w 2888750"/>
              <a:gd name="connsiteY2" fmla="*/ 400523 h 1878883"/>
              <a:gd name="connsiteX3" fmla="*/ 2080953 w 2888750"/>
              <a:gd name="connsiteY3" fmla="*/ 1421210 h 1878883"/>
              <a:gd name="connsiteX4" fmla="*/ 2393081 w 2888750"/>
              <a:gd name="connsiteY4" fmla="*/ 750480 h 1878883"/>
              <a:gd name="connsiteX5" fmla="*/ 2888750 w 2888750"/>
              <a:gd name="connsiteY5" fmla="*/ 532666 h 1878883"/>
              <a:gd name="connsiteX0" fmla="*/ 0 w 2888750"/>
              <a:gd name="connsiteY0" fmla="*/ 0 h 1895260"/>
              <a:gd name="connsiteX1" fmla="*/ 807859 w 2888750"/>
              <a:gd name="connsiteY1" fmla="*/ 1851238 h 1895260"/>
              <a:gd name="connsiteX2" fmla="*/ 1545743 w 2888750"/>
              <a:gd name="connsiteY2" fmla="*/ 400523 h 1895260"/>
              <a:gd name="connsiteX3" fmla="*/ 2080953 w 2888750"/>
              <a:gd name="connsiteY3" fmla="*/ 1421210 h 1895260"/>
              <a:gd name="connsiteX4" fmla="*/ 2393081 w 2888750"/>
              <a:gd name="connsiteY4" fmla="*/ 750480 h 1895260"/>
              <a:gd name="connsiteX5" fmla="*/ 2888750 w 2888750"/>
              <a:gd name="connsiteY5" fmla="*/ 532666 h 189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8750" h="1895260">
                <a:moveTo>
                  <a:pt x="0" y="0"/>
                </a:moveTo>
                <a:cubicBezTo>
                  <a:pt x="78297" y="613095"/>
                  <a:pt x="328379" y="2176478"/>
                  <a:pt x="807859" y="1851238"/>
                </a:cubicBezTo>
                <a:cubicBezTo>
                  <a:pt x="1287339" y="1525998"/>
                  <a:pt x="1333561" y="472194"/>
                  <a:pt x="1545743" y="400523"/>
                </a:cubicBezTo>
                <a:cubicBezTo>
                  <a:pt x="1757925" y="328852"/>
                  <a:pt x="1939730" y="1362884"/>
                  <a:pt x="2080953" y="1421210"/>
                </a:cubicBezTo>
                <a:cubicBezTo>
                  <a:pt x="2222176" y="1479536"/>
                  <a:pt x="2258448" y="898571"/>
                  <a:pt x="2393081" y="750480"/>
                </a:cubicBezTo>
                <a:cubicBezTo>
                  <a:pt x="2527714" y="602389"/>
                  <a:pt x="2726794" y="564019"/>
                  <a:pt x="2888750" y="53266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xmlns="" id="{15A6652D-B6BC-47E3-8129-0E6CCFA0A7D8}"/>
              </a:ext>
            </a:extLst>
          </p:cNvPr>
          <p:cNvCxnSpPr>
            <a:cxnSpLocks/>
          </p:cNvCxnSpPr>
          <p:nvPr/>
        </p:nvCxnSpPr>
        <p:spPr>
          <a:xfrm>
            <a:off x="1174108" y="1597461"/>
            <a:ext cx="264861" cy="114573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xmlns="" id="{82F98B90-84B6-4AAD-86C2-984BD17DE6DA}"/>
              </a:ext>
            </a:extLst>
          </p:cNvPr>
          <p:cNvSpPr/>
          <p:nvPr/>
        </p:nvSpPr>
        <p:spPr>
          <a:xfrm>
            <a:off x="1296358" y="1876050"/>
            <a:ext cx="142611" cy="159392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xmlns="" id="{AEA7B0C2-67A0-46F6-BEB6-5C5C42772428}"/>
              </a:ext>
            </a:extLst>
          </p:cNvPr>
          <p:cNvCxnSpPr>
            <a:cxnSpLocks/>
          </p:cNvCxnSpPr>
          <p:nvPr/>
        </p:nvCxnSpPr>
        <p:spPr>
          <a:xfrm>
            <a:off x="1638236" y="3758723"/>
            <a:ext cx="907383" cy="717554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xmlns="" id="{91E552F6-D77F-42A7-8B2F-7ADEADE362A3}"/>
              </a:ext>
            </a:extLst>
          </p:cNvPr>
          <p:cNvCxnSpPr>
            <a:cxnSpLocks/>
          </p:cNvCxnSpPr>
          <p:nvPr/>
        </p:nvCxnSpPr>
        <p:spPr>
          <a:xfrm flipH="1">
            <a:off x="2615279" y="3910677"/>
            <a:ext cx="639211" cy="51861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330D4990-CC91-41B4-B9D2-014DD0B0B825}"/>
              </a:ext>
            </a:extLst>
          </p:cNvPr>
          <p:cNvSpPr/>
          <p:nvPr/>
        </p:nvSpPr>
        <p:spPr>
          <a:xfrm>
            <a:off x="5654549" y="2475999"/>
            <a:ext cx="142611" cy="159392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288B1FDD-FEAB-4F3A-87D5-64E3A0A46CF0}"/>
              </a:ext>
            </a:extLst>
          </p:cNvPr>
          <p:cNvCxnSpPr>
            <a:cxnSpLocks/>
          </p:cNvCxnSpPr>
          <p:nvPr/>
        </p:nvCxnSpPr>
        <p:spPr>
          <a:xfrm flipH="1">
            <a:off x="5456049" y="2448601"/>
            <a:ext cx="539613" cy="373581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AC3B1A8-4263-4B8A-B1AE-D37358A96E90}"/>
              </a:ext>
            </a:extLst>
          </p:cNvPr>
          <p:cNvCxnSpPr>
            <a:cxnSpLocks/>
          </p:cNvCxnSpPr>
          <p:nvPr/>
        </p:nvCxnSpPr>
        <p:spPr>
          <a:xfrm flipH="1">
            <a:off x="5274627" y="2990489"/>
            <a:ext cx="217071" cy="51944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594A86BC-C947-41EB-B217-941AF9DBC667}"/>
              </a:ext>
            </a:extLst>
          </p:cNvPr>
          <p:cNvCxnSpPr>
            <a:cxnSpLocks/>
          </p:cNvCxnSpPr>
          <p:nvPr/>
        </p:nvCxnSpPr>
        <p:spPr>
          <a:xfrm>
            <a:off x="4711025" y="3244006"/>
            <a:ext cx="189795" cy="36177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0AE8CD31-1D19-411F-B168-DFB0BB9A0194}"/>
              </a:ext>
            </a:extLst>
          </p:cNvPr>
          <p:cNvSpPr/>
          <p:nvPr/>
        </p:nvSpPr>
        <p:spPr>
          <a:xfrm>
            <a:off x="2403008" y="4663259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B0D87E-6930-44EC-AE1C-22F6B36D686D}"/>
                  </a:ext>
                </a:extLst>
              </p:cNvPr>
              <p:cNvSpPr txBox="1"/>
              <p:nvPr/>
            </p:nvSpPr>
            <p:spPr>
              <a:xfrm>
                <a:off x="2209026" y="4843432"/>
                <a:ext cx="325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3B0D87E-6930-44EC-AE1C-22F6B36D6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026" y="4843432"/>
                <a:ext cx="325345" cy="276999"/>
              </a:xfrm>
              <a:prstGeom prst="rect">
                <a:avLst/>
              </a:prstGeom>
              <a:blipFill>
                <a:blip r:embed="rId3" cstate="print"/>
                <a:stretch>
                  <a:fillRect l="-11111" r="-1852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F2F78B-7283-44FE-A0C9-A360C28E3677}"/>
                  </a:ext>
                </a:extLst>
              </p:cNvPr>
              <p:cNvSpPr txBox="1"/>
              <p:nvPr/>
            </p:nvSpPr>
            <p:spPr>
              <a:xfrm>
                <a:off x="1158001" y="4825697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5F2F78B-7283-44FE-A0C9-A360C28E3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001" y="4825697"/>
                <a:ext cx="482440" cy="288477"/>
              </a:xfrm>
              <a:prstGeom prst="rect">
                <a:avLst/>
              </a:prstGeom>
              <a:blipFill>
                <a:blip r:embed="rId4" cstate="print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xmlns="" id="{40EE68BA-C676-421D-8154-D58468AE1FC4}"/>
              </a:ext>
            </a:extLst>
          </p:cNvPr>
          <p:cNvSpPr/>
          <p:nvPr/>
        </p:nvSpPr>
        <p:spPr>
          <a:xfrm>
            <a:off x="1296697" y="4684731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340F519D-BE45-42FF-937A-A2FFEA7E5F01}"/>
              </a:ext>
            </a:extLst>
          </p:cNvPr>
          <p:cNvSpPr/>
          <p:nvPr/>
        </p:nvSpPr>
        <p:spPr>
          <a:xfrm>
            <a:off x="1954447" y="4665356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427B44-95BC-44B7-996A-FFD1ADF770F4}"/>
                  </a:ext>
                </a:extLst>
              </p:cNvPr>
              <p:cNvSpPr txBox="1"/>
              <p:nvPr/>
            </p:nvSpPr>
            <p:spPr>
              <a:xfrm>
                <a:off x="1792651" y="480632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8427B44-95BC-44B7-996A-FFD1ADF77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651" y="4806329"/>
                <a:ext cx="482440" cy="288477"/>
              </a:xfrm>
              <a:prstGeom prst="rect">
                <a:avLst/>
              </a:prstGeom>
              <a:blipFill>
                <a:blip r:embed="rId5" cstate="print"/>
                <a:stretch>
                  <a:fillRect l="-6329" t="-8333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xmlns="" id="{3FA28854-0D0B-4772-968C-0B50567ED9D0}"/>
              </a:ext>
            </a:extLst>
          </p:cNvPr>
          <p:cNvSpPr/>
          <p:nvPr/>
        </p:nvSpPr>
        <p:spPr>
          <a:xfrm>
            <a:off x="2901622" y="4639291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2E4AF1-8B87-42D9-B87B-70DB537DCF9E}"/>
                  </a:ext>
                </a:extLst>
              </p:cNvPr>
              <p:cNvSpPr txBox="1"/>
              <p:nvPr/>
            </p:nvSpPr>
            <p:spPr>
              <a:xfrm>
                <a:off x="2883541" y="4753243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42E4AF1-8B87-42D9-B87B-70DB537DC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41" y="4753243"/>
                <a:ext cx="482440" cy="288477"/>
              </a:xfrm>
              <a:prstGeom prst="rect">
                <a:avLst/>
              </a:prstGeom>
              <a:blipFill>
                <a:blip r:embed="rId6" cstate="print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00AFB8-6A32-491B-9033-0A827F58F76C}"/>
                  </a:ext>
                </a:extLst>
              </p:cNvPr>
              <p:cNvSpPr txBox="1"/>
              <p:nvPr/>
            </p:nvSpPr>
            <p:spPr>
              <a:xfrm>
                <a:off x="5797160" y="4740040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800AFB8-6A32-491B-9033-0A827F58F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160" y="4740040"/>
                <a:ext cx="482440" cy="288477"/>
              </a:xfrm>
              <a:prstGeom prst="rect">
                <a:avLst/>
              </a:prstGeom>
              <a:blipFill>
                <a:blip r:embed="rId7" cstate="print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xmlns="" id="{5255B978-E872-432B-AB31-63433D684A82}"/>
              </a:ext>
            </a:extLst>
          </p:cNvPr>
          <p:cNvSpPr/>
          <p:nvPr/>
        </p:nvSpPr>
        <p:spPr>
          <a:xfrm>
            <a:off x="5680546" y="4621356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FD5BB1C4-0372-4801-90FA-312A0951847A}"/>
              </a:ext>
            </a:extLst>
          </p:cNvPr>
          <p:cNvSpPr/>
          <p:nvPr/>
        </p:nvSpPr>
        <p:spPr>
          <a:xfrm>
            <a:off x="5313438" y="4631018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DF9349-2980-468A-826E-E54E36FAEB2B}"/>
                  </a:ext>
                </a:extLst>
              </p:cNvPr>
              <p:cNvSpPr txBox="1"/>
              <p:nvPr/>
            </p:nvSpPr>
            <p:spPr>
              <a:xfrm>
                <a:off x="5358941" y="4797215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6DF9349-2980-468A-826E-E54E36FAE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1" y="4797215"/>
                <a:ext cx="482440" cy="288477"/>
              </a:xfrm>
              <a:prstGeom prst="rect">
                <a:avLst/>
              </a:prstGeom>
              <a:blipFill>
                <a:blip r:embed="rId8" cstate="print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xmlns="" id="{E1CC9C5F-1DEB-496F-8EC1-F16B91577357}"/>
              </a:ext>
            </a:extLst>
          </p:cNvPr>
          <p:cNvSpPr/>
          <p:nvPr/>
        </p:nvSpPr>
        <p:spPr>
          <a:xfrm>
            <a:off x="4738241" y="4631645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63875001-68DE-42E9-BDF9-8675EDB41877}"/>
              </a:ext>
            </a:extLst>
          </p:cNvPr>
          <p:cNvSpPr/>
          <p:nvPr/>
        </p:nvSpPr>
        <p:spPr>
          <a:xfrm>
            <a:off x="5032755" y="4648812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3D8ABE-90A4-455F-98D5-6C67529746CE}"/>
                  </a:ext>
                </a:extLst>
              </p:cNvPr>
              <p:cNvSpPr txBox="1"/>
              <p:nvPr/>
            </p:nvSpPr>
            <p:spPr>
              <a:xfrm>
                <a:off x="4404672" y="4825695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03D8ABE-90A4-455F-98D5-6C6752974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72" y="4825695"/>
                <a:ext cx="482440" cy="288477"/>
              </a:xfrm>
              <a:prstGeom prst="rect">
                <a:avLst/>
              </a:prstGeom>
              <a:blipFill>
                <a:blip r:embed="rId9" cstate="print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763CEAC-6219-46B7-A26F-397B3A8B5122}"/>
                  </a:ext>
                </a:extLst>
              </p:cNvPr>
              <p:cNvSpPr/>
              <p:nvPr/>
            </p:nvSpPr>
            <p:spPr>
              <a:xfrm>
                <a:off x="4868021" y="4785267"/>
                <a:ext cx="510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763CEAC-6219-46B7-A26F-397B3A8B5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021" y="4785267"/>
                <a:ext cx="510011" cy="369332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B502355C-19FF-4D40-B170-459672BE92EE}"/>
              </a:ext>
            </a:extLst>
          </p:cNvPr>
          <p:cNvCxnSpPr>
            <a:cxnSpLocks/>
          </p:cNvCxnSpPr>
          <p:nvPr/>
        </p:nvCxnSpPr>
        <p:spPr>
          <a:xfrm flipV="1">
            <a:off x="1375246" y="4755010"/>
            <a:ext cx="626935" cy="16502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64A70D1F-6165-4D07-A4D6-3AE39FF1BEAA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954447" y="4720148"/>
            <a:ext cx="1040134" cy="24904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EA2B4718-6550-42BC-BCFC-F609560DD1FA}"/>
              </a:ext>
            </a:extLst>
          </p:cNvPr>
          <p:cNvCxnSpPr>
            <a:cxnSpLocks/>
          </p:cNvCxnSpPr>
          <p:nvPr/>
        </p:nvCxnSpPr>
        <p:spPr>
          <a:xfrm flipH="1" flipV="1">
            <a:off x="2469588" y="4734975"/>
            <a:ext cx="376559" cy="1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6DE46121-BA5A-4108-B31C-3EF2AB19BEFA}"/>
              </a:ext>
            </a:extLst>
          </p:cNvPr>
          <p:cNvCxnSpPr>
            <a:cxnSpLocks/>
          </p:cNvCxnSpPr>
          <p:nvPr/>
        </p:nvCxnSpPr>
        <p:spPr>
          <a:xfrm flipH="1">
            <a:off x="5311397" y="4702594"/>
            <a:ext cx="483724" cy="9661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1B76CB6B-1DC1-43FA-844A-5BF9A1A1253B}"/>
              </a:ext>
            </a:extLst>
          </p:cNvPr>
          <p:cNvCxnSpPr>
            <a:cxnSpLocks/>
          </p:cNvCxnSpPr>
          <p:nvPr/>
        </p:nvCxnSpPr>
        <p:spPr>
          <a:xfrm flipH="1">
            <a:off x="4755229" y="4721446"/>
            <a:ext cx="575197" cy="627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3F25119F-8645-436C-A7E4-73D23E419F70}"/>
              </a:ext>
            </a:extLst>
          </p:cNvPr>
          <p:cNvCxnSpPr>
            <a:cxnSpLocks/>
          </p:cNvCxnSpPr>
          <p:nvPr/>
        </p:nvCxnSpPr>
        <p:spPr>
          <a:xfrm>
            <a:off x="4820902" y="4702441"/>
            <a:ext cx="383879" cy="8273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xmlns="" id="{FF1F602A-70B7-48EF-B132-5EB692BC1732}"/>
              </a:ext>
            </a:extLst>
          </p:cNvPr>
          <p:cNvSpPr/>
          <p:nvPr/>
        </p:nvSpPr>
        <p:spPr>
          <a:xfrm>
            <a:off x="789120" y="5265171"/>
            <a:ext cx="2094422" cy="648667"/>
          </a:xfrm>
          <a:prstGeom prst="wedgeRectCallout">
            <a:avLst>
              <a:gd name="adj1" fmla="val 25638"/>
              <a:gd name="adj2" fmla="val -7241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Woohoo!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Global minima found!!!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xmlns="" id="{2E932A3B-8903-4F9F-9CA9-F10A6ACA684F}"/>
              </a:ext>
            </a:extLst>
          </p:cNvPr>
          <p:cNvSpPr/>
          <p:nvPr/>
        </p:nvSpPr>
        <p:spPr>
          <a:xfrm>
            <a:off x="670316" y="6039651"/>
            <a:ext cx="2695665" cy="648667"/>
          </a:xfrm>
          <a:prstGeom prst="wedgeRectCallout">
            <a:avLst>
              <a:gd name="adj1" fmla="val 2419"/>
              <a:gd name="adj2" fmla="val -7700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GD thanks you for the good initialization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A962CEE-7002-4875-A091-79D9D06C9B84}"/>
                  </a:ext>
                </a:extLst>
              </p:cNvPr>
              <p:cNvSpPr txBox="1"/>
              <p:nvPr/>
            </p:nvSpPr>
            <p:spPr>
              <a:xfrm>
                <a:off x="2170492" y="482903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A962CEE-7002-4875-A091-79D9D06C9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492" y="4829039"/>
                <a:ext cx="482440" cy="288477"/>
              </a:xfrm>
              <a:prstGeom prst="rect">
                <a:avLst/>
              </a:prstGeom>
              <a:blipFill>
                <a:blip r:embed="rId11" cstate="print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8DC10D-AD71-4ADF-87CF-B7C2E2DB3879}"/>
                  </a:ext>
                </a:extLst>
              </p:cNvPr>
              <p:cNvSpPr txBox="1"/>
              <p:nvPr/>
            </p:nvSpPr>
            <p:spPr>
              <a:xfrm>
                <a:off x="4915377" y="482903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C8DC10D-AD71-4ADF-87CF-B7C2E2DB3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77" y="4829039"/>
                <a:ext cx="482440" cy="288477"/>
              </a:xfrm>
              <a:prstGeom prst="rect">
                <a:avLst/>
              </a:prstGeom>
              <a:blipFill>
                <a:blip r:embed="rId12" cstate="print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xmlns="" id="{2AED08CE-54F3-4D86-B1BB-F11F8540DF8D}"/>
              </a:ext>
            </a:extLst>
          </p:cNvPr>
          <p:cNvSpPr/>
          <p:nvPr/>
        </p:nvSpPr>
        <p:spPr>
          <a:xfrm>
            <a:off x="2369977" y="4640812"/>
            <a:ext cx="193560" cy="188227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xmlns="" id="{902FDE6C-D933-4DE9-9DB8-516BC62D1DE0}"/>
              </a:ext>
            </a:extLst>
          </p:cNvPr>
          <p:cNvSpPr/>
          <p:nvPr/>
        </p:nvSpPr>
        <p:spPr>
          <a:xfrm>
            <a:off x="5002948" y="4631018"/>
            <a:ext cx="193560" cy="18822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xmlns="" id="{B515A7BE-B636-40CA-8AD6-9229ABEC8146}"/>
              </a:ext>
            </a:extLst>
          </p:cNvPr>
          <p:cNvSpPr/>
          <p:nvPr/>
        </p:nvSpPr>
        <p:spPr>
          <a:xfrm>
            <a:off x="3684628" y="5272315"/>
            <a:ext cx="1771421" cy="648667"/>
          </a:xfrm>
          <a:prstGeom prst="wedgeRectCallout">
            <a:avLst>
              <a:gd name="adj1" fmla="val 25638"/>
              <a:gd name="adj2" fmla="val -7241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Stuck at a local minima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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251DA147-5C9C-445B-9FE3-A4D895967EE0}"/>
                  </a:ext>
                </a:extLst>
              </p:cNvPr>
              <p:cNvSpPr/>
              <p:nvPr/>
            </p:nvSpPr>
            <p:spPr>
              <a:xfrm>
                <a:off x="1638235" y="1012655"/>
                <a:ext cx="3116994" cy="607822"/>
              </a:xfrm>
              <a:prstGeom prst="wedgeRectCallout">
                <a:avLst>
                  <a:gd name="adj1" fmla="val -54192"/>
                  <a:gd name="adj2" fmla="val 8927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Negative gradient here </a:t>
                </a:r>
                <a14:m>
                  <m:oMath xmlns:m="http://schemas.openxmlformats.org/officeDocument/2006/math">
                    <m:r>
                      <a:rPr lang="en-I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&lt;0)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Let’s move in the positive direction</a:t>
                </a:r>
              </a:p>
            </p:txBody>
          </p:sp>
        </mc:Choice>
        <mc:Fallback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51DA147-5C9C-445B-9FE3-A4D895967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35" y="1012655"/>
                <a:ext cx="3116994" cy="607822"/>
              </a:xfrm>
              <a:prstGeom prst="wedgeRectCallout">
                <a:avLst>
                  <a:gd name="adj1" fmla="val -54192"/>
                  <a:gd name="adj2" fmla="val 89278"/>
                </a:avLst>
              </a:prstGeom>
              <a:blipFill>
                <a:blip r:embed="rId13" cstate="print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xmlns="" id="{68BA5A9B-C053-4DE5-B50E-D5DC4BCFC340}"/>
              </a:ext>
            </a:extLst>
          </p:cNvPr>
          <p:cNvSpPr/>
          <p:nvPr/>
        </p:nvSpPr>
        <p:spPr>
          <a:xfrm>
            <a:off x="3352635" y="3758723"/>
            <a:ext cx="1958762" cy="763807"/>
          </a:xfrm>
          <a:prstGeom prst="wedgeRectCallout">
            <a:avLst>
              <a:gd name="adj1" fmla="val -65273"/>
              <a:gd name="adj2" fmla="val 385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Positive gradient here. Let’s move in the negative direction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7FE5BD4-5BD9-4535-9DD0-356C0184E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61588" y="1490382"/>
            <a:ext cx="3592827" cy="25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EA3F2991-0F5A-4E7C-BD99-DB2B43F60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41125" y="4059971"/>
            <a:ext cx="3762574" cy="24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5701A71-6A32-4488-9C1F-4A9C134D5EFF}"/>
              </a:ext>
            </a:extLst>
          </p:cNvPr>
          <p:cNvSpPr txBox="1"/>
          <p:nvPr/>
        </p:nvSpPr>
        <p:spPr>
          <a:xfrm>
            <a:off x="7765643" y="964764"/>
            <a:ext cx="3958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badi Extra Light" panose="020B0204020104020204" pitchFamily="34" charset="0"/>
              </a:rPr>
              <a:t> Learning rate is very important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xmlns="" id="{AE09E415-230E-4409-AC50-CC154DD0F774}"/>
              </a:ext>
            </a:extLst>
          </p:cNvPr>
          <p:cNvSpPr/>
          <p:nvPr/>
        </p:nvSpPr>
        <p:spPr>
          <a:xfrm>
            <a:off x="3781838" y="6053394"/>
            <a:ext cx="2314162" cy="648667"/>
          </a:xfrm>
          <a:prstGeom prst="wedgeRectCallout">
            <a:avLst>
              <a:gd name="adj1" fmla="val 119"/>
              <a:gd name="adj2" fmla="val -7241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Good initialization is very important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0448B2-419A-4020-87D4-46D3FB7A7D7D}"/>
                  </a:ext>
                </a:extLst>
              </p:cNvPr>
              <p:cNvSpPr txBox="1"/>
              <p:nvPr/>
            </p:nvSpPr>
            <p:spPr>
              <a:xfrm>
                <a:off x="358497" y="1314250"/>
                <a:ext cx="550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20448B2-419A-4020-87D4-46D3FB7A7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" y="1314250"/>
                <a:ext cx="550087" cy="276999"/>
              </a:xfrm>
              <a:prstGeom prst="rect">
                <a:avLst/>
              </a:prstGeom>
              <a:blipFill>
                <a:blip r:embed="rId16" cstate="print"/>
                <a:stretch>
                  <a:fillRect l="-11111" t="-4444" r="-16667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CC4BC71-27D9-4076-B960-E8CBA20C6912}"/>
              </a:ext>
            </a:extLst>
          </p:cNvPr>
          <p:cNvSpPr txBox="1"/>
          <p:nvPr/>
        </p:nvSpPr>
        <p:spPr>
          <a:xfrm>
            <a:off x="5647334" y="299557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FEAF9E-90CA-4E01-87B4-77061F315034}"/>
                  </a:ext>
                </a:extLst>
              </p:cNvPr>
              <p:cNvSpPr/>
              <p:nvPr/>
            </p:nvSpPr>
            <p:spPr>
              <a:xfrm>
                <a:off x="6800163" y="4665261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5FEAF9E-90CA-4E01-87B4-77061F315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163" y="4665261"/>
                <a:ext cx="418704" cy="369332"/>
              </a:xfrm>
              <a:prstGeom prst="rect">
                <a:avLst/>
              </a:prstGeom>
              <a:blipFill>
                <a:blip r:embed="rId1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27020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34948"/>
    </mc:Choice>
    <mc:Fallback>
      <p:transition spd="slow" advTm="4349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6.25E-7 0.00023 C 0.00039 0.0037 0.00091 0.00787 0.00221 0.0125 C 0.00273 0.01412 0.00365 0.0155 0.00456 0.01736 C 0.00495 0.0199 0.00612 0.02731 0.00638 0.02939 C 0.00716 0.06875 0.00703 0.06296 0.00846 0.09606 C 0.00859 0.10324 0.00898 0.11944 0.01029 0.1287 C 0.01094 0.13148 0.01172 0.13564 0.01224 0.13865 C 0.01263 0.1405 0.01289 0.14212 0.01315 0.14421 C 0.0138 0.14606 0.01393 0.14861 0.01432 0.15069 C 0.01615 0.15995 0.01706 0.15648 0.01823 0.16782 C 0.01836 0.16944 0.01966 0.18402 0.02031 0.18657 C 0.02057 0.18935 0.02174 0.19097 0.02213 0.19351 C 0.02786 0.21944 0.01927 0.18472 0.02448 0.20555 C 0.02578 0.21203 0.02669 0.21944 0.0293 0.22592 C 0.02982 0.22754 0.03047 0.22916 0.03125 0.23125 C 0.03516 0.24513 0.02865 0.22662 0.03424 0.2412 C 0.03437 0.2449 0.03437 0.24837 0.03516 0.25162 C 0.03633 0.25856 0.03698 0.25972 0.03919 0.26527 C 0.03958 0.26828 0.0401 0.27407 0.04115 0.27754 C 0.04258 0.2831 0.04401 0.28888 0.04609 0.29421 C 0.04674 0.29606 0.0474 0.29791 0.04792 0.29953 C 0.04922 0.30231 0.05052 0.30833 0.05195 0.31157 C 0.05286 0.31296 0.05417 0.31365 0.05508 0.31481 C 0.05599 0.32083 0.05521 0.31805 0.05768 0.32199 L 0.05768 0.32314 L 0.05768 0.32013 " pathEditMode="relative" rAng="0" ptsTypes="AAAAAAAAAAAAAAAAAAAAAAAAAAA">
                                      <p:cBhvr>
                                        <p:cTn id="72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68 0.32013 L 0.05768 0.32013 C 0.05768 0.32037 0.0582 0.32083 0.05898 0.32175 C 0.05911 0.32175 0.0599 0.32222 0.06029 0.32245 C 0.06081 0.32291 0.06107 0.32337 0.0612 0.32384 C 0.06146 0.32407 0.0612 0.32453 0.06224 0.32476 L 0.06393 0.325 C 0.06393 0.325 0.06484 0.32615 0.06523 0.32662 C 0.06562 0.32708 0.06667 0.32708 0.06719 0.32731 C 0.06784 0.32754 0.06797 0.32777 0.06849 0.32824 C 0.06888 0.32824 0.06966 0.32847 0.07018 0.3287 C 0.07174 0.32916 0.07253 0.32986 0.07409 0.33009 C 0.075 0.33032 0.07591 0.33032 0.07669 0.33055 C 0.07943 0.33148 0.07786 0.33171 0.08242 0.3324 C 0.09206 0.33356 0.08203 0.33217 0.08815 0.33333 C 0.0888 0.33333 0.08958 0.33356 0.0901 0.33356 C 0.09049 0.33356 0.09115 0.33379 0.0918 0.33402 C 0.09401 0.33449 0.09713 0.33449 0.09896 0.33495 C 0.10234 0.33449 0.10586 0.33449 0.10911 0.33425 C 0.10977 0.33402 0.11029 0.33402 0.1112 0.33402 C 0.11224 0.33356 0.11367 0.33333 0.11497 0.3331 L 0.11849 0.33217 L 0.1207 0.33148 C 0.12109 0.33125 0.12109 0.33101 0.12187 0.33078 C 0.1224 0.33078 0.12318 0.33078 0.12383 0.33055 C 0.12448 0.33032 0.12487 0.33009 0.12565 0.32986 C 0.12604 0.32962 0.12643 0.32939 0.12695 0.32916 C 0.12708 0.3287 0.12825 0.32847 0.12825 0.3287 L 0.12825 0.32847 " pathEditMode="relative" rAng="0" ptsTypes="AAAAAAAAAAAAAAAAAAAAAAAAAAAAA">
                                      <p:cBhvr>
                                        <p:cTn id="10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3 0.31458 L 0.1293 0.31481 C 0.12604 0.31782 0.12187 0.3199 0.11966 0.32476 C 0.11823 0.32754 0.11588 0.33287 0.11406 0.33518 C 0.11302 0.33587 0.11185 0.33587 0.1112 0.33657 C 0.11016 0.3375 0.10924 0.33888 0.10833 0.33958 C 0.10651 0.34074 0.10456 0.34166 0.10273 0.34259 L 0.09687 0.3456 C 0.09596 0.34606 0.09492 0.34629 0.09401 0.34699 L 0.09219 0.34861 L 0.09049 0.34861 " pathEditMode="relative" rAng="0" ptsTypes="AAAAAAAAAAA">
                                      <p:cBhvr>
                                        <p:cTn id="14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208 L 0.00065 0.00231 C -0.00143 0.0037 -0.00377 0.00509 -0.0056 0.0074 C -0.00768 0.00995 -0.00781 0.01736 -0.00872 0.0199 C -0.01094 0.02569 -0.00963 0.02291 -0.01263 0.02824 C -0.01393 0.0368 -0.01315 0.03217 -0.01497 0.04212 L -0.01575 0.04629 C -0.01601 0.04768 -0.01614 0.0493 -0.01653 0.05046 C -0.02109 0.0625 -0.01575 0.04745 -0.01888 0.05879 C -0.0194 0.06041 -0.02018 0.06157 -0.02044 0.06296 C -0.02122 0.06574 -0.02148 0.06851 -0.022 0.07129 L -0.02357 0.07962 C -0.02383 0.08101 -0.02396 0.08263 -0.02435 0.08379 C -0.02539 0.08657 -0.02695 0.08888 -0.02747 0.09212 C -0.02773 0.09351 -0.02812 0.0949 -0.02825 0.09629 C -0.0293 0.10347 -0.02799 0.103 -0.03138 0.10601 C -0.03164 0.10625 -0.0319 0.10601 -0.03216 0.10601 L -0.03216 0.10625 " pathEditMode="relative" rAng="0" ptsTypes="AAAAAAAAAAAAAAAAAA">
                                      <p:cBhvr>
                                        <p:cTn id="2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07 0.10902 L -0.03607 0.10925 C -0.03737 0.12106 -0.03542 0.12291 -0.03997 0.12708 C -0.04075 0.12754 -0.04153 0.128 -0.04232 0.12847 C -0.04401 0.1368 -0.04232 0.12893 -0.04622 0.14097 C -0.04687 0.14259 -0.047 0.1449 -0.04778 0.14652 C -0.04844 0.14745 -0.04948 0.14722 -0.05013 0.14791 C -0.05104 0.14861 -0.05169 0.15 -0.05247 0.15069 C -0.05403 0.15185 -0.05716 0.15347 -0.05716 0.1537 C -0.05846 0.15254 -0.06002 0.15208 -0.06107 0.15069 C -0.06185 0.14953 -0.06211 0.14768 -0.06263 0.14652 C -0.06341 0.14444 -0.06432 0.14282 -0.06497 0.14097 C -0.07174 0.12384 -0.06497 0.14004 -0.07044 0.12708 L -0.072 0.11875 L -0.072 0.11898 " pathEditMode="relative" rAng="0" ptsTypes="AAAAAAAAAAAAAAA">
                                      <p:cBhvr>
                                        <p:cTn id="2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78 0.12152 L -0.07278 0.12175 C -0.07174 0.12523 -0.07083 0.12893 -0.06966 0.13263 C -0.06927 0.13402 -0.06862 0.13518 -0.0681 0.1368 C -0.06784 0.13796 -0.06771 0.13958 -0.06732 0.14097 C -0.06693 0.14282 -0.06627 0.14444 -0.06575 0.14652 C -0.06549 0.14768 -0.06549 0.1493 -0.06497 0.15069 C -0.06406 0.15347 -0.06341 0.15717 -0.06185 0.15902 L -0.0595 0.1618 L -0.05325 0.16041 L -0.05325 0.16064 " pathEditMode="relative" rAng="0" ptsTypes="AAAAAAAAAAA">
                                      <p:cBhvr>
                                        <p:cTn id="29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2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6" grpId="0" animBg="1"/>
      <p:bldP spid="136" grpId="1" animBg="1"/>
      <p:bldP spid="136" grpId="2" animBg="1"/>
      <p:bldP spid="136" grpId="3" animBg="1"/>
      <p:bldP spid="11" grpId="0" animBg="1"/>
      <p:bldP spid="11" grpId="1" animBg="1"/>
      <p:bldP spid="11" grpId="2" animBg="1"/>
      <p:bldP spid="11" grpId="3" animBg="1"/>
      <p:bldP spid="23" grpId="0" animBg="1"/>
      <p:bldP spid="23" grpId="1" animBg="1"/>
      <p:bldP spid="14" grpId="0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1" grpId="2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44" grpId="0" animBg="1"/>
      <p:bldP spid="44" grpId="1" animBg="1"/>
      <p:bldP spid="45" grpId="0" animBg="1"/>
      <p:bldP spid="45" grpId="1" animBg="1"/>
      <p:bldP spid="37" grpId="0" animBg="1"/>
      <p:bldP spid="38" grpId="0" animBg="1"/>
      <p:bldP spid="40" grpId="0" animBg="1"/>
      <p:bldP spid="41" grpId="0" animBg="1"/>
      <p:bldP spid="41" grpId="1" animBg="1"/>
      <p:bldP spid="42" grpId="0" animBg="1"/>
      <p:bldP spid="42" grpId="1" animBg="1"/>
      <p:bldP spid="4" grpId="0" animBg="1"/>
      <p:bldP spid="4" grpId="1" animBg="1"/>
      <p:bldP spid="43" grpId="0" animBg="1"/>
      <p:bldP spid="43" grpId="1" animBg="1"/>
      <p:bldP spid="46" grpId="0" animBg="1"/>
      <p:bldP spid="47" grpId="0" animBg="1"/>
      <p:bldP spid="47" grpId="1" animBg="1"/>
      <p:bldP spid="48" grpId="0" animBg="1"/>
      <p:bldP spid="48" grpId="1" animBg="1"/>
      <p:bldP spid="22" grpId="0"/>
      <p:bldP spid="61" grpId="0" animBg="1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Dealing with Non-differentiable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many ML problems, the objective function will be non-differentiable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examples that we have already seen: Linear regression with absolute loss, or Huber loss, 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-insensitive loss; even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norm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GB" dirty="0">
                    <a:latin typeface="Abadi Extra Light" panose="020B0204020104020204" pitchFamily="34" charset="0"/>
                  </a:rPr>
                  <a:t> is non-diff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Basically, any function in which there are points with kink is non-diff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At such points, the function is non-differentiable and thus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gradients not defined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Reason: Can’t define a unique tangent at such points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 r="-364" b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5">
            <a:extLst>
              <a:ext uri="{FF2B5EF4-FFF2-40B4-BE49-F238E27FC236}">
                <a16:creationId xmlns:a16="http://schemas.microsoft.com/office/drawing/2014/main" xmlns="" id="{68BF0F14-DFCD-42E1-9180-FE52F0C16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0228" y="3288528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3453C5-B7E0-4C63-9DAF-930EF546CA9D}"/>
                  </a:ext>
                </a:extLst>
              </p:cNvPr>
              <p:cNvSpPr txBox="1"/>
              <p:nvPr/>
            </p:nvSpPr>
            <p:spPr>
              <a:xfrm>
                <a:off x="2747210" y="3032377"/>
                <a:ext cx="1286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3453C5-B7E0-4C63-9DAF-930EF546C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210" y="3032377"/>
                <a:ext cx="1286571" cy="276999"/>
              </a:xfrm>
              <a:prstGeom prst="rect">
                <a:avLst/>
              </a:prstGeom>
              <a:blipFill>
                <a:blip r:embed="rId4" cstate="print"/>
                <a:stretch>
                  <a:fillRect l="-6161" t="-2174" r="-6635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743DF9A-41F7-4F3A-9B45-B72A762CC6AC}"/>
              </a:ext>
            </a:extLst>
          </p:cNvPr>
          <p:cNvSpPr txBox="1"/>
          <p:nvPr/>
        </p:nvSpPr>
        <p:spPr>
          <a:xfrm>
            <a:off x="1942785" y="303237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xmlns="" id="{0F270DB0-16D2-4162-BBAE-7AE08996E6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7470" y="3401709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xmlns="" id="{9A31A0AA-7A60-419E-BBED-00063283E5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15108" y="3449893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xmlns="" id="{D6CC93B6-DEE9-4C49-8DEB-1C3BE55CFD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3232" y="4804766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521AB2-6652-45A3-99CE-B00FE6A26619}"/>
                  </a:ext>
                </a:extLst>
              </p:cNvPr>
              <p:cNvSpPr txBox="1"/>
              <p:nvPr/>
            </p:nvSpPr>
            <p:spPr>
              <a:xfrm>
                <a:off x="3232336" y="4819581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9521AB2-6652-45A3-99CE-B00FE6A26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36" y="4819581"/>
                <a:ext cx="1104611" cy="276999"/>
              </a:xfrm>
              <a:prstGeom prst="rect">
                <a:avLst/>
              </a:prstGeom>
              <a:blipFill>
                <a:blip r:embed="rId5" cstate="print"/>
                <a:stretch>
                  <a:fillRect l="-7735" t="-28889" r="-13260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5">
            <a:extLst>
              <a:ext uri="{FF2B5EF4-FFF2-40B4-BE49-F238E27FC236}">
                <a16:creationId xmlns:a16="http://schemas.microsoft.com/office/drawing/2014/main" xmlns="" id="{FB8D346B-D94E-4D55-B364-4D2395A16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3634" y="3274617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9EA39F9-4F55-4ED5-BD21-1CE72479EE43}"/>
              </a:ext>
            </a:extLst>
          </p:cNvPr>
          <p:cNvSpPr txBox="1"/>
          <p:nvPr/>
        </p:nvSpPr>
        <p:spPr>
          <a:xfrm>
            <a:off x="5416191" y="301846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xmlns="" id="{95E92F12-9F34-4A31-B62F-CC1088333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310" y="3425125"/>
            <a:ext cx="1104611" cy="1341987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62" h="7340">
                <a:moveTo>
                  <a:pt x="3961" y="0"/>
                </a:moveTo>
                <a:cubicBezTo>
                  <a:pt x="3323" y="6801"/>
                  <a:pt x="0" y="7339"/>
                  <a:pt x="0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Freeform 2">
            <a:extLst>
              <a:ext uri="{FF2B5EF4-FFF2-40B4-BE49-F238E27FC236}">
                <a16:creationId xmlns:a16="http://schemas.microsoft.com/office/drawing/2014/main" xmlns="" id="{09BE6D88-68FB-44A4-AE06-28AA778E5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411" y="3440232"/>
            <a:ext cx="1043185" cy="1336545"/>
          </a:xfrm>
          <a:custGeom>
            <a:avLst/>
            <a:gdLst>
              <a:gd name="T0" fmla="*/ 0 w 4039"/>
              <a:gd name="T1" fmla="*/ 0 h 7340"/>
              <a:gd name="T2" fmla="*/ 4038 w 4039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39" h="7340">
                <a:moveTo>
                  <a:pt x="0" y="0"/>
                </a:moveTo>
                <a:cubicBezTo>
                  <a:pt x="651" y="6801"/>
                  <a:pt x="4038" y="7339"/>
                  <a:pt x="4038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xmlns="" id="{323B63CF-DBEC-407B-A88C-040091C0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809" y="4423252"/>
            <a:ext cx="630372" cy="341734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9618 w 9618"/>
              <a:gd name="connsiteY0" fmla="*/ 0 h 7801"/>
              <a:gd name="connsiteX1" fmla="*/ 0 w 9618"/>
              <a:gd name="connsiteY1" fmla="*/ 7800 h 7801"/>
              <a:gd name="connsiteX0" fmla="*/ 10000 w 10000"/>
              <a:gd name="connsiteY0" fmla="*/ 0 h 9999"/>
              <a:gd name="connsiteX1" fmla="*/ 0 w 10000"/>
              <a:gd name="connsiteY1" fmla="*/ 9999 h 9999"/>
              <a:gd name="connsiteX0" fmla="*/ 9906 w 9906"/>
              <a:gd name="connsiteY0" fmla="*/ 0 h 9243"/>
              <a:gd name="connsiteX1" fmla="*/ 0 w 9906"/>
              <a:gd name="connsiteY1" fmla="*/ 9243 h 9243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9906 w 9906"/>
              <a:gd name="connsiteY0" fmla="*/ 0 h 8693"/>
              <a:gd name="connsiteX1" fmla="*/ 0 w 9906"/>
              <a:gd name="connsiteY1" fmla="*/ 8690 h 8693"/>
              <a:gd name="connsiteX0" fmla="*/ 10000 w 10000"/>
              <a:gd name="connsiteY0" fmla="*/ 0 h 9997"/>
              <a:gd name="connsiteX1" fmla="*/ 0 w 10000"/>
              <a:gd name="connsiteY1" fmla="*/ 9997 h 9997"/>
              <a:gd name="connsiteX0" fmla="*/ 9333 w 9333"/>
              <a:gd name="connsiteY0" fmla="*/ 0 h 10000"/>
              <a:gd name="connsiteX1" fmla="*/ 0 w 9333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33" h="10000">
                <a:moveTo>
                  <a:pt x="9333" y="0"/>
                </a:moveTo>
                <a:cubicBezTo>
                  <a:pt x="4343" y="9184"/>
                  <a:pt x="0" y="10000"/>
                  <a:pt x="0" y="10000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xmlns="" id="{1167DF61-23C9-49F4-815B-67A00EE070C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50719" y="4410961"/>
            <a:ext cx="624749" cy="348665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9618 w 9618"/>
              <a:gd name="connsiteY0" fmla="*/ 0 h 7801"/>
              <a:gd name="connsiteX1" fmla="*/ 0 w 9618"/>
              <a:gd name="connsiteY1" fmla="*/ 7800 h 7801"/>
              <a:gd name="connsiteX0" fmla="*/ 10000 w 10000"/>
              <a:gd name="connsiteY0" fmla="*/ 0 h 9999"/>
              <a:gd name="connsiteX1" fmla="*/ 0 w 10000"/>
              <a:gd name="connsiteY1" fmla="*/ 9999 h 9999"/>
              <a:gd name="connsiteX0" fmla="*/ 9906 w 9906"/>
              <a:gd name="connsiteY0" fmla="*/ 0 h 9243"/>
              <a:gd name="connsiteX1" fmla="*/ 0 w 9906"/>
              <a:gd name="connsiteY1" fmla="*/ 9243 h 9243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9906 w 9906"/>
              <a:gd name="connsiteY0" fmla="*/ 0 h 8693"/>
              <a:gd name="connsiteX1" fmla="*/ 0 w 9906"/>
              <a:gd name="connsiteY1" fmla="*/ 8690 h 8693"/>
              <a:gd name="connsiteX0" fmla="*/ 10000 w 10000"/>
              <a:gd name="connsiteY0" fmla="*/ 0 h 9997"/>
              <a:gd name="connsiteX1" fmla="*/ 0 w 10000"/>
              <a:gd name="connsiteY1" fmla="*/ 9997 h 9997"/>
              <a:gd name="connsiteX0" fmla="*/ 9211 w 9211"/>
              <a:gd name="connsiteY0" fmla="*/ 0 h 7747"/>
              <a:gd name="connsiteX1" fmla="*/ 0 w 9211"/>
              <a:gd name="connsiteY1" fmla="*/ 7652 h 7747"/>
              <a:gd name="connsiteX0" fmla="*/ 10000 w 10000"/>
              <a:gd name="connsiteY0" fmla="*/ 0 h 9877"/>
              <a:gd name="connsiteX1" fmla="*/ 0 w 10000"/>
              <a:gd name="connsiteY1" fmla="*/ 9877 h 9877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667 w 10667"/>
              <a:gd name="connsiteY0" fmla="*/ 0 h 10767"/>
              <a:gd name="connsiteX1" fmla="*/ 0 w 10667"/>
              <a:gd name="connsiteY1" fmla="*/ 10767 h 10767"/>
              <a:gd name="connsiteX0" fmla="*/ 10667 w 10667"/>
              <a:gd name="connsiteY0" fmla="*/ 0 h 10767"/>
              <a:gd name="connsiteX1" fmla="*/ 0 w 10667"/>
              <a:gd name="connsiteY1" fmla="*/ 10767 h 10767"/>
              <a:gd name="connsiteX0" fmla="*/ 9524 w 9524"/>
              <a:gd name="connsiteY0" fmla="*/ 0 h 11342"/>
              <a:gd name="connsiteX1" fmla="*/ 0 w 9524"/>
              <a:gd name="connsiteY1" fmla="*/ 11342 h 11342"/>
              <a:gd name="connsiteX0" fmla="*/ 9700 w 9700"/>
              <a:gd name="connsiteY0" fmla="*/ 0 h 9155"/>
              <a:gd name="connsiteX1" fmla="*/ 0 w 9700"/>
              <a:gd name="connsiteY1" fmla="*/ 9155 h 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00" h="9155">
                <a:moveTo>
                  <a:pt x="9700" y="0"/>
                </a:moveTo>
                <a:cubicBezTo>
                  <a:pt x="6411" y="7370"/>
                  <a:pt x="0" y="9155"/>
                  <a:pt x="0" y="9155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xmlns="" id="{A55CC2E7-6D8F-4477-8FB6-8C31FE628D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48003" y="3812407"/>
            <a:ext cx="722461" cy="711163"/>
          </a:xfrm>
          <a:prstGeom prst="line">
            <a:avLst/>
          </a:prstGeom>
          <a:noFill/>
          <a:ln w="57240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C0A22C-46F7-4286-A4BD-D5E650ED6E34}"/>
                  </a:ext>
                </a:extLst>
              </p:cNvPr>
              <p:cNvSpPr txBox="1"/>
              <p:nvPr/>
            </p:nvSpPr>
            <p:spPr>
              <a:xfrm>
                <a:off x="6423734" y="4796068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4C0A22C-46F7-4286-A4BD-D5E650ED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734" y="4796068"/>
                <a:ext cx="185371" cy="276999"/>
              </a:xfrm>
              <a:prstGeom prst="rect">
                <a:avLst/>
              </a:prstGeom>
              <a:blipFill>
                <a:blip r:embed="rId6" cstate="print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7">
            <a:extLst>
              <a:ext uri="{FF2B5EF4-FFF2-40B4-BE49-F238E27FC236}">
                <a16:creationId xmlns:a16="http://schemas.microsoft.com/office/drawing/2014/main" xmlns="" id="{74C542BC-304B-4A44-A6E0-E786D4460C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2911" y="3787757"/>
            <a:ext cx="763691" cy="731309"/>
          </a:xfrm>
          <a:prstGeom prst="line">
            <a:avLst/>
          </a:prstGeom>
          <a:noFill/>
          <a:ln w="57240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217609-B956-4BEB-884B-5C69B6E06CFE}"/>
                  </a:ext>
                </a:extLst>
              </p:cNvPr>
              <p:cNvSpPr txBox="1"/>
              <p:nvPr/>
            </p:nvSpPr>
            <p:spPr>
              <a:xfrm>
                <a:off x="5350539" y="4789468"/>
                <a:ext cx="262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B217609-B956-4BEB-884B-5C69B6E06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539" y="4789468"/>
                <a:ext cx="262316" cy="276999"/>
              </a:xfrm>
              <a:prstGeom prst="rect">
                <a:avLst/>
              </a:prstGeom>
              <a:blipFill>
                <a:blip r:embed="rId7" cstate="print"/>
                <a:stretch>
                  <a:fillRect l="-16279" r="-44186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320495-6CE8-4276-80C3-39A333E8AE7A}"/>
                  </a:ext>
                </a:extLst>
              </p:cNvPr>
              <p:cNvSpPr txBox="1"/>
              <p:nvPr/>
            </p:nvSpPr>
            <p:spPr>
              <a:xfrm>
                <a:off x="6843340" y="4800254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9320495-6CE8-4276-80C3-39A333E8A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340" y="4800254"/>
                <a:ext cx="1104611" cy="276999"/>
              </a:xfrm>
              <a:prstGeom prst="rect">
                <a:avLst/>
              </a:prstGeom>
              <a:blipFill>
                <a:blip r:embed="rId8" cstate="print"/>
                <a:stretch>
                  <a:fillRect l="-7735" t="-28261" r="-12707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4">
            <a:extLst>
              <a:ext uri="{FF2B5EF4-FFF2-40B4-BE49-F238E27FC236}">
                <a16:creationId xmlns:a16="http://schemas.microsoft.com/office/drawing/2014/main" xmlns="" id="{48779944-0BC9-4C04-9896-BD447101C9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5087" y="4772317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5">
            <a:extLst>
              <a:ext uri="{FF2B5EF4-FFF2-40B4-BE49-F238E27FC236}">
                <a16:creationId xmlns:a16="http://schemas.microsoft.com/office/drawing/2014/main" xmlns="" id="{76FD1C8D-47F6-47D0-99BE-02D5E844B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9592233" y="3226981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E13088-0B7E-4890-9FBD-10153C7C204C}"/>
                  </a:ext>
                </a:extLst>
              </p:cNvPr>
              <p:cNvSpPr txBox="1"/>
              <p:nvPr/>
            </p:nvSpPr>
            <p:spPr>
              <a:xfrm>
                <a:off x="9716180" y="2865459"/>
                <a:ext cx="18138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4E13088-0B7E-4890-9FBD-10153C7C2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180" y="2865459"/>
                <a:ext cx="1813811" cy="276999"/>
              </a:xfrm>
              <a:prstGeom prst="rect">
                <a:avLst/>
              </a:prstGeom>
              <a:blipFill>
                <a:blip r:embed="rId9" cstate="print"/>
                <a:stretch>
                  <a:fillRect l="-337" t="-222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212663C-0EA6-4308-8B79-1330D8DC4870}"/>
              </a:ext>
            </a:extLst>
          </p:cNvPr>
          <p:cNvSpPr txBox="1"/>
          <p:nvPr/>
        </p:nvSpPr>
        <p:spPr>
          <a:xfrm>
            <a:off x="9024790" y="2970830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28" name="Line 7">
            <a:extLst>
              <a:ext uri="{FF2B5EF4-FFF2-40B4-BE49-F238E27FC236}">
                <a16:creationId xmlns:a16="http://schemas.microsoft.com/office/drawing/2014/main" xmlns="" id="{211F719F-49B3-44FB-A356-664D06EE6F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1379" y="3237149"/>
            <a:ext cx="645858" cy="1488309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xmlns="" id="{74DF588B-626F-4F55-B2EC-F261081DC7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70922" y="3262463"/>
            <a:ext cx="505677" cy="1470926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xmlns="" id="{791EE354-E832-4663-90C9-C81C57116D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75432" y="4705644"/>
            <a:ext cx="618289" cy="2434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F99F5C-705E-4368-B52C-A3BB8C2A9DFE}"/>
                  </a:ext>
                </a:extLst>
              </p:cNvPr>
              <p:cNvSpPr txBox="1"/>
              <p:nvPr/>
            </p:nvSpPr>
            <p:spPr>
              <a:xfrm>
                <a:off x="9925834" y="4725458"/>
                <a:ext cx="167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AF99F5C-705E-4368-B52C-A3BB8C2A9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834" y="4725458"/>
                <a:ext cx="167610" cy="276999"/>
              </a:xfrm>
              <a:prstGeom prst="rect">
                <a:avLst/>
              </a:prstGeom>
              <a:blipFill>
                <a:blip r:embed="rId10" cstate="print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004B36-5D6D-4F53-9941-3B0877AB855D}"/>
                  </a:ext>
                </a:extLst>
              </p:cNvPr>
              <p:cNvSpPr txBox="1"/>
              <p:nvPr/>
            </p:nvSpPr>
            <p:spPr>
              <a:xfrm>
                <a:off x="9142513" y="4734493"/>
                <a:ext cx="244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B004B36-5D6D-4F53-9941-3B0877AB8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513" y="4734493"/>
                <a:ext cx="244554" cy="276999"/>
              </a:xfrm>
              <a:prstGeom prst="rect">
                <a:avLst/>
              </a:prstGeom>
              <a:blipFill>
                <a:blip r:embed="rId11" cstate="print"/>
                <a:stretch>
                  <a:fillRect l="-17500" r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xmlns="" id="{076579AC-EE5D-4458-BAD3-B0F88D1343E1}"/>
              </a:ext>
            </a:extLst>
          </p:cNvPr>
          <p:cNvSpPr/>
          <p:nvPr/>
        </p:nvSpPr>
        <p:spPr>
          <a:xfrm>
            <a:off x="1416287" y="4981997"/>
            <a:ext cx="1276376" cy="321303"/>
          </a:xfrm>
          <a:prstGeom prst="wedgeRectCallout">
            <a:avLst>
              <a:gd name="adj1" fmla="val 34471"/>
              <a:gd name="adj2" fmla="val -9013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66FA3C-80BB-44C8-A793-29F58821FF0B}"/>
                  </a:ext>
                </a:extLst>
              </p:cNvPr>
              <p:cNvSpPr txBox="1"/>
              <p:nvPr/>
            </p:nvSpPr>
            <p:spPr>
              <a:xfrm>
                <a:off x="10377347" y="4748432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866FA3C-80BB-44C8-A793-29F58821F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347" y="4748432"/>
                <a:ext cx="1104611" cy="276999"/>
              </a:xfrm>
              <a:prstGeom prst="rect">
                <a:avLst/>
              </a:prstGeom>
              <a:blipFill>
                <a:blip r:embed="rId12" cstate="print"/>
                <a:stretch>
                  <a:fillRect l="-7692" t="-28889" r="-12637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ine 4">
            <a:extLst>
              <a:ext uri="{FF2B5EF4-FFF2-40B4-BE49-F238E27FC236}">
                <a16:creationId xmlns:a16="http://schemas.microsoft.com/office/drawing/2014/main" xmlns="" id="{AB47E85A-045C-40DF-90FD-F16A885709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0209" y="4723784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xmlns="" id="{3A60A3E8-2EA5-46A2-B5E5-2DE543FC3E0F}"/>
              </a:ext>
            </a:extLst>
          </p:cNvPr>
          <p:cNvSpPr/>
          <p:nvPr/>
        </p:nvSpPr>
        <p:spPr>
          <a:xfrm>
            <a:off x="3874531" y="4381212"/>
            <a:ext cx="1276376" cy="321303"/>
          </a:xfrm>
          <a:prstGeom prst="wedgeRectCallout">
            <a:avLst>
              <a:gd name="adj1" fmla="val 70005"/>
              <a:gd name="adj2" fmla="val -1272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xmlns="" id="{603E1FDD-0914-4F68-93D8-BF1C0C9F1067}"/>
              </a:ext>
            </a:extLst>
          </p:cNvPr>
          <p:cNvSpPr/>
          <p:nvPr/>
        </p:nvSpPr>
        <p:spPr>
          <a:xfrm>
            <a:off x="6769916" y="4371105"/>
            <a:ext cx="1276376" cy="321303"/>
          </a:xfrm>
          <a:prstGeom prst="wedgeRectCallout">
            <a:avLst>
              <a:gd name="adj1" fmla="val -61813"/>
              <a:gd name="adj2" fmla="val 548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xmlns="" id="{1E08B0F0-27D4-4928-A5AF-89BCE22E0096}"/>
              </a:ext>
            </a:extLst>
          </p:cNvPr>
          <p:cNvSpPr/>
          <p:nvPr/>
        </p:nvSpPr>
        <p:spPr>
          <a:xfrm>
            <a:off x="8110691" y="4904904"/>
            <a:ext cx="1276376" cy="321303"/>
          </a:xfrm>
          <a:prstGeom prst="wedgeRectCallout">
            <a:avLst>
              <a:gd name="adj1" fmla="val 41922"/>
              <a:gd name="adj2" fmla="val -9241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xmlns="" id="{9604B6FC-716F-43F6-A83D-140B0295850E}"/>
              </a:ext>
            </a:extLst>
          </p:cNvPr>
          <p:cNvSpPr/>
          <p:nvPr/>
        </p:nvSpPr>
        <p:spPr>
          <a:xfrm>
            <a:off x="9455256" y="4912415"/>
            <a:ext cx="1276376" cy="321303"/>
          </a:xfrm>
          <a:prstGeom prst="wedgeRectCallout">
            <a:avLst>
              <a:gd name="adj1" fmla="val -15390"/>
              <a:gd name="adj2" fmla="val -9469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45533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1840"/>
    </mc:Choice>
    <mc:Fallback>
      <p:transition spd="slow" advTm="121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Recall: Convex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Functions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Informally,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convex if all of its chords lie above the function everywhere</a:t>
                </a: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Formally, (assuming differentiable function), some tests for convexity: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First-order convexity (graph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be above all the tangents)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Second derivative a.k.a. Hessian (if exists) must be positive semi-definite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F9FF7F03-9A67-48CB-A85C-942102910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3413" y="1746863"/>
            <a:ext cx="4314605" cy="168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xmlns="" id="{68A7CA99-AFEF-4B74-AB70-6F96154C7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1941" y="4628339"/>
            <a:ext cx="3217484" cy="146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xmlns="" id="{0EB7382C-3594-460F-B02D-7543D49FA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6009" y="1621143"/>
            <a:ext cx="30670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4239216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2615"/>
    </mc:Choice>
    <mc:Fallback>
      <p:transition spd="slow" advTm="1426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convex non-diff </a:t>
                </a:r>
                <a:r>
                  <a:rPr lang="en-GB" dirty="0" err="1">
                    <a:latin typeface="Abadi Extra Light" panose="020B0204020104020204" pitchFamily="34" charset="0"/>
                  </a:rPr>
                  <a:t>fn</a:t>
                </a:r>
                <a:r>
                  <a:rPr lang="en-GB" dirty="0">
                    <a:latin typeface="Abadi Extra Light" panose="020B0204020104020204" pitchFamily="34" charset="0"/>
                  </a:rPr>
                  <a:t>, can define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sub-gradients </a:t>
                </a:r>
                <a:r>
                  <a:rPr lang="en-GB" dirty="0">
                    <a:latin typeface="Abadi Extra Light" panose="020B0204020104020204" pitchFamily="34" charset="0"/>
                  </a:rPr>
                  <a:t>at point(s) of non-</a:t>
                </a:r>
                <a:r>
                  <a:rPr lang="en-GB" dirty="0" err="1">
                    <a:latin typeface="Abadi Extra Light" panose="020B0204020104020204" pitchFamily="34" charset="0"/>
                  </a:rPr>
                  <a:t>differentiabilty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a convex, non-diff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sub-gradient at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</a:t>
                </a:r>
                <a:r>
                  <a:rPr lang="en-GB" u="sng" dirty="0">
                    <a:latin typeface="Abadi Extra Light" panose="020B0204020104020204" pitchFamily="34" charset="0"/>
                  </a:rPr>
                  <a:t>any</a:t>
                </a:r>
                <a:r>
                  <a:rPr lang="en-GB" dirty="0">
                    <a:latin typeface="Abadi Extra Light" panose="020B0204020104020204" pitchFamily="34" charset="0"/>
                  </a:rPr>
                  <a:t> vector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s.t.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 r="-6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 14">
            <a:extLst>
              <a:ext uri="{FF2B5EF4-FFF2-40B4-BE49-F238E27FC236}">
                <a16:creationId xmlns:a16="http://schemas.microsoft.com/office/drawing/2014/main" xmlns="" id="{3A9B6E2F-156A-4CC7-9FCF-1273E3CF7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002" y="1894306"/>
            <a:ext cx="4319588" cy="2879725"/>
          </a:xfrm>
          <a:custGeom>
            <a:avLst/>
            <a:gdLst>
              <a:gd name="T0" fmla="*/ 0 w 12001"/>
              <a:gd name="T1" fmla="*/ 0 h 8001"/>
              <a:gd name="T2" fmla="*/ 9549 w 12001"/>
              <a:gd name="T3" fmla="*/ 5800 h 8001"/>
              <a:gd name="T4" fmla="*/ 12000 w 12001"/>
              <a:gd name="T5" fmla="*/ 0 h 8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1" h="8001">
                <a:moveTo>
                  <a:pt x="0" y="0"/>
                </a:moveTo>
                <a:cubicBezTo>
                  <a:pt x="600" y="4300"/>
                  <a:pt x="4149" y="8000"/>
                  <a:pt x="9549" y="5800"/>
                </a:cubicBezTo>
                <a:cubicBezTo>
                  <a:pt x="10849" y="3600"/>
                  <a:pt x="11449" y="1555"/>
                  <a:pt x="12000" y="0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xmlns="" id="{0716A955-7EA4-4F17-AB9D-AB9C54D81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1690" y="1951456"/>
            <a:ext cx="1476375" cy="233997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Line 16">
            <a:extLst>
              <a:ext uri="{FF2B5EF4-FFF2-40B4-BE49-F238E27FC236}">
                <a16:creationId xmlns:a16="http://schemas.microsoft.com/office/drawing/2014/main" xmlns="" id="{061E2B67-DD8C-462D-ACC4-01DFE0C420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7894" y="3175418"/>
            <a:ext cx="813132" cy="154420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Line 17">
            <a:extLst>
              <a:ext uri="{FF2B5EF4-FFF2-40B4-BE49-F238E27FC236}">
                <a16:creationId xmlns:a16="http://schemas.microsoft.com/office/drawing/2014/main" xmlns="" id="{1CCF6BC1-BAC5-4B4E-8E0C-93BA28FB5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9726" y="3678656"/>
            <a:ext cx="1609039" cy="68262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" name="Oval 75">
            <a:extLst>
              <a:ext uri="{FF2B5EF4-FFF2-40B4-BE49-F238E27FC236}">
                <a16:creationId xmlns:a16="http://schemas.microsoft.com/office/drawing/2014/main" xmlns="" id="{F1D77E07-36E6-4DB9-B95E-698DF32AE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390" y="2849981"/>
            <a:ext cx="144462" cy="144463"/>
          </a:xfrm>
          <a:prstGeom prst="ellipse">
            <a:avLst/>
          </a:prstGeom>
          <a:solidFill>
            <a:srgbClr val="3333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" name="Oval 76">
            <a:extLst>
              <a:ext uri="{FF2B5EF4-FFF2-40B4-BE49-F238E27FC236}">
                <a16:creationId xmlns:a16="http://schemas.microsoft.com/office/drawing/2014/main" xmlns="" id="{D3398097-9AE0-4590-805F-6A54F5EFD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577" y="3858044"/>
            <a:ext cx="144463" cy="144462"/>
          </a:xfrm>
          <a:prstGeom prst="ellipse">
            <a:avLst/>
          </a:prstGeom>
          <a:solidFill>
            <a:srgbClr val="FFFF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" name="Text Box 77">
            <a:extLst>
              <a:ext uri="{FF2B5EF4-FFF2-40B4-BE49-F238E27FC236}">
                <a16:creationId xmlns:a16="http://schemas.microsoft.com/office/drawing/2014/main" xmlns="" id="{BF4E0FE5-EFEF-48C9-AAD7-D6AB5A6A7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240" y="2418181"/>
            <a:ext cx="14811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differentiable</a:t>
            </a:r>
          </a:p>
          <a:p>
            <a:r>
              <a:rPr lang="en-IN" altLang="en-US" dirty="0"/>
              <a:t>       here</a:t>
            </a:r>
          </a:p>
        </p:txBody>
      </p:sp>
      <p:sp>
        <p:nvSpPr>
          <p:cNvPr id="100" name="Line 78">
            <a:extLst>
              <a:ext uri="{FF2B5EF4-FFF2-40B4-BE49-F238E27FC236}">
                <a16:creationId xmlns:a16="http://schemas.microsoft.com/office/drawing/2014/main" xmlns="" id="{40500DC2-C0CE-428D-9A3F-F809A83CF2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0215" y="2815056"/>
            <a:ext cx="434975" cy="107950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" name="Text Box 79">
            <a:extLst>
              <a:ext uri="{FF2B5EF4-FFF2-40B4-BE49-F238E27FC236}">
                <a16:creationId xmlns:a16="http://schemas.microsoft.com/office/drawing/2014/main" xmlns="" id="{5527E402-9802-44FF-B40A-455453F9C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402" y="3175419"/>
            <a:ext cx="19367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non-differentiable</a:t>
            </a:r>
          </a:p>
          <a:p>
            <a:r>
              <a:rPr lang="en-IN" altLang="en-US" dirty="0"/>
              <a:t>          here</a:t>
            </a:r>
          </a:p>
        </p:txBody>
      </p:sp>
      <p:sp>
        <p:nvSpPr>
          <p:cNvPr id="102" name="Line 80">
            <a:extLst>
              <a:ext uri="{FF2B5EF4-FFF2-40B4-BE49-F238E27FC236}">
                <a16:creationId xmlns:a16="http://schemas.microsoft.com/office/drawing/2014/main" xmlns="" id="{19B3471C-A249-4C1E-BC93-C377691B2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0802" y="3534194"/>
            <a:ext cx="576263" cy="287337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" name="Line 81">
            <a:extLst>
              <a:ext uri="{FF2B5EF4-FFF2-40B4-BE49-F238E27FC236}">
                <a16:creationId xmlns:a16="http://schemas.microsoft.com/office/drawing/2014/main" xmlns="" id="{88E29FDF-DBFC-4F3A-BC87-D735AED7F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1940" y="4831181"/>
            <a:ext cx="6408737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" name="Line 82">
            <a:extLst>
              <a:ext uri="{FF2B5EF4-FFF2-40B4-BE49-F238E27FC236}">
                <a16:creationId xmlns:a16="http://schemas.microsoft.com/office/drawing/2014/main" xmlns="" id="{BA849587-4460-4E00-B915-B8408FC6D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902" y="3030956"/>
            <a:ext cx="1588" cy="1763713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5" name="Line 83">
            <a:extLst>
              <a:ext uri="{FF2B5EF4-FFF2-40B4-BE49-F238E27FC236}">
                <a16:creationId xmlns:a16="http://schemas.microsoft.com/office/drawing/2014/main" xmlns="" id="{87574D4C-0DB8-478D-86CB-9D46D5303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527" y="4002506"/>
            <a:ext cx="1588" cy="828675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E56A57D-BE15-4173-9A6B-0AA1A386FF34}"/>
                  </a:ext>
                </a:extLst>
              </p:cNvPr>
              <p:cNvSpPr txBox="1"/>
              <p:nvPr/>
            </p:nvSpPr>
            <p:spPr>
              <a:xfrm>
                <a:off x="673964" y="2538057"/>
                <a:ext cx="30492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Equation of unique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E56A57D-BE15-4173-9A6B-0AA1A386F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64" y="2538057"/>
                <a:ext cx="3049296" cy="553998"/>
              </a:xfrm>
              <a:prstGeom prst="rect">
                <a:avLst/>
              </a:prstGeom>
              <a:blipFill>
                <a:blip r:embed="rId4" cstate="print"/>
                <a:stretch>
                  <a:fillRect l="-4800" t="-14286" b="-164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276C49C-B829-4777-8054-C9AA5D68887A}"/>
                  </a:ext>
                </a:extLst>
              </p:cNvPr>
              <p:cNvSpPr txBox="1"/>
              <p:nvPr/>
            </p:nvSpPr>
            <p:spPr>
              <a:xfrm>
                <a:off x="3850075" y="4769929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276C49C-B829-4777-8054-C9AA5D688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75" y="4769929"/>
                <a:ext cx="436145" cy="43088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FDF1863-EF3D-43B0-801F-330141B80002}"/>
                  </a:ext>
                </a:extLst>
              </p:cNvPr>
              <p:cNvSpPr txBox="1"/>
              <p:nvPr/>
            </p:nvSpPr>
            <p:spPr>
              <a:xfrm>
                <a:off x="7669697" y="2783323"/>
                <a:ext cx="2745303" cy="556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   One extreme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FDF1863-EF3D-43B0-801F-330141B80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697" y="2783323"/>
                <a:ext cx="2745303" cy="556627"/>
              </a:xfrm>
              <a:prstGeom prst="rect">
                <a:avLst/>
              </a:prstGeom>
              <a:blipFill>
                <a:blip r:embed="rId6" cstate="print"/>
                <a:stretch>
                  <a:fillRect t="-14286" b="-175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30B4CD8-4291-4E96-AD20-3A0BB0B25272}"/>
                  </a:ext>
                </a:extLst>
              </p:cNvPr>
              <p:cNvSpPr txBox="1"/>
              <p:nvPr/>
            </p:nvSpPr>
            <p:spPr>
              <a:xfrm>
                <a:off x="7626159" y="3908365"/>
                <a:ext cx="3306354" cy="557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    The other extreme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30B4CD8-4291-4E96-AD20-3A0BB0B25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159" y="3908365"/>
                <a:ext cx="3306354" cy="557140"/>
              </a:xfrm>
              <a:prstGeom prst="rect">
                <a:avLst/>
              </a:prstGeom>
              <a:blipFill>
                <a:blip r:embed="rId7" cstate="print"/>
                <a:stretch>
                  <a:fillRect t="-14130" b="-163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84812C2-BB7C-4B68-8B3E-19C6884D32D5}"/>
                  </a:ext>
                </a:extLst>
              </p:cNvPr>
              <p:cNvSpPr txBox="1"/>
              <p:nvPr/>
            </p:nvSpPr>
            <p:spPr>
              <a:xfrm>
                <a:off x="6960242" y="4778361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84812C2-BB7C-4B68-8B3E-19C6884D3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242" y="4778361"/>
                <a:ext cx="436145" cy="430887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Partial Circle 124">
            <a:extLst>
              <a:ext uri="{FF2B5EF4-FFF2-40B4-BE49-F238E27FC236}">
                <a16:creationId xmlns:a16="http://schemas.microsoft.com/office/drawing/2014/main" xmlns="" id="{ED261C15-31CF-4D9B-B193-197C752ACADA}"/>
              </a:ext>
            </a:extLst>
          </p:cNvPr>
          <p:cNvSpPr/>
          <p:nvPr/>
        </p:nvSpPr>
        <p:spPr>
          <a:xfrm rot="18086739">
            <a:off x="6595223" y="3361670"/>
            <a:ext cx="1278349" cy="1171942"/>
          </a:xfrm>
          <a:prstGeom prst="pie">
            <a:avLst>
              <a:gd name="adj1" fmla="val 21389204"/>
              <a:gd name="adj2" fmla="val 228696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6" name="Line 78">
            <a:extLst>
              <a:ext uri="{FF2B5EF4-FFF2-40B4-BE49-F238E27FC236}">
                <a16:creationId xmlns:a16="http://schemas.microsoft.com/office/drawing/2014/main" xmlns="" id="{37908D7B-A5D8-4A15-9BFB-55EE65DE5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7327" y="3099511"/>
            <a:ext cx="352678" cy="187535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" name="Line 78">
            <a:extLst>
              <a:ext uri="{FF2B5EF4-FFF2-40B4-BE49-F238E27FC236}">
                <a16:creationId xmlns:a16="http://schemas.microsoft.com/office/drawing/2014/main" xmlns="" id="{39C5419F-299C-47F1-ABE6-E9F997AFBC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0494" y="3904035"/>
            <a:ext cx="247296" cy="171009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8" name="Line 16">
            <a:extLst>
              <a:ext uri="{FF2B5EF4-FFF2-40B4-BE49-F238E27FC236}">
                <a16:creationId xmlns:a16="http://schemas.microsoft.com/office/drawing/2014/main" xmlns="" id="{EF82CBCB-AD5A-4C76-85FD-09D1C1886E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770" y="3287047"/>
            <a:ext cx="1104609" cy="1334016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xmlns="" id="{256B97F8-9678-459D-ADB3-C2A7D8BAEC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3857" y="3451577"/>
            <a:ext cx="1397772" cy="108071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0" name="Line 78">
            <a:extLst>
              <a:ext uri="{FF2B5EF4-FFF2-40B4-BE49-F238E27FC236}">
                <a16:creationId xmlns:a16="http://schemas.microsoft.com/office/drawing/2014/main" xmlns="" id="{AAFA1FA4-ABE0-4609-A8D2-9ED509573B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53416" y="3595509"/>
            <a:ext cx="584368" cy="16360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68B875F4-6C60-4E02-9C11-01B7B31A5711}"/>
              </a:ext>
            </a:extLst>
          </p:cNvPr>
          <p:cNvSpPr txBox="1"/>
          <p:nvPr/>
        </p:nvSpPr>
        <p:spPr>
          <a:xfrm>
            <a:off x="8258489" y="3468447"/>
            <a:ext cx="33475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b="0" dirty="0">
                <a:latin typeface="Abadi Extra Light" panose="020B0204020104020204" pitchFamily="34" charset="0"/>
              </a:rPr>
              <a:t>   Region containing all sub-gradients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7C28E3E-431F-4CEF-85CD-0C8BE9CE3945}"/>
                  </a:ext>
                </a:extLst>
              </p:cNvPr>
              <p:cNvSpPr txBox="1"/>
              <p:nvPr/>
            </p:nvSpPr>
            <p:spPr>
              <a:xfrm>
                <a:off x="3411690" y="5829560"/>
                <a:ext cx="49636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7C28E3E-431F-4CEF-85CD-0C8BE9CE3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90" y="5829560"/>
                <a:ext cx="4963602" cy="492443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D85E45D-3583-400C-AE11-1E65DA8F1927}"/>
                  </a:ext>
                </a:extLst>
              </p:cNvPr>
              <p:cNvSpPr txBox="1"/>
              <p:nvPr/>
            </p:nvSpPr>
            <p:spPr>
              <a:xfrm>
                <a:off x="7162394" y="1758685"/>
                <a:ext cx="7891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85E45D-3583-400C-AE11-1E65DA8F1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394" y="1758685"/>
                <a:ext cx="789126" cy="430887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Speech Bubble: Rectangle 133">
            <a:extLst>
              <a:ext uri="{FF2B5EF4-FFF2-40B4-BE49-F238E27FC236}">
                <a16:creationId xmlns:a16="http://schemas.microsoft.com/office/drawing/2014/main" xmlns="" id="{51548E52-77BA-44CD-A93F-1BC4265D2107}"/>
              </a:ext>
            </a:extLst>
          </p:cNvPr>
          <p:cNvSpPr/>
          <p:nvPr/>
        </p:nvSpPr>
        <p:spPr>
          <a:xfrm>
            <a:off x="8455024" y="1680174"/>
            <a:ext cx="2341345" cy="657858"/>
          </a:xfrm>
          <a:prstGeom prst="wedgeRectCallout">
            <a:avLst>
              <a:gd name="adj1" fmla="val -72702"/>
              <a:gd name="adj2" fmla="val -1272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Convex, thus lies above all its tangents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47389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64735"/>
    </mc:Choice>
    <mc:Fallback>
      <p:transition spd="slow" advTm="2647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97" grpId="0" animBg="1"/>
      <p:bldP spid="98" grpId="0" animBg="1"/>
      <p:bldP spid="99" grpId="0"/>
      <p:bldP spid="100" grpId="0" animBg="1"/>
      <p:bldP spid="101" grpId="0"/>
      <p:bldP spid="102" grpId="0" animBg="1"/>
      <p:bldP spid="103" grpId="0" animBg="1"/>
      <p:bldP spid="104" grpId="0" animBg="1"/>
      <p:bldP spid="105" grpId="0" animBg="1"/>
      <p:bldP spid="118" grpId="0" animBg="1"/>
      <p:bldP spid="119" grpId="0" animBg="1"/>
      <p:bldP spid="120" grpId="0" animBg="1"/>
      <p:bldP spid="121" grpId="0" animBg="1"/>
      <p:bldP spid="123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/>
      <p:bldP spid="132" grpId="0" animBg="1"/>
      <p:bldP spid="133" grpId="0" animBg="1"/>
      <p:bldP spid="1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460FFB0-DBDB-4341-9662-B5044CD077F8}"/>
              </a:ext>
            </a:extLst>
          </p:cNvPr>
          <p:cNvSpPr/>
          <p:nvPr/>
        </p:nvSpPr>
        <p:spPr>
          <a:xfrm>
            <a:off x="1906327" y="1687399"/>
            <a:ext cx="7622438" cy="60331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Sub-gradients, Sub-differential, and Some Rules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Set of all sub-gradient at a non-diff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called the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sub-differential</a:t>
                </a:r>
              </a:p>
              <a:p>
                <a:pPr marL="0" indent="0">
                  <a:buNone/>
                </a:pPr>
                <a:endParaRPr lang="en-GB" u="sng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basic rules of sub-diff calculus to keep in mind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Scaling rule: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6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Sum rule: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Affine trans: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600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sz="2600" b="1" dirty="0"/>
                  <a:t>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6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Max rule: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6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then we calculate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a stationary point for a non-diff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if the zero vector belongs to the sub-differential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 b="-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19F89C-5CBB-47C2-B84F-F9905973ED27}"/>
                  </a:ext>
                </a:extLst>
              </p:cNvPr>
              <p:cNvSpPr txBox="1"/>
              <p:nvPr/>
            </p:nvSpPr>
            <p:spPr>
              <a:xfrm>
                <a:off x="2096522" y="1773107"/>
                <a:ext cx="72526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</a:rPr>
                        <m:t>≜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IN" sz="2800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800" b="1" i="0" smtClean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1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800" b="0" i="1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IN" sz="28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sz="2800" b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719F89C-5CBB-47C2-B84F-F9905973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522" y="1773107"/>
                <a:ext cx="7252626" cy="43088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xmlns="" id="{7B39B4AE-58CA-41F3-A4CA-D6C479BCD885}"/>
              </a:ext>
            </a:extLst>
          </p:cNvPr>
          <p:cNvSpPr/>
          <p:nvPr/>
        </p:nvSpPr>
        <p:spPr>
          <a:xfrm>
            <a:off x="9349149" y="2430317"/>
            <a:ext cx="2688438" cy="821500"/>
          </a:xfrm>
          <a:prstGeom prst="wedgeRectCallout">
            <a:avLst>
              <a:gd name="adj1" fmla="val -69395"/>
              <a:gd name="adj2" fmla="val 12432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affine transform rule is a special case of the more general </a:t>
            </a:r>
            <a:r>
              <a:rPr lang="en-IN" sz="2000" dirty="0">
                <a:solidFill>
                  <a:srgbClr val="0000FF"/>
                </a:solidFill>
                <a:latin typeface="Abadi Extra Light" panose="020B0204020104020204" pitchFamily="34" charset="0"/>
              </a:rPr>
              <a:t>chain rule</a:t>
            </a:r>
            <a:endParaRPr lang="en-IN" sz="20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440418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69232"/>
    </mc:Choice>
    <mc:Fallback>
      <p:transition spd="slow" advTm="3692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 For Absolute Loss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loss function for linear reg. with absolute loss: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Non-differentiable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Can use the affine transform rule of sub-diff calculus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. Then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×1=−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&gt;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∈ [−1,+1]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u="sng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b="-7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ine 5">
            <a:extLst>
              <a:ext uri="{FF2B5EF4-FFF2-40B4-BE49-F238E27FC236}">
                <a16:creationId xmlns:a16="http://schemas.microsoft.com/office/drawing/2014/main" xmlns="" id="{DF3009E1-A828-4D0F-B269-0D1270CA7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722" y="1354438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xmlns="" id="{56F07776-C685-4A2C-AD61-439AA72865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1964" y="1467619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xmlns="" id="{7153BB98-D631-4262-A30B-DDA512729F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9602" y="1515803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Line 4">
            <a:extLst>
              <a:ext uri="{FF2B5EF4-FFF2-40B4-BE49-F238E27FC236}">
                <a16:creationId xmlns:a16="http://schemas.microsoft.com/office/drawing/2014/main" xmlns="" id="{E9412E0A-6673-46A8-B4F2-8035C9037D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7726" y="2870676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58E632-22A3-4464-BAFC-09703C25F81E}"/>
                  </a:ext>
                </a:extLst>
              </p:cNvPr>
              <p:cNvSpPr txBox="1"/>
              <p:nvPr/>
            </p:nvSpPr>
            <p:spPr>
              <a:xfrm>
                <a:off x="2944939" y="2876130"/>
                <a:ext cx="193828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1" i="1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558E632-22A3-4464-BAFC-09703C25F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939" y="2876130"/>
                <a:ext cx="1938285" cy="43088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F3830AF-7950-4F55-97A5-57362AFA4342}"/>
              </a:ext>
            </a:extLst>
          </p:cNvPr>
          <p:cNvSpPr txBox="1"/>
          <p:nvPr/>
        </p:nvSpPr>
        <p:spPr>
          <a:xfrm>
            <a:off x="2574235" y="311246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52ED87-38CA-43EE-BEE9-96F81201370E}"/>
                  </a:ext>
                </a:extLst>
              </p:cNvPr>
              <p:cNvSpPr txBox="1"/>
              <p:nvPr/>
            </p:nvSpPr>
            <p:spPr>
              <a:xfrm>
                <a:off x="2864557" y="1099712"/>
                <a:ext cx="2071529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1" i="1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552ED87-38CA-43EE-BEE9-96F812013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557" y="1099712"/>
                <a:ext cx="2071529" cy="707886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ine 5">
            <a:extLst>
              <a:ext uri="{FF2B5EF4-FFF2-40B4-BE49-F238E27FC236}">
                <a16:creationId xmlns:a16="http://schemas.microsoft.com/office/drawing/2014/main" xmlns="" id="{88CDB4ED-BA95-4CE8-A5A6-6980DD816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2899" y="1354438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Line 7">
            <a:extLst>
              <a:ext uri="{FF2B5EF4-FFF2-40B4-BE49-F238E27FC236}">
                <a16:creationId xmlns:a16="http://schemas.microsoft.com/office/drawing/2014/main" xmlns="" id="{0BFC8212-44F5-415F-8837-0B3EE5863F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20141" y="1467619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xmlns="" id="{6ED9269A-B2AC-4228-A429-F69734C6B5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17779" y="1515803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4">
            <a:extLst>
              <a:ext uri="{FF2B5EF4-FFF2-40B4-BE49-F238E27FC236}">
                <a16:creationId xmlns:a16="http://schemas.microsoft.com/office/drawing/2014/main" xmlns="" id="{1BEE657E-02A6-456D-871C-2C3A53CEE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25903" y="2870676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E6A401-6045-4592-933E-03E1C661BE60}"/>
                  </a:ext>
                </a:extLst>
              </p:cNvPr>
              <p:cNvSpPr txBox="1"/>
              <p:nvPr/>
            </p:nvSpPr>
            <p:spPr>
              <a:xfrm>
                <a:off x="7854469" y="2805697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5E6A401-6045-4592-933E-03E1C661B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469" y="2805697"/>
                <a:ext cx="721064" cy="492443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A5D6393-37FC-4BD0-BB6E-C344890E0E66}"/>
              </a:ext>
            </a:extLst>
          </p:cNvPr>
          <p:cNvSpPr txBox="1"/>
          <p:nvPr/>
        </p:nvSpPr>
        <p:spPr>
          <a:xfrm>
            <a:off x="7969868" y="3019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F4CFA84-31B9-40E3-A0C3-C62E0F6979FF}"/>
                  </a:ext>
                </a:extLst>
              </p:cNvPr>
              <p:cNvSpPr txBox="1"/>
              <p:nvPr/>
            </p:nvSpPr>
            <p:spPr>
              <a:xfrm>
                <a:off x="8072462" y="1198442"/>
                <a:ext cx="812915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sz="3200" dirty="0">
                  <a:latin typeface="Abadi Extra Light" panose="020B0204020104020204" pitchFamily="34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F4CFA84-31B9-40E3-A0C3-C62E0F697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62" y="1198442"/>
                <a:ext cx="812915" cy="769441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15CA66-8F65-437E-92C6-9BC9A4EB5008}"/>
                  </a:ext>
                </a:extLst>
              </p:cNvPr>
              <p:cNvSpPr txBox="1"/>
              <p:nvPr/>
            </p:nvSpPr>
            <p:spPr>
              <a:xfrm>
                <a:off x="6732827" y="2820177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615CA66-8F65-437E-92C6-9BC9A4EB5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827" y="2820177"/>
                <a:ext cx="721064" cy="492443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A9D990-DFE5-4566-8DEB-88D674B125C9}"/>
                  </a:ext>
                </a:extLst>
              </p:cNvPr>
              <p:cNvSpPr txBox="1"/>
              <p:nvPr/>
            </p:nvSpPr>
            <p:spPr>
              <a:xfrm>
                <a:off x="2256909" y="2868639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0A9D990-DFE5-4566-8DEB-88D674B12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9" y="2868639"/>
                <a:ext cx="721064" cy="492443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FC2BD4-63B5-4685-BBC3-13D01B52391A}"/>
                  </a:ext>
                </a:extLst>
              </p:cNvPr>
              <p:cNvSpPr txBox="1"/>
              <p:nvPr/>
            </p:nvSpPr>
            <p:spPr>
              <a:xfrm>
                <a:off x="8711797" y="1699694"/>
                <a:ext cx="3090270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begChr m:val="|"/>
                        <m:endChr m:val="|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−1,+1</m:t>
                                </m:r>
                              </m:e>
                            </m:d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IN" sz="2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3FC2BD4-63B5-4685-BBC3-13D01B523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797" y="1699694"/>
                <a:ext cx="3090270" cy="982577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ine 15">
            <a:extLst>
              <a:ext uri="{FF2B5EF4-FFF2-40B4-BE49-F238E27FC236}">
                <a16:creationId xmlns:a16="http://schemas.microsoft.com/office/drawing/2014/main" xmlns="" id="{BC511AFF-9CE7-407F-B927-805E55BF9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2077" y="2592197"/>
            <a:ext cx="494534" cy="624833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xmlns="" id="{6C8B5A40-956B-4EE8-B961-03BC94CBDD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4801" y="2491965"/>
            <a:ext cx="583852" cy="717112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xmlns="" id="{5E7AA09B-6D78-4503-9215-C9F9D084D22F}"/>
              </a:ext>
            </a:extLst>
          </p:cNvPr>
          <p:cNvSpPr/>
          <p:nvPr/>
        </p:nvSpPr>
        <p:spPr>
          <a:xfrm rot="18086739">
            <a:off x="6809616" y="2533508"/>
            <a:ext cx="614222" cy="699829"/>
          </a:xfrm>
          <a:prstGeom prst="pie">
            <a:avLst>
              <a:gd name="adj1" fmla="val 448581"/>
              <a:gd name="adj2" fmla="val 667221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9672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7868"/>
    </mc:Choice>
    <mc:Fallback>
      <p:transition spd="slow" advTm="2078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1" grpId="0" animBg="1"/>
      <p:bldP spid="32" grpId="0" animBg="1"/>
      <p:bldP spid="30" grpId="0" animBg="1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 Descent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Suppose we have a non-differentiable function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Sub-gradient descent is almost identical to GD except we use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subgradients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u="sng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FD312D14-472E-4C08-B19A-C6DDD937392E}"/>
              </a:ext>
            </a:extLst>
          </p:cNvPr>
          <p:cNvSpPr/>
          <p:nvPr/>
        </p:nvSpPr>
        <p:spPr>
          <a:xfrm>
            <a:off x="1567182" y="3024261"/>
            <a:ext cx="8029305" cy="354317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21AFB4-BF86-419F-97A0-109E4543B3BC}"/>
                  </a:ext>
                </a:extLst>
              </p:cNvPr>
              <p:cNvSpPr txBox="1"/>
              <p:nvPr/>
            </p:nvSpPr>
            <p:spPr>
              <a:xfrm>
                <a:off x="1648751" y="3093276"/>
                <a:ext cx="7844041" cy="3474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For iteration 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=0,1,2,…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(or until convergence)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Calculate the sub-gradient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Set the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Move in the </a:t>
                </a:r>
                <a:r>
                  <a:rPr lang="en-IN" sz="2800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opposite</a:t>
                </a:r>
                <a:r>
                  <a:rPr lang="en-IN" sz="28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direction of </a:t>
                </a:r>
                <a:r>
                  <a:rPr lang="en-IN" sz="2800" dirty="0" err="1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subgradient</a:t>
                </a:r>
                <a:endParaRPr lang="en-IN" sz="2800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721AFB4-BF86-419F-97A0-109E4543B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751" y="3093276"/>
                <a:ext cx="7844041" cy="3474156"/>
              </a:xfrm>
              <a:prstGeom prst="rect">
                <a:avLst/>
              </a:prstGeom>
              <a:blipFill>
                <a:blip r:embed="rId4" cstate="print"/>
                <a:stretch>
                  <a:fillRect l="-1321" t="-10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59CBCB-D9A4-451E-A0AA-545D3A27D51E}"/>
              </a:ext>
            </a:extLst>
          </p:cNvPr>
          <p:cNvSpPr txBox="1"/>
          <p:nvPr/>
        </p:nvSpPr>
        <p:spPr>
          <a:xfrm>
            <a:off x="3884460" y="2321169"/>
            <a:ext cx="426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Sub-Gradient Descent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44C3CD-3F8C-40CD-A1DF-94D1AD2C6A8A}"/>
                  </a:ext>
                </a:extLst>
              </p:cNvPr>
              <p:cNvSpPr txBox="1"/>
              <p:nvPr/>
            </p:nvSpPr>
            <p:spPr>
              <a:xfrm>
                <a:off x="3503524" y="5814493"/>
                <a:ext cx="5643321" cy="577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C44C3CD-3F8C-40CD-A1DF-94D1AD2C6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24" y="5814493"/>
                <a:ext cx="5643321" cy="577081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1345522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9024"/>
    </mc:Choice>
    <mc:Fallback>
      <p:transition spd="slow" advTm="790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5.6|4.4|8.4|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7.6|24.2|33|24|7.5|23|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|3|21.6|18.1|6.5|30.4|15.7|8.8|14.4|33.2|9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15.3|30.5|15.4|36.3|14.6|7.3|35.5|20.3|14.7|11|35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.5128"/>
  <p:tag name="ORIGINALWIDTH" val="903.5464"/>
  <p:tag name="LATEXADDIN" val="\documentclass{article}&#10;\usepackage{amsmath,amssymb}&#10;\usepackage{olo}&#10;\pagestyle{empty}&#10;\begin{document}&#10;&#10;\[&#10;\hat\vx = \begin{cases} \vx &amp; \text{ if } \norm{\vx}_2 \leq 1\\ \frac{\vx}{\norm{\vx}_2} &amp; \text{ if } \norm{\vx}_2 &gt; 1 \end{cases}&#10;\]&#10;&#10;\end{document}"/>
  <p:tag name="IGUANATEXSIZE" val="28"/>
  <p:tag name="IGUANATEXCURSOR" val="18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.0128"/>
  <p:tag name="ORIGINALWIDTH" val="746.0383"/>
  <p:tag name="LATEXADDIN" val="\documentclass{article}&#10;\usepackage{amsmath,amssymb}&#10;\usepackage{olo}&#10;\pagestyle{empty}&#10;\begin{document}&#10;&#10;\[&#10;\hat\vx_i = \begin{cases} \vx_i &amp; \text{ if } \vx_i \geq 0\\ 0 &amp; \text{ if } \vx_i &lt; 0 \end{cases}&#10;\]&#10;&#10;\end{document}"/>
  <p:tag name="IGUANATEXSIZE" val="28"/>
  <p:tag name="IGUANATEXCURSOR" val="19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7.6|9.9|10.2|20|36.4|47.4|1.3|3|7.7|4.2|3.4|10.8|13.1|5.7|24.5|20.8|12.8|40.9|38.9|60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8.2|53.7|32.8|22.2|16.7|24.2|135.9|1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3|33|26.8|28.3|14.3|82.5|36.3|16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1.1|30.3|28.4|6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.3|1.6|8.7|5.1|21.7|7.7|9.1|14.3|33.8|9|2|1.7|8.5|5.9|3.9|8.7|7.6|3.4|6.6|9.8|9.3|2.2|3.8|7.4|0.8|6|2.7|4.8|11.1|20.4|1.4|11|1|1|3.1|0.8|0.6|0.8|2|0.9|0.9|0.8|3.2|7.3|1.7|7.1|13.7|21.1|17|55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0.7|29.2|27.4|40.2|9.5|5.4|11.9|9.8|1.4|30.4|45|17|7.8|40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4.4|20.1|18.9|2.1|132.9|12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|9.2|9.1|21.7|23.6|41.3|24.5|30.4|66.6|7.5|20.7|24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7.1|35.4|27.6|18|24.8|46.3|12.3|23.9|24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|12.4|12.8|13.5|29.9|9.4|25.9|51.8|64.4|28.5|50.8|4|11.5|29.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23.1|26.6|10.2|22.1|34.7|62.3|74|9.2|19.2|48.2|33.3|8|86.4|15.1|34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8.4|15.4|28.7|14.9|36.7|25.4|30.7|35.2|30.7|16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1.9|14.5|55.8|17|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9.6|14.1|46.8|8.4|8.1|20.1|16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8.7|8.5|17.3|4.2|9.4|29|9.9|4.3|1.7|23.3|16.6|22.7|7.4|6.1|21.3|19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7.5|21.4|16.5|44.6|28.7|58.5|34.1|19|26.4|54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11.9|6|1.5|10.7|50.1|52.6|31.2|0.8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1.5|1.4|3.4|7.8|8.7|2.9|5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8.7|30.2|5|20.8|13.9|22.2|25.1|20.2|19.4|50.2|48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12829</TotalTime>
  <Words>663</Words>
  <Application>Microsoft Office PowerPoint</Application>
  <PresentationFormat>Custom</PresentationFormat>
  <Paragraphs>215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      Optimization for ML (contd.)</vt:lpstr>
      <vt:lpstr>Announcements</vt:lpstr>
      <vt:lpstr>Recall: Gradient Descent</vt:lpstr>
      <vt:lpstr>Dealing with Non-differentiable Functions</vt:lpstr>
      <vt:lpstr>Recall: Convex Functions </vt:lpstr>
      <vt:lpstr>Sub-gradients</vt:lpstr>
      <vt:lpstr>Sub-gradients, Sub-differential, and Some Rules</vt:lpstr>
      <vt:lpstr>Sub-Gradient For Absolute Loss Regression</vt:lpstr>
      <vt:lpstr>Sub-Gradient Descent</vt:lpstr>
      <vt:lpstr>Stochastic Gradient Descent (SGD)</vt:lpstr>
      <vt:lpstr>Minibatch SGD</vt:lpstr>
      <vt:lpstr>Constrained Optimization</vt:lpstr>
      <vt:lpstr>Projected Gradient Descent</vt:lpstr>
      <vt:lpstr>Projected GD: How to Project?</vt:lpstr>
      <vt:lpstr>Proximal Gradient Descent</vt:lpstr>
      <vt:lpstr>Constrained Opt. via Lagrangian</vt:lpstr>
      <vt:lpstr>Constrained Opt. via Lagrangian</vt:lpstr>
      <vt:lpstr>Constrained Opt. with Multiple Constraints</vt:lpstr>
      <vt:lpstr>   Some other useful optimization methods</vt:lpstr>
      <vt:lpstr>Co-ordinate Descent (CD)</vt:lpstr>
      <vt:lpstr>Alternating Optimization (ALT-OPT)</vt:lpstr>
      <vt:lpstr>Some Practical Aspects: Initialization</vt:lpstr>
      <vt:lpstr>Some Practical Aspects: Assessing Convergence</vt:lpstr>
      <vt:lpstr>Some Practical Aspects: Learning Rate (Step Size)</vt:lpstr>
      <vt:lpstr>Some Practical Aspects: Adaptive Gradient Methods</vt:lpstr>
      <vt:lpstr>Optimization for ML: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1189</cp:revision>
  <dcterms:created xsi:type="dcterms:W3CDTF">2020-07-07T20:42:16Z</dcterms:created>
  <dcterms:modified xsi:type="dcterms:W3CDTF">2021-09-03T14:12:38Z</dcterms:modified>
</cp:coreProperties>
</file>