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359" r:id="rId3"/>
    <p:sldId id="360" r:id="rId4"/>
    <p:sldId id="361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58" r:id="rId16"/>
    <p:sldId id="363" r:id="rId17"/>
    <p:sldId id="364" r:id="rId18"/>
    <p:sldId id="365" r:id="rId19"/>
    <p:sldId id="384" r:id="rId20"/>
    <p:sldId id="362" r:id="rId21"/>
    <p:sldId id="366" r:id="rId22"/>
    <p:sldId id="378" r:id="rId23"/>
    <p:sldId id="379" r:id="rId24"/>
    <p:sldId id="380" r:id="rId25"/>
    <p:sldId id="381" r:id="rId26"/>
    <p:sldId id="382" r:id="rId27"/>
    <p:sldId id="3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=""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33CC33"/>
    <a:srgbClr val="FF66FF"/>
    <a:srgbClr val="B806AB"/>
    <a:srgbClr val="A21C8C"/>
    <a:srgbClr val="060AB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pPr/>
              <a:t>06-09-2021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79D25C-4082-4D14-8BB0-2F4DF62B9A0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713"/>
            <a:ext cx="5030456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D37CC-F2F8-4C6D-AE64-F60AC0642F1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713"/>
            <a:ext cx="5030456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CAC2D-7076-4423-B4EA-58013E4D66A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1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713"/>
            <a:ext cx="5030456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289AF-4B2A-45EF-9A2D-96A80647160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2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713"/>
            <a:ext cx="5030456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334AC-0B92-43B7-A00A-211B5C3A947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713"/>
            <a:ext cx="5030456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04DEA-2037-4AC8-87F7-08DC319AE13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713"/>
            <a:ext cx="5030456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B91E1-6CC2-4C6F-94CB-1E4189375E5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713"/>
            <a:ext cx="5030456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CFDD64-8CDA-43EF-BBF0-5AE9E1BAADE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8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713"/>
            <a:ext cx="5030456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0EAF3-40FD-49D4-AF0A-7B261CB32C7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713"/>
            <a:ext cx="5030456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A68C1-F939-4557-AE18-ACB13ED16D3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8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713"/>
            <a:ext cx="5030456" cy="411386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pPr/>
              <a:t>06-09-2021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6" y="2474752"/>
            <a:ext cx="11713505" cy="1502447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Probability Basics</a:t>
            </a:r>
            <a:endParaRPr lang="en-IN" sz="44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27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2039"/>
    </mc:Choice>
    <mc:Fallback>
      <p:transition spd="slow" advTm="2203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Continuous case 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828800"/>
            <a:ext cx="11277600" cy="4191000"/>
          </a:xfrm>
        </p:spPr>
        <p:txBody>
          <a:bodyPr/>
          <a:lstStyle/>
          <a:p>
            <a:pPr marL="533400" indent="-533400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probability function that accompanies a continuous random variable is a continuous mathematical function that integrates to 1. 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example, recall the negative exponential function (in probability, this is called an “exponential distribution”):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11737" y="3685784"/>
            <a:ext cx="2438400" cy="685800"/>
            <a:chOff x="4080" y="3312"/>
            <a:chExt cx="1152" cy="432"/>
          </a:xfrm>
        </p:grpSpPr>
        <p:sp>
          <p:nvSpPr>
            <p:cNvPr id="1280005" name="Rectangle 5"/>
            <p:cNvSpPr>
              <a:spLocks noChangeArrowheads="1"/>
            </p:cNvSpPr>
            <p:nvPr/>
          </p:nvSpPr>
          <p:spPr bwMode="auto">
            <a:xfrm>
              <a:off x="4080" y="3312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graphicFrame>
          <p:nvGraphicFramePr>
            <p:cNvPr id="1280006" name="Object 6"/>
            <p:cNvGraphicFramePr>
              <a:graphicFrameLocks noChangeAspect="1"/>
            </p:cNvGraphicFramePr>
            <p:nvPr/>
          </p:nvGraphicFramePr>
          <p:xfrm>
            <a:off x="4224" y="3360"/>
            <a:ext cx="866" cy="318"/>
          </p:xfrm>
          <a:graphic>
            <a:graphicData uri="http://schemas.openxmlformats.org/presentationml/2006/ole">
              <p:oleObj spid="_x0000_s2050" name="Equation" r:id="rId4" imgW="622030" imgH="228501" progId="">
                <p:embed/>
              </p:oleObj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454400" y="5370428"/>
            <a:ext cx="5283200" cy="1036637"/>
            <a:chOff x="1488" y="3667"/>
            <a:chExt cx="2496" cy="653"/>
          </a:xfrm>
        </p:grpSpPr>
        <p:sp>
          <p:nvSpPr>
            <p:cNvPr id="1280008" name="Rectangle 8"/>
            <p:cNvSpPr>
              <a:spLocks noChangeArrowheads="1"/>
            </p:cNvSpPr>
            <p:nvPr/>
          </p:nvSpPr>
          <p:spPr bwMode="auto">
            <a:xfrm>
              <a:off x="1488" y="3744"/>
              <a:ext cx="2496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graphicFrame>
          <p:nvGraphicFramePr>
            <p:cNvPr id="1280009" name="Object 9"/>
            <p:cNvGraphicFramePr>
              <a:graphicFrameLocks noChangeAspect="1"/>
            </p:cNvGraphicFramePr>
            <p:nvPr/>
          </p:nvGraphicFramePr>
          <p:xfrm>
            <a:off x="1584" y="3667"/>
            <a:ext cx="2173" cy="653"/>
          </p:xfrm>
          <a:graphic>
            <a:graphicData uri="http://schemas.openxmlformats.org/presentationml/2006/ole">
              <p:oleObj spid="_x0000_s2051" name="Equation" r:id="rId5" imgW="1562100" imgH="469900" progId="">
                <p:embed/>
              </p:oleObj>
            </a:graphicData>
          </a:graphic>
        </p:graphicFrame>
      </p:grpSp>
      <p:sp>
        <p:nvSpPr>
          <p:cNvPr id="1280010" name="Rectangle 10"/>
          <p:cNvSpPr>
            <a:spLocks noChangeArrowheads="1"/>
          </p:cNvSpPr>
          <p:nvPr/>
        </p:nvSpPr>
        <p:spPr bwMode="auto">
          <a:xfrm>
            <a:off x="545578" y="4544861"/>
            <a:ext cx="5200398" cy="43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>
            <a:spAutoFit/>
          </a:bodyPr>
          <a:lstStyle/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   This function integrates to 1:</a:t>
            </a:r>
          </a:p>
        </p:txBody>
      </p:sp>
    </p:spTree>
    <p:extLst>
      <p:ext uri="{BB962C8B-B14F-4D97-AF65-F5344CB8AC3E}">
        <p14:creationId xmlns="" xmlns:p14="http://schemas.microsoft.com/office/powerpoint/2010/main" val="38241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Continuous case: “probability density function” (pdf)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38400" y="2743200"/>
            <a:ext cx="7010400" cy="2514600"/>
            <a:chOff x="1152" y="1728"/>
            <a:chExt cx="3312" cy="158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152" y="1728"/>
              <a:ext cx="3312" cy="1584"/>
              <a:chOff x="1152" y="1728"/>
              <a:chExt cx="3312" cy="1584"/>
            </a:xfrm>
          </p:grpSpPr>
          <p:sp>
            <p:nvSpPr>
              <p:cNvPr id="1282053" name="Line 5"/>
              <p:cNvSpPr>
                <a:spLocks noChangeShapeType="1"/>
              </p:cNvSpPr>
              <p:nvPr/>
            </p:nvSpPr>
            <p:spPr bwMode="auto">
              <a:xfrm>
                <a:off x="2610" y="1728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054" name="Line 6"/>
              <p:cNvSpPr>
                <a:spLocks noChangeShapeType="1"/>
              </p:cNvSpPr>
              <p:nvPr/>
            </p:nvSpPr>
            <p:spPr bwMode="auto">
              <a:xfrm>
                <a:off x="1152" y="2910"/>
                <a:ext cx="29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055" name="Text Box 7"/>
              <p:cNvSpPr txBox="1">
                <a:spLocks noChangeArrowheads="1"/>
              </p:cNvSpPr>
              <p:nvPr/>
            </p:nvSpPr>
            <p:spPr bwMode="auto">
              <a:xfrm>
                <a:off x="4172" y="2872"/>
                <a:ext cx="2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2000" i="1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1282056" name="Text Box 8"/>
              <p:cNvSpPr txBox="1">
                <a:spLocks noChangeArrowheads="1"/>
              </p:cNvSpPr>
              <p:nvPr/>
            </p:nvSpPr>
            <p:spPr bwMode="auto">
              <a:xfrm>
                <a:off x="2714" y="1728"/>
                <a:ext cx="117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2000" i="1">
                    <a:latin typeface="Times New Roman" pitchFamily="18" charset="0"/>
                  </a:rPr>
                  <a:t>p(x)=e</a:t>
                </a:r>
                <a:r>
                  <a:rPr lang="en-US" altLang="en-US" sz="2000" i="1" baseline="30000">
                    <a:latin typeface="Times New Roman" pitchFamily="18" charset="0"/>
                  </a:rPr>
                  <a:t>-x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1282057" name="Arc 9"/>
            <p:cNvSpPr>
              <a:spLocks/>
            </p:cNvSpPr>
            <p:nvPr/>
          </p:nvSpPr>
          <p:spPr bwMode="auto">
            <a:xfrm rot="-10800000">
              <a:off x="2608" y="2272"/>
              <a:ext cx="1495" cy="56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altLang="en-US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1282058" name="Text Box 10"/>
            <p:cNvSpPr txBox="1">
              <a:spLocks noChangeArrowheads="1"/>
            </p:cNvSpPr>
            <p:nvPr/>
          </p:nvSpPr>
          <p:spPr bwMode="auto">
            <a:xfrm>
              <a:off x="2401" y="2222"/>
              <a:ext cx="83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en-US" sz="2000" b="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282059" name="Rectangle 11"/>
          <p:cNvSpPr>
            <a:spLocks noChangeArrowheads="1"/>
          </p:cNvSpPr>
          <p:nvPr/>
        </p:nvSpPr>
        <p:spPr bwMode="auto">
          <a:xfrm>
            <a:off x="0" y="5530850"/>
            <a:ext cx="12192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/>
            <a:r>
              <a:rPr lang="en-US" altLang="en-US" sz="2400" b="0">
                <a:latin typeface="Times New Roman" pitchFamily="18" charset="0"/>
                <a:cs typeface="Times New Roman" pitchFamily="18" charset="0"/>
              </a:rPr>
              <a:t>The probability that </a:t>
            </a:r>
            <a:r>
              <a:rPr lang="en-US" altLang="en-US" sz="2400" b="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400" b="0">
                <a:latin typeface="Times New Roman" pitchFamily="18" charset="0"/>
                <a:cs typeface="Times New Roman" pitchFamily="18" charset="0"/>
              </a:rPr>
              <a:t> is any exact particular value (such as 1.9976) is 0; we can only assign probabilities to possible ranges of x.  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282060" name="Line 12"/>
          <p:cNvSpPr>
            <a:spLocks noChangeShapeType="1"/>
          </p:cNvSpPr>
          <p:nvPr/>
        </p:nvSpPr>
        <p:spPr bwMode="auto">
          <a:xfrm>
            <a:off x="6400800" y="4191000"/>
            <a:ext cx="0" cy="45720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542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9" grpId="0" autoUpdateAnimBg="0"/>
      <p:bldP spid="12820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ChangeArrowheads="1"/>
          </p:cNvSpPr>
          <p:nvPr/>
        </p:nvSpPr>
        <p:spPr bwMode="auto">
          <a:xfrm>
            <a:off x="1320800" y="1066801"/>
            <a:ext cx="121920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/>
            <a:r>
              <a:rPr lang="en-US" altLang="en-US" sz="2800" b="0" dirty="0">
                <a:solidFill>
                  <a:schemeClr val="accent6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For example, the probability of </a:t>
            </a:r>
            <a:r>
              <a:rPr lang="en-US" altLang="en-US" sz="2800" b="0" i="1" dirty="0">
                <a:solidFill>
                  <a:schemeClr val="accent6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altLang="en-US" sz="2800" b="0" dirty="0">
                <a:solidFill>
                  <a:schemeClr val="accent6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 falling within 1 to 2:</a:t>
            </a:r>
          </a:p>
          <a:p>
            <a:endParaRPr lang="en-US" altLang="en-US" sz="2800" b="0" dirty="0">
              <a:solidFill>
                <a:schemeClr val="accent6"/>
              </a:solidFill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12800" y="5599089"/>
            <a:ext cx="10058400" cy="1143000"/>
            <a:chOff x="384" y="3600"/>
            <a:chExt cx="4752" cy="720"/>
          </a:xfrm>
        </p:grpSpPr>
        <p:sp>
          <p:nvSpPr>
            <p:cNvPr id="1284100" name="Rectangle 4"/>
            <p:cNvSpPr>
              <a:spLocks noChangeArrowheads="1"/>
            </p:cNvSpPr>
            <p:nvPr/>
          </p:nvSpPr>
          <p:spPr bwMode="auto">
            <a:xfrm>
              <a:off x="384" y="3600"/>
              <a:ext cx="4752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graphicFrame>
          <p:nvGraphicFramePr>
            <p:cNvPr id="1284101" name="Object 5"/>
            <p:cNvGraphicFramePr>
              <a:graphicFrameLocks noChangeAspect="1"/>
            </p:cNvGraphicFramePr>
            <p:nvPr/>
          </p:nvGraphicFramePr>
          <p:xfrm>
            <a:off x="616" y="3742"/>
            <a:ext cx="4432" cy="578"/>
          </p:xfrm>
          <a:graphic>
            <a:graphicData uri="http://schemas.openxmlformats.org/presentationml/2006/ole">
              <p:oleObj spid="_x0000_s3074" name="Equation" r:id="rId4" imgW="3581400" imgH="469900" progId="">
                <p:embed/>
              </p:oleObj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438400" y="2743200"/>
            <a:ext cx="7010400" cy="2525713"/>
            <a:chOff x="1152" y="1728"/>
            <a:chExt cx="3312" cy="1591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1152" y="1728"/>
              <a:ext cx="3312" cy="1591"/>
              <a:chOff x="1152" y="1728"/>
              <a:chExt cx="3312" cy="1591"/>
            </a:xfrm>
          </p:grpSpPr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1152" y="1728"/>
                <a:ext cx="3312" cy="1584"/>
                <a:chOff x="1152" y="1728"/>
                <a:chExt cx="3312" cy="1584"/>
              </a:xfrm>
            </p:grpSpPr>
            <p:grpSp>
              <p:nvGrpSpPr>
                <p:cNvPr id="6" name="Group 9"/>
                <p:cNvGrpSpPr>
                  <a:grpSpLocks/>
                </p:cNvGrpSpPr>
                <p:nvPr/>
              </p:nvGrpSpPr>
              <p:grpSpPr bwMode="auto">
                <a:xfrm>
                  <a:off x="1152" y="1728"/>
                  <a:ext cx="3312" cy="1584"/>
                  <a:chOff x="1152" y="1728"/>
                  <a:chExt cx="3312" cy="1584"/>
                </a:xfrm>
              </p:grpSpPr>
              <p:sp>
                <p:nvSpPr>
                  <p:cNvPr id="128410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610" y="1728"/>
                    <a:ext cx="0" cy="15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410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910"/>
                    <a:ext cx="299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4108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872"/>
                    <a:ext cx="29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altLang="en-US" sz="2000" i="1">
                        <a:latin typeface="Times New Roman" pitchFamily="18" charset="0"/>
                      </a:rPr>
                      <a:t>x</a:t>
                    </a:r>
                  </a:p>
                </p:txBody>
              </p:sp>
              <p:sp>
                <p:nvSpPr>
                  <p:cNvPr id="128410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14" y="1728"/>
                    <a:ext cx="107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altLang="en-US" sz="2000" i="1">
                        <a:latin typeface="Times New Roman" pitchFamily="18" charset="0"/>
                      </a:rPr>
                      <a:t>p(x)=e</a:t>
                    </a:r>
                    <a:r>
                      <a:rPr lang="en-US" altLang="en-US" sz="2000" i="1" baseline="30000">
                        <a:latin typeface="Times New Roman" pitchFamily="18" charset="0"/>
                      </a:rPr>
                      <a:t>-x</a:t>
                    </a:r>
                  </a:p>
                </p:txBody>
              </p:sp>
            </p:grpSp>
            <p:sp>
              <p:nvSpPr>
                <p:cNvPr id="1284110" name="Arc 14"/>
                <p:cNvSpPr>
                  <a:spLocks/>
                </p:cNvSpPr>
                <p:nvPr/>
              </p:nvSpPr>
              <p:spPr bwMode="auto">
                <a:xfrm rot="-10800000">
                  <a:off x="2608" y="2272"/>
                  <a:ext cx="1495" cy="5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/>
                <a:lstStyle/>
                <a:p>
                  <a:pPr eaLnBrk="1" hangingPunct="1"/>
                  <a:endParaRPr lang="en-US" altLang="en-US" sz="2400">
                    <a:solidFill>
                      <a:schemeClr val="accent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28411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401" y="2222"/>
                  <a:ext cx="83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altLang="en-US" sz="2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2832" y="2592"/>
                <a:ext cx="472" cy="727"/>
                <a:chOff x="2832" y="2592"/>
                <a:chExt cx="472" cy="727"/>
              </a:xfrm>
            </p:grpSpPr>
            <p:sp>
              <p:nvSpPr>
                <p:cNvPr id="1284113" name="AutoShape 17"/>
                <p:cNvSpPr>
                  <a:spLocks noChangeArrowheads="1"/>
                </p:cNvSpPr>
                <p:nvPr/>
              </p:nvSpPr>
              <p:spPr bwMode="auto">
                <a:xfrm>
                  <a:off x="2880" y="2592"/>
                  <a:ext cx="288" cy="144"/>
                </a:xfrm>
                <a:prstGeom prst="rtTriangle">
                  <a:avLst/>
                </a:prstGeom>
                <a:solidFill>
                  <a:schemeClr val="accent1"/>
                </a:solidFill>
                <a:ln w="349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4114" name="Rectangle 18"/>
                <p:cNvSpPr>
                  <a:spLocks noChangeArrowheads="1"/>
                </p:cNvSpPr>
                <p:nvPr/>
              </p:nvSpPr>
              <p:spPr bwMode="auto">
                <a:xfrm>
                  <a:off x="2880" y="2738"/>
                  <a:ext cx="384" cy="19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4115" name="Line 19"/>
                <p:cNvSpPr>
                  <a:spLocks noChangeShapeType="1"/>
                </p:cNvSpPr>
                <p:nvPr/>
              </p:nvSpPr>
              <p:spPr bwMode="auto">
                <a:xfrm>
                  <a:off x="2880" y="29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4116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264" y="29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41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832" y="3120"/>
                  <a:ext cx="8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altLang="en-US" sz="2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28411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216" y="3120"/>
                  <a:ext cx="88" cy="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altLang="en-US" sz="2000">
                      <a:latin typeface="Times New Roman" pitchFamily="18" charset="0"/>
                    </a:rPr>
                    <a:t>2</a:t>
                  </a:r>
                </a:p>
              </p:txBody>
            </p:sp>
          </p:grpSp>
        </p:grpSp>
        <p:sp>
          <p:nvSpPr>
            <p:cNvPr id="1284119" name="Line 23"/>
            <p:cNvSpPr>
              <a:spLocks noChangeShapeType="1"/>
            </p:cNvSpPr>
            <p:nvPr/>
          </p:nvSpPr>
          <p:spPr bwMode="auto">
            <a:xfrm>
              <a:off x="2880" y="2592"/>
              <a:ext cx="0" cy="336"/>
            </a:xfrm>
            <a:prstGeom prst="line">
              <a:avLst/>
            </a:prstGeom>
            <a:noFill/>
            <a:ln w="317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84622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6"/>
                </a:solidFill>
              </a:rPr>
              <a:t>Example 2: Uniform distribution</a:t>
            </a:r>
          </a:p>
        </p:txBody>
      </p:sp>
      <p:sp>
        <p:nvSpPr>
          <p:cNvPr id="1286147" name="Rectangle 3"/>
          <p:cNvSpPr>
            <a:spLocks noChangeArrowheads="1"/>
          </p:cNvSpPr>
          <p:nvPr/>
        </p:nvSpPr>
        <p:spPr bwMode="auto">
          <a:xfrm>
            <a:off x="406400" y="1905001"/>
            <a:ext cx="117856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/>
            <a:r>
              <a:rPr lang="en-US" altLang="en-US" sz="2800" b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The uniform distribution: all values are equally likely.</a:t>
            </a:r>
          </a:p>
          <a:p>
            <a:r>
              <a:rPr lang="en-US" altLang="en-US" sz="2800" b="0" i="1">
                <a:latin typeface="Times New Roman" pitchFamily="18" charset="0"/>
                <a:cs typeface="Times New Roman" pitchFamily="18" charset="0"/>
              </a:rPr>
              <a:t>f(x)=</a:t>
            </a:r>
            <a:r>
              <a:rPr lang="en-US" altLang="en-US" sz="2800" b="0">
                <a:latin typeface="Times New Roman" pitchFamily="18" charset="0"/>
                <a:cs typeface="Times New Roman" pitchFamily="18" charset="0"/>
              </a:rPr>
              <a:t> 1 ,  for 1</a:t>
            </a:r>
            <a:r>
              <a:rPr lang="en-US" altLang="en-US" sz="2800" b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en-US" sz="2800" b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 </a:t>
            </a:r>
            <a:r>
              <a:rPr lang="en-US" altLang="en-US" sz="2800" b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en-US" sz="2800" b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en-US" sz="2800" b="0">
                <a:latin typeface="Times New Roman" pitchFamily="18" charset="0"/>
                <a:sym typeface="Symbol" pitchFamily="18" charset="2"/>
              </a:rPr>
              <a:t> </a:t>
            </a:r>
            <a:endParaRPr lang="en-US" altLang="en-US" sz="2800" b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41600" y="3048000"/>
            <a:ext cx="5892800" cy="1905000"/>
            <a:chOff x="1728" y="1920"/>
            <a:chExt cx="2784" cy="1200"/>
          </a:xfrm>
        </p:grpSpPr>
        <p:sp>
          <p:nvSpPr>
            <p:cNvPr id="1286149" name="Rectangle 5"/>
            <p:cNvSpPr>
              <a:spLocks noChangeArrowheads="1"/>
            </p:cNvSpPr>
            <p:nvPr/>
          </p:nvSpPr>
          <p:spPr bwMode="auto">
            <a:xfrm>
              <a:off x="2976" y="2362"/>
              <a:ext cx="685" cy="4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728" y="1920"/>
              <a:ext cx="2784" cy="1200"/>
              <a:chOff x="1728" y="1920"/>
              <a:chExt cx="2784" cy="1200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728" y="1920"/>
                <a:ext cx="2784" cy="1200"/>
                <a:chOff x="1728" y="1920"/>
                <a:chExt cx="2784" cy="1200"/>
              </a:xfrm>
            </p:grpSpPr>
            <p:sp>
              <p:nvSpPr>
                <p:cNvPr id="1286152" name="Line 8"/>
                <p:cNvSpPr>
                  <a:spLocks noChangeShapeType="1"/>
                </p:cNvSpPr>
                <p:nvPr/>
              </p:nvSpPr>
              <p:spPr bwMode="auto">
                <a:xfrm>
                  <a:off x="2976" y="1920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6153" name="Line 9"/>
                <p:cNvSpPr>
                  <a:spLocks noChangeShapeType="1"/>
                </p:cNvSpPr>
                <p:nvPr/>
              </p:nvSpPr>
              <p:spPr bwMode="auto">
                <a:xfrm>
                  <a:off x="1728" y="2832"/>
                  <a:ext cx="25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615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266" y="2786"/>
                  <a:ext cx="246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en-US" sz="2000" i="1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128615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041" y="1920"/>
                  <a:ext cx="414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en-US" sz="2000" i="1">
                      <a:latin typeface="Times New Roman" pitchFamily="18" charset="0"/>
                    </a:rPr>
                    <a:t>p(x)</a:t>
                  </a:r>
                  <a:endParaRPr lang="en-US" altLang="en-US" sz="20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286156" name="Text Box 12"/>
              <p:cNvSpPr txBox="1">
                <a:spLocks noChangeArrowheads="1"/>
              </p:cNvSpPr>
              <p:nvPr/>
            </p:nvSpPr>
            <p:spPr bwMode="auto">
              <a:xfrm>
                <a:off x="2778" y="2294"/>
                <a:ext cx="70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altLang="en-US" sz="2000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286157" name="Text Box 13"/>
            <p:cNvSpPr txBox="1">
              <a:spLocks noChangeArrowheads="1"/>
            </p:cNvSpPr>
            <p:nvPr/>
          </p:nvSpPr>
          <p:spPr bwMode="auto">
            <a:xfrm>
              <a:off x="3634" y="2951"/>
              <a:ext cx="7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en-US" sz="2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0" y="5257800"/>
            <a:ext cx="12192000" cy="1600200"/>
            <a:chOff x="0" y="3312"/>
            <a:chExt cx="5760" cy="1008"/>
          </a:xfrm>
        </p:grpSpPr>
        <p:sp>
          <p:nvSpPr>
            <p:cNvPr id="1286159" name="Rectangle 15"/>
            <p:cNvSpPr>
              <a:spLocks noChangeArrowheads="1"/>
            </p:cNvSpPr>
            <p:nvPr/>
          </p:nvSpPr>
          <p:spPr bwMode="auto">
            <a:xfrm>
              <a:off x="3456" y="3600"/>
              <a:ext cx="19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1286160" name="Rectangle 16"/>
            <p:cNvSpPr>
              <a:spLocks noChangeArrowheads="1"/>
            </p:cNvSpPr>
            <p:nvPr/>
          </p:nvSpPr>
          <p:spPr bwMode="auto">
            <a:xfrm>
              <a:off x="0" y="3312"/>
              <a:ext cx="5760" cy="7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/>
              <a:r>
                <a:rPr lang="en-US" altLang="en-US" sz="2800" b="0">
                  <a:latin typeface="Times New Roman" pitchFamily="18" charset="0"/>
                  <a:ea typeface="Arial Unicode MS" pitchFamily="34" charset="-128"/>
                  <a:cs typeface="Arial Unicode MS" pitchFamily="34" charset="-128"/>
                </a:rPr>
                <a:t>We can see it’s a probability distribution because it integrates to 1 (the area under the curve is 1):</a:t>
              </a:r>
            </a:p>
            <a:p>
              <a:r>
                <a:rPr lang="en-US" altLang="en-US" sz="1200" b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 </a:t>
              </a:r>
            </a:p>
            <a:p>
              <a:r>
                <a:rPr lang="en-US" altLang="en-US" sz="1200" b="0">
                  <a:latin typeface="Times New Roman" pitchFamily="18" charset="0"/>
                  <a:cs typeface="Times New Roman" pitchFamily="18" charset="0"/>
                </a:rPr>
                <a:t>  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graphicFrame>
          <p:nvGraphicFramePr>
            <p:cNvPr id="1286161" name="Object 17"/>
            <p:cNvGraphicFramePr>
              <a:graphicFrameLocks noChangeAspect="1"/>
            </p:cNvGraphicFramePr>
            <p:nvPr/>
          </p:nvGraphicFramePr>
          <p:xfrm>
            <a:off x="3070" y="3614"/>
            <a:ext cx="1392" cy="564"/>
          </p:xfrm>
          <a:graphic>
            <a:graphicData uri="http://schemas.openxmlformats.org/presentationml/2006/ole">
              <p:oleObj spid="_x0000_s4098" r:id="rId4" imgW="1155700" imgH="46990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141931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6"/>
                </a:solidFill>
              </a:rPr>
              <a:t>Example: Uniform distribution</a:t>
            </a:r>
          </a:p>
        </p:txBody>
      </p:sp>
      <p:sp>
        <p:nvSpPr>
          <p:cNvPr id="1288195" name="Text Box 3"/>
          <p:cNvSpPr txBox="1">
            <a:spLocks noChangeArrowheads="1"/>
          </p:cNvSpPr>
          <p:nvPr/>
        </p:nvSpPr>
        <p:spPr bwMode="auto">
          <a:xfrm>
            <a:off x="1828800" y="5791201"/>
            <a:ext cx="7721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88196" name="Rectangle 4"/>
          <p:cNvSpPr>
            <a:spLocks noChangeArrowheads="1"/>
          </p:cNvSpPr>
          <p:nvPr/>
        </p:nvSpPr>
        <p:spPr bwMode="auto">
          <a:xfrm>
            <a:off x="406400" y="1905001"/>
            <a:ext cx="11785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/>
            <a:r>
              <a:rPr lang="en-US" altLang="en-US" sz="2800" b="0">
                <a:latin typeface="Times New Roman"/>
                <a:ea typeface="Arial Unicode MS" pitchFamily="34" charset="-128"/>
                <a:cs typeface="Arial Unicode MS" pitchFamily="34" charset="-128"/>
              </a:rPr>
              <a:t> </a:t>
            </a:r>
            <a:r>
              <a:rPr lang="en-US" altLang="en-US" sz="2800" b="0">
                <a:latin typeface="Times New Roman" pitchFamily="18" charset="0"/>
                <a:cs typeface="Times New Roman" pitchFamily="18" charset="0"/>
              </a:rPr>
              <a:t>What’s the probability that </a:t>
            </a:r>
            <a:r>
              <a:rPr lang="en-US" altLang="en-US" sz="2800" b="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800" b="0">
                <a:latin typeface="Times New Roman" pitchFamily="18" charset="0"/>
                <a:cs typeface="Times New Roman" pitchFamily="18" charset="0"/>
              </a:rPr>
              <a:t> is between 0 and ½?</a:t>
            </a:r>
            <a:r>
              <a:rPr lang="en-US" altLang="en-US" sz="2800" b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288197" name="Rectangle 5"/>
          <p:cNvSpPr>
            <a:spLocks noChangeArrowheads="1"/>
          </p:cNvSpPr>
          <p:nvPr/>
        </p:nvSpPr>
        <p:spPr bwMode="auto">
          <a:xfrm>
            <a:off x="1422400" y="6096001"/>
            <a:ext cx="12192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P(½ 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en-US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 0)= ½  </a:t>
            </a:r>
            <a:endParaRPr lang="en-US" altLang="en-U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08000" y="2971800"/>
            <a:ext cx="6604000" cy="2362200"/>
            <a:chOff x="240" y="1872"/>
            <a:chExt cx="3120" cy="1488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40" y="1872"/>
              <a:ext cx="3120" cy="1488"/>
              <a:chOff x="240" y="1872"/>
              <a:chExt cx="3120" cy="1488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240" y="1872"/>
                <a:ext cx="3120" cy="1488"/>
                <a:chOff x="240" y="1872"/>
                <a:chExt cx="3120" cy="1488"/>
              </a:xfrm>
            </p:grpSpPr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240" y="1872"/>
                  <a:ext cx="3120" cy="1488"/>
                  <a:chOff x="1152" y="1968"/>
                  <a:chExt cx="3120" cy="1488"/>
                </a:xfrm>
              </p:grpSpPr>
              <p:grpSp>
                <p:nvGrpSpPr>
                  <p:cNvPr id="6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152" y="1968"/>
                    <a:ext cx="3120" cy="1488"/>
                    <a:chOff x="1152" y="1968"/>
                    <a:chExt cx="3120" cy="1488"/>
                  </a:xfrm>
                </p:grpSpPr>
                <p:sp>
                  <p:nvSpPr>
                    <p:cNvPr id="1288204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5" y="1968"/>
                      <a:ext cx="0" cy="14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88205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52" y="3078"/>
                      <a:ext cx="282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88206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97" y="3042"/>
                      <a:ext cx="275" cy="2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en-US" sz="2000" i="1">
                          <a:latin typeface="Times New Roman" pitchFamily="18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1288207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23" y="1968"/>
                      <a:ext cx="465" cy="27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en-US" sz="2000" i="1">
                          <a:latin typeface="Times New Roman" pitchFamily="18" charset="0"/>
                        </a:rPr>
                        <a:t>p(x)</a:t>
                      </a:r>
                      <a:endParaRPr lang="en-US" altLang="en-US" sz="2000">
                        <a:latin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1288208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29" y="2432"/>
                    <a:ext cx="78" cy="1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2000"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128820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400" y="3072"/>
                  <a:ext cx="79" cy="1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altLang="en-US" sz="2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288210" name="Rectangle 18"/>
                <p:cNvSpPr>
                  <a:spLocks noChangeArrowheads="1"/>
                </p:cNvSpPr>
                <p:nvPr/>
              </p:nvSpPr>
              <p:spPr bwMode="auto">
                <a:xfrm>
                  <a:off x="1611" y="2400"/>
                  <a:ext cx="789" cy="5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88211" name="Rectangle 19"/>
              <p:cNvSpPr>
                <a:spLocks noChangeArrowheads="1"/>
              </p:cNvSpPr>
              <p:nvPr/>
            </p:nvSpPr>
            <p:spPr bwMode="auto">
              <a:xfrm>
                <a:off x="1632" y="2400"/>
                <a:ext cx="384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8212" name="Text Box 20"/>
              <p:cNvSpPr txBox="1">
                <a:spLocks noChangeArrowheads="1"/>
              </p:cNvSpPr>
              <p:nvPr/>
            </p:nvSpPr>
            <p:spPr bwMode="auto">
              <a:xfrm>
                <a:off x="1632" y="3024"/>
                <a:ext cx="240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altLang="en-US" sz="2000">
                  <a:latin typeface="Times New Roman" pitchFamily="18" charset="0"/>
                </a:endParaRPr>
              </a:p>
              <a:p>
                <a:endParaRPr lang="en-US" altLang="en-US" sz="2000">
                  <a:latin typeface="Times New Roman" pitchFamily="18" charset="0"/>
                </a:endParaRPr>
              </a:p>
            </p:txBody>
          </p:sp>
          <p:sp>
            <p:nvSpPr>
              <p:cNvPr id="1288213" name="Text Box 21"/>
              <p:cNvSpPr txBox="1">
                <a:spLocks noChangeArrowheads="1"/>
              </p:cNvSpPr>
              <p:nvPr/>
            </p:nvSpPr>
            <p:spPr bwMode="auto">
              <a:xfrm>
                <a:off x="1981" y="3009"/>
                <a:ext cx="173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altLang="en-US" sz="2000">
                    <a:latin typeface="Times New Roman" pitchFamily="18" charset="0"/>
                  </a:rPr>
                  <a:t>½</a:t>
                </a:r>
              </a:p>
              <a:p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1288214" name="Text Box 22"/>
            <p:cNvSpPr txBox="1">
              <a:spLocks noChangeArrowheads="1"/>
            </p:cNvSpPr>
            <p:nvPr/>
          </p:nvSpPr>
          <p:spPr bwMode="auto">
            <a:xfrm>
              <a:off x="1584" y="3024"/>
              <a:ext cx="173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en-US" sz="2000">
                  <a:latin typeface="Times New Roman" pitchFamily="18" charset="0"/>
                </a:rPr>
                <a:t>0</a:t>
              </a:r>
            </a:p>
            <a:p>
              <a:endParaRPr lang="en-US" altLang="en-US" sz="20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919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819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 word about notation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(.)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can mean different things depending on the context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the distribution (PMF/PDF) of an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simply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the </a:t>
                </a:r>
                <a:r>
                  <a:rPr lang="en-GB" u="sng" dirty="0">
                    <a:latin typeface="Abadi Extra Light" panose="020B0204020104020204" pitchFamily="34" charset="0"/>
                  </a:rPr>
                  <a:t>prob.</a:t>
                </a:r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:r>
                  <a:rPr lang="en-GB" u="sng" dirty="0">
                    <a:latin typeface="Abadi Extra Light" panose="020B0204020104020204" pitchFamily="34" charset="0"/>
                  </a:rPr>
                  <a:t>prob. density </a:t>
                </a:r>
                <a:r>
                  <a:rPr lang="en-GB" dirty="0">
                    <a:latin typeface="Abadi Extra Light" panose="020B0204020104020204" pitchFamily="34" charset="0"/>
                  </a:rPr>
                  <a:t>at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Actual meaning should be clear from the context (but be careful)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Exercise same care when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(.)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a specific distribution (Bernoulli, Gaussian, etc.)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following means generating a random sample from the distribution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r="-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CA94C5-915E-4C32-B869-BF3D644C5410}"/>
                  </a:ext>
                </a:extLst>
              </p:cNvPr>
              <p:cNvSpPr txBox="1"/>
              <p:nvPr/>
            </p:nvSpPr>
            <p:spPr>
              <a:xfrm>
                <a:off x="4857226" y="5529991"/>
                <a:ext cx="211461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1CA94C5-915E-4C32-B869-BF3D644C5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226" y="5529991"/>
                <a:ext cx="2114618" cy="61555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24794415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01153"/>
    </mc:Choice>
    <mc:Fallback>
      <p:transition spd="slow" advTm="2011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Joint Probability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Joint prob.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models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probability of co-occurrence </a:t>
                </a:r>
                <a:r>
                  <a:rPr lang="en-GB" dirty="0">
                    <a:latin typeface="Abadi Extra Light" panose="020B0204020104020204" pitchFamily="34" charset="0"/>
                  </a:rPr>
                  <a:t>of two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, the joint PMF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like a </a:t>
                </a:r>
                <a:r>
                  <a:rPr lang="en-GB" u="sng" dirty="0">
                    <a:latin typeface="Abadi Extra Light" panose="020B0204020104020204" pitchFamily="34" charset="0"/>
                  </a:rPr>
                  <a:t>table</a:t>
                </a:r>
                <a:r>
                  <a:rPr lang="en-GB" dirty="0">
                    <a:latin typeface="Abadi Extra Light" panose="020B0204020104020204" pitchFamily="34" charset="0"/>
                  </a:rPr>
                  <a:t> (that sums to 1)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two continuous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we have joint PDF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EB9C038C-36A9-41F9-AFAD-CB0DD9B08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8" y="2515390"/>
            <a:ext cx="5848350" cy="2276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="" xmlns:a16="http://schemas.microsoft.com/office/drawing/2014/main" id="{61D79174-785E-450C-AE50-AF1A3A3E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514" y="3305263"/>
            <a:ext cx="4226761" cy="10658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="" xmlns:a16="http://schemas.microsoft.com/office/drawing/2014/main" id="{DB4BFB02-4F87-4F93-9214-054458774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411" y="5727214"/>
            <a:ext cx="4128340" cy="8726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DE901E9-7A0A-4F40-BC58-7181D6ABAFE9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47243" y="2032778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="" xmlns:a16="http://schemas.microsoft.com/office/drawing/2014/main" id="{7D1E39A8-B32E-4A40-9368-8F827335FB76}"/>
              </a:ext>
            </a:extLst>
          </p:cNvPr>
          <p:cNvSpPr/>
          <p:nvPr/>
        </p:nvSpPr>
        <p:spPr>
          <a:xfrm>
            <a:off x="7516549" y="2136156"/>
            <a:ext cx="3170614" cy="1169107"/>
          </a:xfrm>
          <a:prstGeom prst="wedgeRectCallout">
            <a:avLst>
              <a:gd name="adj1" fmla="val 69956"/>
              <a:gd name="adj2" fmla="val -2670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3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, we will likewise have a “cube” for the PMF. For more than 3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’s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too, similar analogy holds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1354BA2-BCD3-4C4A-8AA9-2F28E238354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80147" y="5634648"/>
            <a:ext cx="1004822" cy="96522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="" xmlns:a16="http://schemas.microsoft.com/office/drawing/2014/main" id="{E26FCB5B-4401-4BF1-B1BB-8F7F8929FF4F}"/>
              </a:ext>
            </a:extLst>
          </p:cNvPr>
          <p:cNvSpPr/>
          <p:nvPr/>
        </p:nvSpPr>
        <p:spPr>
          <a:xfrm>
            <a:off x="7909533" y="5777421"/>
            <a:ext cx="3170614" cy="910897"/>
          </a:xfrm>
          <a:prstGeom prst="wedgeRectCallout">
            <a:avLst>
              <a:gd name="adj1" fmla="val 60431"/>
              <a:gd name="adj2" fmla="val -2578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more than tw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o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, we will likewise have a multi-dim integral for this property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246662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12110"/>
    </mc:Choice>
    <mc:Fallback>
      <p:transition spd="slow" advTm="2121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Marginal Probability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two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 X and Y (discrete/continuous – both need not of same type)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Marg. Prob. is PMF/PDF of one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accounting for all possibilities of the other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it is the sum of the PMF table along the rows/columns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continuous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="" xmlns:a16="http://schemas.microsoft.com/office/drawing/2014/main" id="{CFF253AC-3C40-4B48-B0CA-4D1EBB538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90" y="3232555"/>
            <a:ext cx="4274671" cy="22965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="" xmlns:a16="http://schemas.microsoft.com/office/drawing/2014/main" id="{2A44604A-1FA6-43EA-872A-6FFAFACB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939" y="5727214"/>
            <a:ext cx="7843405" cy="539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6B5E731-DE65-4E4B-B996-C0F34121F85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21933" y="3501049"/>
            <a:ext cx="1004822" cy="965223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="" xmlns:a16="http://schemas.microsoft.com/office/drawing/2014/main" id="{D4C3427E-5CE1-4AEE-85FE-779C5DE60D57}"/>
              </a:ext>
            </a:extLst>
          </p:cNvPr>
          <p:cNvSpPr/>
          <p:nvPr/>
        </p:nvSpPr>
        <p:spPr>
          <a:xfrm>
            <a:off x="6596119" y="3281384"/>
            <a:ext cx="4100280" cy="1404552"/>
          </a:xfrm>
          <a:prstGeom prst="wedgeRectCallout">
            <a:avLst>
              <a:gd name="adj1" fmla="val 60521"/>
              <a:gd name="adj2" fmla="val -16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definition also applied for two </a:t>
            </a:r>
            <a:r>
              <a:rPr lang="en-IN" sz="2000" b="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sets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of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marginal of one set of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is obtained by summing over all possibilities of the second set of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="" xmlns:a16="http://schemas.microsoft.com/office/drawing/2014/main" id="{4633F20C-9FA1-47A6-AC2F-9F5FD5433A11}"/>
              </a:ext>
            </a:extLst>
          </p:cNvPr>
          <p:cNvSpPr/>
          <p:nvPr/>
        </p:nvSpPr>
        <p:spPr>
          <a:xfrm>
            <a:off x="6438127" y="4825540"/>
            <a:ext cx="4100280" cy="901674"/>
          </a:xfrm>
          <a:prstGeom prst="wedgeRectCallout">
            <a:avLst>
              <a:gd name="adj1" fmla="val 42721"/>
              <a:gd name="adj2" fmla="val -6917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discrete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, marginalization is called summing over, for continuous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, it is called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“integrating out”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9407310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63560"/>
    </mc:Choice>
    <mc:Fallback>
      <p:transition spd="slow" advTm="2635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Conditional Probability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two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(discrete/continuous – both need not of same type)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Conditional PMF/PDF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the prob. dist. of one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fixing other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like taking a slice of the joint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Note: A conditional PMF/PDF may also be conditioned on something that is not the value of an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but some fixed quantity in general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="" xmlns:a16="http://schemas.microsoft.com/office/drawing/2014/main" id="{1F55B481-03B8-4D39-882F-275A527F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21" y="3611115"/>
            <a:ext cx="5368695" cy="12636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1521A0-F0F6-434B-8F1A-D9807586A1EA}"/>
              </a:ext>
            </a:extLst>
          </p:cNvPr>
          <p:cNvSpPr txBox="1"/>
          <p:nvPr/>
        </p:nvSpPr>
        <p:spPr>
          <a:xfrm>
            <a:off x="2477952" y="3241783"/>
            <a:ext cx="26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Discrete Random Variables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="" xmlns:a16="http://schemas.microsoft.com/office/drawing/2014/main" id="{15EBAB81-E392-482F-9501-E043FE73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656" y="3429000"/>
            <a:ext cx="3596844" cy="17746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7C75E0F-A375-4231-8708-3B3DFDBC739F}"/>
              </a:ext>
            </a:extLst>
          </p:cNvPr>
          <p:cNvSpPr txBox="1"/>
          <p:nvPr/>
        </p:nvSpPr>
        <p:spPr>
          <a:xfrm>
            <a:off x="7664757" y="3102736"/>
            <a:ext cx="30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Continuous Random Variables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B56E45A-B2BF-439B-BEA6-3D65B355A9D0}"/>
                  </a:ext>
                </a:extLst>
              </p:cNvPr>
              <p:cNvSpPr/>
              <p:nvPr/>
            </p:nvSpPr>
            <p:spPr>
              <a:xfrm>
                <a:off x="8574902" y="5727214"/>
                <a:ext cx="3596844" cy="901674"/>
              </a:xfrm>
              <a:prstGeom prst="wedgeRectCallout">
                <a:avLst>
                  <a:gd name="adj1" fmla="val -68507"/>
                  <a:gd name="adj2" fmla="val -3381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 will  see cond. dist. of output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given weights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</a:t>
                </a:r>
                <a:r>
                  <a:rPr lang="en-IN" sz="20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</a:t>
                </a:r>
                <a:r>
                  <a:rPr lang="en-IN" sz="20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.v.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and features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2000" b="1" i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written as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4" name="Speech Bubble: Rectangle 1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B56E45A-B2BF-439B-BEA6-3D65B355A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902" y="5727214"/>
                <a:ext cx="3596844" cy="901674"/>
              </a:xfrm>
              <a:prstGeom prst="wedgeRectCallout">
                <a:avLst>
                  <a:gd name="adj1" fmla="val -68507"/>
                  <a:gd name="adj2" fmla="val -33811"/>
                </a:avLst>
              </a:prstGeom>
              <a:blipFill>
                <a:blip r:embed="rId6" cstate="print"/>
                <a:stretch>
                  <a:fillRect t="-9396" b="-1745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14794286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21030"/>
    </mc:Choice>
    <mc:Fallback>
      <p:transition spd="slow" advTm="521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 example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X/Y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Umbrella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umbrella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69773" y="3566984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P(x) = {0.6, 0.4}</a:t>
            </a:r>
          </a:p>
          <a:p>
            <a:r>
              <a:rPr lang="en-US" dirty="0" smtClean="0"/>
              <a:t>P(y) = {0.7, 0.3}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98140" y="4662616"/>
            <a:ext cx="27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P(X|Y = raining) = {0.5, 0.2}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243914" y="6013622"/>
            <a:ext cx="270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P(X = umbrella|Y = raining)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211330" y="4168346"/>
            <a:ext cx="4011827" cy="1738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219567" y="4168346"/>
            <a:ext cx="906162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121611" y="4155990"/>
            <a:ext cx="906162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928022" y="4658086"/>
            <a:ext cx="88968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8040130" y="4168347"/>
            <a:ext cx="906162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962768" y="4201298"/>
            <a:ext cx="906162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066270" y="4563762"/>
            <a:ext cx="2644346" cy="14828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339914" y="3369276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(B|A)p(A) = p(A|B)p(B) 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6194854" y="4563761"/>
            <a:ext cx="1507524" cy="1383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P(A,B)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Random Variables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Informally, a random variable (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possible outcomes of an event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be discrete (i.e., finite many possible outcomes) or continuous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examples of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{0, 1}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outcomes of a coin-toss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{1, 2,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. . . , 6}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outcome of a dice roll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examples of continuous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(0, 1)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the bias of a coin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heights of students in CS771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denoting time to get to your hall from the department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0C1AEA44-B07A-4053-A041-424AFD55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184" y="2293488"/>
            <a:ext cx="2257425" cy="1962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A95E8F7-A1B1-4E7A-8F96-F8A4F517210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9664" y="4843719"/>
            <a:ext cx="2717353" cy="1437508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9EAB1-93E1-4EBB-8274-113E4C47E9FE}"/>
                  </a:ext>
                </a:extLst>
              </p:cNvPr>
              <p:cNvSpPr txBox="1"/>
              <p:nvPr/>
            </p:nvSpPr>
            <p:spPr>
              <a:xfrm>
                <a:off x="8231861" y="5285474"/>
                <a:ext cx="53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709EAB1-93E1-4EBB-8274-113E4C47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861" y="5285474"/>
                <a:ext cx="531043" cy="276999"/>
              </a:xfrm>
              <a:prstGeom prst="rect">
                <a:avLst/>
              </a:prstGeom>
              <a:blipFill>
                <a:blip r:embed="rId6" cstate="print"/>
                <a:stretch>
                  <a:fillRect l="-10345" t="-2222" r="-1609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3469AB-B562-441D-97CC-DD1CBE713593}"/>
                  </a:ext>
                </a:extLst>
              </p:cNvPr>
              <p:cNvSpPr txBox="1"/>
              <p:nvPr/>
            </p:nvSpPr>
            <p:spPr>
              <a:xfrm>
                <a:off x="8430271" y="2997564"/>
                <a:ext cx="53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C3469AB-B562-441D-97CC-DD1CBE713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271" y="2997564"/>
                <a:ext cx="531043" cy="276999"/>
              </a:xfrm>
              <a:prstGeom prst="rect">
                <a:avLst/>
              </a:prstGeom>
              <a:blipFill>
                <a:blip r:embed="rId7" cstate="print"/>
                <a:stretch>
                  <a:fillRect l="-10345" t="-4444" r="-1609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C9137C-637D-4210-896C-49B9643A3BC5}"/>
                  </a:ext>
                </a:extLst>
              </p:cNvPr>
              <p:cNvSpPr txBox="1"/>
              <p:nvPr/>
            </p:nvSpPr>
            <p:spPr>
              <a:xfrm>
                <a:off x="9436018" y="4201446"/>
                <a:ext cx="15046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(a discrete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0C9137C-637D-4210-896C-49B9643A3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18" y="4201446"/>
                <a:ext cx="1504643" cy="276999"/>
              </a:xfrm>
              <a:prstGeom prst="rect">
                <a:avLst/>
              </a:prstGeom>
              <a:blipFill>
                <a:blip r:embed="rId8" cstate="print"/>
                <a:stretch>
                  <a:fillRect l="-5668" t="-28261" r="-7692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3E04D7-1986-4E6B-8927-BE3D422FDDD4}"/>
                  </a:ext>
                </a:extLst>
              </p:cNvPr>
              <p:cNvSpPr txBox="1"/>
              <p:nvPr/>
            </p:nvSpPr>
            <p:spPr>
              <a:xfrm>
                <a:off x="9436018" y="6285423"/>
                <a:ext cx="1780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(a continuous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D3E04D7-1986-4E6B-8927-BE3D422FD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18" y="6285423"/>
                <a:ext cx="1780103" cy="276999"/>
              </a:xfrm>
              <a:prstGeom prst="rect">
                <a:avLst/>
              </a:prstGeom>
              <a:blipFill>
                <a:blip r:embed="rId9" cstate="print"/>
                <a:stretch>
                  <a:fillRect l="-4795" t="-28261" r="-6849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4179243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3230"/>
    </mc:Choice>
    <mc:Fallback>
      <p:transition spd="slow" advTm="153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Basic Rules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b="1" dirty="0">
                    <a:latin typeface="Abadi Extra Light" panose="020B0204020104020204" pitchFamily="34" charset="0"/>
                  </a:rPr>
                  <a:t>Sum Rule: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Gives the marginal probability distribution from joint probability distribution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s-ES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s-ES" sz="2600" b="1" dirty="0" err="1">
                    <a:latin typeface="Abadi Extra Light" panose="020B0204020104020204" pitchFamily="34" charset="0"/>
                  </a:rPr>
                  <a:t>Product</a:t>
                </a:r>
                <a:r>
                  <a:rPr lang="es-ES" sz="2600" b="1" dirty="0">
                    <a:latin typeface="Abadi Extra Light" panose="020B0204020104020204" pitchFamily="34" charset="0"/>
                  </a:rPr>
                  <a:t> Rule: </a:t>
                </a:r>
                <a14:m>
                  <m:oMath xmlns:m="http://schemas.openxmlformats.org/officeDocument/2006/math"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6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 )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600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b="1" dirty="0">
                    <a:latin typeface="Abadi Extra Light" panose="020B0204020104020204" pitchFamily="34" charset="0"/>
                  </a:rPr>
                  <a:t>Bayes’ rule: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Gives conditional probability distribution (can derive it from product rule)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b="1" dirty="0">
                    <a:latin typeface="Abadi Extra Light" panose="020B0204020104020204" pitchFamily="34" charset="0"/>
                  </a:rPr>
                  <a:t>Chain Rule: 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). . .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|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="" xmlns:a16="http://schemas.microsoft.com/office/drawing/2014/main" id="{CEA1DCA7-B8D9-4164-A87E-C408B42DE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19" y="1851574"/>
            <a:ext cx="5519575" cy="9094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="" xmlns:a16="http://schemas.microsoft.com/office/drawing/2014/main" id="{5F73059D-00F6-4AFC-BBC1-917814852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19" y="4622313"/>
            <a:ext cx="3810000" cy="1104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="" xmlns:a16="http://schemas.microsoft.com/office/drawing/2014/main" id="{12E1D80C-A544-48C2-857A-E5DC9E6A3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815" y="4604291"/>
            <a:ext cx="6229350" cy="1247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501185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8743"/>
    </mc:Choice>
    <mc:Fallback>
      <p:transition spd="slow" advTm="158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Independence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are independent when knowing one tells nothing about the other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above is the marginal independence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⫫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Two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may not be marginally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indep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but may be given the value of another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B9A82469-859F-4627-8EE0-24F838A0D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64" y="1784191"/>
            <a:ext cx="3590925" cy="923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D3C5E782-3B74-4260-8AB5-B359262C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331" y="2894696"/>
            <a:ext cx="3724275" cy="371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9CDEB04E-49AB-4BDD-A36D-2C4147D93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50" y="1845768"/>
            <a:ext cx="6468405" cy="14204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="" xmlns:a16="http://schemas.microsoft.com/office/drawing/2014/main" id="{E7203476-07A4-4DAB-BCA9-DA48DC6FF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537" y="5286070"/>
            <a:ext cx="6143625" cy="5810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="" xmlns:a16="http://schemas.microsoft.com/office/drawing/2014/main" id="{28DC8988-E974-4070-B020-2347699BD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874" y="5386082"/>
            <a:ext cx="1438275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7004995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78595"/>
    </mc:Choice>
    <mc:Fallback>
      <p:transition spd="slow" advTm="785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Expectation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random variable tells the expected or average value it takes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discrete random variable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having PMF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continuous random variable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having PDF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definition applies to functions of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too (e.g..,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Exp. is always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the prob.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of 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and often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B37481-253D-4590-8AD8-47F576D5740C}"/>
                  </a:ext>
                </a:extLst>
              </p:cNvPr>
              <p:cNvSpPr txBox="1"/>
              <p:nvPr/>
            </p:nvSpPr>
            <p:spPr>
              <a:xfrm>
                <a:off x="4026715" y="2406534"/>
                <a:ext cx="3926048" cy="1096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] 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45B37481-253D-4590-8AD8-47F576D5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15" y="2406534"/>
                <a:ext cx="3926048" cy="109664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043CA1-3245-472E-AF0D-B0C7F3DB5224}"/>
                  </a:ext>
                </a:extLst>
              </p:cNvPr>
              <p:cNvSpPr txBox="1"/>
              <p:nvPr/>
            </p:nvSpPr>
            <p:spPr>
              <a:xfrm>
                <a:off x="4026715" y="4049086"/>
                <a:ext cx="3926048" cy="1130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d>
                            <m:dPr>
                              <m:ctrlPr>
                                <a:rPr lang="en-I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92043CA1-3245-472E-AF0D-B0C7F3DB5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15" y="4049086"/>
                <a:ext cx="3926048" cy="1130181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13">
            <a:extLst>
              <a:ext uri="{FF2B5EF4-FFF2-40B4-BE49-F238E27FC236}">
                <a16:creationId xmlns="" xmlns:a16="http://schemas.microsoft.com/office/drawing/2014/main" id="{8AD45BC4-7555-45FB-8EB4-D006657D411F}"/>
              </a:ext>
            </a:extLst>
          </p:cNvPr>
          <p:cNvSpPr/>
          <p:nvPr/>
        </p:nvSpPr>
        <p:spPr>
          <a:xfrm>
            <a:off x="9868989" y="5071346"/>
            <a:ext cx="2323011" cy="664198"/>
          </a:xfrm>
          <a:prstGeom prst="wedgeRectCallout">
            <a:avLst>
              <a:gd name="adj1" fmla="val -16619"/>
              <a:gd name="adj2" fmla="val 945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Often the subscript is omitted but do keep in mind the underlying distribution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5EE5829-EA80-4C8C-8349-EBFE6C560AF5}"/>
                  </a:ext>
                </a:extLst>
              </p:cNvPr>
              <p:cNvSpPr/>
              <p:nvPr/>
            </p:nvSpPr>
            <p:spPr>
              <a:xfrm>
                <a:off x="7858428" y="4538917"/>
                <a:ext cx="2827002" cy="480024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this exp. is </a:t>
                </a:r>
                <a:r>
                  <a:rPr lang="en-IN" sz="14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 distribution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 </a:t>
                </a:r>
                <a:r>
                  <a:rPr lang="en-IN" sz="14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r.v.</a:t>
                </a:r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5" name="Speech Bubble: Rectangle 14">
                <a:extLst>
                  <a:ext uri="{FF2B5EF4-FFF2-40B4-BE49-F238E27FC236}">
                    <a16:creationId xmlns="" xmlns:a16="http://schemas.microsoft.com/office/drawing/2014/main" id="{25EE5829-EA80-4C8C-8349-EBFE6C560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428" y="4538917"/>
                <a:ext cx="2827002" cy="480024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blipFill>
                <a:blip r:embed="rId6" cstate="print"/>
                <a:stretch>
                  <a:fillRect t="-360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22A189-090B-4663-B628-D8E1D78FD770}"/>
                  </a:ext>
                </a:extLst>
              </p:cNvPr>
              <p:cNvSpPr txBox="1"/>
              <p:nvPr/>
            </p:nvSpPr>
            <p:spPr>
              <a:xfrm>
                <a:off x="5551350" y="4847223"/>
                <a:ext cx="8767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2822A189-090B-4663-B628-D8E1D78FD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350" y="4847223"/>
                <a:ext cx="876778" cy="369332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6D912843-EC22-421E-ABB3-2F581744CE92}"/>
                  </a:ext>
                </a:extLst>
              </p:cNvPr>
              <p:cNvSpPr/>
              <p:nvPr/>
            </p:nvSpPr>
            <p:spPr>
              <a:xfrm>
                <a:off x="7466804" y="2406534"/>
                <a:ext cx="1850451" cy="303132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Probability that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="" xmlns:a16="http://schemas.microsoft.com/office/drawing/2014/main" id="{6D912843-EC22-421E-ABB3-2F581744C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804" y="2406534"/>
                <a:ext cx="1850451" cy="303132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blipFill>
                <a:blip r:embed="rId8" cstate="print"/>
                <a:stretch>
                  <a:fillRect t="-140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477FB762-5429-4D7C-BA38-1C4C0BD65FD3}"/>
                  </a:ext>
                </a:extLst>
              </p:cNvPr>
              <p:cNvSpPr/>
              <p:nvPr/>
            </p:nvSpPr>
            <p:spPr>
              <a:xfrm>
                <a:off x="7001169" y="4062463"/>
                <a:ext cx="2219833" cy="276379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Probability density at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8" name="Speech Bubble: Rectangle 17">
                <a:extLst>
                  <a:ext uri="{FF2B5EF4-FFF2-40B4-BE49-F238E27FC236}">
                    <a16:creationId xmlns="" xmlns:a16="http://schemas.microsoft.com/office/drawing/2014/main" id="{477FB762-5429-4D7C-BA38-1C4C0BD65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169" y="4062463"/>
                <a:ext cx="2219833" cy="276379"/>
              </a:xfrm>
              <a:prstGeom prst="wedgeRectCallout">
                <a:avLst>
                  <a:gd name="adj1" fmla="val -48798"/>
                  <a:gd name="adj2" fmla="val 87888"/>
                </a:avLst>
              </a:prstGeom>
              <a:blipFill>
                <a:blip r:embed="rId9" cstate="print"/>
                <a:stretch>
                  <a:fillRect t="-447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4179243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05744"/>
    </mc:Choice>
    <mc:Fallback>
      <p:transition spd="slow" advTm="205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9" grpId="0" animBg="1"/>
      <p:bldP spid="16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Expectation: A Few Rules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sum of two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Proof is as follows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	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IN" sz="2800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sub>
                      <m:sup/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       s</a:t>
                </a:r>
                <a:r>
                  <a:rPr lang="en-GB" sz="2800" dirty="0" err="1">
                    <a:latin typeface="Abadi Extra Light" panose="020B0204020104020204" pitchFamily="34" charset="0"/>
                  </a:rPr>
                  <a:t>.t.</a:t>
                </a:r>
                <a:r>
                  <a:rPr lang="en-GB" sz="28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8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GB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GB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IN" sz="2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	       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836142B6-8A19-487D-A7DD-27ED853AB099}"/>
                  </a:ext>
                </a:extLst>
              </p:cNvPr>
              <p:cNvSpPr/>
              <p:nvPr/>
            </p:nvSpPr>
            <p:spPr>
              <a:xfrm>
                <a:off x="8243552" y="247434"/>
                <a:ext cx="2046913" cy="665995"/>
              </a:xfrm>
              <a:prstGeom prst="wedgeRectCallout">
                <a:avLst>
                  <a:gd name="adj1" fmla="val -51667"/>
                  <a:gd name="adj2" fmla="val 8963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need not be even independent. Can be discrete or continuous</a:t>
                </a:r>
              </a:p>
            </p:txBody>
          </p:sp>
        </mc:Choice>
        <mc:Fallback>
          <p:sp>
            <p:nvSpPr>
              <p:cNvPr id="8" name="Speech Bubble: Rectangle 7">
                <a:extLst>
                  <a:ext uri="{FF2B5EF4-FFF2-40B4-BE49-F238E27FC236}">
                    <a16:creationId xmlns="" xmlns:a16="http://schemas.microsoft.com/office/drawing/2014/main" id="{836142B6-8A19-487D-A7DD-27ED853AB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552" y="247434"/>
                <a:ext cx="2046913" cy="665995"/>
              </a:xfrm>
              <a:prstGeom prst="wedgeRectCallout">
                <a:avLst>
                  <a:gd name="adj1" fmla="val -51667"/>
                  <a:gd name="adj2" fmla="val 89636"/>
                </a:avLst>
              </a:prstGeom>
              <a:blipFill>
                <a:blip r:embed="rId4" cstate="print"/>
                <a:stretch>
                  <a:fillRect t="-4487" r="-200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peech Bubble: Rectangle 18">
            <a:extLst>
              <a:ext uri="{FF2B5EF4-FFF2-40B4-BE49-F238E27FC236}">
                <a16:creationId xmlns="" xmlns:a16="http://schemas.microsoft.com/office/drawing/2014/main" id="{D445A75B-2252-472A-961E-968067572FCE}"/>
              </a:ext>
            </a:extLst>
          </p:cNvPr>
          <p:cNvSpPr/>
          <p:nvPr/>
        </p:nvSpPr>
        <p:spPr>
          <a:xfrm>
            <a:off x="8790587" y="4581817"/>
            <a:ext cx="2533343" cy="509947"/>
          </a:xfrm>
          <a:prstGeom prst="wedgeRectCallout">
            <a:avLst>
              <a:gd name="adj1" fmla="val -85937"/>
              <a:gd name="adj2" fmla="val 2336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Used the rule of marginalization of joint dist.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of two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endParaRPr lang="en-IN" sz="14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783327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29476"/>
    </mc:Choice>
    <mc:Fallback>
      <p:transition spd="slow" advTm="229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Expectation: A Few Rules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Expectation of a scaled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Linearity of expectation: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(More General) Lin. of exp.: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Exp. of product of two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independent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Law of the Unconscious Statistician (LOTUS): Given an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with a known prob. dist.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another random variable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for some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Rule of iterated expectation: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]</a:t>
                </a: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r="-8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650602DC-C7E8-4168-9549-F8935FE03A75}"/>
                  </a:ext>
                </a:extLst>
              </p:cNvPr>
              <p:cNvSpPr/>
              <p:nvPr/>
            </p:nvSpPr>
            <p:spPr>
              <a:xfrm>
                <a:off x="9523162" y="1685280"/>
                <a:ext cx="2403593" cy="260130"/>
              </a:xfrm>
              <a:prstGeom prst="wedgeRectCallout">
                <a:avLst>
                  <a:gd name="adj1" fmla="val -47520"/>
                  <a:gd name="adj2" fmla="val 14348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arbitrary functions. </a:t>
                </a: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="" xmlns:a16="http://schemas.microsoft.com/office/drawing/2014/main" id="{650602DC-C7E8-4168-9549-F8935FE03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162" y="1685280"/>
                <a:ext cx="2403593" cy="260130"/>
              </a:xfrm>
              <a:prstGeom prst="wedgeRectCallout">
                <a:avLst>
                  <a:gd name="adj1" fmla="val -47520"/>
                  <a:gd name="adj2" fmla="val 143483"/>
                </a:avLst>
              </a:prstGeom>
              <a:blipFill>
                <a:blip r:embed="rId4" cstate="print"/>
                <a:stretch>
                  <a:fillRect t="-459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344AE8-F0A9-4C37-AF55-E47DDCABCF84}"/>
                  </a:ext>
                </a:extLst>
              </p:cNvPr>
              <p:cNvSpPr txBox="1"/>
              <p:nvPr/>
            </p:nvSpPr>
            <p:spPr>
              <a:xfrm>
                <a:off x="2351489" y="4371945"/>
                <a:ext cx="4342214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E9344AE8-F0A9-4C37-AF55-E47DDCABC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489" y="4371945"/>
                <a:ext cx="4342214" cy="726546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2306BE-3AAF-493B-9A2E-DFCF67793610}"/>
                  </a:ext>
                </a:extLst>
              </p:cNvPr>
              <p:cNvSpPr txBox="1"/>
              <p:nvPr/>
            </p:nvSpPr>
            <p:spPr>
              <a:xfrm>
                <a:off x="7000222" y="4349200"/>
                <a:ext cx="2572820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412306BE-3AAF-493B-9A2E-DFCF67793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222" y="4349200"/>
                <a:ext cx="2572820" cy="726546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9BDA9A53-F56F-42C2-9BBB-144826ADD0F6}"/>
                  </a:ext>
                </a:extLst>
              </p:cNvPr>
              <p:cNvSpPr/>
              <p:nvPr/>
            </p:nvSpPr>
            <p:spPr>
              <a:xfrm>
                <a:off x="6135553" y="3965698"/>
                <a:ext cx="1729339" cy="336445"/>
              </a:xfrm>
              <a:prstGeom prst="wedgeRectCallout">
                <a:avLst>
                  <a:gd name="adj1" fmla="val -37821"/>
                  <a:gd name="adj2" fmla="val 11591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Requires finding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5" name="Speech Bubble: Rectangle 14">
                <a:extLst>
                  <a:ext uri="{FF2B5EF4-FFF2-40B4-BE49-F238E27FC236}">
                    <a16:creationId xmlns="" xmlns:a16="http://schemas.microsoft.com/office/drawing/2014/main" id="{9BDA9A53-F56F-42C2-9BBB-144826ADD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553" y="3965698"/>
                <a:ext cx="1729339" cy="336445"/>
              </a:xfrm>
              <a:prstGeom prst="wedgeRectCallout">
                <a:avLst>
                  <a:gd name="adj1" fmla="val -37821"/>
                  <a:gd name="adj2" fmla="val 115919"/>
                </a:avLst>
              </a:prstGeom>
              <a:blipFill>
                <a:blip r:embed="rId7" cstate="print"/>
                <a:stretch>
                  <a:fillRect l="-69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7D862DD7-8B39-45FF-AD97-A8CD9618B909}"/>
                  </a:ext>
                </a:extLst>
              </p:cNvPr>
              <p:cNvSpPr/>
              <p:nvPr/>
            </p:nvSpPr>
            <p:spPr>
              <a:xfrm>
                <a:off x="8908011" y="3961831"/>
                <a:ext cx="3200570" cy="336445"/>
              </a:xfrm>
              <a:prstGeom prst="wedgeRectCallout">
                <a:avLst>
                  <a:gd name="adj1" fmla="val -39746"/>
                  <a:gd name="adj2" fmla="val 11592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Requires only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which we already have</a:t>
                </a: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="" xmlns:a16="http://schemas.microsoft.com/office/drawing/2014/main" id="{7D862DD7-8B39-45FF-AD97-A8CD9618B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011" y="3961831"/>
                <a:ext cx="3200570" cy="336445"/>
              </a:xfrm>
              <a:prstGeom prst="wedgeRectCallout">
                <a:avLst>
                  <a:gd name="adj1" fmla="val -39746"/>
                  <a:gd name="adj2" fmla="val 115920"/>
                </a:avLst>
              </a:prstGeom>
              <a:blipFill>
                <a:blip r:embed="rId8" cstate="print"/>
                <a:stretch>
                  <a:fillRect l="-38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Rectangle 16">
            <a:extLst>
              <a:ext uri="{FF2B5EF4-FFF2-40B4-BE49-F238E27FC236}">
                <a16:creationId xmlns="" xmlns:a16="http://schemas.microsoft.com/office/drawing/2014/main" id="{8F54D54B-7AF0-4873-ABC8-D487C56C3FC1}"/>
              </a:ext>
            </a:extLst>
          </p:cNvPr>
          <p:cNvSpPr/>
          <p:nvPr/>
        </p:nvSpPr>
        <p:spPr>
          <a:xfrm>
            <a:off x="10113469" y="4680115"/>
            <a:ext cx="1792790" cy="471887"/>
          </a:xfrm>
          <a:prstGeom prst="wedgeRectCallout">
            <a:avLst>
              <a:gd name="adj1" fmla="val -86476"/>
              <a:gd name="adj2" fmla="val 278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LOTUS also applicable for continuous </a:t>
            </a:r>
            <a:r>
              <a:rPr lang="en-IN" sz="14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r.v.’s</a:t>
            </a:r>
            <a:endParaRPr lang="en-IN" sz="14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AA218D34-34B7-4697-8DF2-A8329CB0AF27}"/>
                  </a:ext>
                </a:extLst>
              </p:cNvPr>
              <p:cNvSpPr/>
              <p:nvPr/>
            </p:nvSpPr>
            <p:spPr>
              <a:xfrm>
                <a:off x="8193518" y="1071588"/>
                <a:ext cx="2403593" cy="336445"/>
              </a:xfrm>
              <a:prstGeom prst="wedgeRectCallout">
                <a:avLst>
                  <a:gd name="adj1" fmla="val -68745"/>
                  <a:gd name="adj2" fmla="val 12566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real-valued scalars</a:t>
                </a:r>
              </a:p>
            </p:txBody>
          </p:sp>
        </mc:Choice>
        <mc:Fallback>
          <p:sp>
            <p:nvSpPr>
              <p:cNvPr id="18" name="Speech Bubble: Rectangle 17">
                <a:extLst>
                  <a:ext uri="{FF2B5EF4-FFF2-40B4-BE49-F238E27FC236}">
                    <a16:creationId xmlns="" xmlns:a16="http://schemas.microsoft.com/office/drawing/2014/main" id="{AA218D34-34B7-4697-8DF2-A8329CB0A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18" y="1071588"/>
                <a:ext cx="2403593" cy="336445"/>
              </a:xfrm>
              <a:prstGeom prst="wedgeRectCallout">
                <a:avLst>
                  <a:gd name="adj1" fmla="val -68745"/>
                  <a:gd name="adj2" fmla="val 125668"/>
                </a:avLst>
              </a:prstGeom>
              <a:blipFill>
                <a:blip r:embed="rId9" cstate="print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A691477-1845-45FC-8FA2-DD63C081F13F}"/>
                  </a:ext>
                </a:extLst>
              </p:cNvPr>
              <p:cNvSpPr/>
              <p:nvPr/>
            </p:nvSpPr>
            <p:spPr>
              <a:xfrm>
                <a:off x="6257238" y="794341"/>
                <a:ext cx="1833562" cy="336445"/>
              </a:xfrm>
              <a:prstGeom prst="wedgeRectCallout">
                <a:avLst>
                  <a:gd name="adj1" fmla="val -53955"/>
                  <a:gd name="adj2" fmla="val 7417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a real-valued scalar</a:t>
                </a:r>
              </a:p>
            </p:txBody>
          </p:sp>
        </mc:Choice>
        <mc:Fallback>
          <p:sp>
            <p:nvSpPr>
              <p:cNvPr id="13" name="Speech Bubble: Rectangle 12">
                <a:extLst>
                  <a:ext uri="{FF2B5EF4-FFF2-40B4-BE49-F238E27FC236}">
                    <a16:creationId xmlns="" xmlns:a16="http://schemas.microsoft.com/office/drawing/2014/main" id="{9A691477-1845-45FC-8FA2-DD63C081F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238" y="794341"/>
                <a:ext cx="1833562" cy="336445"/>
              </a:xfrm>
              <a:prstGeom prst="wedgeRectCallout">
                <a:avLst>
                  <a:gd name="adj1" fmla="val -53955"/>
                  <a:gd name="adj2" fmla="val 74172"/>
                </a:avLst>
              </a:prstGeom>
              <a:blipFill>
                <a:blip r:embed="rId10" cstate="print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1785488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59840"/>
    </mc:Choice>
    <mc:Fallback>
      <p:transition spd="slow" advTm="359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5" grpId="0" animBg="1"/>
      <p:bldP spid="15" grpId="0" animBg="1"/>
      <p:bldP spid="16" grpId="0" animBg="1"/>
      <p:bldP spid="17" grpId="0" animBg="1"/>
      <p:bldP spid="18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Variance and Covariance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Variance of a scalar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tells us about its spread around its mean value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Standard deviation is simply the square root is variance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two scalar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the covariance is defined by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two vector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(assume column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vec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), the covariance matrix is defined by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of components of a vector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The definitions apply to functions of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too (e.g.,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Variance of sum of independent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r.v.’s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6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GB" sz="26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 + </m:t>
                    </m:r>
                    <m:r>
                      <m:rPr>
                        <m:sty m:val="p"/>
                      </m:rPr>
                      <a:rPr lang="en-GB" sz="26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49CD47-B325-47CE-AE65-DA55FBD59681}"/>
                  </a:ext>
                </a:extLst>
              </p:cNvPr>
              <p:cNvSpPr txBox="1"/>
              <p:nvPr/>
            </p:nvSpPr>
            <p:spPr>
              <a:xfrm>
                <a:off x="3331837" y="1621856"/>
                <a:ext cx="56074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C749CD47-B325-47CE-AE65-DA55FBD5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837" y="1621856"/>
                <a:ext cx="5607432" cy="43088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5F5B9-7A60-4769-9E67-F694FFBB2C64}"/>
                  </a:ext>
                </a:extLst>
              </p:cNvPr>
              <p:cNvSpPr txBox="1"/>
              <p:nvPr/>
            </p:nvSpPr>
            <p:spPr>
              <a:xfrm>
                <a:off x="1640581" y="3093526"/>
                <a:ext cx="89108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]}{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CB65F5B9-7A60-4769-9E67-F694FFBB2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581" y="3093526"/>
                <a:ext cx="8910837" cy="43088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8FB491-D60C-461A-9740-FC0066CF1029}"/>
                  </a:ext>
                </a:extLst>
              </p:cNvPr>
              <p:cNvSpPr txBox="1"/>
              <p:nvPr/>
            </p:nvSpPr>
            <p:spPr>
              <a:xfrm>
                <a:off x="1640580" y="4349752"/>
                <a:ext cx="97611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]}{</m:t>
                          </m:r>
                          <m:sSup>
                            <m:sSup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]}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B68FB491-D60C-461A-9740-FC0066CF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580" y="4349752"/>
                <a:ext cx="9761134" cy="430887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="" xmlns:a16="http://schemas.microsoft.com/office/drawing/2014/main" id="{D7057A27-F021-4F79-9989-18E14EC64F8A}"/>
              </a:ext>
            </a:extLst>
          </p:cNvPr>
          <p:cNvSpPr/>
          <p:nvPr/>
        </p:nvSpPr>
        <p:spPr>
          <a:xfrm>
            <a:off x="9989322" y="5409397"/>
            <a:ext cx="1412391" cy="336207"/>
          </a:xfrm>
          <a:prstGeom prst="wedgeRectCallout">
            <a:avLst>
              <a:gd name="adj1" fmla="val -54181"/>
              <a:gd name="adj2" fmla="val 11680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Important result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04713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96400"/>
    </mc:Choice>
    <mc:Fallback>
      <p:transition spd="slow" advTm="296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Transformation of Random Variables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sz="2600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be a linear function of a vector-valued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a matrix and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a vector, both constants)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6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then for the vector-valued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Likewise, if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be a linear function of a vector-valued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vector 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scalar, both constants)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6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then for the scalar-valued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 r="-1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912A7-1690-401B-9CAE-8F93CB6EAC8F}"/>
                  </a:ext>
                </a:extLst>
              </p:cNvPr>
              <p:cNvSpPr txBox="1"/>
              <p:nvPr/>
            </p:nvSpPr>
            <p:spPr>
              <a:xfrm>
                <a:off x="3777916" y="2678217"/>
                <a:ext cx="43588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𝐴𝑋</m:t>
                          </m:r>
                          <m: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B9B912A7-1690-401B-9CAE-8F93CB6EA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16" y="2678217"/>
                <a:ext cx="4358822" cy="43088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7DE0FD-2BC9-4F02-80C5-104A4FDAD6E3}"/>
                  </a:ext>
                </a:extLst>
              </p:cNvPr>
              <p:cNvSpPr txBox="1"/>
              <p:nvPr/>
            </p:nvSpPr>
            <p:spPr>
              <a:xfrm>
                <a:off x="3461356" y="3248708"/>
                <a:ext cx="47300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𝐴𝑋</m:t>
                          </m:r>
                          <m: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147DE0FD-2BC9-4F02-80C5-104A4FDAD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356" y="3248708"/>
                <a:ext cx="4730077" cy="43088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29AAA-8016-4723-9A13-A69D93D2ADC3}"/>
                  </a:ext>
                </a:extLst>
              </p:cNvPr>
              <p:cNvSpPr txBox="1"/>
              <p:nvPr/>
            </p:nvSpPr>
            <p:spPr>
              <a:xfrm>
                <a:off x="3646983" y="5371624"/>
                <a:ext cx="48612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8B629AAA-8016-4723-9A13-A69D93D2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983" y="5371624"/>
                <a:ext cx="4861267" cy="430887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B4AD94-1D18-4B9B-A61B-8B7A0B9D166D}"/>
                  </a:ext>
                </a:extLst>
              </p:cNvPr>
              <p:cNvSpPr txBox="1"/>
              <p:nvPr/>
            </p:nvSpPr>
            <p:spPr>
              <a:xfrm>
                <a:off x="3406661" y="5942115"/>
                <a:ext cx="5003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N" sz="2800" i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72B4AD94-1D18-4B9B-A61B-8B7A0B9D1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61" y="5942115"/>
                <a:ext cx="5003165" cy="430887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27230055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24738"/>
    </mc:Choice>
    <mc:Fallback>
      <p:transition spd="slow" advTm="2247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Common Probability Distributions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Important: We will use these extensively to model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data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as well as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parameters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models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common discrete distributions and what they can model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Bernoulli: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Binary numbers, e.g., outcome (head/tail, 0/1) of a coin toss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Binomial: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Bounded non-negative integers, e.g., # of heads in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coin tosses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Multinomial/</a:t>
                </a:r>
                <a:r>
                  <a:rPr lang="en-GB" sz="2200" b="1" dirty="0" err="1">
                    <a:latin typeface="Abadi Extra Light" panose="020B0204020104020204" pitchFamily="34" charset="0"/>
                  </a:rPr>
                  <a:t>multinoulli</a:t>
                </a:r>
                <a:r>
                  <a:rPr lang="en-GB" sz="2200" b="1" dirty="0">
                    <a:latin typeface="Abadi Extra Light" panose="020B0204020104020204" pitchFamily="34" charset="0"/>
                  </a:rPr>
                  <a:t>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One of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(&gt;2) possibilities, e.g., outcome of a dice roll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Poisson: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Non-negative integers, e.g., # of words in a document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common continuous distributions and what they can model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Uniform: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numbers defined over a fixed range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Beta: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numbers between 0 and 1, e.g., probability of head for a biased coin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Gamma: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Positive unbounded real numbers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Dirichlet: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vectors that sum of 1 (fraction of data points in different clusters)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b="1" dirty="0">
                    <a:latin typeface="Abadi Extra Light" panose="020B0204020104020204" pitchFamily="34" charset="0"/>
                  </a:rPr>
                  <a:t>Gaussian: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real-valued numbers or real-valued vectors</a:t>
                </a: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32050144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48633"/>
    </mc:Choice>
    <mc:Fallback>
      <p:transition spd="slow" advTm="248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Discrete Random Variables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discrete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- probability that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called the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probability mass function </a:t>
                </a:r>
                <a:r>
                  <a:rPr lang="en-GB" dirty="0">
                    <a:latin typeface="Abadi Extra Light" panose="020B0204020104020204" pitchFamily="34" charset="0"/>
                  </a:rPr>
                  <a:t>(PMF) of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the </a:t>
                </a:r>
                <a:r>
                  <a:rPr lang="en-GB" u="sng" dirty="0">
                    <a:latin typeface="Abadi Extra Light" panose="020B0204020104020204" pitchFamily="34" charset="0"/>
                  </a:rPr>
                  <a:t>value</a:t>
                </a:r>
                <a:r>
                  <a:rPr lang="en-GB" dirty="0">
                    <a:latin typeface="Abadi Extra Light" panose="020B0204020104020204" pitchFamily="34" charset="0"/>
                  </a:rPr>
                  <a:t> of the PMF 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A833B1-E0E7-4EF8-853E-1C4BD9CDAD97}"/>
                  </a:ext>
                </a:extLst>
              </p:cNvPr>
              <p:cNvSpPr txBox="1"/>
              <p:nvPr/>
            </p:nvSpPr>
            <p:spPr>
              <a:xfrm>
                <a:off x="2635218" y="3794690"/>
                <a:ext cx="2090765" cy="1658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≤ 1</m:t>
                      </m:r>
                    </m:oMath>
                  </m:oMathPara>
                </a14:m>
                <a:endParaRPr lang="en-I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CA833B1-E0E7-4EF8-853E-1C4BD9CD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18" y="3794690"/>
                <a:ext cx="2090765" cy="1658274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C8A4FAFF-B2A7-4C28-B41C-7D7DB110D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64" y="3632715"/>
            <a:ext cx="3044378" cy="19173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644F96-F07D-404C-96E6-ED844B662913}"/>
                  </a:ext>
                </a:extLst>
              </p:cNvPr>
              <p:cNvSpPr txBox="1"/>
              <p:nvPr/>
            </p:nvSpPr>
            <p:spPr>
              <a:xfrm>
                <a:off x="5730621" y="4379197"/>
                <a:ext cx="53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D644F96-F07D-404C-96E6-ED844B662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621" y="4379197"/>
                <a:ext cx="531043" cy="276999"/>
              </a:xfrm>
              <a:prstGeom prst="rect">
                <a:avLst/>
              </a:prstGeom>
              <a:blipFill>
                <a:blip r:embed="rId6" cstate="print"/>
                <a:stretch>
                  <a:fillRect l="-10345" t="-2174" r="-16092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A78E39-6269-4709-861F-F3D073177F15}"/>
                  </a:ext>
                </a:extLst>
              </p:cNvPr>
              <p:cNvSpPr txBox="1"/>
              <p:nvPr/>
            </p:nvSpPr>
            <p:spPr>
              <a:xfrm>
                <a:off x="7656631" y="5640825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0A78E39-6269-4709-861F-F3D07317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31" y="5640825"/>
                <a:ext cx="207621" cy="276999"/>
              </a:xfrm>
              <a:prstGeom prst="rect">
                <a:avLst/>
              </a:prstGeom>
              <a:blipFill>
                <a:blip r:embed="rId7" cstate="print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23924598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98300"/>
    </mc:Choice>
    <mc:Fallback>
      <p:transition spd="slow" advTm="98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Continuous Random Variables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continuous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a </a:t>
                </a:r>
                <a:r>
                  <a:rPr lang="en-GB" i="1" dirty="0">
                    <a:latin typeface="Abadi Extra Light" panose="020B0204020104020204" pitchFamily="34" charset="0"/>
                  </a:rPr>
                  <a:t>probability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meaningless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For cont.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IN" dirty="0">
                    <a:latin typeface="Abadi Extra Light" panose="020B0204020104020204" pitchFamily="34" charset="0"/>
                  </a:rPr>
                  <a:t>, we talk in terms of prob. within an </a:t>
                </a:r>
                <a:r>
                  <a:rPr lang="en-IN" u="sng" dirty="0">
                    <a:latin typeface="Abadi Extra Light" panose="020B0204020104020204" pitchFamily="34" charset="0"/>
                  </a:rPr>
                  <a:t>interval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∈(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the prob. that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∈(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the probability density at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FC2D59-2D3D-4078-96E0-2D832DEC1114}"/>
                  </a:ext>
                </a:extLst>
              </p:cNvPr>
              <p:cNvSpPr txBox="1"/>
              <p:nvPr/>
            </p:nvSpPr>
            <p:spPr>
              <a:xfrm>
                <a:off x="5046931" y="3567360"/>
                <a:ext cx="2211696" cy="1991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trike="sngStrike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i="1" strike="sngStrike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strike="sngStrike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 strike="sngStrike" dirty="0" smtClean="0">
                          <a:latin typeface="Cambria Math" panose="02040503050406030204" pitchFamily="18" charset="0"/>
                        </a:rPr>
                        <m:t>≤ 1</m:t>
                      </m:r>
                    </m:oMath>
                  </m:oMathPara>
                </a14:m>
                <a:endParaRPr lang="en-IN" sz="2800" strike="sngStrik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7FC2D59-2D3D-4078-96E0-2D832DEC1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931" y="3567360"/>
                <a:ext cx="2211696" cy="1991956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EF064D37-EE7A-47BF-9AD0-517FF86E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281" y="3348538"/>
            <a:ext cx="2836571" cy="2378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9626716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24682"/>
    </mc:Choice>
    <mc:Fallback>
      <p:transition spd="slow" advTm="224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/>
        </p:nvSpPr>
        <p:spPr bwMode="auto">
          <a:xfrm>
            <a:off x="4233" y="6513513"/>
            <a:ext cx="12192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1116163" name="Rectangle 3"/>
          <p:cNvSpPr>
            <a:spLocks noGrp="1" noChangeArrowheads="1"/>
          </p:cNvSpPr>
          <p:nvPr>
            <p:ph type="title"/>
          </p:nvPr>
        </p:nvSpPr>
        <p:spPr>
          <a:xfrm>
            <a:off x="249477" y="400833"/>
            <a:ext cx="10515600" cy="924730"/>
          </a:xfrm>
        </p:spPr>
        <p:txBody>
          <a:bodyPr>
            <a:noAutofit/>
          </a:bodyPr>
          <a:lstStyle/>
          <a:p>
            <a:r>
              <a:rPr lang="en-US" altLang="en-US" dirty="0">
                <a:solidFill>
                  <a:schemeClr val="accent6"/>
                </a:solidFill>
              </a:rPr>
              <a:t/>
            </a:r>
            <a:br>
              <a:rPr lang="en-US" altLang="en-US" dirty="0">
                <a:solidFill>
                  <a:schemeClr val="accent6"/>
                </a:solidFill>
              </a:rPr>
            </a:br>
            <a:r>
              <a:rPr lang="en-US" altLang="en-US" dirty="0">
                <a:solidFill>
                  <a:schemeClr val="accent6"/>
                </a:solidFill>
              </a:rPr>
              <a:t>Discrete example: roll of a die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2362200"/>
            <a:ext cx="9753600" cy="4191000"/>
            <a:chOff x="576" y="1488"/>
            <a:chExt cx="4608" cy="264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76" y="1488"/>
              <a:ext cx="4608" cy="1968"/>
              <a:chOff x="576" y="1488"/>
              <a:chExt cx="4608" cy="1968"/>
            </a:xfrm>
          </p:grpSpPr>
          <p:sp>
            <p:nvSpPr>
              <p:cNvPr id="1116166" name="Line 6"/>
              <p:cNvSpPr>
                <a:spLocks noChangeShapeType="1"/>
              </p:cNvSpPr>
              <p:nvPr/>
            </p:nvSpPr>
            <p:spPr bwMode="auto">
              <a:xfrm>
                <a:off x="2894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167" name="Line 7"/>
              <p:cNvSpPr>
                <a:spLocks noChangeShapeType="1"/>
              </p:cNvSpPr>
              <p:nvPr/>
            </p:nvSpPr>
            <p:spPr bwMode="auto">
              <a:xfrm>
                <a:off x="3184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168" name="Line 8"/>
              <p:cNvSpPr>
                <a:spLocks noChangeShapeType="1"/>
              </p:cNvSpPr>
              <p:nvPr/>
            </p:nvSpPr>
            <p:spPr bwMode="auto">
              <a:xfrm>
                <a:off x="3473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169" name="Line 9"/>
              <p:cNvSpPr>
                <a:spLocks noChangeShapeType="1"/>
              </p:cNvSpPr>
              <p:nvPr/>
            </p:nvSpPr>
            <p:spPr bwMode="auto">
              <a:xfrm>
                <a:off x="3763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170" name="Line 10"/>
              <p:cNvSpPr>
                <a:spLocks noChangeShapeType="1"/>
              </p:cNvSpPr>
              <p:nvPr/>
            </p:nvSpPr>
            <p:spPr bwMode="auto">
              <a:xfrm>
                <a:off x="4053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171" name="Line 11"/>
              <p:cNvSpPr>
                <a:spLocks noChangeShapeType="1"/>
              </p:cNvSpPr>
              <p:nvPr/>
            </p:nvSpPr>
            <p:spPr bwMode="auto">
              <a:xfrm>
                <a:off x="4343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576" y="1488"/>
                <a:ext cx="4608" cy="1968"/>
                <a:chOff x="576" y="1488"/>
                <a:chExt cx="4608" cy="1968"/>
              </a:xfrm>
            </p:grpSpPr>
            <p:sp>
              <p:nvSpPr>
                <p:cNvPr id="1116173" name="Line 13"/>
                <p:cNvSpPr>
                  <a:spLocks noChangeShapeType="1"/>
                </p:cNvSpPr>
                <p:nvPr/>
              </p:nvSpPr>
              <p:spPr bwMode="auto">
                <a:xfrm>
                  <a:off x="2604" y="1488"/>
                  <a:ext cx="0" cy="19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6174" name="Line 14"/>
                <p:cNvSpPr>
                  <a:spLocks noChangeShapeType="1"/>
                </p:cNvSpPr>
                <p:nvPr/>
              </p:nvSpPr>
              <p:spPr bwMode="auto">
                <a:xfrm>
                  <a:off x="576" y="2909"/>
                  <a:ext cx="41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617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777" y="2909"/>
                  <a:ext cx="407" cy="3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sz="2000" i="1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</a:p>
                <a:p>
                  <a:endParaRPr lang="en-US" altLang="en-US" sz="2000">
                    <a:latin typeface="Times New Roman" pitchFamily="18" charset="0"/>
                  </a:endParaRPr>
                </a:p>
              </p:txBody>
            </p:sp>
            <p:sp>
              <p:nvSpPr>
                <p:cNvPr id="111617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749" y="1488"/>
                  <a:ext cx="686" cy="3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sz="200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p(x)</a:t>
                  </a:r>
                  <a:endParaRPr lang="en-US" altLang="en-US" sz="20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endParaRPr lang="en-US" altLang="en-US" sz="2000">
                    <a:latin typeface="Times New Roman" pitchFamily="18" charset="0"/>
                  </a:endParaRPr>
                </a:p>
              </p:txBody>
            </p:sp>
            <p:sp>
              <p:nvSpPr>
                <p:cNvPr id="1116177" name="Line 17"/>
                <p:cNvSpPr>
                  <a:spLocks noChangeShapeType="1"/>
                </p:cNvSpPr>
                <p:nvPr/>
              </p:nvSpPr>
              <p:spPr bwMode="auto">
                <a:xfrm>
                  <a:off x="2459" y="2610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617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170" y="2461"/>
                  <a:ext cx="302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eaLnBrk="1" hangingPunct="1"/>
                  <a:r>
                    <a:rPr lang="en-US" altLang="en-US" sz="20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1/6</a:t>
                  </a:r>
                </a:p>
                <a:p>
                  <a:endParaRPr lang="en-US" altLang="en-US" sz="20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116179" name="Text Box 19"/>
              <p:cNvSpPr txBox="1">
                <a:spLocks noChangeArrowheads="1"/>
              </p:cNvSpPr>
              <p:nvPr/>
            </p:nvSpPr>
            <p:spPr bwMode="auto">
              <a:xfrm>
                <a:off x="2894" y="3058"/>
                <a:ext cx="1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20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1</a:t>
                </a:r>
              </a:p>
              <a:p>
                <a:endParaRPr lang="en-US" altLang="en-US" sz="2000">
                  <a:latin typeface="Times New Roman" pitchFamily="18" charset="0"/>
                </a:endParaRPr>
              </a:p>
            </p:txBody>
          </p:sp>
          <p:sp>
            <p:nvSpPr>
              <p:cNvPr id="1116180" name="Text Box 20"/>
              <p:cNvSpPr txBox="1">
                <a:spLocks noChangeArrowheads="1"/>
              </p:cNvSpPr>
              <p:nvPr/>
            </p:nvSpPr>
            <p:spPr bwMode="auto">
              <a:xfrm>
                <a:off x="3763" y="3058"/>
                <a:ext cx="105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20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4</a:t>
                </a:r>
              </a:p>
              <a:p>
                <a:endParaRPr lang="en-US" altLang="en-US" sz="2000">
                  <a:latin typeface="Times New Roman" pitchFamily="18" charset="0"/>
                </a:endParaRPr>
              </a:p>
            </p:txBody>
          </p:sp>
          <p:sp>
            <p:nvSpPr>
              <p:cNvPr id="1116181" name="Text Box 21"/>
              <p:cNvSpPr txBox="1">
                <a:spLocks noChangeArrowheads="1"/>
              </p:cNvSpPr>
              <p:nvPr/>
            </p:nvSpPr>
            <p:spPr bwMode="auto">
              <a:xfrm>
                <a:off x="4053" y="3058"/>
                <a:ext cx="11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20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5</a:t>
                </a:r>
              </a:p>
              <a:p>
                <a:endParaRPr lang="en-US" altLang="en-US" sz="2000">
                  <a:latin typeface="Times New Roman" pitchFamily="18" charset="0"/>
                </a:endParaRPr>
              </a:p>
            </p:txBody>
          </p:sp>
          <p:sp>
            <p:nvSpPr>
              <p:cNvPr id="1116182" name="Text Box 22"/>
              <p:cNvSpPr txBox="1">
                <a:spLocks noChangeArrowheads="1"/>
              </p:cNvSpPr>
              <p:nvPr/>
            </p:nvSpPr>
            <p:spPr bwMode="auto">
              <a:xfrm>
                <a:off x="4343" y="3058"/>
                <a:ext cx="151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20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6</a:t>
                </a:r>
              </a:p>
              <a:p>
                <a:endParaRPr lang="en-US" altLang="en-US" sz="2000">
                  <a:latin typeface="Times New Roman" pitchFamily="18" charset="0"/>
                </a:endParaRPr>
              </a:p>
            </p:txBody>
          </p:sp>
          <p:sp>
            <p:nvSpPr>
              <p:cNvPr id="1116183" name="Text Box 23"/>
              <p:cNvSpPr txBox="1">
                <a:spLocks noChangeArrowheads="1"/>
              </p:cNvSpPr>
              <p:nvPr/>
            </p:nvSpPr>
            <p:spPr bwMode="auto">
              <a:xfrm>
                <a:off x="3184" y="3058"/>
                <a:ext cx="12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20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2</a:t>
                </a:r>
              </a:p>
              <a:p>
                <a:endParaRPr lang="en-US" altLang="en-US" sz="2000">
                  <a:latin typeface="Times New Roman" pitchFamily="18" charset="0"/>
                </a:endParaRPr>
              </a:p>
            </p:txBody>
          </p:sp>
          <p:sp>
            <p:nvSpPr>
              <p:cNvPr id="1116184" name="Text Box 24"/>
              <p:cNvSpPr txBox="1">
                <a:spLocks noChangeArrowheads="1"/>
              </p:cNvSpPr>
              <p:nvPr/>
            </p:nvSpPr>
            <p:spPr bwMode="auto">
              <a:xfrm>
                <a:off x="3473" y="3058"/>
                <a:ext cx="12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20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3</a:t>
                </a:r>
              </a:p>
              <a:p>
                <a:endParaRPr lang="en-US" altLang="en-US" sz="2000">
                  <a:latin typeface="Times New Roman" pitchFamily="18" charset="0"/>
                </a:endParaRPr>
              </a:p>
            </p:txBody>
          </p:sp>
          <p:sp>
            <p:nvSpPr>
              <p:cNvPr id="1116185" name="Rectangle 25"/>
              <p:cNvSpPr>
                <a:spLocks noChangeArrowheads="1"/>
              </p:cNvSpPr>
              <p:nvPr/>
            </p:nvSpPr>
            <p:spPr bwMode="auto">
              <a:xfrm>
                <a:off x="2871" y="2544"/>
                <a:ext cx="92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186" name="Rectangle 26"/>
              <p:cNvSpPr>
                <a:spLocks noChangeArrowheads="1"/>
              </p:cNvSpPr>
              <p:nvPr/>
            </p:nvSpPr>
            <p:spPr bwMode="auto">
              <a:xfrm>
                <a:off x="3160" y="2544"/>
                <a:ext cx="104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187" name="Rectangle 27"/>
              <p:cNvSpPr>
                <a:spLocks noChangeArrowheads="1"/>
              </p:cNvSpPr>
              <p:nvPr/>
            </p:nvSpPr>
            <p:spPr bwMode="auto">
              <a:xfrm>
                <a:off x="3450" y="2544"/>
                <a:ext cx="92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188" name="Rectangle 28"/>
              <p:cNvSpPr>
                <a:spLocks noChangeArrowheads="1"/>
              </p:cNvSpPr>
              <p:nvPr/>
            </p:nvSpPr>
            <p:spPr bwMode="auto">
              <a:xfrm>
                <a:off x="3728" y="2544"/>
                <a:ext cx="93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189" name="Rectangle 29"/>
              <p:cNvSpPr>
                <a:spLocks noChangeArrowheads="1"/>
              </p:cNvSpPr>
              <p:nvPr/>
            </p:nvSpPr>
            <p:spPr bwMode="auto">
              <a:xfrm>
                <a:off x="4018" y="2544"/>
                <a:ext cx="92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190" name="Rectangle 30"/>
              <p:cNvSpPr>
                <a:spLocks noChangeArrowheads="1"/>
              </p:cNvSpPr>
              <p:nvPr/>
            </p:nvSpPr>
            <p:spPr bwMode="auto">
              <a:xfrm>
                <a:off x="4308" y="2544"/>
                <a:ext cx="92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3408" y="3456"/>
              <a:ext cx="1584" cy="672"/>
              <a:chOff x="2112" y="2688"/>
              <a:chExt cx="1584" cy="672"/>
            </a:xfrm>
          </p:grpSpPr>
          <p:sp>
            <p:nvSpPr>
              <p:cNvPr id="1116192" name="Rectangle 32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584" cy="67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0" anchor="ctr"/>
              <a:lstStyle/>
              <a:p>
                <a:endParaRPr lang="en-US"/>
              </a:p>
            </p:txBody>
          </p:sp>
          <p:graphicFrame>
            <p:nvGraphicFramePr>
              <p:cNvPr id="1116193" name="Object 33"/>
              <p:cNvGraphicFramePr>
                <a:graphicFrameLocks noChangeAspect="1"/>
              </p:cNvGraphicFramePr>
              <p:nvPr/>
            </p:nvGraphicFramePr>
            <p:xfrm>
              <a:off x="2256" y="2784"/>
              <a:ext cx="1100" cy="568"/>
            </p:xfrm>
            <a:graphic>
              <a:graphicData uri="http://schemas.openxmlformats.org/presentationml/2006/ole">
                <p:oleObj spid="_x0000_s1026" name="Equation" r:id="rId4" imgW="660113" imgH="342751" progId="">
                  <p:embed/>
                </p:oleObj>
              </a:graphicData>
            </a:graphic>
          </p:graphicFrame>
        </p:grpSp>
      </p:grpSp>
    </p:spTree>
    <p:extLst>
      <p:ext uri="{BB962C8B-B14F-4D97-AF65-F5344CB8AC3E}">
        <p14:creationId xmlns="" xmlns:p14="http://schemas.microsoft.com/office/powerpoint/2010/main" val="6367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ChangeArrowheads="1"/>
          </p:cNvSpPr>
          <p:nvPr/>
        </p:nvSpPr>
        <p:spPr bwMode="auto">
          <a:xfrm>
            <a:off x="4233" y="6513513"/>
            <a:ext cx="12192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US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1" y="304800"/>
            <a:ext cx="11112500" cy="1462088"/>
          </a:xfrm>
        </p:spPr>
        <p:txBody>
          <a:bodyPr/>
          <a:lstStyle/>
          <a:p>
            <a:r>
              <a:rPr lang="en-US" altLang="en-US" dirty="0">
                <a:solidFill>
                  <a:schemeClr val="accent6"/>
                </a:solidFill>
              </a:rPr>
              <a:t>Probability mass function (</a:t>
            </a:r>
            <a:r>
              <a:rPr lang="en-US" altLang="en-US" dirty="0" err="1">
                <a:solidFill>
                  <a:schemeClr val="accent6"/>
                </a:solidFill>
              </a:rPr>
              <a:t>pmf</a:t>
            </a:r>
            <a:r>
              <a:rPr lang="en-US" altLang="en-US" dirty="0">
                <a:solidFill>
                  <a:schemeClr val="accent6"/>
                </a:solidFill>
              </a:rPr>
              <a:t>)</a:t>
            </a:r>
            <a:endParaRPr lang="en-US" altLang="en-US" dirty="0">
              <a:solidFill>
                <a:schemeClr val="accent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49601" y="1981200"/>
            <a:ext cx="5465233" cy="4611688"/>
            <a:chOff x="-3" y="-3"/>
            <a:chExt cx="941" cy="331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935" cy="3308"/>
              <a:chOff x="0" y="0"/>
              <a:chExt cx="935" cy="3308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453" cy="374"/>
                <a:chOff x="0" y="0"/>
                <a:chExt cx="453" cy="374"/>
              </a:xfrm>
            </p:grpSpPr>
            <p:sp>
              <p:nvSpPr>
                <p:cNvPr id="1118216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7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x</a:t>
                  </a:r>
                  <a:endParaRPr lang="en-US" altLang="en-US" sz="2400" b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18217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3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453" y="0"/>
                <a:ext cx="482" cy="374"/>
                <a:chOff x="453" y="0"/>
                <a:chExt cx="482" cy="374"/>
              </a:xfrm>
            </p:grpSpPr>
            <p:sp>
              <p:nvSpPr>
                <p:cNvPr id="1118219" name="Rectangle 11"/>
                <p:cNvSpPr>
                  <a:spLocks noChangeArrowheads="1"/>
                </p:cNvSpPr>
                <p:nvPr/>
              </p:nvSpPr>
              <p:spPr bwMode="auto">
                <a:xfrm>
                  <a:off x="496" y="0"/>
                  <a:ext cx="39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p(x)</a:t>
                  </a:r>
                  <a:endParaRPr lang="en-US" altLang="en-US" sz="2400" b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18220" name="Rectangle 12"/>
                <p:cNvSpPr>
                  <a:spLocks noChangeArrowheads="1"/>
                </p:cNvSpPr>
                <p:nvPr/>
              </p:nvSpPr>
              <p:spPr bwMode="auto">
                <a:xfrm>
                  <a:off x="453" y="0"/>
                  <a:ext cx="48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0" y="374"/>
                <a:ext cx="453" cy="489"/>
                <a:chOff x="0" y="374"/>
                <a:chExt cx="453" cy="489"/>
              </a:xfrm>
            </p:grpSpPr>
            <p:sp>
              <p:nvSpPr>
                <p:cNvPr id="1118222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18223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453" y="374"/>
                <a:ext cx="482" cy="489"/>
                <a:chOff x="453" y="374"/>
                <a:chExt cx="482" cy="489"/>
              </a:xfrm>
            </p:grpSpPr>
            <p:sp>
              <p:nvSpPr>
                <p:cNvPr id="1118225" name="Rectangle 17"/>
                <p:cNvSpPr>
                  <a:spLocks noChangeArrowheads="1"/>
                </p:cNvSpPr>
                <p:nvPr/>
              </p:nvSpPr>
              <p:spPr bwMode="auto">
                <a:xfrm>
                  <a:off x="496" y="374"/>
                  <a:ext cx="396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p(x=1)</a:t>
                  </a:r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=1/6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18226" name="Rectangle 18"/>
                <p:cNvSpPr>
                  <a:spLocks noChangeArrowheads="1"/>
                </p:cNvSpPr>
                <p:nvPr/>
              </p:nvSpPr>
              <p:spPr bwMode="auto">
                <a:xfrm>
                  <a:off x="453" y="374"/>
                  <a:ext cx="482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0" y="863"/>
                <a:ext cx="453" cy="489"/>
                <a:chOff x="0" y="863"/>
                <a:chExt cx="453" cy="489"/>
              </a:xfrm>
            </p:grpSpPr>
            <p:sp>
              <p:nvSpPr>
                <p:cNvPr id="1118228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863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2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18229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863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453" y="863"/>
                <a:ext cx="482" cy="489"/>
                <a:chOff x="453" y="863"/>
                <a:chExt cx="482" cy="489"/>
              </a:xfrm>
            </p:grpSpPr>
            <p:sp>
              <p:nvSpPr>
                <p:cNvPr id="1118231" name="Rectangle 23"/>
                <p:cNvSpPr>
                  <a:spLocks noChangeArrowheads="1"/>
                </p:cNvSpPr>
                <p:nvPr/>
              </p:nvSpPr>
              <p:spPr bwMode="auto">
                <a:xfrm>
                  <a:off x="496" y="863"/>
                  <a:ext cx="396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p(x=2)</a:t>
                  </a:r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=1/6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18232" name="Rectangle 24"/>
                <p:cNvSpPr>
                  <a:spLocks noChangeArrowheads="1"/>
                </p:cNvSpPr>
                <p:nvPr/>
              </p:nvSpPr>
              <p:spPr bwMode="auto">
                <a:xfrm>
                  <a:off x="453" y="863"/>
                  <a:ext cx="482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1352"/>
                <a:ext cx="453" cy="489"/>
                <a:chOff x="0" y="1352"/>
                <a:chExt cx="453" cy="489"/>
              </a:xfrm>
            </p:grpSpPr>
            <p:sp>
              <p:nvSpPr>
                <p:cNvPr id="1118234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1352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3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18235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1352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453" y="1352"/>
                <a:ext cx="482" cy="489"/>
                <a:chOff x="453" y="1352"/>
                <a:chExt cx="482" cy="489"/>
              </a:xfrm>
            </p:grpSpPr>
            <p:sp>
              <p:nvSpPr>
                <p:cNvPr id="1118237" name="Rectangle 29"/>
                <p:cNvSpPr>
                  <a:spLocks noChangeArrowheads="1"/>
                </p:cNvSpPr>
                <p:nvPr/>
              </p:nvSpPr>
              <p:spPr bwMode="auto">
                <a:xfrm>
                  <a:off x="496" y="1352"/>
                  <a:ext cx="396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p(x=3)</a:t>
                  </a:r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=1/6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18238" name="Rectangle 30"/>
                <p:cNvSpPr>
                  <a:spLocks noChangeArrowheads="1"/>
                </p:cNvSpPr>
                <p:nvPr/>
              </p:nvSpPr>
              <p:spPr bwMode="auto">
                <a:xfrm>
                  <a:off x="453" y="1352"/>
                  <a:ext cx="482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1841"/>
                <a:ext cx="453" cy="489"/>
                <a:chOff x="0" y="1841"/>
                <a:chExt cx="453" cy="489"/>
              </a:xfrm>
            </p:grpSpPr>
            <p:sp>
              <p:nvSpPr>
                <p:cNvPr id="1118240" name="Rectangle 32"/>
                <p:cNvSpPr>
                  <a:spLocks noChangeArrowheads="1"/>
                </p:cNvSpPr>
                <p:nvPr/>
              </p:nvSpPr>
              <p:spPr bwMode="auto">
                <a:xfrm>
                  <a:off x="43" y="1841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4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18241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1841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453" y="1841"/>
                <a:ext cx="482" cy="489"/>
                <a:chOff x="453" y="1841"/>
                <a:chExt cx="482" cy="489"/>
              </a:xfrm>
            </p:grpSpPr>
            <p:sp>
              <p:nvSpPr>
                <p:cNvPr id="1118243" name="Rectangle 35"/>
                <p:cNvSpPr>
                  <a:spLocks noChangeArrowheads="1"/>
                </p:cNvSpPr>
                <p:nvPr/>
              </p:nvSpPr>
              <p:spPr bwMode="auto">
                <a:xfrm>
                  <a:off x="496" y="1841"/>
                  <a:ext cx="396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p(x=4)</a:t>
                  </a:r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=1/6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18244" name="Rectangle 36"/>
                <p:cNvSpPr>
                  <a:spLocks noChangeArrowheads="1"/>
                </p:cNvSpPr>
                <p:nvPr/>
              </p:nvSpPr>
              <p:spPr bwMode="auto">
                <a:xfrm>
                  <a:off x="453" y="1841"/>
                  <a:ext cx="482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0" y="2330"/>
                <a:ext cx="453" cy="489"/>
                <a:chOff x="0" y="2330"/>
                <a:chExt cx="453" cy="489"/>
              </a:xfrm>
            </p:grpSpPr>
            <p:sp>
              <p:nvSpPr>
                <p:cNvPr id="1118246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2330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5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18247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2330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453" y="2330"/>
                <a:ext cx="482" cy="489"/>
                <a:chOff x="453" y="2330"/>
                <a:chExt cx="482" cy="489"/>
              </a:xfrm>
            </p:grpSpPr>
            <p:sp>
              <p:nvSpPr>
                <p:cNvPr id="1118249" name="Rectangle 41"/>
                <p:cNvSpPr>
                  <a:spLocks noChangeArrowheads="1"/>
                </p:cNvSpPr>
                <p:nvPr/>
              </p:nvSpPr>
              <p:spPr bwMode="auto">
                <a:xfrm>
                  <a:off x="496" y="2330"/>
                  <a:ext cx="396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p(x=5)</a:t>
                  </a:r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=1/6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18250" name="Rectangle 42"/>
                <p:cNvSpPr>
                  <a:spLocks noChangeArrowheads="1"/>
                </p:cNvSpPr>
                <p:nvPr/>
              </p:nvSpPr>
              <p:spPr bwMode="auto">
                <a:xfrm>
                  <a:off x="453" y="2330"/>
                  <a:ext cx="482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2819"/>
                <a:ext cx="453" cy="489"/>
                <a:chOff x="0" y="2819"/>
                <a:chExt cx="453" cy="489"/>
              </a:xfrm>
            </p:grpSpPr>
            <p:sp>
              <p:nvSpPr>
                <p:cNvPr id="1118252" name="Rectangle 44"/>
                <p:cNvSpPr>
                  <a:spLocks noChangeArrowheads="1"/>
                </p:cNvSpPr>
                <p:nvPr/>
              </p:nvSpPr>
              <p:spPr bwMode="auto">
                <a:xfrm>
                  <a:off x="43" y="2819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6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18253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2819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453" y="2819"/>
                <a:ext cx="482" cy="489"/>
                <a:chOff x="453" y="2819"/>
                <a:chExt cx="482" cy="489"/>
              </a:xfrm>
            </p:grpSpPr>
            <p:sp>
              <p:nvSpPr>
                <p:cNvPr id="1118255" name="Rectangle 47"/>
                <p:cNvSpPr>
                  <a:spLocks noChangeArrowheads="1"/>
                </p:cNvSpPr>
                <p:nvPr/>
              </p:nvSpPr>
              <p:spPr bwMode="auto">
                <a:xfrm>
                  <a:off x="496" y="2819"/>
                  <a:ext cx="396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 i="1" u="sng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p(x=6)</a:t>
                  </a:r>
                  <a:r>
                    <a:rPr lang="en-US" altLang="en-US" sz="2400" b="0" u="sng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=1/6</a:t>
                  </a:r>
                  <a:endParaRPr lang="en-US" altLang="en-US" sz="2400" b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18256" name="Rectangle 48"/>
                <p:cNvSpPr>
                  <a:spLocks noChangeArrowheads="1"/>
                </p:cNvSpPr>
                <p:nvPr/>
              </p:nvSpPr>
              <p:spPr bwMode="auto">
                <a:xfrm>
                  <a:off x="453" y="2819"/>
                  <a:ext cx="482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1118257" name="Rectangle 49"/>
            <p:cNvSpPr>
              <a:spLocks noChangeArrowheads="1"/>
            </p:cNvSpPr>
            <p:nvPr/>
          </p:nvSpPr>
          <p:spPr bwMode="auto">
            <a:xfrm>
              <a:off x="-3" y="-3"/>
              <a:ext cx="941" cy="331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8095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103632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accent6"/>
                </a:solidFill>
              </a:rPr>
              <a:t>Cumulative distribution function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46400" y="1828800"/>
            <a:ext cx="6604000" cy="4572000"/>
            <a:chOff x="-3" y="-3"/>
            <a:chExt cx="1074" cy="331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1068" cy="3308"/>
              <a:chOff x="0" y="0"/>
              <a:chExt cx="1068" cy="330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453" cy="374"/>
                <a:chOff x="0" y="0"/>
                <a:chExt cx="453" cy="374"/>
              </a:xfrm>
            </p:grpSpPr>
            <p:sp>
              <p:nvSpPr>
                <p:cNvPr id="1122310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7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x</a:t>
                  </a:r>
                  <a:endParaRPr lang="en-US" altLang="en-US" sz="2400" b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2231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3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453" y="0"/>
                <a:ext cx="615" cy="374"/>
                <a:chOff x="453" y="0"/>
                <a:chExt cx="615" cy="374"/>
              </a:xfrm>
            </p:grpSpPr>
            <p:sp>
              <p:nvSpPr>
                <p:cNvPr id="1122313" name="Rectangle 9"/>
                <p:cNvSpPr>
                  <a:spLocks noChangeArrowheads="1"/>
                </p:cNvSpPr>
                <p:nvPr/>
              </p:nvSpPr>
              <p:spPr bwMode="auto">
                <a:xfrm>
                  <a:off x="496" y="0"/>
                  <a:ext cx="52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P(x≤A)</a:t>
                  </a:r>
                  <a:endParaRPr lang="en-US" altLang="en-US" sz="2400" b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22314" name="Rectangle 10"/>
                <p:cNvSpPr>
                  <a:spLocks noChangeArrowheads="1"/>
                </p:cNvSpPr>
                <p:nvPr/>
              </p:nvSpPr>
              <p:spPr bwMode="auto">
                <a:xfrm>
                  <a:off x="453" y="0"/>
                  <a:ext cx="61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0" y="374"/>
                <a:ext cx="453" cy="489"/>
                <a:chOff x="0" y="374"/>
                <a:chExt cx="453" cy="489"/>
              </a:xfrm>
            </p:grpSpPr>
            <p:sp>
              <p:nvSpPr>
                <p:cNvPr id="1122316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22317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453" y="374"/>
                <a:ext cx="615" cy="489"/>
                <a:chOff x="453" y="374"/>
                <a:chExt cx="615" cy="489"/>
              </a:xfrm>
            </p:grpSpPr>
            <p:sp>
              <p:nvSpPr>
                <p:cNvPr id="1122319" name="Rectangle 15"/>
                <p:cNvSpPr>
                  <a:spLocks noChangeArrowheads="1"/>
                </p:cNvSpPr>
                <p:nvPr/>
              </p:nvSpPr>
              <p:spPr bwMode="auto">
                <a:xfrm>
                  <a:off x="496" y="374"/>
                  <a:ext cx="529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P(x≤1)</a:t>
                  </a:r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=1/6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22320" name="Rectangle 16"/>
                <p:cNvSpPr>
                  <a:spLocks noChangeArrowheads="1"/>
                </p:cNvSpPr>
                <p:nvPr/>
              </p:nvSpPr>
              <p:spPr bwMode="auto">
                <a:xfrm>
                  <a:off x="453" y="374"/>
                  <a:ext cx="615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863"/>
                <a:ext cx="453" cy="489"/>
                <a:chOff x="0" y="863"/>
                <a:chExt cx="453" cy="489"/>
              </a:xfrm>
            </p:grpSpPr>
            <p:sp>
              <p:nvSpPr>
                <p:cNvPr id="1122322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863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2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22323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863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453" y="863"/>
                <a:ext cx="615" cy="489"/>
                <a:chOff x="453" y="863"/>
                <a:chExt cx="615" cy="489"/>
              </a:xfrm>
            </p:grpSpPr>
            <p:sp>
              <p:nvSpPr>
                <p:cNvPr id="1122325" name="Rectangle 21"/>
                <p:cNvSpPr>
                  <a:spLocks noChangeArrowheads="1"/>
                </p:cNvSpPr>
                <p:nvPr/>
              </p:nvSpPr>
              <p:spPr bwMode="auto">
                <a:xfrm>
                  <a:off x="496" y="863"/>
                  <a:ext cx="529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P(x≤2)</a:t>
                  </a:r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=2/6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22326" name="Rectangle 22"/>
                <p:cNvSpPr>
                  <a:spLocks noChangeArrowheads="1"/>
                </p:cNvSpPr>
                <p:nvPr/>
              </p:nvSpPr>
              <p:spPr bwMode="auto">
                <a:xfrm>
                  <a:off x="453" y="863"/>
                  <a:ext cx="615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0" y="1352"/>
                <a:ext cx="453" cy="489"/>
                <a:chOff x="0" y="1352"/>
                <a:chExt cx="453" cy="489"/>
              </a:xfrm>
            </p:grpSpPr>
            <p:sp>
              <p:nvSpPr>
                <p:cNvPr id="1122328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352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3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22329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352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453" y="1352"/>
                <a:ext cx="615" cy="489"/>
                <a:chOff x="453" y="1352"/>
                <a:chExt cx="615" cy="489"/>
              </a:xfrm>
            </p:grpSpPr>
            <p:sp>
              <p:nvSpPr>
                <p:cNvPr id="1122331" name="Rectangle 27"/>
                <p:cNvSpPr>
                  <a:spLocks noChangeArrowheads="1"/>
                </p:cNvSpPr>
                <p:nvPr/>
              </p:nvSpPr>
              <p:spPr bwMode="auto">
                <a:xfrm>
                  <a:off x="496" y="1352"/>
                  <a:ext cx="529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P(x≤3)</a:t>
                  </a:r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=3/6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22332" name="Rectangle 28"/>
                <p:cNvSpPr>
                  <a:spLocks noChangeArrowheads="1"/>
                </p:cNvSpPr>
                <p:nvPr/>
              </p:nvSpPr>
              <p:spPr bwMode="auto">
                <a:xfrm>
                  <a:off x="453" y="1352"/>
                  <a:ext cx="615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9"/>
              <p:cNvGrpSpPr>
                <a:grpSpLocks/>
              </p:cNvGrpSpPr>
              <p:nvPr/>
            </p:nvGrpSpPr>
            <p:grpSpPr bwMode="auto">
              <a:xfrm>
                <a:off x="0" y="1841"/>
                <a:ext cx="453" cy="489"/>
                <a:chOff x="0" y="1841"/>
                <a:chExt cx="453" cy="489"/>
              </a:xfrm>
            </p:grpSpPr>
            <p:sp>
              <p:nvSpPr>
                <p:cNvPr id="1122334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1841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4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22335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841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453" y="1841"/>
                <a:ext cx="615" cy="489"/>
                <a:chOff x="453" y="1841"/>
                <a:chExt cx="615" cy="489"/>
              </a:xfrm>
            </p:grpSpPr>
            <p:sp>
              <p:nvSpPr>
                <p:cNvPr id="1122337" name="Rectangle 33"/>
                <p:cNvSpPr>
                  <a:spLocks noChangeArrowheads="1"/>
                </p:cNvSpPr>
                <p:nvPr/>
              </p:nvSpPr>
              <p:spPr bwMode="auto">
                <a:xfrm>
                  <a:off x="496" y="1841"/>
                  <a:ext cx="529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P(x≤4)</a:t>
                  </a:r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=4/6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22338" name="Rectangle 34"/>
                <p:cNvSpPr>
                  <a:spLocks noChangeArrowheads="1"/>
                </p:cNvSpPr>
                <p:nvPr/>
              </p:nvSpPr>
              <p:spPr bwMode="auto">
                <a:xfrm>
                  <a:off x="453" y="1841"/>
                  <a:ext cx="615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5"/>
              <p:cNvGrpSpPr>
                <a:grpSpLocks/>
              </p:cNvGrpSpPr>
              <p:nvPr/>
            </p:nvGrpSpPr>
            <p:grpSpPr bwMode="auto">
              <a:xfrm>
                <a:off x="0" y="2330"/>
                <a:ext cx="453" cy="489"/>
                <a:chOff x="0" y="2330"/>
                <a:chExt cx="453" cy="489"/>
              </a:xfrm>
            </p:grpSpPr>
            <p:sp>
              <p:nvSpPr>
                <p:cNvPr id="1122340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2330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5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22341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2330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8"/>
              <p:cNvGrpSpPr>
                <a:grpSpLocks/>
              </p:cNvGrpSpPr>
              <p:nvPr/>
            </p:nvGrpSpPr>
            <p:grpSpPr bwMode="auto">
              <a:xfrm>
                <a:off x="453" y="2330"/>
                <a:ext cx="615" cy="489"/>
                <a:chOff x="453" y="2330"/>
                <a:chExt cx="615" cy="489"/>
              </a:xfrm>
            </p:grpSpPr>
            <p:sp>
              <p:nvSpPr>
                <p:cNvPr id="11223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96" y="2330"/>
                  <a:ext cx="529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P(x≤5)</a:t>
                  </a:r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=5/6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22344" name="Rectangle 40"/>
                <p:cNvSpPr>
                  <a:spLocks noChangeArrowheads="1"/>
                </p:cNvSpPr>
                <p:nvPr/>
              </p:nvSpPr>
              <p:spPr bwMode="auto">
                <a:xfrm>
                  <a:off x="453" y="2330"/>
                  <a:ext cx="615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41"/>
              <p:cNvGrpSpPr>
                <a:grpSpLocks/>
              </p:cNvGrpSpPr>
              <p:nvPr/>
            </p:nvGrpSpPr>
            <p:grpSpPr bwMode="auto">
              <a:xfrm>
                <a:off x="0" y="2819"/>
                <a:ext cx="453" cy="489"/>
                <a:chOff x="0" y="2819"/>
                <a:chExt cx="453" cy="489"/>
              </a:xfrm>
            </p:grpSpPr>
            <p:sp>
              <p:nvSpPr>
                <p:cNvPr id="1122346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2819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6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22347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2819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4"/>
              <p:cNvGrpSpPr>
                <a:grpSpLocks/>
              </p:cNvGrpSpPr>
              <p:nvPr/>
            </p:nvGrpSpPr>
            <p:grpSpPr bwMode="auto">
              <a:xfrm>
                <a:off x="453" y="2819"/>
                <a:ext cx="615" cy="489"/>
                <a:chOff x="453" y="2819"/>
                <a:chExt cx="615" cy="489"/>
              </a:xfrm>
            </p:grpSpPr>
            <p:sp>
              <p:nvSpPr>
                <p:cNvPr id="1122349" name="Rectangle 45"/>
                <p:cNvSpPr>
                  <a:spLocks noChangeArrowheads="1"/>
                </p:cNvSpPr>
                <p:nvPr/>
              </p:nvSpPr>
              <p:spPr bwMode="auto">
                <a:xfrm>
                  <a:off x="496" y="2819"/>
                  <a:ext cx="529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algn="ctr" eaLnBrk="1" hangingPunct="1"/>
                  <a:r>
                    <a:rPr lang="en-US" altLang="en-US" sz="2400" b="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P(x≤6)</a:t>
                  </a:r>
                  <a:r>
                    <a:rPr lang="en-US" altLang="en-US" sz="2400" b="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=6/6</a:t>
                  </a:r>
                </a:p>
                <a:p>
                  <a:pPr algn="ctr"/>
                  <a:endParaRPr lang="en-US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122350" name="Rectangle 46"/>
                <p:cNvSpPr>
                  <a:spLocks noChangeArrowheads="1"/>
                </p:cNvSpPr>
                <p:nvPr/>
              </p:nvSpPr>
              <p:spPr bwMode="auto">
                <a:xfrm>
                  <a:off x="453" y="2819"/>
                  <a:ext cx="615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1122351" name="Rectangle 47"/>
            <p:cNvSpPr>
              <a:spLocks noChangeArrowheads="1"/>
            </p:cNvSpPr>
            <p:nvPr/>
          </p:nvSpPr>
          <p:spPr bwMode="auto">
            <a:xfrm>
              <a:off x="-3" y="-3"/>
              <a:ext cx="1074" cy="331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18761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1" y="381000"/>
            <a:ext cx="11315700" cy="1462088"/>
          </a:xfrm>
        </p:spPr>
        <p:txBody>
          <a:bodyPr/>
          <a:lstStyle/>
          <a:p>
            <a:r>
              <a:rPr lang="en-US" altLang="en-US" dirty="0">
                <a:solidFill>
                  <a:schemeClr val="accent6"/>
                </a:solidFill>
              </a:rPr>
              <a:t>Cumulative distribution function (CDF)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2701925"/>
            <a:ext cx="8128000" cy="2840038"/>
            <a:chOff x="1008" y="1702"/>
            <a:chExt cx="3840" cy="178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8" y="1885"/>
              <a:ext cx="1448" cy="1171"/>
              <a:chOff x="2450" y="1933"/>
              <a:chExt cx="1448" cy="1171"/>
            </a:xfrm>
          </p:grpSpPr>
          <p:sp>
            <p:nvSpPr>
              <p:cNvPr id="1120261" name="Rectangle 5"/>
              <p:cNvSpPr>
                <a:spLocks noChangeArrowheads="1"/>
              </p:cNvSpPr>
              <p:nvPr/>
            </p:nvSpPr>
            <p:spPr bwMode="auto">
              <a:xfrm>
                <a:off x="2450" y="2960"/>
                <a:ext cx="241" cy="14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262" name="Rectangle 6"/>
              <p:cNvSpPr>
                <a:spLocks noChangeArrowheads="1"/>
              </p:cNvSpPr>
              <p:nvPr/>
            </p:nvSpPr>
            <p:spPr bwMode="auto">
              <a:xfrm>
                <a:off x="2691" y="2755"/>
                <a:ext cx="241" cy="34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263" name="Rectangle 7"/>
              <p:cNvSpPr>
                <a:spLocks noChangeArrowheads="1"/>
              </p:cNvSpPr>
              <p:nvPr/>
            </p:nvSpPr>
            <p:spPr bwMode="auto">
              <a:xfrm>
                <a:off x="2932" y="2550"/>
                <a:ext cx="242" cy="55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264" name="Rectangle 8"/>
              <p:cNvSpPr>
                <a:spLocks noChangeArrowheads="1"/>
              </p:cNvSpPr>
              <p:nvPr/>
            </p:nvSpPr>
            <p:spPr bwMode="auto">
              <a:xfrm>
                <a:off x="3174" y="2349"/>
                <a:ext cx="323" cy="75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265" name="Rectangle 9"/>
              <p:cNvSpPr>
                <a:spLocks noChangeArrowheads="1"/>
              </p:cNvSpPr>
              <p:nvPr/>
            </p:nvSpPr>
            <p:spPr bwMode="auto">
              <a:xfrm>
                <a:off x="3415" y="2139"/>
                <a:ext cx="242" cy="9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266" name="Rectangle 10"/>
              <p:cNvSpPr>
                <a:spLocks noChangeArrowheads="1"/>
              </p:cNvSpPr>
              <p:nvPr/>
            </p:nvSpPr>
            <p:spPr bwMode="auto">
              <a:xfrm>
                <a:off x="3657" y="1933"/>
                <a:ext cx="241" cy="11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008" y="1702"/>
              <a:ext cx="3840" cy="1789"/>
              <a:chOff x="1008" y="1702"/>
              <a:chExt cx="3840" cy="1789"/>
            </a:xfrm>
          </p:grpSpPr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1008" y="1702"/>
                <a:ext cx="3840" cy="1789"/>
                <a:chOff x="1008" y="1702"/>
                <a:chExt cx="3840" cy="1789"/>
              </a:xfrm>
            </p:grpSpPr>
            <p:sp>
              <p:nvSpPr>
                <p:cNvPr id="1120269" name="Line 13"/>
                <p:cNvSpPr>
                  <a:spLocks noChangeShapeType="1"/>
                </p:cNvSpPr>
                <p:nvPr/>
              </p:nvSpPr>
              <p:spPr bwMode="auto">
                <a:xfrm>
                  <a:off x="2617" y="2912"/>
                  <a:ext cx="1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" name="Group 14"/>
                <p:cNvGrpSpPr>
                  <a:grpSpLocks/>
                </p:cNvGrpSpPr>
                <p:nvPr/>
              </p:nvGrpSpPr>
              <p:grpSpPr bwMode="auto">
                <a:xfrm>
                  <a:off x="1008" y="1702"/>
                  <a:ext cx="3840" cy="1789"/>
                  <a:chOff x="1008" y="1702"/>
                  <a:chExt cx="3840" cy="1789"/>
                </a:xfrm>
              </p:grpSpPr>
              <p:sp>
                <p:nvSpPr>
                  <p:cNvPr id="112027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872"/>
                    <a:ext cx="0" cy="161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027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3058"/>
                    <a:ext cx="3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0273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09" y="3080"/>
                    <a:ext cx="339" cy="2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altLang="en-US" sz="2000" i="1">
                        <a:latin typeface="Times New Roman" pitchFamily="18" charset="0"/>
                      </a:rPr>
                      <a:t>x</a:t>
                    </a:r>
                  </a:p>
                </p:txBody>
              </p:sp>
              <p:sp>
                <p:nvSpPr>
                  <p:cNvPr id="112027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9" y="1702"/>
                    <a:ext cx="571" cy="2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altLang="en-US" sz="2000" i="1">
                        <a:latin typeface="Times New Roman" pitchFamily="18" charset="0"/>
                      </a:rPr>
                      <a:t>P(x)</a:t>
                    </a:r>
                    <a:endParaRPr lang="en-US" altLang="en-US" sz="2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2027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2832"/>
                    <a:ext cx="252" cy="1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2000">
                        <a:latin typeface="Times New Roman" pitchFamily="18" charset="0"/>
                      </a:rPr>
                      <a:t>1/6</a:t>
                    </a:r>
                  </a:p>
                </p:txBody>
              </p:sp>
              <p:sp>
                <p:nvSpPr>
                  <p:cNvPr id="112027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9" y="3140"/>
                    <a:ext cx="97" cy="1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2000">
                        <a:latin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12027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3" y="3140"/>
                    <a:ext cx="88" cy="1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2000">
                        <a:latin typeface="Times New Roman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112027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5" y="3140"/>
                    <a:ext cx="97" cy="1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2000">
                        <a:latin typeface="Times New Roman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112027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6" y="3140"/>
                    <a:ext cx="126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2000">
                        <a:latin typeface="Times New Roman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1120280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0" y="3140"/>
                    <a:ext cx="107" cy="1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2000">
                        <a:latin typeface="Times New Roman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1120281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62" y="3140"/>
                    <a:ext cx="106" cy="1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en-US" sz="2000">
                        <a:latin typeface="Times New Roman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112028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617" y="2091"/>
                    <a:ext cx="1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028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617" y="2707"/>
                    <a:ext cx="1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028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617" y="2296"/>
                    <a:ext cx="1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028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617" y="1885"/>
                    <a:ext cx="1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028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617" y="2502"/>
                    <a:ext cx="1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20287" name="Text Box 31"/>
              <p:cNvSpPr txBox="1">
                <a:spLocks noChangeArrowheads="1"/>
              </p:cNvSpPr>
              <p:nvPr/>
            </p:nvSpPr>
            <p:spPr bwMode="auto">
              <a:xfrm>
                <a:off x="2336" y="2604"/>
                <a:ext cx="25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altLang="en-US" sz="2000">
                    <a:latin typeface="Times New Roman" pitchFamily="18" charset="0"/>
                  </a:rPr>
                  <a:t>1/3</a:t>
                </a:r>
              </a:p>
            </p:txBody>
          </p:sp>
          <p:sp>
            <p:nvSpPr>
              <p:cNvPr id="1120288" name="Text Box 32"/>
              <p:cNvSpPr txBox="1">
                <a:spLocks noChangeArrowheads="1"/>
              </p:cNvSpPr>
              <p:nvPr/>
            </p:nvSpPr>
            <p:spPr bwMode="auto">
              <a:xfrm>
                <a:off x="2336" y="2399"/>
                <a:ext cx="25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altLang="en-US" sz="2000">
                    <a:latin typeface="Times New Roman" pitchFamily="18" charset="0"/>
                  </a:rPr>
                  <a:t>1/2</a:t>
                </a:r>
              </a:p>
            </p:txBody>
          </p:sp>
          <p:sp>
            <p:nvSpPr>
              <p:cNvPr id="1120289" name="Text Box 33"/>
              <p:cNvSpPr txBox="1">
                <a:spLocks noChangeArrowheads="1"/>
              </p:cNvSpPr>
              <p:nvPr/>
            </p:nvSpPr>
            <p:spPr bwMode="auto">
              <a:xfrm>
                <a:off x="2336" y="2194"/>
                <a:ext cx="252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altLang="en-US" sz="2000">
                    <a:latin typeface="Times New Roman" pitchFamily="18" charset="0"/>
                  </a:rPr>
                  <a:t>2/3</a:t>
                </a:r>
              </a:p>
            </p:txBody>
          </p:sp>
          <p:sp>
            <p:nvSpPr>
              <p:cNvPr id="1120290" name="Text Box 34"/>
              <p:cNvSpPr txBox="1">
                <a:spLocks noChangeArrowheads="1"/>
              </p:cNvSpPr>
              <p:nvPr/>
            </p:nvSpPr>
            <p:spPr bwMode="auto">
              <a:xfrm>
                <a:off x="2336" y="1988"/>
                <a:ext cx="25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altLang="en-US" sz="2000">
                    <a:latin typeface="Times New Roman" pitchFamily="18" charset="0"/>
                  </a:rPr>
                  <a:t>5/6</a:t>
                </a:r>
              </a:p>
            </p:txBody>
          </p:sp>
          <p:sp>
            <p:nvSpPr>
              <p:cNvPr id="1120291" name="Text Box 35"/>
              <p:cNvSpPr txBox="1">
                <a:spLocks noChangeArrowheads="1"/>
              </p:cNvSpPr>
              <p:nvPr/>
            </p:nvSpPr>
            <p:spPr bwMode="auto">
              <a:xfrm>
                <a:off x="2336" y="1783"/>
                <a:ext cx="252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altLang="en-US" sz="2000">
                    <a:latin typeface="Times New Roman" pitchFamily="18" charset="0"/>
                  </a:rPr>
                  <a:t>1.0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6741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Practice </a:t>
            </a:r>
            <a:r>
              <a:rPr lang="en-US" altLang="en-US" dirty="0" smtClean="0">
                <a:solidFill>
                  <a:schemeClr val="accent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Problem</a:t>
            </a:r>
            <a:endParaRPr lang="en-US" altLang="en-US" dirty="0">
              <a:solidFill>
                <a:schemeClr val="accent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1981200"/>
            <a:ext cx="10363200" cy="4343400"/>
          </a:xfrm>
        </p:spPr>
        <p:txBody>
          <a:bodyPr/>
          <a:lstStyle/>
          <a:p>
            <a:r>
              <a:rPr lang="en-US" altLang="en-US" sz="2000" dirty="0">
                <a:ea typeface="Arial Unicode MS" pitchFamily="34" charset="-128"/>
                <a:cs typeface="Arial Unicode MS" pitchFamily="34" charset="-128"/>
              </a:rPr>
              <a:t>The number of patients seen in </a:t>
            </a:r>
            <a:r>
              <a:rPr lang="en-US" altLang="en-US" sz="2000" dirty="0" smtClean="0">
                <a:ea typeface="Arial Unicode MS" pitchFamily="34" charset="-128"/>
                <a:cs typeface="Arial Unicode MS" pitchFamily="34" charset="-128"/>
              </a:rPr>
              <a:t>a clinic </a:t>
            </a:r>
            <a:r>
              <a:rPr lang="en-US" altLang="en-US" sz="2000" dirty="0">
                <a:ea typeface="Arial Unicode MS" pitchFamily="34" charset="-128"/>
                <a:cs typeface="Arial Unicode MS" pitchFamily="34" charset="-128"/>
              </a:rPr>
              <a:t>in any given hour is a random variable represented by </a:t>
            </a:r>
            <a:r>
              <a:rPr lang="en-US" altLang="en-US" sz="2000" i="1" dirty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altLang="en-US" sz="2000" dirty="0">
                <a:ea typeface="Arial Unicode MS" pitchFamily="34" charset="-128"/>
                <a:cs typeface="Arial Unicode MS" pitchFamily="34" charset="-128"/>
              </a:rPr>
              <a:t>. The probability distribution for </a:t>
            </a:r>
            <a:r>
              <a:rPr lang="en-US" altLang="en-US" sz="2000" i="1" dirty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altLang="en-US" sz="2000" dirty="0">
                <a:ea typeface="Arial Unicode MS" pitchFamily="34" charset="-128"/>
                <a:cs typeface="Arial Unicode MS" pitchFamily="34" charset="-128"/>
              </a:rPr>
              <a:t> is:</a:t>
            </a:r>
          </a:p>
          <a:p>
            <a:endParaRPr lang="en-US" altLang="en-US" sz="2000" dirty="0">
              <a:ea typeface="Arial Unicode MS" pitchFamily="34" charset="-128"/>
              <a:cs typeface="Arial Unicode MS" pitchFamily="34" charset="-128"/>
            </a:endParaRPr>
          </a:p>
          <a:p>
            <a:endParaRPr lang="en-US" altLang="en-US" sz="2000" dirty="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40000" y="3276600"/>
            <a:ext cx="7721600" cy="838200"/>
            <a:chOff x="-3" y="-3"/>
            <a:chExt cx="2230" cy="75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2224" cy="748"/>
              <a:chOff x="0" y="0"/>
              <a:chExt cx="2224" cy="74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99" cy="374"/>
                <a:chOff x="0" y="0"/>
                <a:chExt cx="399" cy="374"/>
              </a:xfrm>
            </p:grpSpPr>
            <p:sp>
              <p:nvSpPr>
                <p:cNvPr id="112435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x</a:t>
                  </a:r>
                  <a:endParaRPr lang="en-US" altLang="en-US" sz="24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2436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399" y="0"/>
                <a:ext cx="365" cy="374"/>
                <a:chOff x="399" y="0"/>
                <a:chExt cx="365" cy="374"/>
              </a:xfrm>
            </p:grpSpPr>
            <p:sp>
              <p:nvSpPr>
                <p:cNvPr id="1124362" name="Rectangle 10"/>
                <p:cNvSpPr>
                  <a:spLocks noChangeArrowheads="1"/>
                </p:cNvSpPr>
                <p:nvPr/>
              </p:nvSpPr>
              <p:spPr bwMode="auto">
                <a:xfrm>
                  <a:off x="44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10</a:t>
                  </a: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243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764" y="0"/>
                <a:ext cx="365" cy="374"/>
                <a:chOff x="764" y="0"/>
                <a:chExt cx="365" cy="374"/>
              </a:xfrm>
            </p:grpSpPr>
            <p:sp>
              <p:nvSpPr>
                <p:cNvPr id="1124365" name="Rectangle 13"/>
                <p:cNvSpPr>
                  <a:spLocks noChangeArrowheads="1"/>
                </p:cNvSpPr>
                <p:nvPr/>
              </p:nvSpPr>
              <p:spPr bwMode="auto">
                <a:xfrm>
                  <a:off x="807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11</a:t>
                  </a: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24366" name="Rectangle 14"/>
                <p:cNvSpPr>
                  <a:spLocks noChangeArrowheads="1"/>
                </p:cNvSpPr>
                <p:nvPr/>
              </p:nvSpPr>
              <p:spPr bwMode="auto">
                <a:xfrm>
                  <a:off x="764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129" y="0"/>
                <a:ext cx="365" cy="374"/>
                <a:chOff x="1129" y="0"/>
                <a:chExt cx="365" cy="374"/>
              </a:xfrm>
            </p:grpSpPr>
            <p:sp>
              <p:nvSpPr>
                <p:cNvPr id="1124368" name="Rectangle 16"/>
                <p:cNvSpPr>
                  <a:spLocks noChangeArrowheads="1"/>
                </p:cNvSpPr>
                <p:nvPr/>
              </p:nvSpPr>
              <p:spPr bwMode="auto">
                <a:xfrm>
                  <a:off x="117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12</a:t>
                  </a: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24369" name="Rectangle 17"/>
                <p:cNvSpPr>
                  <a:spLocks noChangeArrowheads="1"/>
                </p:cNvSpPr>
                <p:nvPr/>
              </p:nvSpPr>
              <p:spPr bwMode="auto">
                <a:xfrm>
                  <a:off x="112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1494" y="0"/>
                <a:ext cx="365" cy="374"/>
                <a:chOff x="1494" y="0"/>
                <a:chExt cx="365" cy="374"/>
              </a:xfrm>
            </p:grpSpPr>
            <p:sp>
              <p:nvSpPr>
                <p:cNvPr id="1124371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7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13</a:t>
                  </a: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24372" name="Rectangle 20"/>
                <p:cNvSpPr>
                  <a:spLocks noChangeArrowheads="1"/>
                </p:cNvSpPr>
                <p:nvPr/>
              </p:nvSpPr>
              <p:spPr bwMode="auto">
                <a:xfrm>
                  <a:off x="1494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1859" y="0"/>
                <a:ext cx="365" cy="374"/>
                <a:chOff x="1859" y="0"/>
                <a:chExt cx="365" cy="374"/>
              </a:xfrm>
            </p:grpSpPr>
            <p:sp>
              <p:nvSpPr>
                <p:cNvPr id="1124374" name="Rectangle 22"/>
                <p:cNvSpPr>
                  <a:spLocks noChangeArrowheads="1"/>
                </p:cNvSpPr>
                <p:nvPr/>
              </p:nvSpPr>
              <p:spPr bwMode="auto">
                <a:xfrm>
                  <a:off x="190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14</a:t>
                  </a: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24375" name="Rectangle 23"/>
                <p:cNvSpPr>
                  <a:spLocks noChangeArrowheads="1"/>
                </p:cNvSpPr>
                <p:nvPr/>
              </p:nvSpPr>
              <p:spPr bwMode="auto">
                <a:xfrm>
                  <a:off x="185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0" y="374"/>
                <a:ext cx="399" cy="374"/>
                <a:chOff x="0" y="374"/>
                <a:chExt cx="399" cy="374"/>
              </a:xfrm>
            </p:grpSpPr>
            <p:sp>
              <p:nvSpPr>
                <p:cNvPr id="1124377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 i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P(x)</a:t>
                  </a:r>
                  <a:endParaRPr lang="en-US" altLang="en-US" sz="24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2437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399" y="374"/>
                <a:ext cx="365" cy="374"/>
                <a:chOff x="399" y="374"/>
                <a:chExt cx="365" cy="374"/>
              </a:xfrm>
            </p:grpSpPr>
            <p:sp>
              <p:nvSpPr>
                <p:cNvPr id="1124380" name="Rectangle 28"/>
                <p:cNvSpPr>
                  <a:spLocks noChangeArrowheads="1"/>
                </p:cNvSpPr>
                <p:nvPr/>
              </p:nvSpPr>
              <p:spPr bwMode="auto">
                <a:xfrm>
                  <a:off x="44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.4</a:t>
                  </a: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24381" name="Rectangle 29"/>
                <p:cNvSpPr>
                  <a:spLocks noChangeArrowheads="1"/>
                </p:cNvSpPr>
                <p:nvPr/>
              </p:nvSpPr>
              <p:spPr bwMode="auto">
                <a:xfrm>
                  <a:off x="39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764" y="374"/>
                <a:ext cx="365" cy="374"/>
                <a:chOff x="764" y="374"/>
                <a:chExt cx="365" cy="374"/>
              </a:xfrm>
            </p:grpSpPr>
            <p:sp>
              <p:nvSpPr>
                <p:cNvPr id="1124383" name="Rectangle 31"/>
                <p:cNvSpPr>
                  <a:spLocks noChangeArrowheads="1"/>
                </p:cNvSpPr>
                <p:nvPr/>
              </p:nvSpPr>
              <p:spPr bwMode="auto">
                <a:xfrm>
                  <a:off x="807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.2</a:t>
                  </a: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24384" name="Rectangle 32"/>
                <p:cNvSpPr>
                  <a:spLocks noChangeArrowheads="1"/>
                </p:cNvSpPr>
                <p:nvPr/>
              </p:nvSpPr>
              <p:spPr bwMode="auto">
                <a:xfrm>
                  <a:off x="764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1129" y="374"/>
                <a:ext cx="365" cy="374"/>
                <a:chOff x="1129" y="374"/>
                <a:chExt cx="365" cy="374"/>
              </a:xfrm>
            </p:grpSpPr>
            <p:sp>
              <p:nvSpPr>
                <p:cNvPr id="1124386" name="Rectangle 34"/>
                <p:cNvSpPr>
                  <a:spLocks noChangeArrowheads="1"/>
                </p:cNvSpPr>
                <p:nvPr/>
              </p:nvSpPr>
              <p:spPr bwMode="auto">
                <a:xfrm>
                  <a:off x="117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.2</a:t>
                  </a: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24387" name="Rectangle 35"/>
                <p:cNvSpPr>
                  <a:spLocks noChangeArrowheads="1"/>
                </p:cNvSpPr>
                <p:nvPr/>
              </p:nvSpPr>
              <p:spPr bwMode="auto">
                <a:xfrm>
                  <a:off x="112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6"/>
              <p:cNvGrpSpPr>
                <a:grpSpLocks/>
              </p:cNvGrpSpPr>
              <p:nvPr/>
            </p:nvGrpSpPr>
            <p:grpSpPr bwMode="auto">
              <a:xfrm>
                <a:off x="1494" y="374"/>
                <a:ext cx="365" cy="374"/>
                <a:chOff x="1494" y="374"/>
                <a:chExt cx="365" cy="374"/>
              </a:xfrm>
            </p:grpSpPr>
            <p:sp>
              <p:nvSpPr>
                <p:cNvPr id="1124389" name="Rectangle 37"/>
                <p:cNvSpPr>
                  <a:spLocks noChangeArrowheads="1"/>
                </p:cNvSpPr>
                <p:nvPr/>
              </p:nvSpPr>
              <p:spPr bwMode="auto">
                <a:xfrm>
                  <a:off x="1537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.1</a:t>
                  </a: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24390" name="Rectangle 38"/>
                <p:cNvSpPr>
                  <a:spLocks noChangeArrowheads="1"/>
                </p:cNvSpPr>
                <p:nvPr/>
              </p:nvSpPr>
              <p:spPr bwMode="auto">
                <a:xfrm>
                  <a:off x="1494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9"/>
              <p:cNvGrpSpPr>
                <a:grpSpLocks/>
              </p:cNvGrpSpPr>
              <p:nvPr/>
            </p:nvGrpSpPr>
            <p:grpSpPr bwMode="auto">
              <a:xfrm>
                <a:off x="1859" y="374"/>
                <a:ext cx="365" cy="374"/>
                <a:chOff x="1859" y="374"/>
                <a:chExt cx="365" cy="374"/>
              </a:xfrm>
            </p:grpSpPr>
            <p:sp>
              <p:nvSpPr>
                <p:cNvPr id="1124392" name="Rectangle 40"/>
                <p:cNvSpPr>
                  <a:spLocks noChangeArrowheads="1"/>
                </p:cNvSpPr>
                <p:nvPr/>
              </p:nvSpPr>
              <p:spPr bwMode="auto">
                <a:xfrm>
                  <a:off x="190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.1</a:t>
                  </a:r>
                </a:p>
                <a:p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124393" name="Rectangle 41"/>
                <p:cNvSpPr>
                  <a:spLocks noChangeArrowheads="1"/>
                </p:cNvSpPr>
                <p:nvPr/>
              </p:nvSpPr>
              <p:spPr bwMode="auto">
                <a:xfrm>
                  <a:off x="185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1124394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2230" cy="7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sp>
        <p:nvSpPr>
          <p:cNvPr id="1124395" name="Rectangle 43"/>
          <p:cNvSpPr>
            <a:spLocks noChangeArrowheads="1"/>
          </p:cNvSpPr>
          <p:nvPr/>
        </p:nvSpPr>
        <p:spPr bwMode="auto">
          <a:xfrm>
            <a:off x="711200" y="4632326"/>
            <a:ext cx="99568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en-US" sz="2800" b="0" dirty="0">
                <a:ea typeface="Arial Unicode MS" pitchFamily="34" charset="-128"/>
                <a:cs typeface="Arial Unicode MS" pitchFamily="34" charset="-128"/>
              </a:rPr>
              <a:t>Find the probability that in a given hour: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en-US" sz="2800" b="0" dirty="0">
                <a:ea typeface="Arial Unicode MS" pitchFamily="34" charset="-128"/>
                <a:cs typeface="Arial Unicode MS" pitchFamily="34" charset="-128"/>
              </a:rPr>
              <a:t>a.</a:t>
            </a:r>
            <a:r>
              <a:rPr lang="en-US" altLang="en-US" sz="2800" b="0" dirty="0">
                <a:cs typeface="Times New Roman" pitchFamily="18" charset="0"/>
              </a:rPr>
              <a:t>    </a:t>
            </a:r>
            <a:r>
              <a:rPr lang="en-US" altLang="en-US" sz="2400" b="0" dirty="0">
                <a:ea typeface="Arial Unicode MS" pitchFamily="34" charset="-128"/>
                <a:cs typeface="Arial Unicode MS" pitchFamily="34" charset="-128"/>
              </a:rPr>
              <a:t>exactly 14 patients arrive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en-US" sz="2800" b="0" dirty="0">
                <a:ea typeface="Arial Unicode MS" pitchFamily="34" charset="-128"/>
                <a:cs typeface="Arial Unicode MS" pitchFamily="34" charset="-128"/>
              </a:rPr>
              <a:t>b.</a:t>
            </a:r>
            <a:r>
              <a:rPr lang="en-US" altLang="en-US" sz="2800" b="0" dirty="0">
                <a:cs typeface="Times New Roman" pitchFamily="18" charset="0"/>
              </a:rPr>
              <a:t>    </a:t>
            </a:r>
            <a:r>
              <a:rPr lang="en-US" altLang="en-US" sz="2400" b="0" dirty="0">
                <a:ea typeface="Arial Unicode MS" pitchFamily="34" charset="-128"/>
                <a:cs typeface="Arial Unicode MS" pitchFamily="34" charset="-128"/>
              </a:rPr>
              <a:t>At least 12 patients arrive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en-US" sz="2800" b="0" dirty="0">
                <a:ea typeface="Arial Unicode MS" pitchFamily="34" charset="-128"/>
                <a:cs typeface="Arial Unicode MS" pitchFamily="34" charset="-128"/>
              </a:rPr>
              <a:t>c.</a:t>
            </a:r>
            <a:r>
              <a:rPr lang="en-US" altLang="en-US" sz="2800" b="0" dirty="0">
                <a:cs typeface="Times New Roman" pitchFamily="18" charset="0"/>
              </a:rPr>
              <a:t>    </a:t>
            </a:r>
            <a:r>
              <a:rPr lang="en-US" altLang="en-US" sz="2400" b="0" dirty="0">
                <a:ea typeface="Arial Unicode MS" pitchFamily="34" charset="-128"/>
                <a:cs typeface="Arial Unicode MS" pitchFamily="34" charset="-128"/>
              </a:rPr>
              <a:t>At most 11 patients arrive </a:t>
            </a:r>
          </a:p>
        </p:txBody>
      </p:sp>
      <p:sp>
        <p:nvSpPr>
          <p:cNvPr id="1124396" name="Text Box 44"/>
          <p:cNvSpPr txBox="1">
            <a:spLocks noChangeArrowheads="1"/>
          </p:cNvSpPr>
          <p:nvPr/>
        </p:nvSpPr>
        <p:spPr bwMode="auto">
          <a:xfrm>
            <a:off x="6908800" y="5257801"/>
            <a:ext cx="34544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p(x=14)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= .1</a:t>
            </a:r>
            <a:r>
              <a:rPr lang="en-US" alt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1124397" name="Text Box 45"/>
          <p:cNvSpPr txBox="1">
            <a:spLocks noChangeArrowheads="1"/>
          </p:cNvSpPr>
          <p:nvPr/>
        </p:nvSpPr>
        <p:spPr bwMode="auto">
          <a:xfrm>
            <a:off x="7213600" y="5791201"/>
            <a:ext cx="49784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p(x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12)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= (.2 + .1 +.1) = .4</a:t>
            </a:r>
            <a:r>
              <a:rPr lang="en-US" altLang="en-US" sz="2400">
                <a:solidFill>
                  <a:srgbClr val="999999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124398" name="Text Box 46"/>
          <p:cNvSpPr txBox="1">
            <a:spLocks noChangeArrowheads="1"/>
          </p:cNvSpPr>
          <p:nvPr/>
        </p:nvSpPr>
        <p:spPr bwMode="auto">
          <a:xfrm>
            <a:off x="7112000" y="6446838"/>
            <a:ext cx="40640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p(x≤11)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= (.4 +.2) = .6</a:t>
            </a: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21074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4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4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95" grpId="0" autoUpdateAnimBg="0"/>
      <p:bldP spid="1124396" grpId="0"/>
      <p:bldP spid="1124397" grpId="0" autoUpdateAnimBg="0"/>
      <p:bldP spid="1124398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5.5|8.9|0.1|13.6|9.4|23.2|4.4|24.8|9.6|2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9.8|16.2|22.9|5.5|14.8|15.9|9.6|28.4|13.4|4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37|18.2|13.8|33.1|43.1|10.6|21.7|31.2|9.1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9|5.4|15.2|35.1|44.4|1.8|14.8|44.3|28.4|25.4|49.7|4.7|13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19.3|47.8|8.9|16.9|35.2|24.5|40.8|26.8|25.8|2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33.8|25.1|18.2|30.9|24.8|13|14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36.5|14.8|14.9|18.9|27.4|9.6|8.4|7.5|19.9|7.2|3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1.7|9.5|20.3|1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42.1|21.4|26.1|34.6|19.9|27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|10.4|12.5|38.1|30.8|26.1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12.6|23.4|56.2|12.1|44.9|15.1|2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16.3|14.3|38.8|20.7|53.9|5.3|25.2|28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3|22.1|56.1|145.6|166.1|5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9.7|11.8|17|19.6|41.6|25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8.6|5.4|7.6|9.1|9.3|22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16597</TotalTime>
  <Words>662</Words>
  <Application>Microsoft Office PowerPoint</Application>
  <PresentationFormat>Custom</PresentationFormat>
  <Paragraphs>227</Paragraphs>
  <Slides>27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Equation</vt:lpstr>
      <vt:lpstr>      Probability Basics</vt:lpstr>
      <vt:lpstr>Random Variables</vt:lpstr>
      <vt:lpstr>Discrete Random Variables</vt:lpstr>
      <vt:lpstr>Continuous Random Variables</vt:lpstr>
      <vt:lpstr> Discrete example: roll of a die</vt:lpstr>
      <vt:lpstr>Probability mass function (pmf)</vt:lpstr>
      <vt:lpstr>Cumulative distribution function</vt:lpstr>
      <vt:lpstr>Cumulative distribution function (CDF)</vt:lpstr>
      <vt:lpstr>Practice Problem</vt:lpstr>
      <vt:lpstr>Continuous case </vt:lpstr>
      <vt:lpstr>Continuous case: “probability density function” (pdf)</vt:lpstr>
      <vt:lpstr>Slide 12</vt:lpstr>
      <vt:lpstr>Example 2: Uniform distribution</vt:lpstr>
      <vt:lpstr>Example: Uniform distribution</vt:lpstr>
      <vt:lpstr>A word about notation</vt:lpstr>
      <vt:lpstr>Joint Probability Distribution</vt:lpstr>
      <vt:lpstr>Marginal Probability Distribution</vt:lpstr>
      <vt:lpstr>Conditional Probability Distribution</vt:lpstr>
      <vt:lpstr>An example</vt:lpstr>
      <vt:lpstr>Some Basic Rules</vt:lpstr>
      <vt:lpstr>Independence</vt:lpstr>
      <vt:lpstr>Expectation</vt:lpstr>
      <vt:lpstr>Expectation: A Few Rules</vt:lpstr>
      <vt:lpstr>Expectation: A Few Rules (Contd)</vt:lpstr>
      <vt:lpstr>Variance and Covariance</vt:lpstr>
      <vt:lpstr>Transformation of Random Variables</vt:lpstr>
      <vt:lpstr>Common Probability Distributions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1317</cp:revision>
  <dcterms:created xsi:type="dcterms:W3CDTF">2020-07-07T20:42:16Z</dcterms:created>
  <dcterms:modified xsi:type="dcterms:W3CDTF">2021-09-06T13:46:39Z</dcterms:modified>
</cp:coreProperties>
</file>