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tags/tag14.xml" ContentType="application/vnd.openxmlformats-officedocument.presentationml.tags+xml"/>
  <Override PartName="/ppt/tags/tag15.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91" r:id="rId3"/>
    <p:sldId id="277" r:id="rId4"/>
    <p:sldId id="257" r:id="rId5"/>
    <p:sldId id="271" r:id="rId6"/>
    <p:sldId id="273" r:id="rId7"/>
    <p:sldId id="269" r:id="rId8"/>
    <p:sldId id="272" r:id="rId9"/>
    <p:sldId id="274" r:id="rId10"/>
    <p:sldId id="275" r:id="rId11"/>
    <p:sldId id="276" r:id="rId12"/>
    <p:sldId id="280" r:id="rId13"/>
    <p:sldId id="279" r:id="rId14"/>
    <p:sldId id="284" r:id="rId15"/>
    <p:sldId id="285" r:id="rId16"/>
    <p:sldId id="283" r:id="rId17"/>
    <p:sldId id="288" r:id="rId18"/>
    <p:sldId id="278" r:id="rId19"/>
    <p:sldId id="286" r:id="rId20"/>
    <p:sldId id="281" r:id="rId21"/>
    <p:sldId id="289" r:id="rId22"/>
    <p:sldId id="29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i" initials="PR" lastIdx="1" clrIdx="0">
    <p:extLst>
      <p:ext uri="{19B8F6BF-5375-455C-9EA6-DF929625EA0E}">
        <p15:presenceInfo xmlns:p15="http://schemas.microsoft.com/office/powerpoint/2012/main" xmlns="" userId="S-1-5-21-1815594393-203851566-32393151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60A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6" d="100"/>
          <a:sy n="116" d="100"/>
        </p:scale>
        <p:origin x="-390"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079FB-1158-44A5-81BA-70742E8B8B87}" type="datetimeFigureOut">
              <a:rPr lang="en-IN" smtClean="0"/>
              <a:pPr/>
              <a:t>04-08-2021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C2274-7721-4180-95CA-BE03DFC6FB35}" type="slidenum">
              <a:rPr lang="en-IN" smtClean="0"/>
              <a:pPr/>
              <a:t>‹#›</a:t>
            </a:fld>
            <a:endParaRPr lang="en-IN"/>
          </a:p>
        </p:txBody>
      </p:sp>
    </p:spTree>
    <p:extLst>
      <p:ext uri="{BB962C8B-B14F-4D97-AF65-F5344CB8AC3E}">
        <p14:creationId xmlns:p14="http://schemas.microsoft.com/office/powerpoint/2010/main" xmlns="" val="333832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502E8B-E765-4F58-A257-0E1E2EC1E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4FB0D9F0-86A6-48DF-B30E-B84487765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67E9CD7-9DDA-4CF9-AA93-4DE94EF05F48}"/>
              </a:ext>
            </a:extLst>
          </p:cNvPr>
          <p:cNvSpPr>
            <a:spLocks noGrp="1"/>
          </p:cNvSpPr>
          <p:nvPr>
            <p:ph type="dt" sz="half" idx="10"/>
          </p:nvPr>
        </p:nvSpPr>
        <p:spPr/>
        <p:txBody>
          <a:bodyPr/>
          <a:lstStyle/>
          <a:p>
            <a:fld id="{66A9955A-2DC5-4511-A53D-598F496EDEEE}" type="datetime1">
              <a:rPr lang="en-IN" smtClean="0"/>
              <a:pPr/>
              <a:t>04-08-2021</a:t>
            </a:fld>
            <a:endParaRPr lang="en-IN"/>
          </a:p>
        </p:txBody>
      </p:sp>
      <p:sp>
        <p:nvSpPr>
          <p:cNvPr id="5" name="Footer Placeholder 4">
            <a:extLst>
              <a:ext uri="{FF2B5EF4-FFF2-40B4-BE49-F238E27FC236}">
                <a16:creationId xmlns:a16="http://schemas.microsoft.com/office/drawing/2014/main" xmlns="" id="{1C5422E9-1D05-4AD0-BFC0-2527F7121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BFB85C-0DA1-4C64-8F01-7A91FEF10534}"/>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27214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9F842-6D8B-4C86-8F39-4F97C9A089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B19E737-F70E-42FA-A4AC-876FA6F163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611A242-E710-4C98-92C7-184F6C186352}"/>
              </a:ext>
            </a:extLst>
          </p:cNvPr>
          <p:cNvSpPr>
            <a:spLocks noGrp="1"/>
          </p:cNvSpPr>
          <p:nvPr>
            <p:ph type="dt" sz="half" idx="10"/>
          </p:nvPr>
        </p:nvSpPr>
        <p:spPr/>
        <p:txBody>
          <a:bodyPr/>
          <a:lstStyle/>
          <a:p>
            <a:fld id="{C7CCAA5C-2D5F-4D58-9A50-D19B643441D4}" type="datetime1">
              <a:rPr lang="en-IN" smtClean="0"/>
              <a:pPr/>
              <a:t>04-08-2021</a:t>
            </a:fld>
            <a:endParaRPr lang="en-IN"/>
          </a:p>
        </p:txBody>
      </p:sp>
      <p:sp>
        <p:nvSpPr>
          <p:cNvPr id="5" name="Footer Placeholder 4">
            <a:extLst>
              <a:ext uri="{FF2B5EF4-FFF2-40B4-BE49-F238E27FC236}">
                <a16:creationId xmlns:a16="http://schemas.microsoft.com/office/drawing/2014/main" xmlns="" id="{84C3ABB8-F14F-4280-A105-4070853E6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CF30805-AFD9-468A-8350-47B0059B70D1}"/>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21189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3CE3C8-84F1-4290-9648-5C9E9A2324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9CFA146-680D-4C44-80AE-61ACEA18EF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12229F1-7D33-4055-BCFB-C0B4E177D5C8}"/>
              </a:ext>
            </a:extLst>
          </p:cNvPr>
          <p:cNvSpPr>
            <a:spLocks noGrp="1"/>
          </p:cNvSpPr>
          <p:nvPr>
            <p:ph type="dt" sz="half" idx="10"/>
          </p:nvPr>
        </p:nvSpPr>
        <p:spPr/>
        <p:txBody>
          <a:bodyPr/>
          <a:lstStyle/>
          <a:p>
            <a:fld id="{24DF1576-788D-4E35-9930-DF0255718A2B}" type="datetime1">
              <a:rPr lang="en-IN" smtClean="0"/>
              <a:pPr/>
              <a:t>04-08-2021</a:t>
            </a:fld>
            <a:endParaRPr lang="en-IN"/>
          </a:p>
        </p:txBody>
      </p:sp>
      <p:sp>
        <p:nvSpPr>
          <p:cNvPr id="5" name="Footer Placeholder 4">
            <a:extLst>
              <a:ext uri="{FF2B5EF4-FFF2-40B4-BE49-F238E27FC236}">
                <a16:creationId xmlns:a16="http://schemas.microsoft.com/office/drawing/2014/main" xmlns="" id="{A958B88A-8C21-46C7-8EDF-2F9AEE5A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61208B-689D-4C89-B6D0-6D893F5C0C63}"/>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23847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5BDEA5-031B-494A-B467-EFFEB2766D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BAD22B5-97C1-4FAC-9285-AA741BFE1F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10778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027FE-0F44-497F-BF33-83303D147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96ABBA3-F0E8-4C36-916A-E54529F14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6A16D18-BB11-4BFD-9E7A-8DFB408A75BB}"/>
              </a:ext>
            </a:extLst>
          </p:cNvPr>
          <p:cNvSpPr>
            <a:spLocks noGrp="1"/>
          </p:cNvSpPr>
          <p:nvPr>
            <p:ph type="dt" sz="half" idx="10"/>
          </p:nvPr>
        </p:nvSpPr>
        <p:spPr/>
        <p:txBody>
          <a:bodyPr/>
          <a:lstStyle/>
          <a:p>
            <a:fld id="{4CFD7B4F-85E2-411C-AFB6-1A374A5D39B8}" type="datetime1">
              <a:rPr lang="en-IN" smtClean="0"/>
              <a:pPr/>
              <a:t>04-08-2021</a:t>
            </a:fld>
            <a:endParaRPr lang="en-IN"/>
          </a:p>
        </p:txBody>
      </p:sp>
      <p:sp>
        <p:nvSpPr>
          <p:cNvPr id="5" name="Footer Placeholder 4">
            <a:extLst>
              <a:ext uri="{FF2B5EF4-FFF2-40B4-BE49-F238E27FC236}">
                <a16:creationId xmlns:a16="http://schemas.microsoft.com/office/drawing/2014/main" xmlns="" id="{8533F1CC-7685-4FAD-B5F7-982834C41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E65F9D9-79E8-4C23-9200-19A6857E3D87}"/>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16131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A6550-E91F-4D00-83FE-943751994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A4E5A4F-9318-4630-A9C7-16E2FD6AF7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D795E241-2474-417E-B544-69CF286112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xmlns="" val="373449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F0B88-78D9-4019-8BFF-8F7C0DCD4F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960B707-0551-48AD-BAF3-CE20FCE94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9A6066B9-A417-4624-91D6-6D6295C21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B5A6971-440D-4631-80F7-B3123104A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4D684CD4-B32C-429C-8FDB-C3993DE51C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2C11BC8-FB4C-4B9C-8A71-BB4D1F6A2DBB}"/>
              </a:ext>
            </a:extLst>
          </p:cNvPr>
          <p:cNvSpPr>
            <a:spLocks noGrp="1"/>
          </p:cNvSpPr>
          <p:nvPr>
            <p:ph type="dt" sz="half" idx="10"/>
          </p:nvPr>
        </p:nvSpPr>
        <p:spPr/>
        <p:txBody>
          <a:bodyPr/>
          <a:lstStyle/>
          <a:p>
            <a:fld id="{E1C471E0-72C8-4CC8-AE53-DCEAAFB58B8B}" type="datetime1">
              <a:rPr lang="en-IN" smtClean="0"/>
              <a:pPr/>
              <a:t>04-08-2021</a:t>
            </a:fld>
            <a:endParaRPr lang="en-IN"/>
          </a:p>
        </p:txBody>
      </p:sp>
      <p:sp>
        <p:nvSpPr>
          <p:cNvPr id="8" name="Footer Placeholder 7">
            <a:extLst>
              <a:ext uri="{FF2B5EF4-FFF2-40B4-BE49-F238E27FC236}">
                <a16:creationId xmlns:a16="http://schemas.microsoft.com/office/drawing/2014/main" xmlns="" id="{3783E117-C4A9-4FF3-9C91-FFD40695E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B29C272-E75C-4778-96BF-8B2BC996BA08}"/>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4161606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BDEF5-DE48-45E6-AB10-8EDCE19D9B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E021AE6-4821-4359-BA0A-71E21BF0BC09}"/>
              </a:ext>
            </a:extLst>
          </p:cNvPr>
          <p:cNvSpPr>
            <a:spLocks noGrp="1"/>
          </p:cNvSpPr>
          <p:nvPr>
            <p:ph type="dt" sz="half" idx="10"/>
          </p:nvPr>
        </p:nvSpPr>
        <p:spPr/>
        <p:txBody>
          <a:bodyPr/>
          <a:lstStyle/>
          <a:p>
            <a:fld id="{71899225-93B0-4D75-98A5-1AA74F5D545B}" type="datetime1">
              <a:rPr lang="en-IN" smtClean="0"/>
              <a:pPr/>
              <a:t>04-08-2021</a:t>
            </a:fld>
            <a:endParaRPr lang="en-IN"/>
          </a:p>
        </p:txBody>
      </p:sp>
      <p:sp>
        <p:nvSpPr>
          <p:cNvPr id="4" name="Footer Placeholder 3">
            <a:extLst>
              <a:ext uri="{FF2B5EF4-FFF2-40B4-BE49-F238E27FC236}">
                <a16:creationId xmlns:a16="http://schemas.microsoft.com/office/drawing/2014/main" xmlns="" id="{7C427195-022D-4F59-91AC-F6EF60F074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9ABCDE4F-8C95-4584-8FBF-AF73E2F5BF95}"/>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38783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F937068-89ED-42F9-9A72-92111C5A53CC}"/>
              </a:ext>
            </a:extLst>
          </p:cNvPr>
          <p:cNvSpPr>
            <a:spLocks noGrp="1"/>
          </p:cNvSpPr>
          <p:nvPr>
            <p:ph type="dt" sz="half" idx="10"/>
          </p:nvPr>
        </p:nvSpPr>
        <p:spPr/>
        <p:txBody>
          <a:bodyPr/>
          <a:lstStyle/>
          <a:p>
            <a:fld id="{EA2F8A65-8968-44A1-8A19-3117F08B5A38}" type="datetime1">
              <a:rPr lang="en-IN" smtClean="0"/>
              <a:pPr/>
              <a:t>04-08-2021</a:t>
            </a:fld>
            <a:endParaRPr lang="en-IN"/>
          </a:p>
        </p:txBody>
      </p:sp>
      <p:sp>
        <p:nvSpPr>
          <p:cNvPr id="3" name="Footer Placeholder 2">
            <a:extLst>
              <a:ext uri="{FF2B5EF4-FFF2-40B4-BE49-F238E27FC236}">
                <a16:creationId xmlns:a16="http://schemas.microsoft.com/office/drawing/2014/main" xmlns="" id="{CFD62B2C-1FE1-496D-9296-45C99FB44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FBFDE75-9B7A-49B3-9B56-475889999285}"/>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2172041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1639A8-6449-4746-8F81-EF24B312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688EEFD-9C86-41A8-9E20-FB51AE365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C7D5B7E-7597-4AD6-A029-CB20B9FBF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10E2B30-B4F2-4EC2-B501-40677FFA1103}"/>
              </a:ext>
            </a:extLst>
          </p:cNvPr>
          <p:cNvSpPr>
            <a:spLocks noGrp="1"/>
          </p:cNvSpPr>
          <p:nvPr>
            <p:ph type="dt" sz="half" idx="10"/>
          </p:nvPr>
        </p:nvSpPr>
        <p:spPr/>
        <p:txBody>
          <a:bodyPr/>
          <a:lstStyle/>
          <a:p>
            <a:fld id="{26D3029C-FE30-49AA-946C-8160924AD21C}" type="datetime1">
              <a:rPr lang="en-IN" smtClean="0"/>
              <a:pPr/>
              <a:t>04-08-2021</a:t>
            </a:fld>
            <a:endParaRPr lang="en-IN"/>
          </a:p>
        </p:txBody>
      </p:sp>
      <p:sp>
        <p:nvSpPr>
          <p:cNvPr id="6" name="Footer Placeholder 5">
            <a:extLst>
              <a:ext uri="{FF2B5EF4-FFF2-40B4-BE49-F238E27FC236}">
                <a16:creationId xmlns:a16="http://schemas.microsoft.com/office/drawing/2014/main" xmlns="" id="{EFD346B0-D5A7-4730-8667-0678E7848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B353FD6-F916-41FC-BA8C-069D6DA07BA5}"/>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225853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09521F-28F4-406E-9485-88EB85F4D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B4819DE-9E94-437E-8A68-6E165BAA9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C872149-A870-4DC0-8F9C-DDB1FD582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FF4BED7-7934-4480-A6EE-DA8954235B6B}"/>
              </a:ext>
            </a:extLst>
          </p:cNvPr>
          <p:cNvSpPr>
            <a:spLocks noGrp="1"/>
          </p:cNvSpPr>
          <p:nvPr>
            <p:ph type="dt" sz="half" idx="10"/>
          </p:nvPr>
        </p:nvSpPr>
        <p:spPr/>
        <p:txBody>
          <a:bodyPr/>
          <a:lstStyle/>
          <a:p>
            <a:fld id="{9ECCF262-89E0-4714-A1CF-8A83C222FB9B}" type="datetime1">
              <a:rPr lang="en-IN" smtClean="0"/>
              <a:pPr/>
              <a:t>04-08-2021</a:t>
            </a:fld>
            <a:endParaRPr lang="en-IN"/>
          </a:p>
        </p:txBody>
      </p:sp>
      <p:sp>
        <p:nvSpPr>
          <p:cNvPr id="6" name="Footer Placeholder 5">
            <a:extLst>
              <a:ext uri="{FF2B5EF4-FFF2-40B4-BE49-F238E27FC236}">
                <a16:creationId xmlns:a16="http://schemas.microsoft.com/office/drawing/2014/main" xmlns="" id="{BC7CB16A-A6D8-4778-B7F0-21B6BFD28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C254C42-23E8-4F2C-AC3E-A5BBDF4E66E5}"/>
              </a:ext>
            </a:extLst>
          </p:cNvPr>
          <p:cNvSpPr>
            <a:spLocks noGrp="1"/>
          </p:cNvSpPr>
          <p:nvPr>
            <p:ph type="sldNum" sz="quarter" idx="12"/>
          </p:nvPr>
        </p:nvSpPr>
        <p:spPr/>
        <p:txBody>
          <a:bodyPr/>
          <a:lstStyle/>
          <a:p>
            <a:fld id="{80FED9D3-AF84-488D-8A6A-726D5349CDAB}" type="slidenum">
              <a:rPr lang="en-IN" smtClean="0"/>
              <a:pPr/>
              <a:t>‹#›</a:t>
            </a:fld>
            <a:endParaRPr lang="en-IN"/>
          </a:p>
        </p:txBody>
      </p:sp>
    </p:spTree>
    <p:extLst>
      <p:ext uri="{BB962C8B-B14F-4D97-AF65-F5344CB8AC3E}">
        <p14:creationId xmlns:p14="http://schemas.microsoft.com/office/powerpoint/2010/main" xmlns="" val="412317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5BB49AE5-850C-4D68-B1A0-D1411569DCF5}"/>
              </a:ext>
            </a:extLst>
          </p:cNvPr>
          <p:cNvPicPr>
            <a:picLocks noChangeAspect="1"/>
          </p:cNvPicPr>
          <p:nvPr userDrawn="1"/>
        </p:nvPicPr>
        <p:blipFill>
          <a:blip r:embed="rId13" cstate="print">
            <a:lum bright="70000" contrast="-70000"/>
            <a:extLst>
              <a:ext uri="{28A0092B-C50C-407E-A947-70E740481C1C}">
                <a14:useLocalDpi xmlns:a14="http://schemas.microsoft.com/office/drawing/2010/main" xmlns="" val="0"/>
              </a:ext>
            </a:extLst>
          </a:blip>
          <a:stretch>
            <a:fillRect/>
          </a:stretch>
        </p:blipFill>
        <p:spPr>
          <a:xfrm>
            <a:off x="10741313" y="5372525"/>
            <a:ext cx="1224973" cy="1166387"/>
          </a:xfrm>
          <a:prstGeom prst="rect">
            <a:avLst/>
          </a:prstGeom>
        </p:spPr>
      </p:pic>
      <p:sp>
        <p:nvSpPr>
          <p:cNvPr id="9" name="TextBox 8">
            <a:extLst>
              <a:ext uri="{FF2B5EF4-FFF2-40B4-BE49-F238E27FC236}">
                <a16:creationId xmlns:a16="http://schemas.microsoft.com/office/drawing/2014/main" xmlns="" id="{17F7CEE4-2B80-48B3-9B66-3F5A2C62C75F}"/>
              </a:ext>
            </a:extLst>
          </p:cNvPr>
          <p:cNvSpPr txBox="1"/>
          <p:nvPr userDrawn="1"/>
        </p:nvSpPr>
        <p:spPr>
          <a:xfrm>
            <a:off x="10456460" y="6492875"/>
            <a:ext cx="1735540" cy="338554"/>
          </a:xfrm>
          <a:prstGeom prst="rect">
            <a:avLst/>
          </a:prstGeom>
          <a:noFill/>
        </p:spPr>
        <p:txBody>
          <a:bodyPr wrap="none" rtlCol="0">
            <a:spAutoFit/>
          </a:bodyPr>
          <a:lstStyle/>
          <a:p>
            <a:r>
              <a:rPr lang="en-IN" sz="1600" dirty="0">
                <a:solidFill>
                  <a:schemeClr val="accent4"/>
                </a:solidFill>
              </a:rPr>
              <a:t>CS771: Intro to ML</a:t>
            </a:r>
          </a:p>
        </p:txBody>
      </p:sp>
      <p:sp>
        <p:nvSpPr>
          <p:cNvPr id="2" name="Title Placeholder 1">
            <a:extLst>
              <a:ext uri="{FF2B5EF4-FFF2-40B4-BE49-F238E27FC236}">
                <a16:creationId xmlns:a16="http://schemas.microsoft.com/office/drawing/2014/main" xmlns="" id="{D83DB4A9-B55E-4623-A2D9-A87B7B558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7CCFFDC-2115-4CD1-967C-545001D0D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xmlns="" id="{339EF888-538C-4F90-BE4E-FDD77BCBC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76463-DA8A-478C-9FC8-00C83590963D}" type="datetime1">
              <a:rPr lang="en-IN" smtClean="0"/>
              <a:pPr/>
              <a:t>04-08-2021</a:t>
            </a:fld>
            <a:endParaRPr lang="en-IN"/>
          </a:p>
        </p:txBody>
      </p:sp>
      <p:sp>
        <p:nvSpPr>
          <p:cNvPr id="5" name="Footer Placeholder 4">
            <a:extLst>
              <a:ext uri="{FF2B5EF4-FFF2-40B4-BE49-F238E27FC236}">
                <a16:creationId xmlns:a16="http://schemas.microsoft.com/office/drawing/2014/main" xmlns="" id="{A65CDA8E-891B-4E76-B24D-670B7EB40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FF6AB6D-2CD0-4185-A303-317BFF965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ED9D3-AF84-488D-8A6A-726D5349CDAB}" type="slidenum">
              <a:rPr lang="en-IN" smtClean="0"/>
              <a:pPr/>
              <a:t>‹#›</a:t>
            </a:fld>
            <a:endParaRPr lang="en-IN" dirty="0"/>
          </a:p>
        </p:txBody>
      </p:sp>
    </p:spTree>
    <p:extLst>
      <p:ext uri="{BB962C8B-B14F-4D97-AF65-F5344CB8AC3E}">
        <p14:creationId xmlns:p14="http://schemas.microsoft.com/office/powerpoint/2010/main" xmlns="" val="159512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hyperlink" Target="https://deepai.or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4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gwthomas.github.io/docs/math4ml.pdf"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44.png"/><Relationship Id="rId5" Type="http://schemas.openxmlformats.org/officeDocument/2006/relationships/image" Target="../media/image10.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gif"/><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5.png"/><Relationship Id="rId11" Type="http://schemas.openxmlformats.org/officeDocument/2006/relationships/hyperlink" Target="http://www.pngtree.com/" TargetMode="External"/><Relationship Id="rId5" Type="http://schemas.openxmlformats.org/officeDocument/2006/relationships/image" Target="../media/image4.png"/><Relationship Id="rId10" Type="http://schemas.openxmlformats.org/officeDocument/2006/relationships/hyperlink" Target="https://www.pinclipart.com/" TargetMode="External"/><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png"/><Relationship Id="rId11" Type="http://schemas.openxmlformats.org/officeDocument/2006/relationships/image" Target="../media/image9.gif"/><Relationship Id="rId5" Type="http://schemas.openxmlformats.org/officeDocument/2006/relationships/image" Target="../media/image4.png"/><Relationship Id="rId10" Type="http://schemas.openxmlformats.org/officeDocument/2006/relationships/hyperlink" Target="http://www.pngtree.com/" TargetMode="External"/><Relationship Id="rId4" Type="http://schemas.openxmlformats.org/officeDocument/2006/relationships/image" Target="../media/image3.png"/><Relationship Id="rId9" Type="http://schemas.openxmlformats.org/officeDocument/2006/relationships/hyperlink" Target="https://www.pinclipart.com/"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tags" Target="../tags/tag7.xml"/><Relationship Id="rId7" Type="http://schemas.openxmlformats.org/officeDocument/2006/relationships/slideLayout" Target="../slideLayouts/slideLayout2.xml"/><Relationship Id="rId12" Type="http://schemas.openxmlformats.org/officeDocument/2006/relationships/image" Target="../media/image16.png"/><Relationship Id="rId17" Type="http://schemas.openxmlformats.org/officeDocument/2006/relationships/image" Target="../media/image10.png"/><Relationship Id="rId2" Type="http://schemas.openxmlformats.org/officeDocument/2006/relationships/tags" Target="../tags/tag6.xml"/><Relationship Id="rId16" Type="http://schemas.openxmlformats.org/officeDocument/2006/relationships/image" Target="../media/image20.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5.png"/><Relationship Id="rId5" Type="http://schemas.openxmlformats.org/officeDocument/2006/relationships/tags" Target="../tags/tag9.xm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tags" Target="../tags/tag8.xml"/><Relationship Id="rId9" Type="http://schemas.openxmlformats.org/officeDocument/2006/relationships/image" Target="../media/image13.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hyperlink" Target="https://learningstatisticswithr.com/book/regression.html" TargetMode="Externa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maxstat.d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6.png"/><Relationship Id="rId5" Type="http://schemas.openxmlformats.org/officeDocument/2006/relationships/image" Target="../media/image10.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E7AC89-BE04-43C0-8DE4-613238CF2617}"/>
              </a:ext>
            </a:extLst>
          </p:cNvPr>
          <p:cNvSpPr>
            <a:spLocks noGrp="1"/>
          </p:cNvSpPr>
          <p:nvPr>
            <p:ph type="ctrTitle"/>
          </p:nvPr>
        </p:nvSpPr>
        <p:spPr>
          <a:xfrm>
            <a:off x="595290" y="1905832"/>
            <a:ext cx="10877550" cy="1752354"/>
          </a:xfrm>
        </p:spPr>
        <p:txBody>
          <a:bodyPr>
            <a:normAutofit/>
          </a:bodyPr>
          <a:lstStyle/>
          <a:p>
            <a:r>
              <a:rPr lang="en-IN" b="1" dirty="0" smtClean="0">
                <a:solidFill>
                  <a:schemeClr val="bg1"/>
                </a:solidFill>
                <a:latin typeface="Garamond" panose="02020404030301010803" pitchFamily="18" charset="0"/>
                <a:cs typeface="Aldhabi" panose="020B0604020202020204" pitchFamily="2" charset="-78"/>
              </a:rPr>
              <a:t>Working with Data </a:t>
            </a:r>
            <a:r>
              <a:rPr lang="en-IN" b="1" dirty="0">
                <a:solidFill>
                  <a:schemeClr val="bg1"/>
                </a:solidFill>
                <a:latin typeface="Garamond" panose="02020404030301010803" pitchFamily="18" charset="0"/>
                <a:cs typeface="Aldhabi" panose="020B0604020202020204" pitchFamily="2" charset="-78"/>
              </a:rPr>
              <a:t>and Features</a:t>
            </a:r>
          </a:p>
        </p:txBody>
      </p:sp>
      <p:sp>
        <p:nvSpPr>
          <p:cNvPr id="3" name="Subtitle 2">
            <a:extLst>
              <a:ext uri="{FF2B5EF4-FFF2-40B4-BE49-F238E27FC236}">
                <a16:creationId xmlns:a16="http://schemas.microsoft.com/office/drawing/2014/main" xmlns="" id="{18A059B3-A292-45C9-BE13-9562DE36CC68}"/>
              </a:ext>
            </a:extLst>
          </p:cNvPr>
          <p:cNvSpPr>
            <a:spLocks noGrp="1"/>
          </p:cNvSpPr>
          <p:nvPr>
            <p:ph type="subTitle" idx="1"/>
          </p:nvPr>
        </p:nvSpPr>
        <p:spPr>
          <a:xfrm>
            <a:off x="2896763" y="4830266"/>
            <a:ext cx="6282137" cy="1153276"/>
          </a:xfrm>
        </p:spPr>
        <p:txBody>
          <a:bodyPr>
            <a:normAutofit fontScale="85000" lnSpcReduction="10000"/>
          </a:bodyPr>
          <a:lstStyle/>
          <a:p>
            <a:r>
              <a:rPr lang="en-IN" sz="3200" dirty="0">
                <a:solidFill>
                  <a:schemeClr val="bg1"/>
                </a:solidFill>
                <a:latin typeface="Garamond" panose="02020404030301010803" pitchFamily="18" charset="0"/>
              </a:rPr>
              <a:t>CS771: Introduction to Machine Learning</a:t>
            </a:r>
          </a:p>
          <a:p>
            <a:r>
              <a:rPr lang="en-IN" sz="3200" dirty="0" smtClean="0">
                <a:solidFill>
                  <a:schemeClr val="bg1"/>
                </a:solidFill>
                <a:latin typeface="Garamond" panose="02020404030301010803" pitchFamily="18" charset="0"/>
              </a:rPr>
              <a:t>Nisheeth Srivastava</a:t>
            </a:r>
            <a:endParaRPr lang="en-IN" sz="3200" dirty="0">
              <a:solidFill>
                <a:schemeClr val="bg1"/>
              </a:solidFill>
              <a:latin typeface="Garamond" panose="02020404030301010803" pitchFamily="18" charset="0"/>
            </a:endParaRPr>
          </a:p>
        </p:txBody>
      </p:sp>
    </p:spTree>
    <p:extLst>
      <p:ext uri="{BB962C8B-B14F-4D97-AF65-F5344CB8AC3E}">
        <p14:creationId xmlns:p14="http://schemas.microsoft.com/office/powerpoint/2010/main" xmlns="" val="433224388"/>
      </p:ext>
    </p:extLst>
  </p:cSld>
  <p:clrMapOvr>
    <a:masterClrMapping/>
  </p:clrMapOvr>
  <mc:AlternateContent xmlns:mc="http://schemas.openxmlformats.org/markup-compatibility/2006">
    <mc:Choice xmlns:p14="http://schemas.microsoft.com/office/powerpoint/2010/main" xmlns="" Requires="p14">
      <p:transition spd="slow" p14:dur="2000" advTm="3636"/>
    </mc:Choice>
    <mc:Fallback>
      <p:transition spd="slow" advTm="363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Perspective as function approximation</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44275" y="136939"/>
            <a:ext cx="582480" cy="365125"/>
          </a:xfrm>
        </p:spPr>
        <p:txBody>
          <a:bodyPr/>
          <a:lstStyle/>
          <a:p>
            <a:fld id="{80FED9D3-AF84-488D-8A6A-726D5349CDAB}" type="slidenum">
              <a:rPr lang="en-IN" sz="2800" smtClean="0">
                <a:solidFill>
                  <a:schemeClr val="accent2">
                    <a:lumMod val="40000"/>
                    <a:lumOff val="60000"/>
                  </a:schemeClr>
                </a:solidFill>
              </a:rPr>
              <a:pPr/>
              <a:t>10</a:t>
            </a:fld>
            <a:endParaRPr lang="en-IN" sz="2800" dirty="0">
              <a:solidFill>
                <a:schemeClr val="accent2">
                  <a:lumMod val="40000"/>
                  <a:lumOff val="60000"/>
                </a:schemeClr>
              </a:solidFill>
            </a:endParaRPr>
          </a:p>
        </p:txBody>
      </p:sp>
      <p:sp>
        <p:nvSpPr>
          <p:cNvPr id="13" name="Content Placeholder 2">
            <a:extLst>
              <a:ext uri="{FF2B5EF4-FFF2-40B4-BE49-F238E27FC236}">
                <a16:creationId xmlns:a16="http://schemas.microsoft.com/office/drawing/2014/main" xmlns="" id="{06664CB4-C0FF-4259-BD51-FA1ADE970318}"/>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GB" sz="2600" dirty="0"/>
              <a:t>Supervised Learning (“predict output given input”) can be usually thought of as learning a </a:t>
            </a:r>
            <a:r>
              <a:rPr lang="en-GB" sz="2600" dirty="0">
                <a:solidFill>
                  <a:srgbClr val="060AB2"/>
                </a:solidFill>
              </a:rPr>
              <a:t>function</a:t>
            </a:r>
            <a:r>
              <a:rPr lang="en-GB" sz="2600" dirty="0"/>
              <a:t> </a:t>
            </a:r>
            <a:r>
              <a:rPr lang="en-GB" sz="2600" i="1" dirty="0"/>
              <a:t>f</a:t>
            </a:r>
            <a:r>
              <a:rPr lang="en-GB" sz="2600" dirty="0"/>
              <a:t> that maps each input to the corresponding output</a:t>
            </a:r>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marL="0" indent="0">
              <a:buNone/>
            </a:pPr>
            <a:endParaRPr lang="en-GB" sz="2400" dirty="0"/>
          </a:p>
          <a:p>
            <a:pPr>
              <a:buFont typeface="Wingdings" panose="05000000000000000000" pitchFamily="2" charset="2"/>
              <a:buChar char="§"/>
            </a:pPr>
            <a:r>
              <a:rPr lang="en-GB" sz="2600" dirty="0"/>
              <a:t>Unsupervised Learning (“model/compress inputs”) can also be usually thought of as learning a </a:t>
            </a:r>
            <a:r>
              <a:rPr lang="en-GB" sz="2600" dirty="0">
                <a:solidFill>
                  <a:srgbClr val="060AB2"/>
                </a:solidFill>
              </a:rPr>
              <a:t>function</a:t>
            </a:r>
            <a:r>
              <a:rPr lang="en-GB" sz="2600" dirty="0">
                <a:solidFill>
                  <a:srgbClr val="FF0000"/>
                </a:solidFill>
              </a:rPr>
              <a:t> </a:t>
            </a:r>
            <a:r>
              <a:rPr lang="en-GB" sz="2600" i="1" dirty="0"/>
              <a:t>f</a:t>
            </a:r>
            <a:r>
              <a:rPr lang="en-GB" sz="2600" dirty="0"/>
              <a:t> that maps each input to a compact representation</a:t>
            </a:r>
          </a:p>
          <a:p>
            <a:pPr>
              <a:buFont typeface="Wingdings" panose="05000000000000000000" pitchFamily="2" charset="2"/>
              <a:buChar char="§"/>
            </a:pPr>
            <a:endParaRPr lang="en-GB" sz="2600" dirty="0"/>
          </a:p>
          <a:p>
            <a:pPr>
              <a:buFont typeface="Wingdings" panose="05000000000000000000" pitchFamily="2" charset="2"/>
              <a:buChar char="§"/>
            </a:pPr>
            <a:endParaRPr lang="en-GB" sz="2600" dirty="0"/>
          </a:p>
          <a:p>
            <a:pPr>
              <a:buFont typeface="Wingdings" panose="05000000000000000000" pitchFamily="2" charset="2"/>
              <a:buChar char="§"/>
            </a:pPr>
            <a:endParaRPr lang="en-GB" sz="2600" dirty="0"/>
          </a:p>
          <a:p>
            <a:pPr>
              <a:buFont typeface="Wingdings" panose="05000000000000000000" pitchFamily="2" charset="2"/>
              <a:buChar char="§"/>
            </a:pPr>
            <a:endParaRPr lang="en-GB" sz="2400" dirty="0"/>
          </a:p>
          <a:p>
            <a:pPr>
              <a:buFont typeface="Wingdings" panose="05000000000000000000" pitchFamily="2" charset="2"/>
              <a:buChar char="§"/>
            </a:pPr>
            <a:r>
              <a:rPr lang="en-GB" sz="2600" dirty="0"/>
              <a:t>Reinforcement Learning can also be seen as doing function approximation</a:t>
            </a:r>
            <a:endParaRPr lang="en-IN" sz="2600" dirty="0"/>
          </a:p>
        </p:txBody>
      </p:sp>
      <p:pic>
        <p:nvPicPr>
          <p:cNvPr id="7170" name="Picture 2">
            <a:extLst>
              <a:ext uri="{FF2B5EF4-FFF2-40B4-BE49-F238E27FC236}">
                <a16:creationId xmlns:a16="http://schemas.microsoft.com/office/drawing/2014/main" xmlns="" id="{90C45776-EC0C-494F-99C9-2C64B1793112}"/>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06287" y="2034480"/>
            <a:ext cx="5379425" cy="1517449"/>
          </a:xfrm>
          <a:prstGeom prst="rect">
            <a:avLst/>
          </a:prstGeom>
          <a:noFill/>
          <a:extLst>
            <a:ext uri="{909E8E84-426E-40DD-AFC4-6F175D3DCCD1}">
              <a14:hiddenFill xmlns:a14="http://schemas.microsoft.com/office/drawing/2010/main" xmlns="">
                <a:solidFill>
                  <a:srgbClr val="FFFFFF"/>
                </a:solidFill>
              </a14:hiddenFill>
            </a:ext>
          </a:extLst>
        </p:spPr>
      </p:pic>
      <p:pic>
        <p:nvPicPr>
          <p:cNvPr id="7172" name="Picture 4">
            <a:extLst>
              <a:ext uri="{FF2B5EF4-FFF2-40B4-BE49-F238E27FC236}">
                <a16:creationId xmlns:a16="http://schemas.microsoft.com/office/drawing/2014/main" xmlns="" id="{34E5A313-8A16-4F9F-8B2D-FFC690292B32}"/>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918694" y="4455623"/>
            <a:ext cx="6354609" cy="158002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peech Bubble: Rectangle 2">
            <a:extLst>
              <a:ext uri="{FF2B5EF4-FFF2-40B4-BE49-F238E27FC236}">
                <a16:creationId xmlns:a16="http://schemas.microsoft.com/office/drawing/2014/main" xmlns="" id="{5CDE0610-0E60-4794-A7B6-95DEC02601C6}"/>
              </a:ext>
            </a:extLst>
          </p:cNvPr>
          <p:cNvSpPr/>
          <p:nvPr/>
        </p:nvSpPr>
        <p:spPr>
          <a:xfrm>
            <a:off x="749147" y="4664943"/>
            <a:ext cx="1905918" cy="964676"/>
          </a:xfrm>
          <a:prstGeom prst="wedgeRectCallout">
            <a:avLst>
              <a:gd name="adj1" fmla="val 1132"/>
              <a:gd name="adj2" fmla="val -9049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Harder since we don’t know the labels in this case</a:t>
            </a:r>
          </a:p>
        </p:txBody>
      </p:sp>
    </p:spTree>
    <p:custDataLst>
      <p:tags r:id="rId1"/>
    </p:custDataLst>
    <p:extLst>
      <p:ext uri="{BB962C8B-B14F-4D97-AF65-F5344CB8AC3E}">
        <p14:creationId xmlns:p14="http://schemas.microsoft.com/office/powerpoint/2010/main" xmlns="" val="3565598817"/>
      </p:ext>
    </p:extLst>
  </p:cSld>
  <p:clrMapOvr>
    <a:masterClrMapping/>
  </p:clrMapOvr>
  <mc:AlternateContent xmlns:mc="http://schemas.openxmlformats.org/markup-compatibility/2006">
    <mc:Choice xmlns:p14="http://schemas.microsoft.com/office/powerpoint/2010/main" xmlns="" Requires="p14">
      <p:transition spd="slow" p14:dur="2000" advTm="133107"/>
    </mc:Choice>
    <mc:Fallback>
      <p:transition spd="slow" advTm="1331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ipe(down)">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animEffect transition="in" filter="wipe(down)">
                                      <p:cBhvr>
                                        <p:cTn id="17" dur="500"/>
                                        <p:tgtEl>
                                          <p:spTgt spid="1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172"/>
                                        </p:tgtEl>
                                        <p:attrNameLst>
                                          <p:attrName>style.visibility</p:attrName>
                                        </p:attrNameLst>
                                      </p:cBhvr>
                                      <p:to>
                                        <p:strVal val="visible"/>
                                      </p:to>
                                    </p:set>
                                    <p:animEffect transition="in" filter="wipe(down)">
                                      <p:cBhvr>
                                        <p:cTn id="27" dur="500"/>
                                        <p:tgtEl>
                                          <p:spTgt spid="71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10" end="10"/>
                                            </p:txEl>
                                          </p:spTgt>
                                        </p:tgtEl>
                                        <p:attrNameLst>
                                          <p:attrName>style.visibility</p:attrName>
                                        </p:attrNameLst>
                                      </p:cBhvr>
                                      <p:to>
                                        <p:strVal val="visible"/>
                                      </p:to>
                                    </p:set>
                                    <p:animEffect transition="in" filter="wipe(down)">
                                      <p:cBhvr>
                                        <p:cTn id="32"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Perspective as probability estimation</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33408" y="136939"/>
            <a:ext cx="593347" cy="365125"/>
          </a:xfrm>
        </p:spPr>
        <p:txBody>
          <a:bodyPr/>
          <a:lstStyle/>
          <a:p>
            <a:fld id="{80FED9D3-AF84-488D-8A6A-726D5349CDAB}" type="slidenum">
              <a:rPr lang="en-IN" sz="2800" smtClean="0">
                <a:solidFill>
                  <a:schemeClr val="accent2">
                    <a:lumMod val="40000"/>
                    <a:lumOff val="60000"/>
                  </a:schemeClr>
                </a:solidFill>
              </a:rPr>
              <a:pPr/>
              <a:t>11</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9A13A3EC-EF18-411C-94C9-AC32A8D390F3}"/>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600" dirty="0"/>
              <a:t>Supervised Learning (“predict output given input”) can be thought of as estimating the </a:t>
            </a:r>
            <a:r>
              <a:rPr lang="en-GB" sz="2600" dirty="0">
                <a:solidFill>
                  <a:srgbClr val="060AB2"/>
                </a:solidFill>
              </a:rPr>
              <a:t>conditional probability </a:t>
            </a:r>
            <a:r>
              <a:rPr lang="en-GB" sz="2600" dirty="0"/>
              <a:t>of each possible output given an input</a:t>
            </a:r>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r>
              <a:rPr lang="en-GB" sz="2600" dirty="0"/>
              <a:t>Unsupervised Learning (“model/compress inputs”) can be thought of as estimating the </a:t>
            </a:r>
            <a:r>
              <a:rPr lang="en-GB" sz="2600" dirty="0">
                <a:solidFill>
                  <a:srgbClr val="060AB2"/>
                </a:solidFill>
              </a:rPr>
              <a:t>probability density </a:t>
            </a:r>
            <a:r>
              <a:rPr lang="en-GB" sz="2600" dirty="0"/>
              <a:t>of the inputs</a:t>
            </a:r>
          </a:p>
          <a:p>
            <a:pPr>
              <a:buFont typeface="Wingdings" panose="05000000000000000000" pitchFamily="2" charset="2"/>
              <a:buChar char="§"/>
            </a:pPr>
            <a:endParaRPr lang="en-GB" sz="2600" dirty="0"/>
          </a:p>
          <a:p>
            <a:pPr>
              <a:buFont typeface="Wingdings" panose="05000000000000000000" pitchFamily="2" charset="2"/>
              <a:buChar char="§"/>
            </a:pPr>
            <a:endParaRPr lang="en-GB" sz="2600" dirty="0"/>
          </a:p>
          <a:p>
            <a:pPr>
              <a:buFont typeface="Wingdings" panose="05000000000000000000" pitchFamily="2" charset="2"/>
              <a:buChar char="§"/>
            </a:pPr>
            <a:endParaRPr lang="en-GB" sz="2600" dirty="0"/>
          </a:p>
          <a:p>
            <a:pPr>
              <a:buFont typeface="Wingdings" panose="05000000000000000000" pitchFamily="2" charset="2"/>
              <a:buChar char="§"/>
            </a:pPr>
            <a:r>
              <a:rPr lang="en-GB" sz="2600" dirty="0"/>
              <a:t>Reinforcement Learning can also be seen as estimating probability densities</a:t>
            </a:r>
            <a:endParaRPr lang="en-IN" sz="2600" dirty="0"/>
          </a:p>
        </p:txBody>
      </p:sp>
      <p:pic>
        <p:nvPicPr>
          <p:cNvPr id="6146" name="Picture 2">
            <a:extLst>
              <a:ext uri="{FF2B5EF4-FFF2-40B4-BE49-F238E27FC236}">
                <a16:creationId xmlns:a16="http://schemas.microsoft.com/office/drawing/2014/main" xmlns="" id="{E89655C1-C0B3-465C-9B23-3B476667A1C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614211" y="2085286"/>
            <a:ext cx="3301847" cy="1552987"/>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a:extLst>
              <a:ext uri="{FF2B5EF4-FFF2-40B4-BE49-F238E27FC236}">
                <a16:creationId xmlns:a16="http://schemas.microsoft.com/office/drawing/2014/main" xmlns="" id="{60D9E067-6EB5-4072-AB6B-4319581EF946}"/>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16058" y="2864533"/>
            <a:ext cx="447675" cy="20955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TextBox 2">
            <a:extLst>
              <a:ext uri="{FF2B5EF4-FFF2-40B4-BE49-F238E27FC236}">
                <a16:creationId xmlns:a16="http://schemas.microsoft.com/office/drawing/2014/main" xmlns="" id="{E6064485-2F97-44AE-A4DF-943C9D27D1F2}"/>
              </a:ext>
            </a:extLst>
          </p:cNvPr>
          <p:cNvSpPr txBox="1"/>
          <p:nvPr/>
        </p:nvSpPr>
        <p:spPr>
          <a:xfrm>
            <a:off x="6363733" y="2784642"/>
            <a:ext cx="2269532" cy="369332"/>
          </a:xfrm>
          <a:prstGeom prst="rect">
            <a:avLst/>
          </a:prstGeom>
          <a:noFill/>
        </p:spPr>
        <p:txBody>
          <a:bodyPr wrap="none" rtlCol="0">
            <a:spAutoFit/>
          </a:bodyPr>
          <a:lstStyle/>
          <a:p>
            <a:r>
              <a:rPr lang="en-IN" dirty="0"/>
              <a:t>p(label=“cat” | image)</a:t>
            </a:r>
          </a:p>
        </p:txBody>
      </p:sp>
      <p:pic>
        <p:nvPicPr>
          <p:cNvPr id="6150" name="Picture 6">
            <a:extLst>
              <a:ext uri="{FF2B5EF4-FFF2-40B4-BE49-F238E27FC236}">
                <a16:creationId xmlns:a16="http://schemas.microsoft.com/office/drawing/2014/main" xmlns="" id="{B3D3A37A-BED2-403E-8677-B251792C45DB}"/>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647262" y="4592773"/>
            <a:ext cx="4209227" cy="1552987"/>
          </a:xfrm>
          <a:prstGeom prst="rect">
            <a:avLst/>
          </a:prstGeom>
          <a:noFill/>
          <a:extLst>
            <a:ext uri="{909E8E84-426E-40DD-AFC4-6F175D3DCCD1}">
              <a14:hiddenFill xmlns:a14="http://schemas.microsoft.com/office/drawing/2010/main" xmlns="">
                <a:solidFill>
                  <a:srgbClr val="FFFFFF"/>
                </a:solidFill>
              </a14:hiddenFill>
            </a:ext>
          </a:extLst>
        </p:spPr>
      </p:pic>
      <p:sp>
        <p:nvSpPr>
          <p:cNvPr id="34" name="Speech Bubble: Rectangle 33">
            <a:extLst>
              <a:ext uri="{FF2B5EF4-FFF2-40B4-BE49-F238E27FC236}">
                <a16:creationId xmlns:a16="http://schemas.microsoft.com/office/drawing/2014/main" xmlns="" id="{77ED74ED-6A99-458C-8EEB-26407D063F30}"/>
              </a:ext>
            </a:extLst>
          </p:cNvPr>
          <p:cNvSpPr/>
          <p:nvPr/>
        </p:nvSpPr>
        <p:spPr>
          <a:xfrm>
            <a:off x="336483" y="4886928"/>
            <a:ext cx="1905918" cy="964676"/>
          </a:xfrm>
          <a:prstGeom prst="wedgeRectCallout">
            <a:avLst>
              <a:gd name="adj1" fmla="val 554"/>
              <a:gd name="adj2" fmla="val -859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Harder since we don’t know the labels in this case</a:t>
            </a:r>
          </a:p>
        </p:txBody>
      </p:sp>
    </p:spTree>
    <p:custDataLst>
      <p:tags r:id="rId1"/>
    </p:custDataLst>
    <p:extLst>
      <p:ext uri="{BB962C8B-B14F-4D97-AF65-F5344CB8AC3E}">
        <p14:creationId xmlns:p14="http://schemas.microsoft.com/office/powerpoint/2010/main" xmlns="" val="789299215"/>
      </p:ext>
    </p:extLst>
  </p:cSld>
  <p:clrMapOvr>
    <a:masterClrMapping/>
  </p:clrMapOvr>
  <mc:AlternateContent xmlns:mc="http://schemas.openxmlformats.org/markup-compatibility/2006">
    <mc:Choice xmlns:p14="http://schemas.microsoft.com/office/powerpoint/2010/main" xmlns="" Requires="p14">
      <p:transition spd="slow" p14:dur="2000" advTm="150167"/>
    </mc:Choice>
    <mc:Fallback>
      <p:transition spd="slow" advTm="1501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down)">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wipe(down)">
                                      <p:cBhvr>
                                        <p:cTn id="17" dur="500"/>
                                        <p:tgtEl>
                                          <p:spTgt spid="614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down)">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down)">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150"/>
                                        </p:tgtEl>
                                        <p:attrNameLst>
                                          <p:attrName>style.visibility</p:attrName>
                                        </p:attrNameLst>
                                      </p:cBhvr>
                                      <p:to>
                                        <p:strVal val="visible"/>
                                      </p:to>
                                    </p:set>
                                    <p:animEffect transition="in" filter="wipe(down)">
                                      <p:cBhvr>
                                        <p:cTn id="35" dur="500"/>
                                        <p:tgtEl>
                                          <p:spTgt spid="615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9" end="9"/>
                                            </p:txEl>
                                          </p:spTgt>
                                        </p:tgtEl>
                                        <p:attrNameLst>
                                          <p:attrName>style.visibility</p:attrName>
                                        </p:attrNameLst>
                                      </p:cBhvr>
                                      <p:to>
                                        <p:strVal val="visible"/>
                                      </p:to>
                                    </p:set>
                                    <p:animEffect transition="in" filter="wipe(down)">
                                      <p:cBhvr>
                                        <p:cTn id="4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3213279" y="2655305"/>
            <a:ext cx="6117465" cy="821500"/>
          </a:xfrm>
        </p:spPr>
        <p:txBody>
          <a:bodyPr>
            <a:noAutofit/>
          </a:bodyPr>
          <a:lstStyle/>
          <a:p>
            <a:r>
              <a:rPr lang="en-IN" sz="6000" dirty="0">
                <a:solidFill>
                  <a:schemeClr val="accent2">
                    <a:lumMod val="75000"/>
                  </a:schemeClr>
                </a:solidFill>
              </a:rPr>
              <a:t>Data and Features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12</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xmlns="" val="2656030156"/>
      </p:ext>
    </p:extLst>
  </p:cSld>
  <p:clrMapOvr>
    <a:masterClrMapping/>
  </p:clrMapOvr>
  <mc:AlternateContent xmlns:mc="http://schemas.openxmlformats.org/markup-compatibility/2006">
    <mc:Choice xmlns:p14="http://schemas.microsoft.com/office/powerpoint/2010/main" xmlns="" Requires="p14">
      <p:transition spd="slow" p14:dur="2000" advTm="7089"/>
    </mc:Choice>
    <mc:Fallback>
      <p:transition spd="slow" advTm="708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Data and Features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13</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t>ML algos require a numeric </a:t>
            </a:r>
            <a:r>
              <a:rPr lang="en-GB" dirty="0">
                <a:solidFill>
                  <a:srgbClr val="060AB2"/>
                </a:solidFill>
              </a:rPr>
              <a:t>feature representation </a:t>
            </a:r>
            <a:r>
              <a:rPr lang="en-GB" dirty="0"/>
              <a:t>of the inputs</a:t>
            </a:r>
          </a:p>
          <a:p>
            <a:pPr marL="0" indent="0">
              <a:buNone/>
            </a:pPr>
            <a:endParaRPr lang="en-GB" dirty="0"/>
          </a:p>
          <a:p>
            <a:pPr>
              <a:buFont typeface="Wingdings" panose="05000000000000000000" pitchFamily="2" charset="2"/>
              <a:buChar char="§"/>
            </a:pPr>
            <a:r>
              <a:rPr lang="en-GB" dirty="0"/>
              <a:t>Features can be obtained using one of the two approaches</a:t>
            </a:r>
          </a:p>
          <a:p>
            <a:pPr lvl="1">
              <a:buFont typeface="Wingdings" panose="05000000000000000000" pitchFamily="2" charset="2"/>
              <a:buChar char="§"/>
            </a:pPr>
            <a:r>
              <a:rPr lang="en-GB" sz="2800" dirty="0"/>
              <a:t>Approach 1: Extracting/constructing features </a:t>
            </a:r>
            <a:r>
              <a:rPr lang="en-GB" sz="2800" u="sng" dirty="0"/>
              <a:t>manually</a:t>
            </a:r>
            <a:r>
              <a:rPr lang="en-GB" sz="2800" dirty="0"/>
              <a:t> from raw inputs</a:t>
            </a:r>
          </a:p>
          <a:p>
            <a:pPr lvl="1">
              <a:buFont typeface="Wingdings" panose="05000000000000000000" pitchFamily="2" charset="2"/>
              <a:buChar char="§"/>
            </a:pPr>
            <a:r>
              <a:rPr lang="en-GB" sz="2800" dirty="0"/>
              <a:t>Approach 2: </a:t>
            </a:r>
            <a:r>
              <a:rPr lang="en-GB" sz="2800" u="sng" dirty="0"/>
              <a:t>Learning</a:t>
            </a:r>
            <a:r>
              <a:rPr lang="en-GB" sz="2800" dirty="0"/>
              <a:t> the features from raw inputs</a:t>
            </a:r>
          </a:p>
          <a:p>
            <a:pPr lvl="1">
              <a:buFont typeface="Wingdings" panose="05000000000000000000" pitchFamily="2" charset="2"/>
              <a:buChar char="§"/>
            </a:pPr>
            <a:endParaRPr lang="en-GB" dirty="0"/>
          </a:p>
          <a:p>
            <a:pPr>
              <a:buFont typeface="Wingdings" panose="05000000000000000000" pitchFamily="2" charset="2"/>
              <a:buChar char="§"/>
            </a:pPr>
            <a:r>
              <a:rPr lang="en-GB" dirty="0"/>
              <a:t>Approach 1 is what we will focus on primarily for now</a:t>
            </a:r>
          </a:p>
          <a:p>
            <a:pPr>
              <a:buFont typeface="Wingdings" panose="05000000000000000000" pitchFamily="2" charset="2"/>
              <a:buChar char="§"/>
            </a:pPr>
            <a:endParaRPr lang="en-GB" dirty="0"/>
          </a:p>
          <a:p>
            <a:pPr>
              <a:buFont typeface="Wingdings" panose="05000000000000000000" pitchFamily="2" charset="2"/>
              <a:buChar char="§"/>
            </a:pPr>
            <a:r>
              <a:rPr lang="en-GB" dirty="0"/>
              <a:t>Approach 2 is what is followed in </a:t>
            </a:r>
            <a:r>
              <a:rPr lang="en-GB" dirty="0">
                <a:solidFill>
                  <a:srgbClr val="FF0000"/>
                </a:solidFill>
              </a:rPr>
              <a:t>Deep Learning </a:t>
            </a:r>
            <a:r>
              <a:rPr lang="en-GB" dirty="0"/>
              <a:t>algorithms (will see later)</a:t>
            </a:r>
          </a:p>
          <a:p>
            <a:pPr marL="0" indent="0">
              <a:buNone/>
            </a:pPr>
            <a:endParaRPr lang="en-GB" dirty="0"/>
          </a:p>
          <a:p>
            <a:pPr>
              <a:buFont typeface="Wingdings" panose="05000000000000000000" pitchFamily="2" charset="2"/>
              <a:buChar char="§"/>
            </a:pPr>
            <a:r>
              <a:rPr lang="en-GB" dirty="0"/>
              <a:t>Approach 1 is not as powerful as Approach 2 but still used widely</a:t>
            </a:r>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marL="0" indent="0">
              <a:buNone/>
            </a:pPr>
            <a:endParaRPr lang="en-GB" sz="2400" dirty="0"/>
          </a:p>
          <a:p>
            <a:pPr>
              <a:buFont typeface="Wingdings" panose="05000000000000000000" pitchFamily="2" charset="2"/>
              <a:buChar char="§"/>
            </a:pPr>
            <a:endParaRPr lang="en-IN" sz="2600" dirty="0"/>
          </a:p>
        </p:txBody>
      </p:sp>
    </p:spTree>
    <p:custDataLst>
      <p:tags r:id="rId1"/>
    </p:custDataLst>
    <p:extLst>
      <p:ext uri="{BB962C8B-B14F-4D97-AF65-F5344CB8AC3E}">
        <p14:creationId xmlns:p14="http://schemas.microsoft.com/office/powerpoint/2010/main" xmlns="" val="4000446371"/>
      </p:ext>
    </p:extLst>
  </p:cSld>
  <p:clrMapOvr>
    <a:masterClrMapping/>
  </p:clrMapOvr>
  <mc:AlternateContent xmlns:mc="http://schemas.openxmlformats.org/markup-compatibility/2006">
    <mc:Choice xmlns:p14="http://schemas.microsoft.com/office/powerpoint/2010/main" xmlns="" Requires="p14">
      <p:transition spd="slow" p14:dur="2000" advTm="123805"/>
    </mc:Choice>
    <mc:Fallback>
      <p:transition spd="slow" advTm="123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wipe(down)">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ipe(down)">
                                      <p:cBhvr>
                                        <p:cTn id="3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Example: Feature Extraction for Text Data</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14</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t>Consider some text data consisting of the following sentences: </a:t>
            </a:r>
          </a:p>
          <a:p>
            <a:pPr lvl="1">
              <a:buFont typeface="Wingdings" panose="05000000000000000000" pitchFamily="2" charset="2"/>
              <a:buChar char="§"/>
            </a:pPr>
            <a:r>
              <a:rPr lang="en-GB" dirty="0"/>
              <a:t>John likes to watch movies </a:t>
            </a:r>
          </a:p>
          <a:p>
            <a:pPr lvl="1">
              <a:buFont typeface="Wingdings" panose="05000000000000000000" pitchFamily="2" charset="2"/>
              <a:buChar char="§"/>
            </a:pPr>
            <a:r>
              <a:rPr lang="en-GB" dirty="0"/>
              <a:t>Mary likes movies too </a:t>
            </a:r>
          </a:p>
          <a:p>
            <a:pPr lvl="1">
              <a:buFont typeface="Wingdings" panose="05000000000000000000" pitchFamily="2" charset="2"/>
              <a:buChar char="§"/>
            </a:pPr>
            <a:r>
              <a:rPr lang="en-GB" dirty="0"/>
              <a:t>John also likes football</a:t>
            </a:r>
            <a:endParaRPr lang="en-GB" sz="2400" dirty="0"/>
          </a:p>
          <a:p>
            <a:pPr>
              <a:buFont typeface="Wingdings" panose="05000000000000000000" pitchFamily="2" charset="2"/>
              <a:buChar char="§"/>
            </a:pPr>
            <a:r>
              <a:rPr lang="en-GB" dirty="0"/>
              <a:t>Want to construct a </a:t>
            </a:r>
            <a:r>
              <a:rPr lang="en-GB" dirty="0">
                <a:solidFill>
                  <a:srgbClr val="FF0000"/>
                </a:solidFill>
              </a:rPr>
              <a:t>feature representation </a:t>
            </a:r>
            <a:r>
              <a:rPr lang="en-GB" dirty="0"/>
              <a:t>for these sentences</a:t>
            </a:r>
          </a:p>
          <a:p>
            <a:pPr>
              <a:buFont typeface="Wingdings" panose="05000000000000000000" pitchFamily="2" charset="2"/>
              <a:buChar char="§"/>
            </a:pPr>
            <a:r>
              <a:rPr lang="en-GB" dirty="0"/>
              <a:t>Here is a </a:t>
            </a:r>
            <a:r>
              <a:rPr lang="en-GB" dirty="0">
                <a:solidFill>
                  <a:srgbClr val="FF0000"/>
                </a:solidFill>
              </a:rPr>
              <a:t>“bag-of-words” </a:t>
            </a:r>
            <a:r>
              <a:rPr lang="en-GB" dirty="0"/>
              <a:t>(</a:t>
            </a:r>
            <a:r>
              <a:rPr lang="en-GB" dirty="0" err="1"/>
              <a:t>BoW</a:t>
            </a:r>
            <a:r>
              <a:rPr lang="en-GB" dirty="0"/>
              <a:t>) feature representation of these sentences</a:t>
            </a:r>
          </a:p>
          <a:p>
            <a:pPr>
              <a:buFont typeface="Wingdings" panose="05000000000000000000" pitchFamily="2" charset="2"/>
              <a:buChar char="§"/>
            </a:pPr>
            <a:endParaRPr lang="en-GB"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r>
              <a:rPr lang="en-IN" sz="2600" dirty="0"/>
              <a:t>Each sentence is now represented as a </a:t>
            </a:r>
            <a:r>
              <a:rPr lang="en-IN" sz="2600" dirty="0">
                <a:solidFill>
                  <a:srgbClr val="FF0000"/>
                </a:solidFill>
              </a:rPr>
              <a:t>binary vector </a:t>
            </a:r>
            <a:r>
              <a:rPr lang="en-IN" sz="2600" dirty="0"/>
              <a:t>(each feature is a binary value, denoting presence or absence of a word). </a:t>
            </a:r>
            <a:r>
              <a:rPr lang="en-IN" sz="2600" dirty="0" err="1"/>
              <a:t>BoW</a:t>
            </a:r>
            <a:r>
              <a:rPr lang="en-IN" sz="2600" dirty="0"/>
              <a:t> is also called </a:t>
            </a:r>
            <a:r>
              <a:rPr lang="en-IN" sz="2600" dirty="0">
                <a:solidFill>
                  <a:srgbClr val="FF0000"/>
                </a:solidFill>
              </a:rPr>
              <a:t>“unigram” </a:t>
            </a:r>
            <a:r>
              <a:rPr lang="en-IN" sz="2600" dirty="0"/>
              <a:t>rep.</a:t>
            </a:r>
          </a:p>
        </p:txBody>
      </p:sp>
      <p:pic>
        <p:nvPicPr>
          <p:cNvPr id="1026" name="Picture 2">
            <a:extLst>
              <a:ext uri="{FF2B5EF4-FFF2-40B4-BE49-F238E27FC236}">
                <a16:creationId xmlns:a16="http://schemas.microsoft.com/office/drawing/2014/main" xmlns="" id="{1F5ECEA4-245C-45E2-B4A0-90331BE86FC4}"/>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41096" y="4055856"/>
            <a:ext cx="8258860" cy="1425944"/>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5">
            <a:extLst>
              <a:ext uri="{FF2B5EF4-FFF2-40B4-BE49-F238E27FC236}">
                <a16:creationId xmlns:a16="http://schemas.microsoft.com/office/drawing/2014/main" xmlns="" id="{5F688746-B949-4CE4-97FA-68AF57AE96A1}"/>
              </a:ext>
            </a:extLst>
          </p:cNvPr>
          <p:cNvPicPr>
            <a:picLocks noChangeAspect="1"/>
          </p:cNvPicPr>
          <p:nvPr/>
        </p:nvPicPr>
        <p:blipFill>
          <a:blip r:embed="rId4" cstate="print"/>
          <a:stretch>
            <a:fillRect/>
          </a:stretch>
        </p:blipFill>
        <p:spPr>
          <a:xfrm>
            <a:off x="11117008" y="1982044"/>
            <a:ext cx="1010687" cy="965223"/>
          </a:xfrm>
          <a:prstGeom prst="rect">
            <a:avLst/>
          </a:prstGeom>
        </p:spPr>
      </p:pic>
      <p:sp>
        <p:nvSpPr>
          <p:cNvPr id="7" name="Speech Bubble: Rectangle 6">
            <a:extLst>
              <a:ext uri="{FF2B5EF4-FFF2-40B4-BE49-F238E27FC236}">
                <a16:creationId xmlns:a16="http://schemas.microsoft.com/office/drawing/2014/main" xmlns="" id="{CB3F3E5B-CE84-4B32-A165-E5268CA96ED7}"/>
              </a:ext>
            </a:extLst>
          </p:cNvPr>
          <p:cNvSpPr/>
          <p:nvPr/>
        </p:nvSpPr>
        <p:spPr>
          <a:xfrm>
            <a:off x="6924675" y="1629112"/>
            <a:ext cx="3789852" cy="1173032"/>
          </a:xfrm>
          <a:prstGeom prst="wedgeRectCallout">
            <a:avLst>
              <a:gd name="adj1" fmla="val 70000"/>
              <a:gd name="adj2" fmla="val 1695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err="1">
                <a:solidFill>
                  <a:schemeClr val="tx1"/>
                </a:solidFill>
              </a:rPr>
              <a:t>BoW</a:t>
            </a:r>
            <a:r>
              <a:rPr lang="en-GB" sz="1600" dirty="0">
                <a:solidFill>
                  <a:schemeClr val="tx1"/>
                </a:solidFill>
              </a:rPr>
              <a:t> is just one of the many ways of doing feature extraction for text data. Not the most optimal one, and has various flaws (can you think of some?), but often works reasonably well </a:t>
            </a:r>
            <a:endParaRPr lang="en-IN" sz="1600" dirty="0">
              <a:solidFill>
                <a:schemeClr val="tx1"/>
              </a:solidFill>
            </a:endParaRPr>
          </a:p>
        </p:txBody>
      </p:sp>
    </p:spTree>
    <p:custDataLst>
      <p:tags r:id="rId1"/>
    </p:custDataLst>
    <p:extLst>
      <p:ext uri="{BB962C8B-B14F-4D97-AF65-F5344CB8AC3E}">
        <p14:creationId xmlns:p14="http://schemas.microsoft.com/office/powerpoint/2010/main" xmlns="" val="3773015246"/>
      </p:ext>
    </p:extLst>
  </p:cSld>
  <p:clrMapOvr>
    <a:masterClrMapping/>
  </p:clrMapOvr>
  <mc:AlternateContent xmlns:mc="http://schemas.openxmlformats.org/markup-compatibility/2006">
    <mc:Choice xmlns:p14="http://schemas.microsoft.com/office/powerpoint/2010/main" xmlns="" Requires="p14">
      <p:transition spd="slow" p14:dur="2000" advTm="135355"/>
    </mc:Choice>
    <mc:Fallback>
      <p:transition spd="slow" advTm="1353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wipe(down)">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down)">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wipe(down)">
                                      <p:cBhvr>
                                        <p:cTn id="5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Example: Feature Extraction for Image Data</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15</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IN" dirty="0"/>
              <a:t>A very simple feature extraction approach for image data is </a:t>
            </a:r>
            <a:r>
              <a:rPr lang="en-IN" dirty="0">
                <a:solidFill>
                  <a:srgbClr val="FF0000"/>
                </a:solidFill>
              </a:rPr>
              <a:t>flattening</a:t>
            </a:r>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marL="0" indent="0">
              <a:buNone/>
            </a:pPr>
            <a:endParaRPr lang="en-IN" sz="2600" dirty="0"/>
          </a:p>
          <a:p>
            <a:pPr>
              <a:buFont typeface="Wingdings" panose="05000000000000000000" pitchFamily="2" charset="2"/>
              <a:buChar char="§"/>
            </a:pPr>
            <a:r>
              <a:rPr lang="en-IN" sz="2600" dirty="0">
                <a:solidFill>
                  <a:srgbClr val="FF0000"/>
                </a:solidFill>
              </a:rPr>
              <a:t>Histogram</a:t>
            </a:r>
            <a:r>
              <a:rPr lang="en-IN" sz="2600" dirty="0"/>
              <a:t> of visual patterns is another popular feature </a:t>
            </a:r>
            <a:r>
              <a:rPr lang="en-IN" sz="2600" dirty="0" err="1"/>
              <a:t>extr</a:t>
            </a:r>
            <a:r>
              <a:rPr lang="en-IN" sz="2600" dirty="0"/>
              <a:t>. method for images</a:t>
            </a:r>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r>
              <a:rPr lang="en-IN" sz="2600" dirty="0"/>
              <a:t>Many other manual feature extraction techniques developed in computer vision and image processing communities (SIFT, </a:t>
            </a:r>
            <a:r>
              <a:rPr lang="en-IN" sz="2600" dirty="0" err="1"/>
              <a:t>HoG</a:t>
            </a:r>
            <a:r>
              <a:rPr lang="en-IN" sz="2600" dirty="0"/>
              <a:t>, and others)</a:t>
            </a:r>
          </a:p>
        </p:txBody>
      </p:sp>
      <p:pic>
        <p:nvPicPr>
          <p:cNvPr id="3" name="Picture 2">
            <a:extLst>
              <a:ext uri="{FF2B5EF4-FFF2-40B4-BE49-F238E27FC236}">
                <a16:creationId xmlns:a16="http://schemas.microsoft.com/office/drawing/2014/main" xmlns="" id="{B5EB7C6E-62D0-4ACC-8DB3-ACF500D80F82}"/>
              </a:ext>
            </a:extLst>
          </p:cNvPr>
          <p:cNvPicPr>
            <a:picLocks noChangeAspect="1"/>
          </p:cNvPicPr>
          <p:nvPr/>
        </p:nvPicPr>
        <p:blipFill>
          <a:blip r:embed="rId3" cstate="print"/>
          <a:stretch>
            <a:fillRect/>
          </a:stretch>
        </p:blipFill>
        <p:spPr>
          <a:xfrm>
            <a:off x="3763110" y="1655053"/>
            <a:ext cx="1778952" cy="1271495"/>
          </a:xfrm>
          <a:prstGeom prst="rect">
            <a:avLst/>
          </a:prstGeom>
        </p:spPr>
      </p:pic>
      <p:sp>
        <p:nvSpPr>
          <p:cNvPr id="5" name="TextBox 4">
            <a:extLst>
              <a:ext uri="{FF2B5EF4-FFF2-40B4-BE49-F238E27FC236}">
                <a16:creationId xmlns:a16="http://schemas.microsoft.com/office/drawing/2014/main" xmlns="" id="{BC363D1F-A65F-420E-811B-9909E83A0A4D}"/>
              </a:ext>
            </a:extLst>
          </p:cNvPr>
          <p:cNvSpPr txBox="1"/>
          <p:nvPr/>
        </p:nvSpPr>
        <p:spPr>
          <a:xfrm>
            <a:off x="3608032" y="2742986"/>
            <a:ext cx="1183657" cy="646331"/>
          </a:xfrm>
          <a:prstGeom prst="rect">
            <a:avLst/>
          </a:prstGeom>
          <a:noFill/>
        </p:spPr>
        <p:txBody>
          <a:bodyPr wrap="none" rtlCol="0">
            <a:spAutoFit/>
          </a:bodyPr>
          <a:lstStyle/>
          <a:p>
            <a:r>
              <a:rPr lang="en-IN" dirty="0"/>
              <a:t>7x7 image</a:t>
            </a:r>
          </a:p>
          <a:p>
            <a:r>
              <a:rPr lang="en-IN" dirty="0"/>
              <a:t>(49 pixels)</a:t>
            </a:r>
          </a:p>
        </p:txBody>
      </p:sp>
      <p:sp>
        <p:nvSpPr>
          <p:cNvPr id="10" name="TextBox 9">
            <a:extLst>
              <a:ext uri="{FF2B5EF4-FFF2-40B4-BE49-F238E27FC236}">
                <a16:creationId xmlns:a16="http://schemas.microsoft.com/office/drawing/2014/main" xmlns="" id="{2EF52B15-6B47-45B3-9371-CB4625329465}"/>
              </a:ext>
            </a:extLst>
          </p:cNvPr>
          <p:cNvSpPr txBox="1"/>
          <p:nvPr/>
        </p:nvSpPr>
        <p:spPr>
          <a:xfrm>
            <a:off x="4636611" y="2846154"/>
            <a:ext cx="1581908" cy="646331"/>
          </a:xfrm>
          <a:prstGeom prst="rect">
            <a:avLst/>
          </a:prstGeom>
          <a:noFill/>
        </p:spPr>
        <p:txBody>
          <a:bodyPr wrap="none" rtlCol="0">
            <a:spAutoFit/>
          </a:bodyPr>
          <a:lstStyle/>
          <a:p>
            <a:r>
              <a:rPr lang="en-IN" dirty="0"/>
              <a:t>Vector of pixel </a:t>
            </a:r>
          </a:p>
          <a:p>
            <a:r>
              <a:rPr lang="en-IN" dirty="0"/>
              <a:t>   intensities</a:t>
            </a:r>
          </a:p>
        </p:txBody>
      </p:sp>
      <p:pic>
        <p:nvPicPr>
          <p:cNvPr id="11" name="Picture 10">
            <a:extLst>
              <a:ext uri="{FF2B5EF4-FFF2-40B4-BE49-F238E27FC236}">
                <a16:creationId xmlns:a16="http://schemas.microsoft.com/office/drawing/2014/main" xmlns="" id="{FD4DD240-DB86-4802-B7DC-CF196D6302CA}"/>
              </a:ext>
            </a:extLst>
          </p:cNvPr>
          <p:cNvPicPr>
            <a:picLocks noChangeAspect="1"/>
          </p:cNvPicPr>
          <p:nvPr/>
        </p:nvPicPr>
        <p:blipFill>
          <a:blip r:embed="rId4" cstate="print"/>
          <a:stretch>
            <a:fillRect/>
          </a:stretch>
        </p:blipFill>
        <p:spPr>
          <a:xfrm>
            <a:off x="10429379" y="2179555"/>
            <a:ext cx="1010687" cy="965223"/>
          </a:xfrm>
          <a:prstGeom prst="rect">
            <a:avLst/>
          </a:prstGeom>
        </p:spPr>
      </p:pic>
      <p:sp>
        <p:nvSpPr>
          <p:cNvPr id="13" name="Speech Bubble: Rectangle 12">
            <a:extLst>
              <a:ext uri="{FF2B5EF4-FFF2-40B4-BE49-F238E27FC236}">
                <a16:creationId xmlns:a16="http://schemas.microsoft.com/office/drawing/2014/main" xmlns="" id="{1C1A8FEB-972F-4DA4-9142-C3DE8C5BCFD8}"/>
              </a:ext>
            </a:extLst>
          </p:cNvPr>
          <p:cNvSpPr/>
          <p:nvPr/>
        </p:nvSpPr>
        <p:spPr>
          <a:xfrm>
            <a:off x="6995326" y="1959542"/>
            <a:ext cx="3126822" cy="1075958"/>
          </a:xfrm>
          <a:prstGeom prst="wedgeRectCallout">
            <a:avLst>
              <a:gd name="adj1" fmla="val 64212"/>
              <a:gd name="adj2" fmla="val -4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Flattening and histogram based methods destroy the spatial information in the image but often still work reasonably well</a:t>
            </a:r>
            <a:endParaRPr lang="en-IN" sz="1600" dirty="0">
              <a:solidFill>
                <a:schemeClr val="tx1"/>
              </a:solidFill>
            </a:endParaRPr>
          </a:p>
        </p:txBody>
      </p:sp>
      <p:pic>
        <p:nvPicPr>
          <p:cNvPr id="8" name="Picture 7">
            <a:extLst>
              <a:ext uri="{FF2B5EF4-FFF2-40B4-BE49-F238E27FC236}">
                <a16:creationId xmlns:a16="http://schemas.microsoft.com/office/drawing/2014/main" xmlns="" id="{857EB371-9B9F-4037-A9ED-F1B9EDF4298F}"/>
              </a:ext>
            </a:extLst>
          </p:cNvPr>
          <p:cNvPicPr>
            <a:picLocks noChangeAspect="1"/>
          </p:cNvPicPr>
          <p:nvPr/>
        </p:nvPicPr>
        <p:blipFill>
          <a:blip r:embed="rId5" cstate="print"/>
          <a:stretch>
            <a:fillRect/>
          </a:stretch>
        </p:blipFill>
        <p:spPr>
          <a:xfrm>
            <a:off x="3998239" y="4097915"/>
            <a:ext cx="1308693" cy="1054433"/>
          </a:xfrm>
          <a:prstGeom prst="rect">
            <a:avLst/>
          </a:prstGeom>
        </p:spPr>
      </p:pic>
      <p:pic>
        <p:nvPicPr>
          <p:cNvPr id="9" name="Picture 8">
            <a:extLst>
              <a:ext uri="{FF2B5EF4-FFF2-40B4-BE49-F238E27FC236}">
                <a16:creationId xmlns:a16="http://schemas.microsoft.com/office/drawing/2014/main" xmlns="" id="{4DD2193B-B465-4B09-BA28-91E74DE1F2A4}"/>
              </a:ext>
            </a:extLst>
          </p:cNvPr>
          <p:cNvPicPr>
            <a:picLocks noChangeAspect="1"/>
          </p:cNvPicPr>
          <p:nvPr/>
        </p:nvPicPr>
        <p:blipFill>
          <a:blip r:embed="rId6" cstate="print"/>
          <a:stretch>
            <a:fillRect/>
          </a:stretch>
        </p:blipFill>
        <p:spPr>
          <a:xfrm>
            <a:off x="6578804" y="4087153"/>
            <a:ext cx="1745894" cy="1075958"/>
          </a:xfrm>
          <a:prstGeom prst="rect">
            <a:avLst/>
          </a:prstGeom>
        </p:spPr>
      </p:pic>
      <p:sp>
        <p:nvSpPr>
          <p:cNvPr id="15" name="CustomShape 22">
            <a:extLst>
              <a:ext uri="{FF2B5EF4-FFF2-40B4-BE49-F238E27FC236}">
                <a16:creationId xmlns:a16="http://schemas.microsoft.com/office/drawing/2014/main" xmlns="" id="{1052D2E0-BB68-418B-9095-B44458594ECE}"/>
              </a:ext>
            </a:extLst>
          </p:cNvPr>
          <p:cNvSpPr/>
          <p:nvPr/>
        </p:nvSpPr>
        <p:spPr>
          <a:xfrm>
            <a:off x="5571876" y="4463349"/>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14" name="TextShape 3">
            <a:extLst>
              <a:ext uri="{FF2B5EF4-FFF2-40B4-BE49-F238E27FC236}">
                <a16:creationId xmlns:a16="http://schemas.microsoft.com/office/drawing/2014/main" xmlns="" id="{1FDEB9CA-0B10-41F4-B0D0-EE6ED3145EE6}"/>
              </a:ext>
            </a:extLst>
          </p:cNvPr>
          <p:cNvSpPr txBox="1"/>
          <p:nvPr/>
        </p:nvSpPr>
        <p:spPr>
          <a:xfrm>
            <a:off x="70109" y="6585382"/>
            <a:ext cx="8928000" cy="242540"/>
          </a:xfrm>
          <a:prstGeom prst="rect">
            <a:avLst/>
          </a:prstGeom>
          <a:noFill/>
          <a:ln>
            <a:noFill/>
          </a:ln>
        </p:spPr>
        <p:txBody>
          <a:bodyPr lIns="90000" tIns="45000" rIns="90000" bIns="45000"/>
          <a:lstStyle/>
          <a:p>
            <a:r>
              <a:rPr lang="en-IN" sz="1100" b="0" strike="noStrike" spc="-1" dirty="0">
                <a:solidFill>
                  <a:srgbClr val="000000"/>
                </a:solidFill>
                <a:uFill>
                  <a:solidFill>
                    <a:srgbClr val="FFFFFF"/>
                  </a:solidFill>
                </a:uFill>
                <a:latin typeface="Arial"/>
              </a:rPr>
              <a:t>Pic credit: </a:t>
            </a:r>
            <a:r>
              <a:rPr lang="en-IN" sz="1100" dirty="0"/>
              <a:t>cat.uab.cat/Research/object-recognition</a:t>
            </a:r>
            <a:endParaRPr lang="en-IN" sz="1100" b="0" strike="noStrike" spc="-1" dirty="0">
              <a:solidFill>
                <a:srgbClr val="000000"/>
              </a:solidFill>
              <a:uFill>
                <a:solidFill>
                  <a:srgbClr val="FFFFFF"/>
                </a:solidFill>
              </a:uFill>
              <a:latin typeface="Arial"/>
            </a:endParaRPr>
          </a:p>
        </p:txBody>
      </p:sp>
    </p:spTree>
    <p:custDataLst>
      <p:tags r:id="rId1"/>
    </p:custDataLst>
    <p:extLst>
      <p:ext uri="{BB962C8B-B14F-4D97-AF65-F5344CB8AC3E}">
        <p14:creationId xmlns:p14="http://schemas.microsoft.com/office/powerpoint/2010/main" xmlns="" val="3292723206"/>
      </p:ext>
    </p:extLst>
  </p:cSld>
  <p:clrMapOvr>
    <a:masterClrMapping/>
  </p:clrMapOvr>
  <mc:AlternateContent xmlns:mc="http://schemas.openxmlformats.org/markup-compatibility/2006">
    <mc:Choice xmlns:p14="http://schemas.microsoft.com/office/powerpoint/2010/main" xmlns="" Requires="p14">
      <p:transition spd="slow" p14:dur="2000" advTm="140677"/>
    </mc:Choice>
    <mc:Fallback>
      <p:transition spd="slow" advTm="1406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wipe(down)">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0"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Feature Selection</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16</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571867A3-7A18-448A-97D5-C2A63946A635}"/>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GB" dirty="0"/>
              <a:t>Not all the extracted features may be relevant for learning the model (some may even confuse the learner)</a:t>
            </a:r>
          </a:p>
          <a:p>
            <a:pPr marL="0" indent="0">
              <a:buNone/>
            </a:pPr>
            <a:endParaRPr lang="en-GB" dirty="0"/>
          </a:p>
          <a:p>
            <a:pPr>
              <a:buFont typeface="Wingdings" panose="05000000000000000000" pitchFamily="2" charset="2"/>
              <a:buChar char="§"/>
            </a:pPr>
            <a:r>
              <a:rPr lang="en-GB" dirty="0">
                <a:solidFill>
                  <a:srgbClr val="FF0000"/>
                </a:solidFill>
              </a:rPr>
              <a:t>Feature selection </a:t>
            </a:r>
            <a:r>
              <a:rPr lang="en-GB" dirty="0"/>
              <a:t>(a step after feature extraction) can be used to identify the features that matter, and discard the others, for more effective learning</a:t>
            </a:r>
          </a:p>
          <a:p>
            <a:pPr>
              <a:buFont typeface="Wingdings" panose="05000000000000000000" pitchFamily="2" charset="2"/>
              <a:buChar char="§"/>
            </a:pPr>
            <a:endParaRPr lang="en-GB" dirty="0"/>
          </a:p>
          <a:p>
            <a:pPr marL="0" indent="0">
              <a:buNone/>
            </a:pPr>
            <a:endParaRPr lang="en-GB" dirty="0"/>
          </a:p>
          <a:p>
            <a:pPr marL="0" indent="0">
              <a:buNone/>
            </a:pPr>
            <a:endParaRPr lang="en-GB" dirty="0"/>
          </a:p>
          <a:p>
            <a:pPr>
              <a:buFont typeface="Wingdings" panose="05000000000000000000" pitchFamily="2" charset="2"/>
              <a:buChar char="§"/>
            </a:pPr>
            <a:r>
              <a:rPr lang="en-GB" dirty="0"/>
              <a:t>Many techniques exist – some based on intuition, some based on algorithmic principles (will visit feature selection later)</a:t>
            </a:r>
          </a:p>
          <a:p>
            <a:pPr marL="0" indent="0">
              <a:buNone/>
            </a:pPr>
            <a:endParaRPr lang="en-GB" dirty="0"/>
          </a:p>
          <a:p>
            <a:pPr>
              <a:buFont typeface="Wingdings" panose="05000000000000000000" pitchFamily="2" charset="2"/>
              <a:buChar char="§"/>
            </a:pPr>
            <a:r>
              <a:rPr lang="en-GB" dirty="0"/>
              <a:t>More common in supervised learning but can also be done for </a:t>
            </a:r>
            <a:r>
              <a:rPr lang="en-GB" dirty="0" err="1"/>
              <a:t>unsup</a:t>
            </a:r>
            <a:r>
              <a:rPr lang="en-GB" dirty="0"/>
              <a:t>. learning</a:t>
            </a:r>
          </a:p>
          <a:p>
            <a:pPr marL="0" indent="0">
              <a:buNone/>
            </a:pPr>
            <a:endParaRPr lang="en-GB" dirty="0"/>
          </a:p>
          <a:p>
            <a:pPr marL="0" indent="0">
              <a:buNone/>
            </a:pPr>
            <a:endParaRPr lang="en-GB" sz="2400" dirty="0"/>
          </a:p>
          <a:p>
            <a:pPr marL="0" indent="0">
              <a:buNone/>
            </a:pPr>
            <a:endParaRPr lang="en-GB" sz="2400" dirty="0"/>
          </a:p>
          <a:p>
            <a:pPr>
              <a:buFont typeface="Wingdings" panose="05000000000000000000" pitchFamily="2" charset="2"/>
              <a:buChar char="§"/>
            </a:pPr>
            <a:endParaRPr lang="en-IN" sz="2600" dirty="0"/>
          </a:p>
        </p:txBody>
      </p:sp>
      <p:sp>
        <p:nvSpPr>
          <p:cNvPr id="3" name="TextBox 2">
            <a:extLst>
              <a:ext uri="{FF2B5EF4-FFF2-40B4-BE49-F238E27FC236}">
                <a16:creationId xmlns:a16="http://schemas.microsoft.com/office/drawing/2014/main" xmlns="" id="{FDEC35DF-7AFB-431C-8CB8-2D3CE6BA775C}"/>
              </a:ext>
            </a:extLst>
          </p:cNvPr>
          <p:cNvSpPr txBox="1"/>
          <p:nvPr/>
        </p:nvSpPr>
        <p:spPr>
          <a:xfrm>
            <a:off x="4219925" y="3247832"/>
            <a:ext cx="941861" cy="1323439"/>
          </a:xfrm>
          <a:prstGeom prst="rect">
            <a:avLst/>
          </a:prstGeom>
          <a:noFill/>
        </p:spPr>
        <p:txBody>
          <a:bodyPr wrap="none" rtlCol="0">
            <a:spAutoFit/>
          </a:bodyPr>
          <a:lstStyle/>
          <a:p>
            <a:r>
              <a:rPr lang="en-IN" sz="1600" dirty="0"/>
              <a:t>Age</a:t>
            </a:r>
          </a:p>
          <a:p>
            <a:r>
              <a:rPr lang="en-IN" sz="1600" dirty="0"/>
              <a:t>Gender</a:t>
            </a:r>
          </a:p>
          <a:p>
            <a:r>
              <a:rPr lang="en-IN" sz="1600" dirty="0"/>
              <a:t>Height</a:t>
            </a:r>
          </a:p>
          <a:p>
            <a:r>
              <a:rPr lang="en-IN" sz="1600" dirty="0"/>
              <a:t>Weight</a:t>
            </a:r>
          </a:p>
          <a:p>
            <a:r>
              <a:rPr lang="en-IN" sz="1600" dirty="0"/>
              <a:t>Eye </a:t>
            </a:r>
            <a:r>
              <a:rPr lang="en-IN" sz="1600" dirty="0" err="1"/>
              <a:t>color</a:t>
            </a:r>
            <a:endParaRPr lang="en-IN" sz="1600" dirty="0"/>
          </a:p>
        </p:txBody>
      </p:sp>
      <p:sp>
        <p:nvSpPr>
          <p:cNvPr id="5" name="Rectangle 4">
            <a:extLst>
              <a:ext uri="{FF2B5EF4-FFF2-40B4-BE49-F238E27FC236}">
                <a16:creationId xmlns:a16="http://schemas.microsoft.com/office/drawing/2014/main" xmlns="" id="{3F67FAAA-02FC-4A33-B74D-47DB43B0DFFF}"/>
              </a:ext>
            </a:extLst>
          </p:cNvPr>
          <p:cNvSpPr/>
          <p:nvPr/>
        </p:nvSpPr>
        <p:spPr>
          <a:xfrm>
            <a:off x="4168834" y="3255047"/>
            <a:ext cx="936170" cy="1249141"/>
          </a:xfrm>
          <a:prstGeom prst="rect">
            <a:avLst/>
          </a:prstGeom>
          <a:solidFill>
            <a:schemeClr val="bg1">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xmlns="" id="{39ED5D2C-60B1-490D-AD72-F7393A6AB61A}"/>
              </a:ext>
            </a:extLst>
          </p:cNvPr>
          <p:cNvSpPr txBox="1"/>
          <p:nvPr/>
        </p:nvSpPr>
        <p:spPr>
          <a:xfrm>
            <a:off x="6007701" y="3676073"/>
            <a:ext cx="2337243" cy="369332"/>
          </a:xfrm>
          <a:prstGeom prst="rect">
            <a:avLst/>
          </a:prstGeom>
          <a:noFill/>
        </p:spPr>
        <p:txBody>
          <a:bodyPr wrap="none" rtlCol="0">
            <a:spAutoFit/>
          </a:bodyPr>
          <a:lstStyle/>
          <a:p>
            <a:r>
              <a:rPr lang="en-IN" dirty="0"/>
              <a:t>Body-mass index (BMI)</a:t>
            </a:r>
          </a:p>
        </p:txBody>
      </p:sp>
      <p:sp>
        <p:nvSpPr>
          <p:cNvPr id="7" name="Arrow: Right 6">
            <a:extLst>
              <a:ext uri="{FF2B5EF4-FFF2-40B4-BE49-F238E27FC236}">
                <a16:creationId xmlns:a16="http://schemas.microsoft.com/office/drawing/2014/main" xmlns="" id="{A068AFE4-370E-47CB-832C-F51F4EF336DE}"/>
              </a:ext>
            </a:extLst>
          </p:cNvPr>
          <p:cNvSpPr/>
          <p:nvPr/>
        </p:nvSpPr>
        <p:spPr>
          <a:xfrm>
            <a:off x="5161786" y="3676073"/>
            <a:ext cx="767960" cy="303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xmlns="" id="{B253E177-73E1-4B07-B6D9-AEDB46705758}"/>
              </a:ext>
            </a:extLst>
          </p:cNvPr>
          <p:cNvCxnSpPr/>
          <p:nvPr/>
        </p:nvCxnSpPr>
        <p:spPr>
          <a:xfrm>
            <a:off x="4403846" y="358526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xmlns="" id="{9A109323-AE49-429B-8E7C-C63A8CBC346B}"/>
              </a:ext>
            </a:extLst>
          </p:cNvPr>
          <p:cNvCxnSpPr>
            <a:cxnSpLocks/>
          </p:cNvCxnSpPr>
          <p:nvPr/>
        </p:nvCxnSpPr>
        <p:spPr>
          <a:xfrm flipH="1">
            <a:off x="4403846" y="358526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EB980C0C-140E-4A11-8077-CCA72A5116F7}"/>
              </a:ext>
            </a:extLst>
          </p:cNvPr>
          <p:cNvCxnSpPr/>
          <p:nvPr/>
        </p:nvCxnSpPr>
        <p:spPr>
          <a:xfrm>
            <a:off x="4381197" y="332212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8BE9F51F-0D5A-42C7-8B7A-F2A74471A253}"/>
              </a:ext>
            </a:extLst>
          </p:cNvPr>
          <p:cNvCxnSpPr>
            <a:cxnSpLocks/>
          </p:cNvCxnSpPr>
          <p:nvPr/>
        </p:nvCxnSpPr>
        <p:spPr>
          <a:xfrm flipH="1">
            <a:off x="4381197" y="332212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A1A04AEA-ECFA-4266-925A-9E6E0DC7779D}"/>
              </a:ext>
            </a:extLst>
          </p:cNvPr>
          <p:cNvCxnSpPr/>
          <p:nvPr/>
        </p:nvCxnSpPr>
        <p:spPr>
          <a:xfrm>
            <a:off x="4424483" y="4257115"/>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24DC1649-72C4-4CFA-8035-34C651527A93}"/>
              </a:ext>
            </a:extLst>
          </p:cNvPr>
          <p:cNvCxnSpPr>
            <a:cxnSpLocks/>
          </p:cNvCxnSpPr>
          <p:nvPr/>
        </p:nvCxnSpPr>
        <p:spPr>
          <a:xfrm flipH="1">
            <a:off x="4424483" y="4257115"/>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xmlns="" val="3277653860"/>
      </p:ext>
    </p:extLst>
  </p:cSld>
  <p:clrMapOvr>
    <a:masterClrMapping/>
  </p:clrMapOvr>
  <mc:AlternateContent xmlns:mc="http://schemas.openxmlformats.org/markup-compatibility/2006">
    <mc:Choice xmlns:p14="http://schemas.microsoft.com/office/powerpoint/2010/main" xmlns="" Requires="p14">
      <p:transition spd="slow" p14:dur="2000" advTm="158928"/>
    </mc:Choice>
    <mc:Fallback>
      <p:transition spd="slow" advTm="1589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Effect transition="in" filter="wipe(down)">
                                      <p:cBhvr>
                                        <p:cTn id="51" dur="500"/>
                                        <p:tgtEl>
                                          <p:spTgt spid="4">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
                                            <p:txEl>
                                              <p:pRg st="8" end="8"/>
                                            </p:txEl>
                                          </p:spTgt>
                                        </p:tgtEl>
                                        <p:attrNameLst>
                                          <p:attrName>style.visibility</p:attrName>
                                        </p:attrNameLst>
                                      </p:cBhvr>
                                      <p:to>
                                        <p:strVal val="visible"/>
                                      </p:to>
                                    </p:set>
                                    <p:animEffect transition="in" filter="wipe(down)">
                                      <p:cBhvr>
                                        <p:cTn id="5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P spid="5" grpId="0" animBg="1"/>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More Postprocessing: Feature Scaling</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17</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400" dirty="0"/>
              <a:t>Even after feature selection, the features may not be on the same scale</a:t>
            </a:r>
          </a:p>
          <a:p>
            <a:pPr>
              <a:buFont typeface="Wingdings" panose="05000000000000000000" pitchFamily="2" charset="2"/>
              <a:buChar char="§"/>
            </a:pPr>
            <a:r>
              <a:rPr lang="en-GB" sz="2400" dirty="0"/>
              <a:t>This can be problematic when comparing two inputs – features that have larger scales may dominate the result of such comparisons</a:t>
            </a:r>
          </a:p>
          <a:p>
            <a:pPr>
              <a:buFont typeface="Wingdings" panose="05000000000000000000" pitchFamily="2" charset="2"/>
              <a:buChar char="§"/>
            </a:pPr>
            <a:r>
              <a:rPr lang="en-GB" sz="2400" dirty="0"/>
              <a:t>Therefore helpful to standardize the features (e.g., by bringing all of them on the same scale such as between 0 to 1)</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r>
              <a:rPr lang="en-GB" sz="2400" dirty="0"/>
              <a:t>Also helpful for stabilizing the optimization techniques used in ML algos</a:t>
            </a:r>
          </a:p>
          <a:p>
            <a:pPr>
              <a:buFont typeface="Wingdings" panose="05000000000000000000" pitchFamily="2" charset="2"/>
              <a:buChar char="§"/>
            </a:pPr>
            <a:endParaRPr lang="en-GB" sz="2400" dirty="0"/>
          </a:p>
          <a:p>
            <a:pPr marL="0" indent="0">
              <a:buNone/>
            </a:pPr>
            <a:endParaRPr lang="en-GB" dirty="0"/>
          </a:p>
          <a:p>
            <a:pPr marL="0" indent="0">
              <a:buNone/>
            </a:pPr>
            <a:endParaRPr lang="en-GB" dirty="0"/>
          </a:p>
          <a:p>
            <a:pPr marL="0" indent="0">
              <a:buNone/>
            </a:pPr>
            <a:endParaRPr lang="en-GB" sz="2400" dirty="0"/>
          </a:p>
          <a:p>
            <a:pPr marL="0" indent="0">
              <a:buNone/>
            </a:pPr>
            <a:endParaRPr lang="en-GB" sz="2400" dirty="0"/>
          </a:p>
          <a:p>
            <a:pPr>
              <a:buFont typeface="Wingdings" panose="05000000000000000000" pitchFamily="2" charset="2"/>
              <a:buChar char="§"/>
            </a:pPr>
            <a:endParaRPr lang="en-IN" sz="2600" dirty="0"/>
          </a:p>
        </p:txBody>
      </p:sp>
      <p:pic>
        <p:nvPicPr>
          <p:cNvPr id="5" name="Picture 4">
            <a:extLst>
              <a:ext uri="{FF2B5EF4-FFF2-40B4-BE49-F238E27FC236}">
                <a16:creationId xmlns:a16="http://schemas.microsoft.com/office/drawing/2014/main" xmlns="" id="{4929E617-A6B0-4EE3-8A77-FD4E11F4CCC5}"/>
              </a:ext>
            </a:extLst>
          </p:cNvPr>
          <p:cNvPicPr/>
          <p:nvPr/>
        </p:nvPicPr>
        <p:blipFill>
          <a:blip r:embed="rId3" cstate="print"/>
          <a:stretch/>
        </p:blipFill>
        <p:spPr>
          <a:xfrm>
            <a:off x="1074033" y="3199667"/>
            <a:ext cx="5299057" cy="2628478"/>
          </a:xfrm>
          <a:prstGeom prst="rect">
            <a:avLst/>
          </a:prstGeom>
          <a:ln>
            <a:noFill/>
          </a:ln>
        </p:spPr>
      </p:pic>
      <p:pic>
        <p:nvPicPr>
          <p:cNvPr id="1026" name="Picture 2" descr="Image for post">
            <a:extLst>
              <a:ext uri="{FF2B5EF4-FFF2-40B4-BE49-F238E27FC236}">
                <a16:creationId xmlns:a16="http://schemas.microsoft.com/office/drawing/2014/main" xmlns="" id="{9954D97E-1CEF-428B-BC4B-8F3098742AA1}"/>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27273" y="3188795"/>
            <a:ext cx="3971636" cy="260142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Shape 3">
            <a:extLst>
              <a:ext uri="{FF2B5EF4-FFF2-40B4-BE49-F238E27FC236}">
                <a16:creationId xmlns:a16="http://schemas.microsoft.com/office/drawing/2014/main" xmlns="" id="{65CF910D-0E93-495C-90AE-0A4E22EFD95B}"/>
              </a:ext>
            </a:extLst>
          </p:cNvPr>
          <p:cNvSpPr txBox="1"/>
          <p:nvPr/>
        </p:nvSpPr>
        <p:spPr>
          <a:xfrm>
            <a:off x="70109" y="6585382"/>
            <a:ext cx="8928000" cy="242540"/>
          </a:xfrm>
          <a:prstGeom prst="rect">
            <a:avLst/>
          </a:prstGeom>
          <a:noFill/>
          <a:ln>
            <a:noFill/>
          </a:ln>
        </p:spPr>
        <p:txBody>
          <a:bodyPr lIns="90000" tIns="45000" rIns="90000" bIns="45000"/>
          <a:lstStyle/>
          <a:p>
            <a:r>
              <a:rPr lang="en-IN" sz="1100" b="0" strike="noStrike" spc="-1" dirty="0">
                <a:solidFill>
                  <a:srgbClr val="000000"/>
                </a:solidFill>
                <a:uFill>
                  <a:solidFill>
                    <a:srgbClr val="FFFFFF"/>
                  </a:solidFill>
                </a:uFill>
                <a:latin typeface="Arial"/>
              </a:rPr>
              <a:t>Pic credit: </a:t>
            </a:r>
            <a:r>
              <a:rPr lang="en-IN" sz="1100" dirty="0"/>
              <a:t>https://becominghuman.ai/demystifying-feature-scaling-baff53e9b3fd</a:t>
            </a:r>
            <a:r>
              <a:rPr lang="en-IN" sz="1100" b="0" strike="noStrike" spc="-1" dirty="0">
                <a:solidFill>
                  <a:srgbClr val="000000"/>
                </a:solidFill>
                <a:uFill>
                  <a:solidFill>
                    <a:srgbClr val="FFFFFF"/>
                  </a:solidFill>
                </a:uFill>
                <a:latin typeface="Arial"/>
              </a:rPr>
              <a:t>, </a:t>
            </a:r>
            <a:r>
              <a:rPr lang="en-IN" sz="1100" dirty="0"/>
              <a:t>https://stackoverflow.com/</a:t>
            </a:r>
            <a:endParaRPr lang="en-IN" sz="1100" b="0" strike="noStrike" spc="-1" dirty="0">
              <a:solidFill>
                <a:srgbClr val="000000"/>
              </a:solidFill>
              <a:uFill>
                <a:solidFill>
                  <a:srgbClr val="FFFFFF"/>
                </a:solidFill>
              </a:uFill>
              <a:latin typeface="Arial"/>
            </a:endParaRPr>
          </a:p>
        </p:txBody>
      </p:sp>
    </p:spTree>
    <p:custDataLst>
      <p:tags r:id="rId1"/>
    </p:custDataLst>
    <p:extLst>
      <p:ext uri="{BB962C8B-B14F-4D97-AF65-F5344CB8AC3E}">
        <p14:creationId xmlns:p14="http://schemas.microsoft.com/office/powerpoint/2010/main" xmlns="" val="1487839840"/>
      </p:ext>
    </p:extLst>
  </p:cSld>
  <p:clrMapOvr>
    <a:masterClrMapping/>
  </p:clrMapOvr>
  <mc:AlternateContent xmlns:mc="http://schemas.openxmlformats.org/markup-compatibility/2006">
    <mc:Choice xmlns:p14="http://schemas.microsoft.com/office/powerpoint/2010/main" xmlns="" Requires="p14">
      <p:transition spd="slow" p14:dur="2000" advTm="123581"/>
    </mc:Choice>
    <mc:Fallback>
      <p:transition spd="slow" advTm="1235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wipe(down)">
                                      <p:cBhvr>
                                        <p:cTn id="27" dur="500"/>
                                        <p:tgtEl>
                                          <p:spTgt spid="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down)">
                                      <p:cBhvr>
                                        <p:cTn id="3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Deep Learning: An End-to-End Approach to ML</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18</a:t>
            </a:fld>
            <a:endParaRPr lang="en-IN" sz="2800" dirty="0">
              <a:solidFill>
                <a:schemeClr val="accent2">
                  <a:lumMod val="40000"/>
                  <a:lumOff val="60000"/>
                </a:schemeClr>
              </a:solidFill>
            </a:endParaRPr>
          </a:p>
        </p:txBody>
      </p:sp>
      <p:pic>
        <p:nvPicPr>
          <p:cNvPr id="3" name="Picture 2">
            <a:extLst>
              <a:ext uri="{FF2B5EF4-FFF2-40B4-BE49-F238E27FC236}">
                <a16:creationId xmlns:a16="http://schemas.microsoft.com/office/drawing/2014/main" xmlns="" id="{F5051411-A021-4407-AC38-66BB3F42DFCE}"/>
              </a:ext>
            </a:extLst>
          </p:cNvPr>
          <p:cNvPicPr>
            <a:picLocks noChangeAspect="1"/>
          </p:cNvPicPr>
          <p:nvPr/>
        </p:nvPicPr>
        <p:blipFill>
          <a:blip r:embed="rId3" cstate="print"/>
          <a:stretch>
            <a:fillRect/>
          </a:stretch>
        </p:blipFill>
        <p:spPr>
          <a:xfrm>
            <a:off x="1255824" y="3403321"/>
            <a:ext cx="8096250" cy="2076450"/>
          </a:xfrm>
          <a:prstGeom prst="rect">
            <a:avLst/>
          </a:prstGeom>
        </p:spPr>
      </p:pic>
      <p:sp>
        <p:nvSpPr>
          <p:cNvPr id="4" name="Rectangle: Rounded Corners 3">
            <a:extLst>
              <a:ext uri="{FF2B5EF4-FFF2-40B4-BE49-F238E27FC236}">
                <a16:creationId xmlns:a16="http://schemas.microsoft.com/office/drawing/2014/main" xmlns="" id="{669F82D3-3796-47EC-BF1E-DBD8B015CB87}"/>
              </a:ext>
            </a:extLst>
          </p:cNvPr>
          <p:cNvSpPr/>
          <p:nvPr/>
        </p:nvSpPr>
        <p:spPr>
          <a:xfrm rot="21266449">
            <a:off x="3247099" y="5513193"/>
            <a:ext cx="4315341" cy="50767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Feature Learning Module</a:t>
            </a:r>
          </a:p>
          <a:p>
            <a:pPr algn="ctr"/>
            <a:r>
              <a:rPr lang="en-IN" dirty="0">
                <a:solidFill>
                  <a:schemeClr val="tx1"/>
                </a:solidFill>
              </a:rPr>
              <a:t>(one or more layers_</a:t>
            </a:r>
          </a:p>
        </p:txBody>
      </p:sp>
      <p:cxnSp>
        <p:nvCxnSpPr>
          <p:cNvPr id="6" name="Straight Arrow Connector 5">
            <a:extLst>
              <a:ext uri="{FF2B5EF4-FFF2-40B4-BE49-F238E27FC236}">
                <a16:creationId xmlns:a16="http://schemas.microsoft.com/office/drawing/2014/main" xmlns="" id="{FEDDB5D7-15AE-4824-B1E8-F0C48D117ED4}"/>
              </a:ext>
            </a:extLst>
          </p:cNvPr>
          <p:cNvCxnSpPr/>
          <p:nvPr/>
        </p:nvCxnSpPr>
        <p:spPr>
          <a:xfrm flipV="1">
            <a:off x="2659487" y="5281892"/>
            <a:ext cx="0" cy="418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46C525E0-A118-45EE-881F-C8380819D8CA}"/>
              </a:ext>
            </a:extLst>
          </p:cNvPr>
          <p:cNvSpPr txBox="1"/>
          <p:nvPr/>
        </p:nvSpPr>
        <p:spPr>
          <a:xfrm>
            <a:off x="2091062" y="5676982"/>
            <a:ext cx="1136850" cy="369332"/>
          </a:xfrm>
          <a:prstGeom prst="rect">
            <a:avLst/>
          </a:prstGeom>
          <a:noFill/>
        </p:spPr>
        <p:txBody>
          <a:bodyPr wrap="none" rtlCol="0">
            <a:spAutoFit/>
          </a:bodyPr>
          <a:lstStyle/>
          <a:p>
            <a:r>
              <a:rPr lang="en-IN" dirty="0"/>
              <a:t>Raw Input</a:t>
            </a:r>
          </a:p>
        </p:txBody>
      </p:sp>
      <p:cxnSp>
        <p:nvCxnSpPr>
          <p:cNvPr id="9" name="Straight Arrow Connector 8">
            <a:extLst>
              <a:ext uri="{FF2B5EF4-FFF2-40B4-BE49-F238E27FC236}">
                <a16:creationId xmlns:a16="http://schemas.microsoft.com/office/drawing/2014/main" xmlns="" id="{A632D69A-8BC0-4158-BB2F-2D1FE6CE263D}"/>
              </a:ext>
            </a:extLst>
          </p:cNvPr>
          <p:cNvCxnSpPr>
            <a:cxnSpLocks/>
          </p:cNvCxnSpPr>
          <p:nvPr/>
        </p:nvCxnSpPr>
        <p:spPr>
          <a:xfrm flipH="1" flipV="1">
            <a:off x="7839332" y="5491174"/>
            <a:ext cx="441783" cy="2738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F682613C-743D-4E4E-8742-C2C7C8198684}"/>
              </a:ext>
            </a:extLst>
          </p:cNvPr>
          <p:cNvSpPr txBox="1"/>
          <p:nvPr/>
        </p:nvSpPr>
        <p:spPr>
          <a:xfrm>
            <a:off x="7839332" y="5764988"/>
            <a:ext cx="2022798" cy="646331"/>
          </a:xfrm>
          <a:prstGeom prst="rect">
            <a:avLst/>
          </a:prstGeom>
          <a:noFill/>
        </p:spPr>
        <p:txBody>
          <a:bodyPr wrap="none" rtlCol="0">
            <a:spAutoFit/>
          </a:bodyPr>
          <a:lstStyle/>
          <a:p>
            <a:r>
              <a:rPr lang="en-IN" dirty="0"/>
              <a:t>Learned Features</a:t>
            </a:r>
          </a:p>
          <a:p>
            <a:r>
              <a:rPr lang="en-IN" dirty="0"/>
              <a:t>(penultimate  layer)</a:t>
            </a:r>
          </a:p>
        </p:txBody>
      </p:sp>
      <p:sp>
        <p:nvSpPr>
          <p:cNvPr id="13" name="Rectangle: Rounded Corners 12">
            <a:extLst>
              <a:ext uri="{FF2B5EF4-FFF2-40B4-BE49-F238E27FC236}">
                <a16:creationId xmlns:a16="http://schemas.microsoft.com/office/drawing/2014/main" xmlns="" id="{45960879-156C-4C2D-B25B-C2C0CECC7593}"/>
              </a:ext>
            </a:extLst>
          </p:cNvPr>
          <p:cNvSpPr/>
          <p:nvPr/>
        </p:nvSpPr>
        <p:spPr>
          <a:xfrm rot="21127126">
            <a:off x="6117465" y="2938001"/>
            <a:ext cx="2582214" cy="53621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Classification Model Learning</a:t>
            </a:r>
          </a:p>
        </p:txBody>
      </p:sp>
      <p:sp>
        <p:nvSpPr>
          <p:cNvPr id="11" name="TextBox 10">
            <a:extLst>
              <a:ext uri="{FF2B5EF4-FFF2-40B4-BE49-F238E27FC236}">
                <a16:creationId xmlns:a16="http://schemas.microsoft.com/office/drawing/2014/main" xmlns="" id="{23A502CA-ED04-4601-9B8C-6809A066E309}"/>
              </a:ext>
            </a:extLst>
          </p:cNvPr>
          <p:cNvSpPr txBox="1"/>
          <p:nvPr/>
        </p:nvSpPr>
        <p:spPr>
          <a:xfrm>
            <a:off x="402350" y="1170952"/>
            <a:ext cx="10921580" cy="1384995"/>
          </a:xfrm>
          <a:prstGeom prst="rect">
            <a:avLst/>
          </a:prstGeom>
          <a:noFill/>
        </p:spPr>
        <p:txBody>
          <a:bodyPr wrap="none" rtlCol="0">
            <a:spAutoFit/>
          </a:bodyPr>
          <a:lstStyle/>
          <a:p>
            <a:r>
              <a:rPr lang="en-IN" sz="2800" dirty="0"/>
              <a:t>Deep Learning = ML with </a:t>
            </a:r>
            <a:r>
              <a:rPr lang="en-IN" sz="2800" dirty="0">
                <a:solidFill>
                  <a:srgbClr val="FF0000"/>
                </a:solidFill>
              </a:rPr>
              <a:t>automated feature learning </a:t>
            </a:r>
            <a:r>
              <a:rPr lang="en-IN" sz="2800" dirty="0"/>
              <a:t>from the raw inputs</a:t>
            </a:r>
          </a:p>
          <a:p>
            <a:endParaRPr lang="en-IN" sz="2800" dirty="0"/>
          </a:p>
          <a:p>
            <a:r>
              <a:rPr lang="en-IN" sz="2800" dirty="0"/>
              <a:t>Feature extraction part is automated via the feature learning module</a:t>
            </a:r>
          </a:p>
        </p:txBody>
      </p:sp>
      <p:sp>
        <p:nvSpPr>
          <p:cNvPr id="14" name="TextBox 13">
            <a:extLst>
              <a:ext uri="{FF2B5EF4-FFF2-40B4-BE49-F238E27FC236}">
                <a16:creationId xmlns:a16="http://schemas.microsoft.com/office/drawing/2014/main" xmlns="" id="{EA5812F0-F6D6-445D-8638-FBDB5A753453}"/>
              </a:ext>
            </a:extLst>
          </p:cNvPr>
          <p:cNvSpPr txBox="1"/>
          <p:nvPr/>
        </p:nvSpPr>
        <p:spPr>
          <a:xfrm>
            <a:off x="200851" y="6425907"/>
            <a:ext cx="3496470" cy="261610"/>
          </a:xfrm>
          <a:prstGeom prst="rect">
            <a:avLst/>
          </a:prstGeom>
          <a:noFill/>
        </p:spPr>
        <p:txBody>
          <a:bodyPr wrap="none" rtlCol="0">
            <a:spAutoFit/>
          </a:bodyPr>
          <a:lstStyle/>
          <a:p>
            <a:r>
              <a:rPr lang="en-IN" sz="1100" dirty="0"/>
              <a:t>Pic an adaptation of the original from: </a:t>
            </a:r>
            <a:r>
              <a:rPr lang="en-IN" sz="1100" dirty="0">
                <a:hlinkClick r:id="rId4"/>
              </a:rPr>
              <a:t>https://deepai.org/</a:t>
            </a:r>
            <a:endParaRPr lang="en-IN" sz="1100" dirty="0"/>
          </a:p>
        </p:txBody>
      </p:sp>
    </p:spTree>
    <p:custDataLst>
      <p:tags r:id="rId1"/>
    </p:custDataLst>
    <p:extLst>
      <p:ext uri="{BB962C8B-B14F-4D97-AF65-F5344CB8AC3E}">
        <p14:creationId xmlns:p14="http://schemas.microsoft.com/office/powerpoint/2010/main" xmlns="" val="1320086736"/>
      </p:ext>
    </p:extLst>
  </p:cSld>
  <p:clrMapOvr>
    <a:masterClrMapping/>
  </p:clrMapOvr>
  <mc:AlternateContent xmlns:mc="http://schemas.openxmlformats.org/markup-compatibility/2006">
    <mc:Choice xmlns:p14="http://schemas.microsoft.com/office/powerpoint/2010/main" xmlns="" Requires="p14">
      <p:transition spd="slow" p14:dur="2000" advTm="158312"/>
    </mc:Choice>
    <mc:Fallback>
      <p:transition spd="slow" advTm="1583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 grpId="0"/>
      <p:bldP spid="13" grpId="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Notation/Nomenclature/Convention</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19</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t>Sup. learning requires training data as </a:t>
                </a:r>
                <a14:m>
                  <m:oMath xmlns:m="http://schemas.openxmlformats.org/officeDocument/2006/math">
                    <m:r>
                      <a:rPr lang="en-IN" sz="2600" b="0" i="1" smtClean="0">
                        <a:latin typeface="Cambria Math" panose="02040503050406030204" pitchFamily="18" charset="0"/>
                      </a:rPr>
                      <m:t>𝑁</m:t>
                    </m:r>
                  </m:oMath>
                </a14:m>
                <a:r>
                  <a:rPr lang="en-GB" sz="2600" dirty="0"/>
                  <a:t> input-output pairs </a:t>
                </a:r>
                <a14:m>
                  <m:oMath xmlns:m="http://schemas.openxmlformats.org/officeDocument/2006/math">
                    <m:sSubSup>
                      <m:sSubSupPr>
                        <m:ctrlPr>
                          <a:rPr lang="pt-BR" sz="2600" i="1">
                            <a:latin typeface="Cambria Math" panose="02040503050406030204" pitchFamily="18" charset="0"/>
                          </a:rPr>
                        </m:ctrlPr>
                      </m:sSubSupPr>
                      <m:e>
                        <m:r>
                          <a:rPr lang="en-IN" sz="2600" b="0" i="1" smtClean="0">
                            <a:latin typeface="Cambria Math" panose="02040503050406030204" pitchFamily="18" charset="0"/>
                          </a:rPr>
                          <m:t>{</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𝑦</m:t>
                                </m:r>
                              </m:e>
                              <m:sub>
                                <m:r>
                                  <a:rPr lang="pt-BR" sz="2600" i="1">
                                    <a:latin typeface="Cambria Math" panose="02040503050406030204" pitchFamily="18" charset="0"/>
                                  </a:rPr>
                                  <m:t>𝑛</m:t>
                                </m:r>
                              </m:sub>
                            </m:sSub>
                          </m:e>
                        </m:d>
                        <m:r>
                          <a:rPr lang="en-IN" sz="2600" b="0" i="1" smtClean="0">
                            <a:latin typeface="Cambria Math" panose="02040503050406030204" pitchFamily="18" charset="0"/>
                          </a:rPr>
                          <m:t>}</m:t>
                        </m:r>
                      </m:e>
                      <m:sub>
                        <m:r>
                          <a:rPr lang="pt-BR" sz="2600" i="1">
                            <a:latin typeface="Cambria Math" panose="02040503050406030204" pitchFamily="18" charset="0"/>
                          </a:rPr>
                          <m:t>𝑛</m:t>
                        </m:r>
                        <m:r>
                          <a:rPr lang="pt-BR" sz="2600" i="1">
                            <a:latin typeface="Cambria Math" panose="02040503050406030204" pitchFamily="18" charset="0"/>
                          </a:rPr>
                          <m:t>=1</m:t>
                        </m:r>
                      </m:sub>
                      <m:sup>
                        <m:r>
                          <a:rPr lang="en-IN" sz="2600" i="1">
                            <a:latin typeface="Cambria Math" panose="02040503050406030204" pitchFamily="18" charset="0"/>
                          </a:rPr>
                          <m:t>𝑁</m:t>
                        </m:r>
                      </m:sup>
                    </m:sSubSup>
                  </m:oMath>
                </a14:m>
                <a:endParaRPr lang="en-GB" sz="2600" dirty="0"/>
              </a:p>
              <a:p>
                <a:pPr marL="0" indent="0">
                  <a:buNone/>
                </a:pPr>
                <a:endParaRPr lang="en-GB" sz="2600" dirty="0"/>
              </a:p>
              <a:p>
                <a:pPr>
                  <a:buFont typeface="Wingdings" panose="05000000000000000000" pitchFamily="2" charset="2"/>
                  <a:buChar char="§"/>
                </a:pPr>
                <a:r>
                  <a:rPr lang="en-GB" sz="2600" dirty="0"/>
                  <a:t>Unsupervised learning requires training data as </a:t>
                </a:r>
                <a14:m>
                  <m:oMath xmlns:m="http://schemas.openxmlformats.org/officeDocument/2006/math">
                    <m:r>
                      <a:rPr lang="en-IN" sz="2600" i="1">
                        <a:latin typeface="Cambria Math" panose="02040503050406030204" pitchFamily="18" charset="0"/>
                      </a:rPr>
                      <m:t>𝑁</m:t>
                    </m:r>
                  </m:oMath>
                </a14:m>
                <a:r>
                  <a:rPr lang="en-GB" sz="2600" dirty="0"/>
                  <a:t> inputs </a:t>
                </a:r>
                <a14:m>
                  <m:oMath xmlns:m="http://schemas.openxmlformats.org/officeDocument/2006/math">
                    <m:sSubSup>
                      <m:sSubSupPr>
                        <m:ctrlPr>
                          <a:rPr lang="pt-BR" sz="2600" i="1">
                            <a:latin typeface="Cambria Math" panose="02040503050406030204" pitchFamily="18" charset="0"/>
                          </a:rPr>
                        </m:ctrlPr>
                      </m:sSubSupPr>
                      <m:e>
                        <m:r>
                          <a:rPr lang="en-IN"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r>
                          <a:rPr lang="en-IN" sz="2600" i="1">
                            <a:latin typeface="Cambria Math" panose="02040503050406030204" pitchFamily="18" charset="0"/>
                          </a:rPr>
                          <m:t>}</m:t>
                        </m:r>
                      </m:e>
                      <m:sub>
                        <m:r>
                          <a:rPr lang="pt-BR" sz="2600" i="1">
                            <a:latin typeface="Cambria Math" panose="02040503050406030204" pitchFamily="18" charset="0"/>
                          </a:rPr>
                          <m:t>𝑛</m:t>
                        </m:r>
                        <m:r>
                          <a:rPr lang="pt-BR" sz="2600" i="1">
                            <a:latin typeface="Cambria Math" panose="02040503050406030204" pitchFamily="18" charset="0"/>
                          </a:rPr>
                          <m:t>=1</m:t>
                        </m:r>
                      </m:sub>
                      <m:sup>
                        <m:r>
                          <a:rPr lang="en-IN" sz="2600" i="1">
                            <a:latin typeface="Cambria Math" panose="02040503050406030204" pitchFamily="18" charset="0"/>
                          </a:rPr>
                          <m:t>𝑁</m:t>
                        </m:r>
                      </m:sup>
                    </m:sSubSup>
                  </m:oMath>
                </a14:m>
                <a:endParaRPr lang="en-GB" sz="2600" dirty="0"/>
              </a:p>
              <a:p>
                <a:pPr marL="0" indent="0">
                  <a:buNone/>
                </a:pPr>
                <a:endParaRPr lang="en-GB" sz="2600" dirty="0"/>
              </a:p>
              <a:p>
                <a:pPr>
                  <a:buFont typeface="Wingdings" panose="05000000000000000000" pitchFamily="2" charset="2"/>
                  <a:buChar char="§"/>
                </a:pPr>
                <a:r>
                  <a:rPr lang="en-GB" sz="2600" dirty="0"/>
                  <a:t>Each input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oMath>
                </a14:m>
                <a:r>
                  <a:rPr lang="en-GB" sz="2600" dirty="0"/>
                  <a:t> is (usually) a vector containing the values of the </a:t>
                </a:r>
                <a:r>
                  <a:rPr lang="en-GB" sz="2600" dirty="0">
                    <a:solidFill>
                      <a:srgbClr val="FF0000"/>
                    </a:solidFill>
                  </a:rPr>
                  <a:t>features</a:t>
                </a:r>
                <a:r>
                  <a:rPr lang="en-GB" sz="2600" dirty="0"/>
                  <a:t> or </a:t>
                </a:r>
                <a:r>
                  <a:rPr lang="en-GB" sz="2600" dirty="0">
                    <a:solidFill>
                      <a:srgbClr val="FF0000"/>
                    </a:solidFill>
                  </a:rPr>
                  <a:t>attributes</a:t>
                </a:r>
                <a:r>
                  <a:rPr lang="en-GB" sz="2600" dirty="0"/>
                  <a:t> or </a:t>
                </a:r>
                <a:r>
                  <a:rPr lang="en-GB" sz="2600" dirty="0">
                    <a:solidFill>
                      <a:srgbClr val="FF0000"/>
                    </a:solidFill>
                  </a:rPr>
                  <a:t>covariates</a:t>
                </a:r>
                <a:r>
                  <a:rPr lang="en-GB" sz="2600" dirty="0"/>
                  <a:t> that encode properties of the it represents, e.g.,</a:t>
                </a:r>
              </a:p>
              <a:p>
                <a:pPr lvl="1">
                  <a:buFont typeface="Wingdings" panose="05000000000000000000" pitchFamily="2" charset="2"/>
                  <a:buChar char="§"/>
                </a:pPr>
                <a:endParaRPr lang="en-GB" sz="1100" dirty="0"/>
              </a:p>
              <a:p>
                <a:pPr lvl="1">
                  <a:buFont typeface="Wingdings" panose="05000000000000000000" pitchFamily="2" charset="2"/>
                  <a:buChar char="§"/>
                </a:pPr>
                <a:r>
                  <a:rPr lang="en-GB" sz="2000" dirty="0"/>
                  <a:t>For a 7 × 7 image: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𝐧</m:t>
                        </m:r>
                      </m:sub>
                    </m:sSub>
                  </m:oMath>
                </a14:m>
                <a:r>
                  <a:rPr lang="en-GB" sz="2000" dirty="0"/>
                  <a:t> can be a 49 × 1 vector of pixel intensities</a:t>
                </a:r>
              </a:p>
              <a:p>
                <a:pPr>
                  <a:buFont typeface="Wingdings" panose="05000000000000000000" pitchFamily="2" charset="2"/>
                  <a:buChar char="§"/>
                </a:pPr>
                <a:endParaRPr lang="en-GB" sz="2600" dirty="0"/>
              </a:p>
              <a:p>
                <a:pPr>
                  <a:buFont typeface="Wingdings" panose="05000000000000000000" pitchFamily="2" charset="2"/>
                  <a:buChar char="§"/>
                </a:pPr>
                <a:r>
                  <a:rPr lang="en-GB" sz="2600" dirty="0"/>
                  <a:t>(In sup. Learning) Each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𝑦</m:t>
                        </m:r>
                      </m:e>
                      <m:sub>
                        <m:r>
                          <a:rPr lang="pt-BR" sz="2600" i="1">
                            <a:latin typeface="Cambria Math" panose="02040503050406030204" pitchFamily="18" charset="0"/>
                          </a:rPr>
                          <m:t>𝑛</m:t>
                        </m:r>
                      </m:sub>
                    </m:sSub>
                  </m:oMath>
                </a14:m>
                <a:r>
                  <a:rPr lang="en-GB" sz="2600" dirty="0"/>
                  <a:t> is the </a:t>
                </a:r>
                <a:r>
                  <a:rPr lang="en-GB" sz="2600" dirty="0">
                    <a:solidFill>
                      <a:srgbClr val="FF0000"/>
                    </a:solidFill>
                  </a:rPr>
                  <a:t>output</a:t>
                </a:r>
                <a:r>
                  <a:rPr lang="en-GB" sz="2600" dirty="0"/>
                  <a:t> or </a:t>
                </a:r>
                <a:r>
                  <a:rPr lang="en-GB" sz="2600" dirty="0">
                    <a:solidFill>
                      <a:srgbClr val="FF0000"/>
                    </a:solidFill>
                  </a:rPr>
                  <a:t>response</a:t>
                </a:r>
                <a:r>
                  <a:rPr lang="en-GB" sz="2600" dirty="0"/>
                  <a:t> or </a:t>
                </a:r>
                <a:r>
                  <a:rPr lang="en-GB" sz="2600" dirty="0">
                    <a:solidFill>
                      <a:srgbClr val="FF0000"/>
                    </a:solidFill>
                  </a:rPr>
                  <a:t>label</a:t>
                </a:r>
                <a:r>
                  <a:rPr lang="en-GB" sz="2600" dirty="0"/>
                  <a:t> associated with input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oMath>
                </a14:m>
                <a:r>
                  <a:rPr lang="en-GB" sz="2600" dirty="0"/>
                  <a:t> (and its value is known for the training inputs)</a:t>
                </a:r>
              </a:p>
              <a:p>
                <a:pPr marL="0" indent="0">
                  <a:buNone/>
                </a:pPr>
                <a:endParaRPr lang="en-GB" sz="800" dirty="0"/>
              </a:p>
              <a:p>
                <a:pPr lvl="1">
                  <a:buFont typeface="Wingdings" panose="05000000000000000000" pitchFamily="2" charset="2"/>
                  <a:buChar char="§"/>
                </a:pPr>
                <a:r>
                  <a:rPr lang="en-GB" sz="2000" dirty="0"/>
                  <a:t>Output can be a scalar, a vector of numbers, or even an structured object (more on this later)</a:t>
                </a:r>
                <a:endParaRPr lang="en-IN" sz="2000" dirty="0"/>
              </a:p>
            </p:txBody>
          </p:sp>
        </mc:Choice>
        <mc:Fallback>
          <p:sp>
            <p:nvSpPr>
              <p:cNvPr id="4" name="Content Placeholder 2">
                <a:extLst>
                  <a:ext uri="{FF2B5EF4-FFF2-40B4-BE49-F238E27FC236}">
                    <a16:creationId xmlns:a16="http://schemas.microsoft.com/office/drawing/2014/main" xmlns="" xmlns:a14="http://schemas.microsoft.com/office/drawing/2010/main" id="{571867A3-7A18-448A-97D5-C2A63946A635}"/>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831" t="-1425"/>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xmlns="" id="{1FBA54FA-5660-4B28-833B-C5842F438506}"/>
              </a:ext>
            </a:extLst>
          </p:cNvPr>
          <p:cNvPicPr>
            <a:picLocks noChangeAspect="1"/>
          </p:cNvPicPr>
          <p:nvPr/>
        </p:nvPicPr>
        <p:blipFill>
          <a:blip r:embed="rId4" cstate="print"/>
          <a:stretch>
            <a:fillRect/>
          </a:stretch>
        </p:blipFill>
        <p:spPr>
          <a:xfrm>
            <a:off x="11069066" y="3818659"/>
            <a:ext cx="1010687" cy="965223"/>
          </a:xfrm>
          <a:prstGeom prst="rect">
            <a:avLst/>
          </a:prstGeom>
        </p:spPr>
      </p:pic>
      <mc:AlternateContent xmlns:mc="http://schemas.openxmlformats.org/markup-compatibility/2006">
        <mc:Choice xmlns:a14="http://schemas.microsoft.com/office/drawing/2010/main" xmlns="" Requires="a14">
          <p:sp>
            <p:nvSpPr>
              <p:cNvPr id="7" name="Speech Bubble: Rectangle 6">
                <a:extLst>
                  <a:ext uri="{FF2B5EF4-FFF2-40B4-BE49-F238E27FC236}">
                    <a16:creationId xmlns:a16="http://schemas.microsoft.com/office/drawing/2014/main" id="{CFE07DCD-A654-465C-99D3-D0DF9477628E}"/>
                  </a:ext>
                </a:extLst>
              </p:cNvPr>
              <p:cNvSpPr/>
              <p:nvPr/>
            </p:nvSpPr>
            <p:spPr>
              <a:xfrm>
                <a:off x="7666172" y="4085975"/>
                <a:ext cx="3181221" cy="762472"/>
              </a:xfrm>
              <a:prstGeom prst="wedgeRectCallout">
                <a:avLst>
                  <a:gd name="adj1" fmla="val 62529"/>
                  <a:gd name="adj2" fmla="val -249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Size or length of the input </a:t>
                </a:r>
                <a14:m>
                  <m:oMath xmlns:m="http://schemas.openxmlformats.org/officeDocument/2006/math">
                    <m:sSub>
                      <m:sSubPr>
                        <m:ctrlPr>
                          <a:rPr lang="pt-BR" sz="1400" i="1">
                            <a:solidFill>
                              <a:schemeClr val="tx1"/>
                            </a:solidFill>
                            <a:latin typeface="Cambria Math" panose="02040503050406030204" pitchFamily="18" charset="0"/>
                          </a:rPr>
                        </m:ctrlPr>
                      </m:sSubPr>
                      <m:e>
                        <m:r>
                          <a:rPr lang="pt-BR" sz="1400" i="1">
                            <a:solidFill>
                              <a:schemeClr val="tx1"/>
                            </a:solidFill>
                            <a:latin typeface="Cambria Math" panose="02040503050406030204" pitchFamily="18" charset="0"/>
                          </a:rPr>
                          <m:t>𝐱</m:t>
                        </m:r>
                      </m:e>
                      <m:sub>
                        <m:r>
                          <a:rPr lang="pt-BR" sz="1400" i="1">
                            <a:solidFill>
                              <a:schemeClr val="tx1"/>
                            </a:solidFill>
                            <a:latin typeface="Cambria Math" panose="02040503050406030204" pitchFamily="18" charset="0"/>
                          </a:rPr>
                          <m:t>𝐧</m:t>
                        </m:r>
                      </m:sub>
                    </m:sSub>
                  </m:oMath>
                </a14:m>
                <a:r>
                  <a:rPr lang="en-GB" sz="1400" dirty="0">
                    <a:solidFill>
                      <a:schemeClr val="tx1"/>
                    </a:solidFill>
                  </a:rPr>
                  <a:t> is commonly known as </a:t>
                </a:r>
                <a:r>
                  <a:rPr lang="en-GB" sz="1400" dirty="0">
                    <a:solidFill>
                      <a:srgbClr val="FF0000"/>
                    </a:solidFill>
                  </a:rPr>
                  <a:t>data/input dimensionality </a:t>
                </a:r>
                <a:r>
                  <a:rPr lang="en-GB" sz="1400" dirty="0">
                    <a:solidFill>
                      <a:schemeClr val="tx1"/>
                    </a:solidFill>
                  </a:rPr>
                  <a:t>or </a:t>
                </a:r>
                <a:r>
                  <a:rPr lang="en-GB" sz="1400" dirty="0">
                    <a:solidFill>
                      <a:srgbClr val="FF0000"/>
                    </a:solidFill>
                  </a:rPr>
                  <a:t>feature dimensionality </a:t>
                </a:r>
                <a:endParaRPr lang="en-IN" sz="1400" dirty="0">
                  <a:solidFill>
                    <a:srgbClr val="FF0000"/>
                  </a:solidFill>
                </a:endParaRPr>
              </a:p>
            </p:txBody>
          </p:sp>
        </mc:Choice>
        <mc:Fallback>
          <p:sp>
            <p:nvSpPr>
              <p:cNvPr id="7" name="Speech Bubble: Rectangle 6">
                <a:extLst>
                  <a:ext uri="{FF2B5EF4-FFF2-40B4-BE49-F238E27FC236}">
                    <a16:creationId xmlns:a16="http://schemas.microsoft.com/office/drawing/2014/main" xmlns="" xmlns:a14="http://schemas.microsoft.com/office/drawing/2010/main" id="{CFE07DCD-A654-465C-99D3-D0DF9477628E}"/>
                  </a:ext>
                </a:extLst>
              </p:cNvPr>
              <p:cNvSpPr>
                <a:spLocks noRot="1" noChangeAspect="1" noMove="1" noResize="1" noEditPoints="1" noAdjustHandles="1" noChangeArrowheads="1" noChangeShapeType="1" noTextEdit="1"/>
              </p:cNvSpPr>
              <p:nvPr/>
            </p:nvSpPr>
            <p:spPr>
              <a:xfrm>
                <a:off x="7666172" y="4085975"/>
                <a:ext cx="3181221" cy="762472"/>
              </a:xfrm>
              <a:prstGeom prst="wedgeRectCallout">
                <a:avLst>
                  <a:gd name="adj1" fmla="val 62529"/>
                  <a:gd name="adj2" fmla="val -24936"/>
                </a:avLst>
              </a:prstGeom>
              <a:blipFill>
                <a:blip r:embed="rId5" cstate="print"/>
                <a:stretch>
                  <a:fillRect l="-336" b="-4688"/>
                </a:stretch>
              </a:blipFill>
              <a:ln w="19050">
                <a:solidFill>
                  <a:schemeClr val="accent2"/>
                </a:solidFill>
              </a:ln>
            </p:spPr>
            <p:txBody>
              <a:bodyPr/>
              <a:lstStyle/>
              <a:p>
                <a:r>
                  <a:rPr lang="en-IN">
                    <a:noFill/>
                  </a:rPr>
                  <a:t> </a:t>
                </a:r>
              </a:p>
            </p:txBody>
          </p:sp>
        </mc:Fallback>
      </mc:AlternateContent>
      <p:pic>
        <p:nvPicPr>
          <p:cNvPr id="8" name="Picture 7">
            <a:extLst>
              <a:ext uri="{FF2B5EF4-FFF2-40B4-BE49-F238E27FC236}">
                <a16:creationId xmlns:a16="http://schemas.microsoft.com/office/drawing/2014/main" xmlns="" id="{E373E387-2F47-4FD3-A4BC-4902DEC6E16B}"/>
              </a:ext>
            </a:extLst>
          </p:cNvPr>
          <p:cNvPicPr>
            <a:picLocks noChangeAspect="1"/>
          </p:cNvPicPr>
          <p:nvPr/>
        </p:nvPicPr>
        <p:blipFill>
          <a:blip r:embed="rId4" cstate="print"/>
          <a:stretch>
            <a:fillRect/>
          </a:stretch>
        </p:blipFill>
        <p:spPr>
          <a:xfrm>
            <a:off x="11121243" y="1711473"/>
            <a:ext cx="1010687" cy="965223"/>
          </a:xfrm>
          <a:prstGeom prst="rect">
            <a:avLst/>
          </a:prstGeom>
        </p:spPr>
      </p:pic>
      <p:sp>
        <p:nvSpPr>
          <p:cNvPr id="9" name="Speech Bubble: Rectangle 8">
            <a:extLst>
              <a:ext uri="{FF2B5EF4-FFF2-40B4-BE49-F238E27FC236}">
                <a16:creationId xmlns:a16="http://schemas.microsoft.com/office/drawing/2014/main" xmlns="" id="{B42477A3-5270-4FE4-AB4F-3D0899C6CE8E}"/>
              </a:ext>
            </a:extLst>
          </p:cNvPr>
          <p:cNvSpPr/>
          <p:nvPr/>
        </p:nvSpPr>
        <p:spPr>
          <a:xfrm>
            <a:off x="9384410" y="1711473"/>
            <a:ext cx="1735588" cy="762472"/>
          </a:xfrm>
          <a:prstGeom prst="wedgeRectCallout">
            <a:avLst>
              <a:gd name="adj1" fmla="val 65915"/>
              <a:gd name="adj2" fmla="val 534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RL and other </a:t>
            </a:r>
            <a:r>
              <a:rPr lang="en-IN" sz="1400" dirty="0" err="1">
                <a:solidFill>
                  <a:schemeClr val="tx1"/>
                </a:solidFill>
              </a:rPr>
              <a:t>flavors</a:t>
            </a:r>
            <a:r>
              <a:rPr lang="en-IN" sz="1400" dirty="0">
                <a:solidFill>
                  <a:schemeClr val="tx1"/>
                </a:solidFill>
              </a:rPr>
              <a:t> of ML problems also use similar notation</a:t>
            </a:r>
            <a:endParaRPr lang="en-IN" sz="1400" dirty="0">
              <a:solidFill>
                <a:srgbClr val="FF0000"/>
              </a:solidFill>
            </a:endParaRPr>
          </a:p>
        </p:txBody>
      </p:sp>
    </p:spTree>
    <p:custDataLst>
      <p:tags r:id="rId1"/>
    </p:custDataLst>
    <p:extLst>
      <p:ext uri="{BB962C8B-B14F-4D97-AF65-F5344CB8AC3E}">
        <p14:creationId xmlns:p14="http://schemas.microsoft.com/office/powerpoint/2010/main" xmlns="" val="890504830"/>
      </p:ext>
    </p:extLst>
  </p:cSld>
  <p:clrMapOvr>
    <a:masterClrMapping/>
  </p:clrMapOvr>
  <mc:AlternateContent xmlns:mc="http://schemas.openxmlformats.org/markup-compatibility/2006">
    <mc:Choice xmlns:p14="http://schemas.microsoft.com/office/powerpoint/2010/main" xmlns="" Requires="p14">
      <p:transition spd="slow" p14:dur="2000" advTm="151410"/>
    </mc:Choice>
    <mc:Fallback>
      <p:transition spd="slow" advTm="1514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down)">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wipe(down)">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wipe(down)">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wipe(down)">
                                      <p:cBhvr>
                                        <p:cTn id="4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Plan for today</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2</a:t>
            </a:fld>
            <a:endParaRPr lang="en-IN" sz="2800" dirty="0">
              <a:solidFill>
                <a:schemeClr val="accent2">
                  <a:lumMod val="40000"/>
                  <a:lumOff val="60000"/>
                </a:schemeClr>
              </a:solidFill>
            </a:endParaRPr>
          </a:p>
        </p:txBody>
      </p:sp>
      <p:sp>
        <p:nvSpPr>
          <p:cNvPr id="34" name="Content Placeholder 2">
            <a:extLst>
              <a:ext uri="{FF2B5EF4-FFF2-40B4-BE49-F238E27FC236}">
                <a16:creationId xmlns:a16="http://schemas.microsoft.com/office/drawing/2014/main" xmlns="" id="{E1DF4C8E-2FB0-4CA2-9D9A-034196FC982E}"/>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600" dirty="0"/>
              <a:t>Types of ML problems</a:t>
            </a:r>
          </a:p>
          <a:p>
            <a:pPr marL="0" indent="0">
              <a:buNone/>
            </a:pPr>
            <a:endParaRPr lang="en-GB" sz="2600" dirty="0"/>
          </a:p>
          <a:p>
            <a:pPr>
              <a:buFont typeface="Wingdings" panose="05000000000000000000" pitchFamily="2" charset="2"/>
              <a:buChar char="§"/>
            </a:pPr>
            <a:r>
              <a:rPr lang="en-GB" sz="2600" dirty="0"/>
              <a:t>Typical workflow of ML problems</a:t>
            </a:r>
          </a:p>
          <a:p>
            <a:pPr>
              <a:buFont typeface="Wingdings" panose="05000000000000000000" pitchFamily="2" charset="2"/>
              <a:buChar char="§"/>
            </a:pPr>
            <a:endParaRPr lang="en-GB" sz="2600" dirty="0"/>
          </a:p>
          <a:p>
            <a:pPr>
              <a:buFont typeface="Wingdings" panose="05000000000000000000" pitchFamily="2" charset="2"/>
              <a:buChar char="§"/>
            </a:pPr>
            <a:r>
              <a:rPr lang="en-GB" sz="2600" dirty="0"/>
              <a:t>Various perspectives of ML problems</a:t>
            </a:r>
          </a:p>
          <a:p>
            <a:pPr>
              <a:buFont typeface="Wingdings" panose="05000000000000000000" pitchFamily="2" charset="2"/>
              <a:buChar char="§"/>
            </a:pPr>
            <a:endParaRPr lang="en-GB" sz="2600" dirty="0"/>
          </a:p>
          <a:p>
            <a:pPr>
              <a:buFont typeface="Wingdings" panose="05000000000000000000" pitchFamily="2" charset="2"/>
              <a:buChar char="§"/>
            </a:pPr>
            <a:r>
              <a:rPr lang="en-GB" sz="2600" dirty="0"/>
              <a:t>Data and Features</a:t>
            </a:r>
          </a:p>
          <a:p>
            <a:pPr>
              <a:buFont typeface="Wingdings" panose="05000000000000000000" pitchFamily="2" charset="2"/>
              <a:buChar char="§"/>
            </a:pPr>
            <a:endParaRPr lang="en-GB" sz="2600" dirty="0"/>
          </a:p>
          <a:p>
            <a:pPr>
              <a:buFont typeface="Wingdings" panose="05000000000000000000" pitchFamily="2" charset="2"/>
              <a:buChar char="§"/>
            </a:pPr>
            <a:r>
              <a:rPr lang="en-GB" sz="2600" dirty="0"/>
              <a:t>Some basic operations of data and </a:t>
            </a:r>
            <a:r>
              <a:rPr lang="en-GB" sz="2600" dirty="0" smtClean="0"/>
              <a:t>features</a:t>
            </a:r>
          </a:p>
          <a:p>
            <a:pPr>
              <a:buFont typeface="Wingdings" panose="05000000000000000000" pitchFamily="2" charset="2"/>
              <a:buChar char="§"/>
            </a:pPr>
            <a:endParaRPr lang="en-US" sz="2600" dirty="0" smtClean="0"/>
          </a:p>
          <a:p>
            <a:pPr>
              <a:buFont typeface="Wingdings" panose="05000000000000000000" pitchFamily="2" charset="2"/>
              <a:buChar char="§"/>
            </a:pPr>
            <a:r>
              <a:rPr lang="en-US" sz="2600" dirty="0" smtClean="0"/>
              <a:t>People who need a math refresher can use this handy </a:t>
            </a:r>
            <a:r>
              <a:rPr lang="en-US" sz="2600" dirty="0" smtClean="0">
                <a:hlinkClick r:id="rId3"/>
              </a:rPr>
              <a:t>tutorial</a:t>
            </a:r>
            <a:endParaRPr lang="en-US" sz="2600" dirty="0" smtClean="0"/>
          </a:p>
        </p:txBody>
      </p:sp>
    </p:spTree>
    <p:custDataLst>
      <p:tags r:id="rId1"/>
    </p:custDataLst>
    <p:extLst>
      <p:ext uri="{BB962C8B-B14F-4D97-AF65-F5344CB8AC3E}">
        <p14:creationId xmlns:p14="http://schemas.microsoft.com/office/powerpoint/2010/main" xmlns="" val="3537618374"/>
      </p:ext>
    </p:extLst>
  </p:cSld>
  <p:clrMapOvr>
    <a:masterClrMapping/>
  </p:clrMapOvr>
  <mc:AlternateContent xmlns:mc="http://schemas.openxmlformats.org/markup-compatibility/2006">
    <mc:Choice xmlns:p14="http://schemas.microsoft.com/office/powerpoint/2010/main" xmlns="" Requires="p14">
      <p:transition spd="slow" p14:dur="2000" advTm="42090"/>
    </mc:Choice>
    <mc:Fallback>
      <p:transition spd="slow" advTm="4209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Types of Features and Types of Outputs</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20</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22B7DD1A-7A4A-49F3-9BB1-17CB482EDFAC}"/>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t>Features as well as outputs can be real-valued, binary, categorical, ordinal, etc. </a:t>
            </a:r>
          </a:p>
          <a:p>
            <a:pPr marL="0" indent="0">
              <a:buNone/>
            </a:pPr>
            <a:endParaRPr lang="en-GB" sz="2400" dirty="0"/>
          </a:p>
          <a:p>
            <a:pPr>
              <a:buFont typeface="Wingdings" panose="05000000000000000000" pitchFamily="2" charset="2"/>
              <a:buChar char="§"/>
            </a:pPr>
            <a:r>
              <a:rPr lang="en-GB" sz="2400" dirty="0">
                <a:solidFill>
                  <a:srgbClr val="FF0000"/>
                </a:solidFill>
              </a:rPr>
              <a:t>Real-valued:</a:t>
            </a:r>
            <a:r>
              <a:rPr lang="en-GB" sz="2400" dirty="0"/>
              <a:t> Pixel intensity, house area, house price, rainfall amount, temperature, etc</a:t>
            </a:r>
          </a:p>
          <a:p>
            <a:pPr marL="0" indent="0">
              <a:buNone/>
            </a:pPr>
            <a:endParaRPr lang="en-GB" sz="2400" dirty="0"/>
          </a:p>
          <a:p>
            <a:pPr>
              <a:buFont typeface="Wingdings" panose="05000000000000000000" pitchFamily="2" charset="2"/>
              <a:buChar char="§"/>
            </a:pPr>
            <a:r>
              <a:rPr lang="en-GB" sz="2400" dirty="0">
                <a:solidFill>
                  <a:srgbClr val="FF0000"/>
                </a:solidFill>
              </a:rPr>
              <a:t>Binary:</a:t>
            </a:r>
            <a:r>
              <a:rPr lang="en-GB" sz="2400" dirty="0"/>
              <a:t> Male/female, adult/non-adult, or any yes/no or present/absent type value</a:t>
            </a:r>
          </a:p>
          <a:p>
            <a:pPr marL="0" indent="0">
              <a:buNone/>
            </a:pPr>
            <a:endParaRPr lang="en-GB" sz="2400" dirty="0"/>
          </a:p>
          <a:p>
            <a:pPr>
              <a:buFont typeface="Wingdings" panose="05000000000000000000" pitchFamily="2" charset="2"/>
              <a:buChar char="§"/>
            </a:pPr>
            <a:r>
              <a:rPr lang="en-GB" sz="2400" dirty="0">
                <a:solidFill>
                  <a:srgbClr val="FF0000"/>
                </a:solidFill>
              </a:rPr>
              <a:t>Categorical/Discrete: </a:t>
            </a:r>
            <a:r>
              <a:rPr lang="en-GB" sz="2400" dirty="0" err="1"/>
              <a:t>Zipcode</a:t>
            </a:r>
            <a:r>
              <a:rPr lang="en-GB" sz="2400" dirty="0"/>
              <a:t>, blood-group, or any “one from a finite many choices“ value</a:t>
            </a:r>
          </a:p>
          <a:p>
            <a:pPr>
              <a:buFont typeface="Wingdings" panose="05000000000000000000" pitchFamily="2" charset="2"/>
              <a:buChar char="§"/>
            </a:pPr>
            <a:endParaRPr lang="en-GB" sz="2400" dirty="0"/>
          </a:p>
          <a:p>
            <a:pPr>
              <a:buFont typeface="Wingdings" panose="05000000000000000000" pitchFamily="2" charset="2"/>
              <a:buChar char="§"/>
            </a:pPr>
            <a:r>
              <a:rPr lang="en-GB" sz="2400" dirty="0">
                <a:solidFill>
                  <a:srgbClr val="FF0000"/>
                </a:solidFill>
              </a:rPr>
              <a:t>Ordinal:</a:t>
            </a:r>
            <a:r>
              <a:rPr lang="en-GB" sz="2400" dirty="0"/>
              <a:t> Grade (A/B/C etc.) in a course, or any other type where relative values matter</a:t>
            </a:r>
          </a:p>
          <a:p>
            <a:pPr>
              <a:buFont typeface="Wingdings" panose="05000000000000000000" pitchFamily="2" charset="2"/>
              <a:buChar char="§"/>
            </a:pPr>
            <a:endParaRPr lang="en-GB" sz="2400" dirty="0"/>
          </a:p>
          <a:p>
            <a:pPr>
              <a:buFont typeface="Wingdings" panose="05000000000000000000" pitchFamily="2" charset="2"/>
              <a:buChar char="§"/>
            </a:pPr>
            <a:r>
              <a:rPr lang="en-GB" sz="2400" dirty="0"/>
              <a:t>Often, the features can be of mixed types (some real, some categorical, some ordinal, etc.)</a:t>
            </a:r>
          </a:p>
        </p:txBody>
      </p:sp>
    </p:spTree>
    <p:custDataLst>
      <p:tags r:id="rId1"/>
    </p:custDataLst>
    <p:extLst>
      <p:ext uri="{BB962C8B-B14F-4D97-AF65-F5344CB8AC3E}">
        <p14:creationId xmlns:p14="http://schemas.microsoft.com/office/powerpoint/2010/main" xmlns="" val="2308838584"/>
      </p:ext>
    </p:extLst>
  </p:cSld>
  <p:clrMapOvr>
    <a:masterClrMapping/>
  </p:clrMapOvr>
  <mc:AlternateContent xmlns:mc="http://schemas.openxmlformats.org/markup-compatibility/2006">
    <mc:Choice xmlns:p14="http://schemas.microsoft.com/office/powerpoint/2010/main" xmlns="" Requires="p14">
      <p:transition spd="slow" p14:dur="2000" advTm="91238"/>
    </mc:Choice>
    <mc:Fallback>
      <p:transition spd="slow" advTm="912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down)">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down)">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down)">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Basic Operations of Inputs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21</a:t>
            </a:fld>
            <a:endParaRPr lang="en-IN" sz="28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8FC21D52-BBFE-400E-9D35-1B230778F195}"/>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t>Assume each input feature vector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𝐱</m:t>
                        </m:r>
                      </m:e>
                      <m:sub>
                        <m:r>
                          <a:rPr lang="en-IN" sz="2400" b="0" i="1" smtClean="0">
                            <a:latin typeface="Cambria Math" panose="02040503050406030204" pitchFamily="18" charset="0"/>
                          </a:rPr>
                          <m:t>𝑛</m:t>
                        </m:r>
                      </m:sub>
                    </m:sSub>
                    <m:r>
                      <a:rPr lang="en-GB" sz="2400" i="1" smtClean="0">
                        <a:latin typeface="Cambria Math" panose="02040503050406030204" pitchFamily="18" charset="0"/>
                      </a:rPr>
                      <m:t>∈</m:t>
                    </m:r>
                    <m:sSup>
                      <m:sSupPr>
                        <m:ctrlPr>
                          <a:rPr lang="en-GB" sz="2400" i="1" smtClean="0">
                            <a:latin typeface="Cambria Math" panose="02040503050406030204" pitchFamily="18" charset="0"/>
                          </a:rPr>
                        </m:ctrlPr>
                      </m:sSupPr>
                      <m:e>
                        <m:r>
                          <a:rPr lang="en-GB" sz="2400" i="1" smtClean="0">
                            <a:latin typeface="Cambria Math" panose="02040503050406030204" pitchFamily="18" charset="0"/>
                          </a:rPr>
                          <m:t>𝑅</m:t>
                        </m:r>
                      </m:e>
                      <m:sup>
                        <m:r>
                          <a:rPr lang="en-GB" sz="2400" i="1" smtClean="0">
                            <a:latin typeface="Cambria Math" panose="02040503050406030204" pitchFamily="18" charset="0"/>
                          </a:rPr>
                          <m:t>𝐷</m:t>
                        </m:r>
                      </m:sup>
                    </m:sSup>
                  </m:oMath>
                </a14:m>
                <a:r>
                  <a:rPr lang="en-GB" sz="2400" dirty="0"/>
                  <a:t> to of size </a:t>
                </a:r>
                <a:r>
                  <a:rPr lang="en-GB" sz="2400" i="1" dirty="0"/>
                  <a:t>D</a:t>
                </a:r>
              </a:p>
              <a:p>
                <a:pPr>
                  <a:buFont typeface="Wingdings" panose="05000000000000000000" pitchFamily="2" charset="2"/>
                  <a:buChar char="§"/>
                </a:pPr>
                <a:endParaRPr lang="en-GB" sz="2400" i="1" dirty="0"/>
              </a:p>
              <a:p>
                <a:pPr>
                  <a:buFont typeface="Wingdings" panose="05000000000000000000" pitchFamily="2" charset="2"/>
                  <a:buChar char="§"/>
                </a:pPr>
                <a:r>
                  <a:rPr lang="en-IN" sz="2400" dirty="0"/>
                  <a:t>Given </a:t>
                </a:r>
                <a14:m>
                  <m:oMath xmlns:m="http://schemas.openxmlformats.org/officeDocument/2006/math">
                    <m:r>
                      <a:rPr lang="en-IN" sz="2400" i="1">
                        <a:latin typeface="Cambria Math" panose="02040503050406030204" pitchFamily="18" charset="0"/>
                      </a:rPr>
                      <m:t>𝑁</m:t>
                    </m:r>
                  </m:oMath>
                </a14:m>
                <a:r>
                  <a:rPr lang="en-GB" sz="2400" dirty="0"/>
                  <a:t> inputs </a:t>
                </a:r>
                <a14:m>
                  <m:oMath xmlns:m="http://schemas.openxmlformats.org/officeDocument/2006/math">
                    <m:sSubSup>
                      <m:sSubSupPr>
                        <m:ctrlPr>
                          <a:rPr lang="pt-BR" sz="2400" i="1">
                            <a:latin typeface="Cambria Math" panose="02040503050406030204" pitchFamily="18" charset="0"/>
                          </a:rPr>
                        </m:ctrlPr>
                      </m:sSubSupPr>
                      <m:e>
                        <m:r>
                          <a:rPr lang="en-IN"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𝐱</m:t>
                            </m:r>
                          </m:e>
                          <m:sub>
                            <m:r>
                              <a:rPr lang="en-IN" sz="2400" b="0" i="1" smtClean="0">
                                <a:latin typeface="Cambria Math" panose="02040503050406030204" pitchFamily="18" charset="0"/>
                              </a:rPr>
                              <m:t>𝑛</m:t>
                            </m:r>
                          </m:sub>
                        </m:sSub>
                        <m:r>
                          <a:rPr lang="en-IN" sz="2400" i="1">
                            <a:latin typeface="Cambria Math" panose="02040503050406030204" pitchFamily="18" charset="0"/>
                          </a:rPr>
                          <m:t>}</m:t>
                        </m:r>
                      </m:e>
                      <m:sub>
                        <m:r>
                          <a:rPr lang="pt-BR" sz="2400" i="1">
                            <a:latin typeface="Cambria Math" panose="02040503050406030204" pitchFamily="18" charset="0"/>
                          </a:rPr>
                          <m:t>𝑛</m:t>
                        </m:r>
                        <m:r>
                          <a:rPr lang="pt-BR" sz="2400" i="1">
                            <a:latin typeface="Cambria Math" panose="02040503050406030204" pitchFamily="18" charset="0"/>
                          </a:rPr>
                          <m:t>=1,</m:t>
                        </m:r>
                      </m:sub>
                      <m:sup>
                        <m:r>
                          <a:rPr lang="en-IN" sz="2400" i="1">
                            <a:latin typeface="Cambria Math" panose="02040503050406030204" pitchFamily="18" charset="0"/>
                          </a:rPr>
                          <m:t>𝑁</m:t>
                        </m:r>
                      </m:sup>
                    </m:sSubSup>
                  </m:oMath>
                </a14:m>
                <a:r>
                  <a:rPr lang="en-GB" sz="2400" i="1" dirty="0"/>
                  <a:t> </a:t>
                </a:r>
                <a:r>
                  <a:rPr lang="en-GB" sz="2400" dirty="0"/>
                  <a:t>their average or mean can be computed as</a:t>
                </a:r>
              </a:p>
              <a:p>
                <a:pPr marL="0" indent="0">
                  <a:buNone/>
                </a:pPr>
                <a:r>
                  <a:rPr lang="en-GB" sz="2400" i="1" dirty="0"/>
                  <a:t>				             </a:t>
                </a:r>
                <a14:m>
                  <m:oMath xmlns:m="http://schemas.openxmlformats.org/officeDocument/2006/math">
                    <m:r>
                      <a:rPr lang="en-GB" sz="2400" i="1" smtClean="0">
                        <a:latin typeface="Cambria Math" panose="02040503050406030204" pitchFamily="18" charset="0"/>
                      </a:rPr>
                      <m:t>𝝁</m:t>
                    </m:r>
                    <m:r>
                      <a:rPr lang="en-GB" sz="2400" i="1" smtClean="0">
                        <a:latin typeface="Cambria Math" panose="02040503050406030204" pitchFamily="18" charset="0"/>
                      </a:rPr>
                      <m:t>=</m:t>
                    </m:r>
                    <m:f>
                      <m:fPr>
                        <m:ctrlPr>
                          <a:rPr lang="en-GB" sz="2400" i="1" smtClean="0">
                            <a:latin typeface="Cambria Math" panose="02040503050406030204" pitchFamily="18" charset="0"/>
                          </a:rPr>
                        </m:ctrlPr>
                      </m:fPr>
                      <m:num>
                        <m:r>
                          <a:rPr lang="en-GB" sz="2400" i="1" smtClean="0">
                            <a:latin typeface="Cambria Math" panose="02040503050406030204" pitchFamily="18" charset="0"/>
                          </a:rPr>
                          <m:t>1</m:t>
                        </m:r>
                      </m:num>
                      <m:den>
                        <m:r>
                          <a:rPr lang="en-GB" sz="2400" i="1" smtClean="0">
                            <a:latin typeface="Cambria Math" panose="02040503050406030204" pitchFamily="18" charset="0"/>
                          </a:rPr>
                          <m:t>𝑁</m:t>
                        </m:r>
                      </m:den>
                    </m:f>
                    <m:nary>
                      <m:naryPr>
                        <m:chr m:val="∑"/>
                        <m:ctrlPr>
                          <a:rPr lang="en-GB" sz="2400" i="1" smtClean="0">
                            <a:latin typeface="Cambria Math" panose="02040503050406030204" pitchFamily="18" charset="0"/>
                          </a:rPr>
                        </m:ctrlPr>
                      </m:naryPr>
                      <m:sub>
                        <m:r>
                          <a:rPr lang="en-GB" sz="2400" i="1" smtClean="0">
                            <a:latin typeface="Cambria Math" panose="02040503050406030204" pitchFamily="18" charset="0"/>
                          </a:rPr>
                          <m:t>𝑛</m:t>
                        </m:r>
                        <m:r>
                          <a:rPr lang="en-GB" sz="2400" i="1" smtClean="0">
                            <a:latin typeface="Cambria Math" panose="02040503050406030204" pitchFamily="18" charset="0"/>
                          </a:rPr>
                          <m:t>=1</m:t>
                        </m:r>
                      </m:sub>
                      <m:sup>
                        <m:r>
                          <a:rPr lang="en-GB" sz="2400" i="1" smtClean="0">
                            <a:latin typeface="Cambria Math" panose="02040503050406030204" pitchFamily="18" charset="0"/>
                          </a:rPr>
                          <m:t>𝑁</m:t>
                        </m:r>
                      </m:sup>
                      <m:e>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𝐱</m:t>
                            </m:r>
                          </m:e>
                          <m:sub>
                            <m:r>
                              <a:rPr lang="en-IN" sz="2400" b="0" i="1" smtClean="0">
                                <a:latin typeface="Cambria Math" panose="02040503050406030204" pitchFamily="18" charset="0"/>
                              </a:rPr>
                              <m:t>𝑛</m:t>
                            </m:r>
                          </m:sub>
                        </m:sSub>
                      </m:e>
                    </m:nary>
                  </m:oMath>
                </a14:m>
                <a:endParaRPr lang="en-GB" sz="2400" i="1" dirty="0"/>
              </a:p>
              <a:p>
                <a:pPr>
                  <a:buFont typeface="Wingdings" panose="05000000000000000000" pitchFamily="2" charset="2"/>
                  <a:buChar char="§"/>
                </a:pPr>
                <a:endParaRPr lang="en-GB" sz="2400" i="1" dirty="0"/>
              </a:p>
              <a:p>
                <a:pPr>
                  <a:buFont typeface="Wingdings" panose="05000000000000000000" pitchFamily="2" charset="2"/>
                  <a:buChar char="§"/>
                </a:pPr>
                <a:r>
                  <a:rPr lang="en-GB" sz="2400" dirty="0"/>
                  <a:t>Can compute the Euclidean distance between any pair of inputs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𝐱</m:t>
                        </m:r>
                      </m:e>
                      <m:sub>
                        <m:r>
                          <a:rPr lang="en-IN" sz="2400" b="0" i="1" smtClean="0">
                            <a:latin typeface="Cambria Math" panose="02040503050406030204" pitchFamily="18" charset="0"/>
                          </a:rPr>
                          <m:t>𝑛</m:t>
                        </m:r>
                      </m:sub>
                    </m:sSub>
                  </m:oMath>
                </a14:m>
                <a:r>
                  <a:rPr lang="en-GB" sz="2400" dirty="0"/>
                  <a:t> and </a:t>
                </a:r>
                <a14:m>
                  <m:oMath xmlns:m="http://schemas.openxmlformats.org/officeDocument/2006/math">
                    <m:sSub>
                      <m:sSubPr>
                        <m:ctrlPr>
                          <a:rPr lang="en-GB" sz="2400" i="1" smtClean="0">
                            <a:latin typeface="Cambria Math" panose="02040503050406030204" pitchFamily="18" charset="0"/>
                          </a:rPr>
                        </m:ctrlPr>
                      </m:sSubPr>
                      <m:e>
                        <m:r>
                          <a:rPr lang="en-GB" sz="2400" i="1">
                            <a:latin typeface="Cambria Math" panose="02040503050406030204" pitchFamily="18" charset="0"/>
                          </a:rPr>
                          <m:t>𝐱</m:t>
                        </m:r>
                      </m:e>
                      <m:sub>
                        <m:r>
                          <a:rPr lang="en-IN" sz="2400" b="0" i="1" smtClean="0">
                            <a:latin typeface="Cambria Math" panose="02040503050406030204" pitchFamily="18" charset="0"/>
                          </a:rPr>
                          <m:t>𝑚</m:t>
                        </m:r>
                      </m:sub>
                    </m:sSub>
                  </m:oMath>
                </a14:m>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r>
                  <a:rPr lang="en-GB" sz="2400" dirty="0"/>
                  <a:t>.. or Euclidean distance between an input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𝐱</m:t>
                        </m:r>
                      </m:e>
                      <m:sub>
                        <m:r>
                          <a:rPr lang="en-IN" sz="2400" i="1">
                            <a:latin typeface="Cambria Math" panose="02040503050406030204" pitchFamily="18" charset="0"/>
                          </a:rPr>
                          <m:t>𝑛</m:t>
                        </m:r>
                      </m:sub>
                    </m:sSub>
                    <m:r>
                      <a:rPr lang="en-IN" sz="2400" i="1">
                        <a:latin typeface="Cambria Math" panose="02040503050406030204" pitchFamily="18" charset="0"/>
                      </a:rPr>
                      <m:t> </m:t>
                    </m:r>
                  </m:oMath>
                </a14:m>
                <a:r>
                  <a:rPr lang="en-GB" sz="2400" dirty="0"/>
                  <a:t>and the mean </a:t>
                </a:r>
                <a14:m>
                  <m:oMath xmlns:m="http://schemas.openxmlformats.org/officeDocument/2006/math">
                    <m:r>
                      <a:rPr lang="en-GB" sz="2400" i="1">
                        <a:latin typeface="Cambria Math" panose="02040503050406030204" pitchFamily="18" charset="0"/>
                      </a:rPr>
                      <m:t>𝝁</m:t>
                    </m:r>
                    <m:r>
                      <a:rPr lang="en-GB" sz="2400" i="1">
                        <a:latin typeface="Cambria Math" panose="02040503050406030204" pitchFamily="18" charset="0"/>
                      </a:rPr>
                      <m:t> </m:t>
                    </m:r>
                  </m:oMath>
                </a14:m>
                <a:r>
                  <a:rPr lang="en-GB" sz="2400" dirty="0"/>
                  <a:t>of all inputs</a:t>
                </a:r>
              </a:p>
              <a:p>
                <a:pPr marL="0" indent="0">
                  <a:buNone/>
                </a:pPr>
                <a:endParaRPr lang="en-GB" sz="2400" dirty="0"/>
              </a:p>
              <a:p>
                <a:pPr>
                  <a:buFont typeface="Wingdings" panose="05000000000000000000" pitchFamily="2" charset="2"/>
                  <a:buChar char="§"/>
                </a:pPr>
                <a:r>
                  <a:rPr lang="en-GB" sz="2400" dirty="0"/>
                  <a:t>.. and various other operations that we will look at later..</a:t>
                </a:r>
              </a:p>
              <a:p>
                <a:pPr marL="0" indent="0">
                  <a:buNone/>
                </a:pPr>
                <a:r>
                  <a:rPr lang="en-GB" sz="2400" dirty="0"/>
                  <a:t>				</a:t>
                </a:r>
              </a:p>
            </p:txBody>
          </p:sp>
        </mc:Choice>
        <mc:Fallback>
          <p:sp>
            <p:nvSpPr>
              <p:cNvPr id="4" name="Content Placeholder 2">
                <a:extLst>
                  <a:ext uri="{FF2B5EF4-FFF2-40B4-BE49-F238E27FC236}">
                    <a16:creationId xmlns:a16="http://schemas.microsoft.com/office/drawing/2014/main" xmlns="" xmlns:a14="http://schemas.microsoft.com/office/drawing/2010/main" id="{8FC21D52-BBFE-400E-9D35-1B230778F195}"/>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727" t="-1535" b="-3289"/>
                </a:stretch>
              </a:blipFill>
            </p:spPr>
            <p:txBody>
              <a:bodyPr/>
              <a:lstStyle/>
              <a:p>
                <a:r>
                  <a:rPr lang="en-IN">
                    <a:noFill/>
                  </a:rPr>
                  <a:t> </a:t>
                </a:r>
              </a:p>
            </p:txBody>
          </p:sp>
        </mc:Fallback>
      </mc:AlternateContent>
      <p:pic>
        <p:nvPicPr>
          <p:cNvPr id="2050" name="Picture 2">
            <a:extLst>
              <a:ext uri="{FF2B5EF4-FFF2-40B4-BE49-F238E27FC236}">
                <a16:creationId xmlns:a16="http://schemas.microsoft.com/office/drawing/2014/main" xmlns="" id="{CF5FE281-C83D-4E56-9A51-5C605E1195D8}"/>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824762" y="2107911"/>
            <a:ext cx="1181100" cy="12382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peech Bubble: Rectangle 5">
            <a:extLst>
              <a:ext uri="{FF2B5EF4-FFF2-40B4-BE49-F238E27FC236}">
                <a16:creationId xmlns:a16="http://schemas.microsoft.com/office/drawing/2014/main" xmlns="" id="{5B65348A-B924-41D7-9367-68FAF5E8A35A}"/>
              </a:ext>
            </a:extLst>
          </p:cNvPr>
          <p:cNvSpPr/>
          <p:nvPr/>
        </p:nvSpPr>
        <p:spPr>
          <a:xfrm>
            <a:off x="9089174" y="1691916"/>
            <a:ext cx="1735588" cy="552782"/>
          </a:xfrm>
          <a:prstGeom prst="wedgeRectCallout">
            <a:avLst>
              <a:gd name="adj1" fmla="val 57932"/>
              <a:gd name="adj2" fmla="val 12063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What does such a “mean” represent?</a:t>
            </a:r>
            <a:endParaRPr lang="en-IN" sz="1400" dirty="0">
              <a:solidFill>
                <a:srgbClr val="FF0000"/>
              </a:solidFill>
            </a:endParaRPr>
          </a:p>
        </p:txBody>
      </p:sp>
      <p:pic>
        <p:nvPicPr>
          <p:cNvPr id="7" name="Picture 6">
            <a:extLst>
              <a:ext uri="{FF2B5EF4-FFF2-40B4-BE49-F238E27FC236}">
                <a16:creationId xmlns:a16="http://schemas.microsoft.com/office/drawing/2014/main" xmlns="" id="{FA26BDCD-5009-4976-8C3C-37FA519AF1F9}"/>
              </a:ext>
            </a:extLst>
          </p:cNvPr>
          <p:cNvPicPr>
            <a:picLocks noChangeAspect="1"/>
          </p:cNvPicPr>
          <p:nvPr/>
        </p:nvPicPr>
        <p:blipFill>
          <a:blip r:embed="rId5" cstate="print"/>
          <a:stretch>
            <a:fillRect/>
          </a:stretch>
        </p:blipFill>
        <p:spPr>
          <a:xfrm>
            <a:off x="10505796" y="3460854"/>
            <a:ext cx="1010687" cy="965223"/>
          </a:xfrm>
          <a:prstGeom prst="rect">
            <a:avLst/>
          </a:prstGeom>
        </p:spPr>
      </p:pic>
      <p:sp>
        <p:nvSpPr>
          <p:cNvPr id="8" name="Speech Bubble: Rectangle 7">
            <a:extLst>
              <a:ext uri="{FF2B5EF4-FFF2-40B4-BE49-F238E27FC236}">
                <a16:creationId xmlns:a16="http://schemas.microsoft.com/office/drawing/2014/main" xmlns="" id="{260F28B6-3082-4DA2-9EE4-FE0C461B4DD0}"/>
              </a:ext>
            </a:extLst>
          </p:cNvPr>
          <p:cNvSpPr/>
          <p:nvPr/>
        </p:nvSpPr>
        <p:spPr>
          <a:xfrm>
            <a:off x="8100291" y="2727036"/>
            <a:ext cx="2539134" cy="762472"/>
          </a:xfrm>
          <a:prstGeom prst="wedgeRectCallout">
            <a:avLst>
              <a:gd name="adj1" fmla="val 51052"/>
              <a:gd name="adj2" fmla="val 8745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If inputs are all cat images, mean vector would represents what an “average” cat looks like</a:t>
            </a:r>
            <a:endParaRPr lang="en-IN" sz="1400" dirty="0">
              <a:solidFill>
                <a:srgbClr val="FF0000"/>
              </a:solidFill>
            </a:endParaRPr>
          </a:p>
        </p:txBody>
      </p:sp>
      <p:pic>
        <p:nvPicPr>
          <p:cNvPr id="2052" name="Picture 4">
            <a:extLst>
              <a:ext uri="{FF2B5EF4-FFF2-40B4-BE49-F238E27FC236}">
                <a16:creationId xmlns:a16="http://schemas.microsoft.com/office/drawing/2014/main" xmlns="" id="{064AB10F-2ED0-439C-BFFE-8FC5565D9F9B}"/>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337687" y="4188402"/>
            <a:ext cx="8314314" cy="1094207"/>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2057959206"/>
      </p:ext>
    </p:extLst>
  </p:cSld>
  <p:clrMapOvr>
    <a:masterClrMapping/>
  </p:clrMapOvr>
  <mc:AlternateContent xmlns:mc="http://schemas.openxmlformats.org/markup-compatibility/2006">
    <mc:Choice xmlns:p14="http://schemas.microsoft.com/office/powerpoint/2010/main" xmlns="" Requires="p14">
      <p:transition spd="slow" p14:dur="2000" advTm="145667"/>
    </mc:Choice>
    <mc:Fallback>
      <p:transition spd="slow" advTm="1456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down)">
                                      <p:cBhvr>
                                        <p:cTn id="22" dur="500"/>
                                        <p:tgtEl>
                                          <p:spTgt spid="205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wipe(down)">
                                      <p:cBhvr>
                                        <p:cTn id="38" dur="500"/>
                                        <p:tgtEl>
                                          <p:spTgt spid="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052"/>
                                        </p:tgtEl>
                                        <p:attrNameLst>
                                          <p:attrName>style.visibility</p:attrName>
                                        </p:attrNameLst>
                                      </p:cBhvr>
                                      <p:to>
                                        <p:strVal val="visible"/>
                                      </p:to>
                                    </p:set>
                                    <p:animEffect transition="in" filter="wipe(down)">
                                      <p:cBhvr>
                                        <p:cTn id="43" dur="500"/>
                                        <p:tgtEl>
                                          <p:spTgt spid="20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wipe(down)">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wipe(down)">
                                      <p:cBhvr>
                                        <p:cTn id="5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animBg="1"/>
      <p:bldP spid="8" grpId="0" uiExpan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Next Class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22</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t>Introduction to Supervised Learning</a:t>
            </a:r>
          </a:p>
          <a:p>
            <a:pPr marL="0" indent="0">
              <a:buNone/>
            </a:pPr>
            <a:endParaRPr lang="en-GB" sz="2400" dirty="0"/>
          </a:p>
          <a:p>
            <a:pPr>
              <a:buFont typeface="Wingdings" panose="05000000000000000000" pitchFamily="2" charset="2"/>
              <a:buChar char="§"/>
            </a:pPr>
            <a:r>
              <a:rPr lang="en-GB" sz="2400" dirty="0"/>
              <a:t>A simple Supervised Learning algorithm based on computing distances</a:t>
            </a:r>
          </a:p>
        </p:txBody>
      </p:sp>
    </p:spTree>
    <p:custDataLst>
      <p:tags r:id="rId1"/>
    </p:custDataLst>
    <p:extLst>
      <p:ext uri="{BB962C8B-B14F-4D97-AF65-F5344CB8AC3E}">
        <p14:creationId xmlns:p14="http://schemas.microsoft.com/office/powerpoint/2010/main" xmlns="" val="2945772333"/>
      </p:ext>
    </p:extLst>
  </p:cSld>
  <p:clrMapOvr>
    <a:masterClrMapping/>
  </p:clrMapOvr>
  <mc:AlternateContent xmlns:mc="http://schemas.openxmlformats.org/markup-compatibility/2006">
    <mc:Choice xmlns:p14="http://schemas.microsoft.com/office/powerpoint/2010/main" xmlns="" Requires="p14">
      <p:transition spd="slow" p14:dur="2000" advTm="22354"/>
    </mc:Choice>
    <mc:Fallback>
      <p:transition spd="slow" advTm="223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Loose Taxonomy of ML</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3</a:t>
            </a:fld>
            <a:endParaRPr lang="en-IN" sz="2800" dirty="0">
              <a:solidFill>
                <a:schemeClr val="accent2">
                  <a:lumMod val="40000"/>
                  <a:lumOff val="60000"/>
                </a:schemeClr>
              </a:solidFill>
            </a:endParaRPr>
          </a:p>
        </p:txBody>
      </p:sp>
      <p:sp>
        <p:nvSpPr>
          <p:cNvPr id="4" name="CustomShape 1">
            <a:extLst>
              <a:ext uri="{FF2B5EF4-FFF2-40B4-BE49-F238E27FC236}">
                <a16:creationId xmlns:a16="http://schemas.microsoft.com/office/drawing/2014/main" xmlns="" id="{FE2FDF5E-2EFD-40E5-812B-E4D393F2B13B}"/>
              </a:ext>
            </a:extLst>
          </p:cNvPr>
          <p:cNvSpPr>
            <a:spLocks noChangeAspect="1"/>
          </p:cNvSpPr>
          <p:nvPr/>
        </p:nvSpPr>
        <p:spPr>
          <a:xfrm>
            <a:off x="4868719" y="2958023"/>
            <a:ext cx="1641600" cy="1641600"/>
          </a:xfrm>
          <a:prstGeom prst="ellipse">
            <a:avLst/>
          </a:prstGeom>
          <a:solidFill>
            <a:srgbClr val="FF9900"/>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5" name="TextShape 2">
            <a:extLst>
              <a:ext uri="{FF2B5EF4-FFF2-40B4-BE49-F238E27FC236}">
                <a16:creationId xmlns:a16="http://schemas.microsoft.com/office/drawing/2014/main" xmlns="" id="{E642F54F-393E-4868-BA3B-20BA9E34448B}"/>
              </a:ext>
            </a:extLst>
          </p:cNvPr>
          <p:cNvSpPr txBox="1">
            <a:spLocks noChangeAspect="1"/>
          </p:cNvSpPr>
          <p:nvPr/>
        </p:nvSpPr>
        <p:spPr>
          <a:xfrm>
            <a:off x="5125561" y="3479188"/>
            <a:ext cx="1207564" cy="697204"/>
          </a:xfrm>
          <a:prstGeom prst="rect">
            <a:avLst/>
          </a:prstGeom>
          <a:noFill/>
          <a:ln w="0">
            <a:noFill/>
          </a:ln>
        </p:spPr>
        <p:txBody>
          <a:bodyPr lIns="90000" tIns="45000" rIns="90000" bIns="45000">
            <a:noAutofit/>
          </a:bodyPr>
          <a:lstStyle/>
          <a:p>
            <a:pPr algn="ctr"/>
            <a:r>
              <a:rPr lang="en-IN" sz="2000" b="0" strike="noStrike" spc="-1" dirty="0">
                <a:latin typeface="Arial"/>
              </a:rPr>
              <a:t>Machine Learning</a:t>
            </a:r>
          </a:p>
        </p:txBody>
      </p:sp>
      <p:sp>
        <p:nvSpPr>
          <p:cNvPr id="6" name="CustomShape 3">
            <a:extLst>
              <a:ext uri="{FF2B5EF4-FFF2-40B4-BE49-F238E27FC236}">
                <a16:creationId xmlns:a16="http://schemas.microsoft.com/office/drawing/2014/main" xmlns="" id="{13D48D48-1420-4889-A0A5-210808D495AE}"/>
              </a:ext>
            </a:extLst>
          </p:cNvPr>
          <p:cNvSpPr>
            <a:spLocks noChangeAspect="1"/>
          </p:cNvSpPr>
          <p:nvPr/>
        </p:nvSpPr>
        <p:spPr>
          <a:xfrm>
            <a:off x="3140593" y="2193241"/>
            <a:ext cx="1252800" cy="1252800"/>
          </a:xfrm>
          <a:prstGeom prst="ellipse">
            <a:avLst/>
          </a:prstGeom>
          <a:solidFill>
            <a:srgbClr val="3399F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7" name="TextShape 4">
            <a:extLst>
              <a:ext uri="{FF2B5EF4-FFF2-40B4-BE49-F238E27FC236}">
                <a16:creationId xmlns:a16="http://schemas.microsoft.com/office/drawing/2014/main" xmlns="" id="{6C66BB42-517D-47DE-939E-FC314EAA2AD2}"/>
              </a:ext>
            </a:extLst>
          </p:cNvPr>
          <p:cNvSpPr txBox="1">
            <a:spLocks noChangeAspect="1"/>
          </p:cNvSpPr>
          <p:nvPr/>
        </p:nvSpPr>
        <p:spPr>
          <a:xfrm>
            <a:off x="3040819" y="2534212"/>
            <a:ext cx="1353689" cy="604801"/>
          </a:xfrm>
          <a:prstGeom prst="rect">
            <a:avLst/>
          </a:prstGeom>
          <a:noFill/>
          <a:ln w="0">
            <a:noFill/>
          </a:ln>
        </p:spPr>
        <p:txBody>
          <a:bodyPr lIns="90000" tIns="45000" rIns="90000" bIns="45000">
            <a:noAutofit/>
          </a:bodyPr>
          <a:lstStyle/>
          <a:p>
            <a:pPr algn="ctr"/>
            <a:r>
              <a:rPr lang="en-IN" sz="1400" b="0" strike="noStrike" spc="-1" dirty="0">
                <a:latin typeface="Arial"/>
              </a:rPr>
              <a:t>Supervised </a:t>
            </a:r>
          </a:p>
          <a:p>
            <a:pPr algn="ctr"/>
            <a:r>
              <a:rPr lang="en-IN" sz="1400" b="0" strike="noStrike" spc="-1" dirty="0">
                <a:latin typeface="Arial"/>
              </a:rPr>
              <a:t>  Learning</a:t>
            </a:r>
          </a:p>
        </p:txBody>
      </p:sp>
      <p:sp>
        <p:nvSpPr>
          <p:cNvPr id="8" name="CustomShape 5">
            <a:extLst>
              <a:ext uri="{FF2B5EF4-FFF2-40B4-BE49-F238E27FC236}">
                <a16:creationId xmlns:a16="http://schemas.microsoft.com/office/drawing/2014/main" xmlns="" id="{5B5F21C0-38C7-4CB8-AFEE-159B7E60EEBA}"/>
              </a:ext>
            </a:extLst>
          </p:cNvPr>
          <p:cNvSpPr>
            <a:spLocks noChangeAspect="1"/>
          </p:cNvSpPr>
          <p:nvPr/>
        </p:nvSpPr>
        <p:spPr>
          <a:xfrm>
            <a:off x="6877889" y="2193240"/>
            <a:ext cx="1252800" cy="1252800"/>
          </a:xfrm>
          <a:prstGeom prst="ellipse">
            <a:avLst/>
          </a:prstGeom>
          <a:solidFill>
            <a:srgbClr val="009933"/>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0" name="CustomShape 7">
            <a:extLst>
              <a:ext uri="{FF2B5EF4-FFF2-40B4-BE49-F238E27FC236}">
                <a16:creationId xmlns:a16="http://schemas.microsoft.com/office/drawing/2014/main" xmlns="" id="{11C5435D-FAB8-4050-85FC-21E9FDF6531C}"/>
              </a:ext>
            </a:extLst>
          </p:cNvPr>
          <p:cNvSpPr>
            <a:spLocks noChangeAspect="1"/>
          </p:cNvSpPr>
          <p:nvPr/>
        </p:nvSpPr>
        <p:spPr>
          <a:xfrm>
            <a:off x="5063119" y="5090848"/>
            <a:ext cx="1252800" cy="1252800"/>
          </a:xfrm>
          <a:prstGeom prst="ellipse">
            <a:avLst/>
          </a:prstGeom>
          <a:solidFill>
            <a:srgbClr val="FF6666"/>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1" name="TextShape 8">
            <a:extLst>
              <a:ext uri="{FF2B5EF4-FFF2-40B4-BE49-F238E27FC236}">
                <a16:creationId xmlns:a16="http://schemas.microsoft.com/office/drawing/2014/main" xmlns="" id="{2E850BFC-0FD7-4D7B-A70D-EDF8B931E935}"/>
              </a:ext>
            </a:extLst>
          </p:cNvPr>
          <p:cNvSpPr txBox="1">
            <a:spLocks noChangeAspect="1"/>
          </p:cNvSpPr>
          <p:nvPr/>
        </p:nvSpPr>
        <p:spPr>
          <a:xfrm>
            <a:off x="4957316" y="5338762"/>
            <a:ext cx="1464406" cy="691178"/>
          </a:xfrm>
          <a:prstGeom prst="rect">
            <a:avLst/>
          </a:prstGeom>
          <a:noFill/>
          <a:ln w="0">
            <a:noFill/>
          </a:ln>
        </p:spPr>
        <p:txBody>
          <a:bodyPr lIns="90000" tIns="45000" rIns="90000" bIns="45000">
            <a:noAutofit/>
          </a:bodyPr>
          <a:lstStyle/>
          <a:p>
            <a:pPr algn="ctr"/>
            <a:r>
              <a:rPr lang="en-IN" sz="1400" b="0" strike="noStrike" spc="-1" dirty="0">
                <a:latin typeface="Arial"/>
              </a:rPr>
              <a:t>     Reinforcement   Learning</a:t>
            </a:r>
          </a:p>
        </p:txBody>
      </p:sp>
      <p:sp>
        <p:nvSpPr>
          <p:cNvPr id="13" name="CustomShape 9">
            <a:extLst>
              <a:ext uri="{FF2B5EF4-FFF2-40B4-BE49-F238E27FC236}">
                <a16:creationId xmlns:a16="http://schemas.microsoft.com/office/drawing/2014/main" xmlns="" id="{EEC63181-3556-41EA-B8B3-721046F6EEDB}"/>
              </a:ext>
            </a:extLst>
          </p:cNvPr>
          <p:cNvSpPr>
            <a:spLocks noChangeAspect="1"/>
          </p:cNvSpPr>
          <p:nvPr/>
        </p:nvSpPr>
        <p:spPr>
          <a:xfrm rot="8555400">
            <a:off x="6421865" y="3106700"/>
            <a:ext cx="445176" cy="151200"/>
          </a:xfrm>
          <a:custGeom>
            <a:avLst/>
            <a:gdLst/>
            <a:ahLst/>
            <a:cxnLst/>
            <a:rect l="0" t="0" r="r" b="b"/>
            <a:pathLst>
              <a:path w="2063" h="701">
                <a:moveTo>
                  <a:pt x="2062" y="175"/>
                </a:moveTo>
                <a:lnTo>
                  <a:pt x="515" y="174"/>
                </a:lnTo>
                <a:lnTo>
                  <a:pt x="515" y="0"/>
                </a:lnTo>
                <a:lnTo>
                  <a:pt x="0" y="350"/>
                </a:lnTo>
                <a:lnTo>
                  <a:pt x="515" y="700"/>
                </a:lnTo>
                <a:lnTo>
                  <a:pt x="515" y="524"/>
                </a:lnTo>
                <a:lnTo>
                  <a:pt x="2061" y="525"/>
                </a:lnTo>
                <a:lnTo>
                  <a:pt x="2062" y="175"/>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4" name="CustomShape 10">
            <a:extLst>
              <a:ext uri="{FF2B5EF4-FFF2-40B4-BE49-F238E27FC236}">
                <a16:creationId xmlns:a16="http://schemas.microsoft.com/office/drawing/2014/main" xmlns="" id="{ED6301C5-DBF5-42C6-95BA-D54969D880F2}"/>
              </a:ext>
            </a:extLst>
          </p:cNvPr>
          <p:cNvSpPr>
            <a:spLocks noChangeAspect="1"/>
          </p:cNvSpPr>
          <p:nvPr/>
        </p:nvSpPr>
        <p:spPr>
          <a:xfrm rot="1941600">
            <a:off x="4468647" y="3187443"/>
            <a:ext cx="445176" cy="151200"/>
          </a:xfrm>
          <a:custGeom>
            <a:avLst/>
            <a:gdLst/>
            <a:ahLst/>
            <a:cxnLst/>
            <a:rect l="0" t="0" r="r" b="b"/>
            <a:pathLst>
              <a:path w="2063" h="702">
                <a:moveTo>
                  <a:pt x="2062" y="174"/>
                </a:moveTo>
                <a:lnTo>
                  <a:pt x="515" y="175"/>
                </a:lnTo>
                <a:lnTo>
                  <a:pt x="514" y="0"/>
                </a:lnTo>
                <a:lnTo>
                  <a:pt x="0" y="351"/>
                </a:lnTo>
                <a:lnTo>
                  <a:pt x="515" y="701"/>
                </a:lnTo>
                <a:lnTo>
                  <a:pt x="515" y="526"/>
                </a:lnTo>
                <a:lnTo>
                  <a:pt x="2062" y="525"/>
                </a:lnTo>
                <a:lnTo>
                  <a:pt x="2062" y="1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5" name="CustomShape 11">
            <a:extLst>
              <a:ext uri="{FF2B5EF4-FFF2-40B4-BE49-F238E27FC236}">
                <a16:creationId xmlns:a16="http://schemas.microsoft.com/office/drawing/2014/main" xmlns="" id="{47F4D668-8D9B-4E51-AF5E-D8F5A4F7105A}"/>
              </a:ext>
            </a:extLst>
          </p:cNvPr>
          <p:cNvSpPr>
            <a:spLocks noChangeAspect="1"/>
          </p:cNvSpPr>
          <p:nvPr/>
        </p:nvSpPr>
        <p:spPr>
          <a:xfrm rot="16240800">
            <a:off x="5521501" y="4799317"/>
            <a:ext cx="381024" cy="151200"/>
          </a:xfrm>
          <a:custGeom>
            <a:avLst/>
            <a:gdLst/>
            <a:ahLst/>
            <a:cxnLst/>
            <a:rect l="0" t="0" r="r" b="b"/>
            <a:pathLst>
              <a:path w="1766" h="702">
                <a:moveTo>
                  <a:pt x="1765" y="174"/>
                </a:moveTo>
                <a:lnTo>
                  <a:pt x="441" y="175"/>
                </a:lnTo>
                <a:lnTo>
                  <a:pt x="441" y="0"/>
                </a:lnTo>
                <a:lnTo>
                  <a:pt x="0" y="351"/>
                </a:lnTo>
                <a:lnTo>
                  <a:pt x="441" y="701"/>
                </a:lnTo>
                <a:lnTo>
                  <a:pt x="441" y="525"/>
                </a:lnTo>
                <a:lnTo>
                  <a:pt x="1765" y="524"/>
                </a:lnTo>
                <a:lnTo>
                  <a:pt x="1765" y="1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6" name="CustomShape 12">
            <a:extLst>
              <a:ext uri="{FF2B5EF4-FFF2-40B4-BE49-F238E27FC236}">
                <a16:creationId xmlns:a16="http://schemas.microsoft.com/office/drawing/2014/main" xmlns="" id="{74AD465A-438C-4CFB-A90D-DA4634600F33}"/>
              </a:ext>
            </a:extLst>
          </p:cNvPr>
          <p:cNvSpPr>
            <a:spLocks noChangeAspect="1"/>
          </p:cNvSpPr>
          <p:nvPr/>
        </p:nvSpPr>
        <p:spPr>
          <a:xfrm>
            <a:off x="189277" y="1950304"/>
            <a:ext cx="2299670" cy="1252800"/>
          </a:xfrm>
          <a:prstGeom prst="wedgeRoundRectCallout">
            <a:avLst>
              <a:gd name="adj1" fmla="val 76774"/>
              <a:gd name="adj2" fmla="val 24761"/>
              <a:gd name="adj3" fmla="val 16667"/>
            </a:avLst>
          </a:prstGeom>
          <a:solidFill>
            <a:srgbClr val="FFFFFF"/>
          </a:solidFill>
          <a:ln w="38160">
            <a:solidFill>
              <a:srgbClr val="000000"/>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r>
              <a:rPr lang="en-IN" sz="1200" b="0" strike="noStrike" spc="-1" dirty="0">
                <a:latin typeface="Arial"/>
              </a:rPr>
              <a:t>Some examples of</a:t>
            </a:r>
          </a:p>
          <a:p>
            <a:r>
              <a:rPr lang="en-IN" sz="1200" spc="-1" dirty="0">
                <a:latin typeface="Arial"/>
              </a:rPr>
              <a:t>supervised learning </a:t>
            </a:r>
            <a:r>
              <a:rPr lang="en-IN" sz="1200" b="0" strike="noStrike" spc="-1" dirty="0">
                <a:latin typeface="Arial"/>
              </a:rPr>
              <a:t>problems</a:t>
            </a:r>
          </a:p>
          <a:p>
            <a:endParaRPr lang="en-IN" sz="1200" b="0" strike="noStrike" spc="-1" dirty="0">
              <a:latin typeface="Arial"/>
            </a:endParaRPr>
          </a:p>
          <a:p>
            <a:pPr marL="171450" indent="-171450">
              <a:buFont typeface="Wingdings" panose="05000000000000000000" pitchFamily="2" charset="2"/>
              <a:buChar char="§"/>
            </a:pPr>
            <a:r>
              <a:rPr lang="en-IN" sz="1200" b="0" strike="noStrike" spc="-1" dirty="0">
                <a:latin typeface="Arial"/>
              </a:rPr>
              <a:t>Classification</a:t>
            </a:r>
          </a:p>
          <a:p>
            <a:pPr marL="171450" indent="-171450">
              <a:buFont typeface="Wingdings" panose="05000000000000000000" pitchFamily="2" charset="2"/>
              <a:buChar char="§"/>
            </a:pPr>
            <a:r>
              <a:rPr lang="en-IN" sz="1200" b="0" strike="noStrike" spc="-1" dirty="0">
                <a:latin typeface="Arial"/>
              </a:rPr>
              <a:t>Regression</a:t>
            </a:r>
          </a:p>
          <a:p>
            <a:pPr marL="171450" indent="-171450">
              <a:buFont typeface="Wingdings" panose="05000000000000000000" pitchFamily="2" charset="2"/>
              <a:buChar char="§"/>
            </a:pPr>
            <a:r>
              <a:rPr lang="en-IN" sz="1200" b="0" strike="noStrike" spc="-1" dirty="0">
                <a:latin typeface="Arial"/>
              </a:rPr>
              <a:t>Ranking</a:t>
            </a:r>
          </a:p>
        </p:txBody>
      </p:sp>
      <p:sp>
        <p:nvSpPr>
          <p:cNvPr id="17" name="CustomShape 13">
            <a:extLst>
              <a:ext uri="{FF2B5EF4-FFF2-40B4-BE49-F238E27FC236}">
                <a16:creationId xmlns:a16="http://schemas.microsoft.com/office/drawing/2014/main" xmlns="" id="{CC8F8ACF-25A7-480D-8779-0B023D709681}"/>
              </a:ext>
            </a:extLst>
          </p:cNvPr>
          <p:cNvSpPr>
            <a:spLocks noChangeAspect="1"/>
          </p:cNvSpPr>
          <p:nvPr/>
        </p:nvSpPr>
        <p:spPr>
          <a:xfrm>
            <a:off x="8631694" y="2482735"/>
            <a:ext cx="3371029" cy="1399130"/>
          </a:xfrm>
          <a:prstGeom prst="wedgeRoundRectCallout">
            <a:avLst>
              <a:gd name="adj1" fmla="val -68032"/>
              <a:gd name="adj2" fmla="val 6479"/>
              <a:gd name="adj3" fmla="val 16667"/>
            </a:avLst>
          </a:prstGeom>
          <a:solidFill>
            <a:srgbClr val="FFFFFF"/>
          </a:solidFill>
          <a:ln w="38160">
            <a:solidFill>
              <a:srgbClr val="000000"/>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r>
              <a:rPr lang="en-IN" sz="1200" spc="-1" dirty="0">
                <a:latin typeface="Arial"/>
              </a:rPr>
              <a:t>Some examples of</a:t>
            </a:r>
          </a:p>
          <a:p>
            <a:r>
              <a:rPr lang="en-IN" sz="1200" spc="-1" dirty="0">
                <a:latin typeface="Arial"/>
              </a:rPr>
              <a:t>unsupervised learning problems</a:t>
            </a:r>
          </a:p>
          <a:p>
            <a:endParaRPr lang="en-IN" sz="1200" b="0" strike="noStrike" spc="-1" dirty="0">
              <a:latin typeface="Arial"/>
            </a:endParaRPr>
          </a:p>
          <a:p>
            <a:pPr marL="171450" indent="-171450">
              <a:buFont typeface="Wingdings" panose="05000000000000000000" pitchFamily="2" charset="2"/>
              <a:buChar char="§"/>
            </a:pPr>
            <a:r>
              <a:rPr lang="en-IN" sz="1200" b="0" strike="noStrike" spc="-1" dirty="0">
                <a:latin typeface="Arial"/>
              </a:rPr>
              <a:t>Clustering</a:t>
            </a:r>
          </a:p>
          <a:p>
            <a:pPr marL="171450" indent="-171450">
              <a:buFont typeface="Wingdings" panose="05000000000000000000" pitchFamily="2" charset="2"/>
              <a:buChar char="§"/>
            </a:pPr>
            <a:r>
              <a:rPr lang="en-IN" sz="1200" b="0" strike="noStrike" spc="-1" dirty="0">
                <a:latin typeface="Arial"/>
              </a:rPr>
              <a:t>Dimensionality Reduction</a:t>
            </a:r>
          </a:p>
          <a:p>
            <a:pPr marL="171450" indent="-171450">
              <a:buFont typeface="Wingdings" panose="05000000000000000000" pitchFamily="2" charset="2"/>
              <a:buChar char="§"/>
            </a:pPr>
            <a:r>
              <a:rPr lang="en-IN" sz="1200" b="0" strike="noStrike" spc="-1" dirty="0">
                <a:latin typeface="Arial"/>
              </a:rPr>
              <a:t>Unsupervised Probability Density Estimation</a:t>
            </a:r>
          </a:p>
        </p:txBody>
      </p:sp>
      <p:sp>
        <p:nvSpPr>
          <p:cNvPr id="18" name="TextShape 14">
            <a:extLst>
              <a:ext uri="{FF2B5EF4-FFF2-40B4-BE49-F238E27FC236}">
                <a16:creationId xmlns:a16="http://schemas.microsoft.com/office/drawing/2014/main" xmlns="" id="{061DF09D-AD50-4F27-BBC6-A9FBCEFF2CDD}"/>
              </a:ext>
            </a:extLst>
          </p:cNvPr>
          <p:cNvSpPr txBox="1">
            <a:spLocks noChangeAspect="1"/>
          </p:cNvSpPr>
          <p:nvPr/>
        </p:nvSpPr>
        <p:spPr>
          <a:xfrm>
            <a:off x="7467124" y="4029513"/>
            <a:ext cx="3962581" cy="2412624"/>
          </a:xfrm>
          <a:prstGeom prst="rect">
            <a:avLst/>
          </a:prstGeom>
          <a:noFill/>
          <a:ln w="0">
            <a:noFill/>
          </a:ln>
        </p:spPr>
        <p:txBody>
          <a:bodyPr lIns="90000" tIns="45000" rIns="90000" bIns="45000">
            <a:noAutofit/>
          </a:bodyPr>
          <a:lstStyle/>
          <a:p>
            <a:r>
              <a:rPr lang="en-IN" sz="1400" b="0" strike="noStrike" spc="-1" dirty="0">
                <a:solidFill>
                  <a:srgbClr val="000000"/>
                </a:solidFill>
                <a:latin typeface="Arial"/>
              </a:rPr>
              <a:t>Many other specialized </a:t>
            </a:r>
            <a:r>
              <a:rPr lang="en-IN" sz="1400" b="0" strike="noStrike" spc="-1" dirty="0" err="1">
                <a:solidFill>
                  <a:srgbClr val="000000"/>
                </a:solidFill>
                <a:latin typeface="Arial"/>
              </a:rPr>
              <a:t>flavors</a:t>
            </a:r>
            <a:r>
              <a:rPr lang="en-IN" sz="1400" b="0" strike="noStrike" spc="-1" dirty="0">
                <a:solidFill>
                  <a:srgbClr val="000000"/>
                </a:solidFill>
                <a:latin typeface="Arial"/>
              </a:rPr>
              <a:t> of ML also exist, </a:t>
            </a:r>
            <a:endParaRPr lang="en-IN" sz="1400" b="0" strike="noStrike" spc="-1" dirty="0">
              <a:latin typeface="Arial"/>
            </a:endParaRPr>
          </a:p>
          <a:p>
            <a:r>
              <a:rPr lang="en-IN" sz="1400" b="0" strike="noStrike" spc="-1" dirty="0">
                <a:solidFill>
                  <a:srgbClr val="000000"/>
                </a:solidFill>
                <a:latin typeface="Arial"/>
              </a:rPr>
              <a:t>some of which include</a:t>
            </a:r>
            <a:endParaRPr lang="en-IN" sz="1400" b="0" strike="noStrike" spc="-1" dirty="0">
              <a:latin typeface="Arial"/>
            </a:endParaRPr>
          </a:p>
          <a:p>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Semi-supervised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Active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Transfer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Multitask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latin typeface="Arial"/>
              </a:rPr>
              <a:t>Imitation Learning (somewhat related to RL)</a:t>
            </a:r>
          </a:p>
          <a:p>
            <a:pPr marL="285750" indent="-285750">
              <a:buFont typeface="Wingdings" panose="05000000000000000000" pitchFamily="2" charset="2"/>
              <a:buChar char="§"/>
            </a:pPr>
            <a:r>
              <a:rPr lang="en-IN" sz="1400" b="0" strike="noStrike" spc="-1" dirty="0">
                <a:solidFill>
                  <a:srgbClr val="000000"/>
                </a:solidFill>
                <a:latin typeface="Arial"/>
              </a:rPr>
              <a:t>Zero-Shot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Few-Shot Learning</a:t>
            </a:r>
          </a:p>
          <a:p>
            <a:pPr marL="285750" indent="-285750">
              <a:buFont typeface="Wingdings" panose="05000000000000000000" pitchFamily="2" charset="2"/>
              <a:buChar char="§"/>
            </a:pPr>
            <a:r>
              <a:rPr lang="en-IN" sz="1400" spc="-1" dirty="0">
                <a:solidFill>
                  <a:srgbClr val="000000"/>
                </a:solidFill>
                <a:latin typeface="Arial"/>
              </a:rPr>
              <a:t>Continual learning</a:t>
            </a:r>
            <a:endParaRPr lang="en-IN" sz="1400" b="0" strike="noStrike" spc="-1" dirty="0">
              <a:latin typeface="Arial"/>
            </a:endParaRPr>
          </a:p>
        </p:txBody>
      </p:sp>
      <p:sp>
        <p:nvSpPr>
          <p:cNvPr id="19" name="TextShape 15">
            <a:extLst>
              <a:ext uri="{FF2B5EF4-FFF2-40B4-BE49-F238E27FC236}">
                <a16:creationId xmlns:a16="http://schemas.microsoft.com/office/drawing/2014/main" xmlns="" id="{8778F6E4-3F83-497F-BFE8-DBBDE90430D2}"/>
              </a:ext>
            </a:extLst>
          </p:cNvPr>
          <p:cNvSpPr txBox="1">
            <a:spLocks noChangeAspect="1"/>
          </p:cNvSpPr>
          <p:nvPr/>
        </p:nvSpPr>
        <p:spPr>
          <a:xfrm>
            <a:off x="2733076" y="1072078"/>
            <a:ext cx="2067834" cy="703535"/>
          </a:xfrm>
          <a:prstGeom prst="rect">
            <a:avLst/>
          </a:prstGeom>
          <a:noFill/>
          <a:ln w="0">
            <a:noFill/>
          </a:ln>
        </p:spPr>
        <p:txBody>
          <a:bodyPr lIns="90000" tIns="45000" rIns="90000" bIns="45000">
            <a:noAutofit/>
          </a:bodyPr>
          <a:lstStyle/>
          <a:p>
            <a:r>
              <a:rPr lang="en-IN" sz="2200" b="0" strike="noStrike" spc="-1" dirty="0">
                <a:latin typeface="Arial"/>
              </a:rPr>
              <a:t>Learning using </a:t>
            </a:r>
            <a:r>
              <a:rPr lang="en-IN" sz="2200" b="1" strike="noStrike" spc="-1" dirty="0" err="1">
                <a:solidFill>
                  <a:srgbClr val="FF3333"/>
                </a:solidFill>
                <a:latin typeface="Arial"/>
              </a:rPr>
              <a:t>labeled</a:t>
            </a:r>
            <a:r>
              <a:rPr lang="en-IN" sz="2200" b="0" strike="noStrike" spc="-1" dirty="0">
                <a:latin typeface="Arial"/>
              </a:rPr>
              <a:t> data</a:t>
            </a:r>
          </a:p>
        </p:txBody>
      </p:sp>
      <p:sp>
        <p:nvSpPr>
          <p:cNvPr id="21" name="CustomShape 17">
            <a:extLst>
              <a:ext uri="{FF2B5EF4-FFF2-40B4-BE49-F238E27FC236}">
                <a16:creationId xmlns:a16="http://schemas.microsoft.com/office/drawing/2014/main" xmlns="" id="{E332B00F-A5E0-4D21-A598-93C50D79760E}"/>
              </a:ext>
            </a:extLst>
          </p:cNvPr>
          <p:cNvSpPr>
            <a:spLocks noChangeAspect="1"/>
          </p:cNvSpPr>
          <p:nvPr/>
        </p:nvSpPr>
        <p:spPr>
          <a:xfrm>
            <a:off x="2647525" y="1026841"/>
            <a:ext cx="2268000" cy="842400"/>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23" name="Line 19">
            <a:extLst>
              <a:ext uri="{FF2B5EF4-FFF2-40B4-BE49-F238E27FC236}">
                <a16:creationId xmlns:a16="http://schemas.microsoft.com/office/drawing/2014/main" xmlns="" id="{0CD9B176-C7E9-4630-984A-10722B52814F}"/>
              </a:ext>
            </a:extLst>
          </p:cNvPr>
          <p:cNvSpPr>
            <a:spLocks noChangeAspect="1"/>
          </p:cNvSpPr>
          <p:nvPr/>
        </p:nvSpPr>
        <p:spPr>
          <a:xfrm>
            <a:off x="3768688" y="1869241"/>
            <a:ext cx="0" cy="324000"/>
          </a:xfrm>
          <a:prstGeom prst="line">
            <a:avLst/>
          </a:prstGeom>
          <a:ln w="0">
            <a:solidFill>
              <a:srgbClr val="000000"/>
            </a:solidFill>
            <a:tailEnd type="triangle" w="med" len="med"/>
          </a:ln>
        </p:spPr>
        <p:style>
          <a:lnRef idx="0">
            <a:scrgbClr r="0" g="0" b="0"/>
          </a:lnRef>
          <a:fillRef idx="0">
            <a:scrgbClr r="0" g="0" b="0"/>
          </a:fillRef>
          <a:effectRef idx="0">
            <a:scrgbClr r="0" g="0" b="0"/>
          </a:effectRef>
          <a:fontRef idx="minor"/>
        </p:style>
        <p:txBody>
          <a:bodyPr>
            <a:noAutofit/>
          </a:bodyPr>
          <a:lstStyle/>
          <a:p>
            <a:endParaRPr lang="en-IN"/>
          </a:p>
        </p:txBody>
      </p:sp>
      <p:sp>
        <p:nvSpPr>
          <p:cNvPr id="25" name="TextShape 21">
            <a:extLst>
              <a:ext uri="{FF2B5EF4-FFF2-40B4-BE49-F238E27FC236}">
                <a16:creationId xmlns:a16="http://schemas.microsoft.com/office/drawing/2014/main" xmlns="" id="{243AC9AB-7891-4602-9E30-D4423815FC8C}"/>
              </a:ext>
            </a:extLst>
          </p:cNvPr>
          <p:cNvSpPr txBox="1">
            <a:spLocks noChangeAspect="1"/>
          </p:cNvSpPr>
          <p:nvPr/>
        </p:nvSpPr>
        <p:spPr>
          <a:xfrm>
            <a:off x="1298876" y="5245275"/>
            <a:ext cx="3604099" cy="991656"/>
          </a:xfrm>
          <a:prstGeom prst="rect">
            <a:avLst/>
          </a:prstGeom>
          <a:noFill/>
          <a:ln w="0">
            <a:noFill/>
          </a:ln>
        </p:spPr>
        <p:txBody>
          <a:bodyPr lIns="90000" tIns="45000" rIns="90000" bIns="45000">
            <a:noAutofit/>
          </a:bodyPr>
          <a:lstStyle/>
          <a:p>
            <a:r>
              <a:rPr lang="en-IN" sz="1600" b="0" strike="noStrike" spc="-1" dirty="0">
                <a:latin typeface="Arial"/>
              </a:rPr>
              <a:t>RL doesn’t use “</a:t>
            </a:r>
            <a:r>
              <a:rPr lang="en-IN" sz="1600" b="0" strike="noStrike" spc="-1" dirty="0" err="1">
                <a:latin typeface="Arial"/>
              </a:rPr>
              <a:t>labeled</a:t>
            </a:r>
            <a:r>
              <a:rPr lang="en-IN" sz="1600" b="0" strike="noStrike" spc="-1" dirty="0">
                <a:latin typeface="Arial"/>
              </a:rPr>
              <a:t>” or </a:t>
            </a:r>
          </a:p>
          <a:p>
            <a:r>
              <a:rPr lang="en-IN" sz="1600" b="0" strike="noStrike" spc="-1" dirty="0">
                <a:latin typeface="Arial"/>
              </a:rPr>
              <a:t>“</a:t>
            </a:r>
            <a:r>
              <a:rPr lang="en-IN" sz="1600" b="0" strike="noStrike" spc="-1" dirty="0" err="1">
                <a:latin typeface="Arial"/>
              </a:rPr>
              <a:t>unlabeled</a:t>
            </a:r>
            <a:r>
              <a:rPr lang="en-IN" sz="1600" b="0" strike="noStrike" spc="-1" dirty="0">
                <a:latin typeface="Arial"/>
              </a:rPr>
              <a:t>” data in the traditional sense!  In RL, an agent learns via </a:t>
            </a:r>
          </a:p>
          <a:p>
            <a:r>
              <a:rPr lang="en-IN" sz="1600" b="0" strike="noStrike" spc="-1" dirty="0">
                <a:latin typeface="Arial"/>
              </a:rPr>
              <a:t>its interactions with an environment</a:t>
            </a:r>
          </a:p>
        </p:txBody>
      </p:sp>
      <p:sp>
        <p:nvSpPr>
          <p:cNvPr id="26" name="CustomShape 22">
            <a:extLst>
              <a:ext uri="{FF2B5EF4-FFF2-40B4-BE49-F238E27FC236}">
                <a16:creationId xmlns:a16="http://schemas.microsoft.com/office/drawing/2014/main" xmlns="" id="{8A746067-819A-4057-AD2E-052F9376159A}"/>
              </a:ext>
            </a:extLst>
          </p:cNvPr>
          <p:cNvSpPr>
            <a:spLocks noChangeAspect="1"/>
          </p:cNvSpPr>
          <p:nvPr/>
        </p:nvSpPr>
        <p:spPr>
          <a:xfrm>
            <a:off x="1222263" y="5226786"/>
            <a:ext cx="3497465" cy="1028635"/>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27" name="Line 23">
            <a:extLst>
              <a:ext uri="{FF2B5EF4-FFF2-40B4-BE49-F238E27FC236}">
                <a16:creationId xmlns:a16="http://schemas.microsoft.com/office/drawing/2014/main" xmlns="" id="{7BAB9EF4-968B-42AC-B99D-DCE2AE567523}"/>
              </a:ext>
            </a:extLst>
          </p:cNvPr>
          <p:cNvSpPr>
            <a:spLocks noChangeAspect="1"/>
          </p:cNvSpPr>
          <p:nvPr/>
        </p:nvSpPr>
        <p:spPr>
          <a:xfrm>
            <a:off x="4772630" y="5719270"/>
            <a:ext cx="280800" cy="0"/>
          </a:xfrm>
          <a:prstGeom prst="line">
            <a:avLst/>
          </a:prstGeom>
          <a:ln w="0">
            <a:solidFill>
              <a:srgbClr val="000000"/>
            </a:solidFill>
            <a:tailEnd type="triangle" w="med" len="med"/>
          </a:ln>
        </p:spPr>
        <p:style>
          <a:lnRef idx="0">
            <a:scrgbClr r="0" g="0" b="0"/>
          </a:lnRef>
          <a:fillRef idx="0">
            <a:scrgbClr r="0" g="0" b="0"/>
          </a:fillRef>
          <a:effectRef idx="0">
            <a:scrgbClr r="0" g="0" b="0"/>
          </a:effectRef>
          <a:fontRef idx="minor"/>
        </p:style>
        <p:txBody>
          <a:bodyPr>
            <a:noAutofit/>
          </a:bodyPr>
          <a:lstStyle/>
          <a:p>
            <a:endParaRPr lang="en-IN"/>
          </a:p>
        </p:txBody>
      </p:sp>
      <p:sp>
        <p:nvSpPr>
          <p:cNvPr id="28" name="TextShape 15">
            <a:extLst>
              <a:ext uri="{FF2B5EF4-FFF2-40B4-BE49-F238E27FC236}">
                <a16:creationId xmlns:a16="http://schemas.microsoft.com/office/drawing/2014/main" xmlns="" id="{37C3B480-169A-461A-AD7B-412FBF089BF6}"/>
              </a:ext>
            </a:extLst>
          </p:cNvPr>
          <p:cNvSpPr txBox="1">
            <a:spLocks noChangeAspect="1"/>
          </p:cNvSpPr>
          <p:nvPr/>
        </p:nvSpPr>
        <p:spPr>
          <a:xfrm>
            <a:off x="6388736" y="1023925"/>
            <a:ext cx="2182449" cy="703535"/>
          </a:xfrm>
          <a:prstGeom prst="rect">
            <a:avLst/>
          </a:prstGeom>
          <a:noFill/>
          <a:ln w="0">
            <a:noFill/>
          </a:ln>
        </p:spPr>
        <p:txBody>
          <a:bodyPr lIns="90000" tIns="45000" rIns="90000" bIns="45000">
            <a:noAutofit/>
          </a:bodyPr>
          <a:lstStyle/>
          <a:p>
            <a:r>
              <a:rPr lang="en-IN" sz="2200" b="0" strike="noStrike" spc="-1" dirty="0">
                <a:latin typeface="Arial"/>
              </a:rPr>
              <a:t>Learning using </a:t>
            </a:r>
            <a:r>
              <a:rPr lang="en-IN" sz="2200" b="1" strike="noStrike" spc="-1" dirty="0" err="1">
                <a:solidFill>
                  <a:srgbClr val="FF0000"/>
                </a:solidFill>
                <a:latin typeface="Arial"/>
              </a:rPr>
              <a:t>unlabeled</a:t>
            </a:r>
            <a:r>
              <a:rPr lang="en-IN" sz="2200" b="0" strike="noStrike" spc="-1" dirty="0">
                <a:latin typeface="Arial"/>
              </a:rPr>
              <a:t> data</a:t>
            </a:r>
          </a:p>
        </p:txBody>
      </p:sp>
      <p:sp>
        <p:nvSpPr>
          <p:cNvPr id="29" name="CustomShape 17">
            <a:extLst>
              <a:ext uri="{FF2B5EF4-FFF2-40B4-BE49-F238E27FC236}">
                <a16:creationId xmlns:a16="http://schemas.microsoft.com/office/drawing/2014/main" xmlns="" id="{8B02B13D-828C-4B97-BA12-D5286821C6D7}"/>
              </a:ext>
            </a:extLst>
          </p:cNvPr>
          <p:cNvSpPr>
            <a:spLocks noChangeAspect="1"/>
          </p:cNvSpPr>
          <p:nvPr/>
        </p:nvSpPr>
        <p:spPr>
          <a:xfrm>
            <a:off x="6333125" y="1034331"/>
            <a:ext cx="2268000" cy="842400"/>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30" name="Line 19">
            <a:extLst>
              <a:ext uri="{FF2B5EF4-FFF2-40B4-BE49-F238E27FC236}">
                <a16:creationId xmlns:a16="http://schemas.microsoft.com/office/drawing/2014/main" xmlns="" id="{CCAE51AD-F80B-4A38-97AC-45ABC0096E09}"/>
              </a:ext>
            </a:extLst>
          </p:cNvPr>
          <p:cNvSpPr>
            <a:spLocks noChangeAspect="1"/>
          </p:cNvSpPr>
          <p:nvPr/>
        </p:nvSpPr>
        <p:spPr>
          <a:xfrm>
            <a:off x="7490664" y="1876731"/>
            <a:ext cx="0" cy="324000"/>
          </a:xfrm>
          <a:prstGeom prst="line">
            <a:avLst/>
          </a:prstGeom>
          <a:ln w="0">
            <a:solidFill>
              <a:srgbClr val="000000"/>
            </a:solidFill>
            <a:tailEnd type="triangle" w="med" len="med"/>
          </a:ln>
        </p:spPr>
        <p:style>
          <a:lnRef idx="0">
            <a:scrgbClr r="0" g="0" b="0"/>
          </a:lnRef>
          <a:fillRef idx="0">
            <a:scrgbClr r="0" g="0" b="0"/>
          </a:fillRef>
          <a:effectRef idx="0">
            <a:scrgbClr r="0" g="0" b="0"/>
          </a:effectRef>
          <a:fontRef idx="minor"/>
        </p:style>
        <p:txBody>
          <a:bodyPr>
            <a:noAutofit/>
          </a:bodyPr>
          <a:lstStyle/>
          <a:p>
            <a:endParaRPr lang="en-IN"/>
          </a:p>
        </p:txBody>
      </p:sp>
      <p:sp>
        <p:nvSpPr>
          <p:cNvPr id="31" name="TextShape 4">
            <a:extLst>
              <a:ext uri="{FF2B5EF4-FFF2-40B4-BE49-F238E27FC236}">
                <a16:creationId xmlns:a16="http://schemas.microsoft.com/office/drawing/2014/main" xmlns="" id="{A2989A6E-0A9F-4353-B1A0-4518C173A997}"/>
              </a:ext>
            </a:extLst>
          </p:cNvPr>
          <p:cNvSpPr txBox="1">
            <a:spLocks noChangeAspect="1"/>
          </p:cNvSpPr>
          <p:nvPr/>
        </p:nvSpPr>
        <p:spPr>
          <a:xfrm>
            <a:off x="6790280" y="2569303"/>
            <a:ext cx="1353689" cy="604801"/>
          </a:xfrm>
          <a:prstGeom prst="rect">
            <a:avLst/>
          </a:prstGeom>
          <a:noFill/>
          <a:ln w="0">
            <a:noFill/>
          </a:ln>
        </p:spPr>
        <p:txBody>
          <a:bodyPr lIns="90000" tIns="45000" rIns="90000" bIns="45000">
            <a:noAutofit/>
          </a:bodyPr>
          <a:lstStyle/>
          <a:p>
            <a:pPr algn="ctr"/>
            <a:r>
              <a:rPr lang="en-IN" sz="1400" b="0" strike="noStrike" spc="-1" dirty="0">
                <a:latin typeface="Arial"/>
              </a:rPr>
              <a:t> Unsupervised </a:t>
            </a:r>
          </a:p>
          <a:p>
            <a:pPr algn="ctr"/>
            <a:r>
              <a:rPr lang="en-IN" sz="1400" b="0" strike="noStrike" spc="-1" dirty="0">
                <a:latin typeface="Arial"/>
              </a:rPr>
              <a:t>  Learning</a:t>
            </a:r>
          </a:p>
        </p:txBody>
      </p:sp>
    </p:spTree>
    <p:custDataLst>
      <p:tags r:id="rId1"/>
    </p:custDataLst>
    <p:extLst>
      <p:ext uri="{BB962C8B-B14F-4D97-AF65-F5344CB8AC3E}">
        <p14:creationId xmlns:p14="http://schemas.microsoft.com/office/powerpoint/2010/main" xmlns="" val="4251496977"/>
      </p:ext>
    </p:extLst>
  </p:cSld>
  <p:clrMapOvr>
    <a:masterClrMapping/>
  </p:clrMapOvr>
  <mc:AlternateContent xmlns:mc="http://schemas.openxmlformats.org/markup-compatibility/2006">
    <mc:Choice xmlns:p14="http://schemas.microsoft.com/office/powerpoint/2010/main" xmlns="" Requires="p14">
      <p:transition spd="slow" p14:dur="2000" advTm="204301"/>
    </mc:Choice>
    <mc:Fallback>
      <p:transition spd="slow" advTm="2043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down)">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circle(in)">
                                      <p:cBhvr>
                                        <p:cTn id="53" dur="2000"/>
                                        <p:tgtEl>
                                          <p:spTgt spid="29"/>
                                        </p:tgtEl>
                                      </p:cBhvr>
                                    </p:animEffect>
                                  </p:childTnLst>
                                </p:cTn>
                              </p:par>
                              <p:par>
                                <p:cTn id="54" presetID="6" presetClass="entr" presetSubtype="16"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circle(in)">
                                      <p:cBhvr>
                                        <p:cTn id="56" dur="2000"/>
                                        <p:tgtEl>
                                          <p:spTgt spid="30"/>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down)">
                                      <p:cBhvr>
                                        <p:cTn id="59" dur="500"/>
                                        <p:tgtEl>
                                          <p:spTgt spid="2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17"/>
                                        </p:tgtEl>
                                        <p:attrNameLst>
                                          <p:attrName>style.visibility</p:attrName>
                                        </p:attrNameLst>
                                      </p:cBhvr>
                                      <p:to>
                                        <p:strVal val="visible"/>
                                      </p:to>
                                    </p:set>
                                    <p:animEffect transition="in" filter="wipe(down)">
                                      <p:cBhvr>
                                        <p:cTn id="64" dur="500"/>
                                        <p:tgtEl>
                                          <p:spTgt spid="1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down)">
                                      <p:cBhvr>
                                        <p:cTn id="69" dur="500"/>
                                        <p:tgtEl>
                                          <p:spTgt spid="15"/>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down)">
                                      <p:cBhvr>
                                        <p:cTn id="72" dur="500"/>
                                        <p:tgtEl>
                                          <p:spTgt spid="10"/>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wipe(down)">
                                      <p:cBhvr>
                                        <p:cTn id="75" dur="500"/>
                                        <p:tgtEl>
                                          <p:spTgt spid="1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down)">
                                      <p:cBhvr>
                                        <p:cTn id="80" dur="500"/>
                                        <p:tgtEl>
                                          <p:spTgt spid="25"/>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down)">
                                      <p:cBhvr>
                                        <p:cTn id="83" dur="500"/>
                                        <p:tgtEl>
                                          <p:spTgt spid="26"/>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down)">
                                      <p:cBhvr>
                                        <p:cTn id="86" dur="500"/>
                                        <p:tgtEl>
                                          <p:spTgt spid="27"/>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animEffect transition="in" filter="wipe(down)">
                                      <p:cBhvr>
                                        <p:cTn id="9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10" grpId="0" animBg="1"/>
      <p:bldP spid="11" grpId="0"/>
      <p:bldP spid="13" grpId="0" animBg="1"/>
      <p:bldP spid="14" grpId="0" animBg="1"/>
      <p:bldP spid="15" grpId="0" animBg="1"/>
      <p:bldP spid="16" grpId="0" animBg="1"/>
      <p:bldP spid="17" grpId="0" animBg="1"/>
      <p:bldP spid="18" grpId="0"/>
      <p:bldP spid="19" grpId="0"/>
      <p:bldP spid="21" grpId="0" animBg="1"/>
      <p:bldP spid="23" grpId="0" animBg="1"/>
      <p:bldP spid="25" grpId="0"/>
      <p:bldP spid="26" grpId="0" animBg="1"/>
      <p:bldP spid="27" grpId="0" animBg="1"/>
      <p:bldP spid="28" grpId="0"/>
      <p:bldP spid="29" grpId="0" animBg="1"/>
      <p:bldP spid="30" grpId="0" animBg="1"/>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Typical Supervised Learning Workflow</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pPr/>
              <a:t>4</a:t>
            </a:fld>
            <a:endParaRPr lang="en-IN" sz="2800" dirty="0">
              <a:solidFill>
                <a:schemeClr val="accent2">
                  <a:lumMod val="40000"/>
                  <a:lumOff val="60000"/>
                </a:schemeClr>
              </a:solidFill>
            </a:endParaRPr>
          </a:p>
        </p:txBody>
      </p:sp>
      <p:pic>
        <p:nvPicPr>
          <p:cNvPr id="10" name="Picture 9">
            <a:extLst>
              <a:ext uri="{FF2B5EF4-FFF2-40B4-BE49-F238E27FC236}">
                <a16:creationId xmlns:a16="http://schemas.microsoft.com/office/drawing/2014/main" xmlns="" id="{260E92D8-8B28-47DE-992C-09EAD1A89A7E}"/>
              </a:ext>
            </a:extLst>
          </p:cNvPr>
          <p:cNvPicPr/>
          <p:nvPr/>
        </p:nvPicPr>
        <p:blipFill>
          <a:blip r:embed="rId3" cstate="print"/>
          <a:stretch/>
        </p:blipFill>
        <p:spPr>
          <a:xfrm>
            <a:off x="2543469" y="1820870"/>
            <a:ext cx="494113" cy="418029"/>
          </a:xfrm>
          <a:prstGeom prst="rect">
            <a:avLst/>
          </a:prstGeom>
          <a:ln w="0">
            <a:noFill/>
          </a:ln>
        </p:spPr>
      </p:pic>
      <p:pic>
        <p:nvPicPr>
          <p:cNvPr id="11" name="Picture 10">
            <a:extLst>
              <a:ext uri="{FF2B5EF4-FFF2-40B4-BE49-F238E27FC236}">
                <a16:creationId xmlns:a16="http://schemas.microsoft.com/office/drawing/2014/main" xmlns="" id="{35E04D56-8D4F-4CF0-93DD-966914BF2402}"/>
              </a:ext>
            </a:extLst>
          </p:cNvPr>
          <p:cNvPicPr/>
          <p:nvPr/>
        </p:nvPicPr>
        <p:blipFill>
          <a:blip r:embed="rId4" cstate="print"/>
          <a:stretch/>
        </p:blipFill>
        <p:spPr>
          <a:xfrm>
            <a:off x="2334388" y="2161837"/>
            <a:ext cx="487260" cy="393953"/>
          </a:xfrm>
          <a:prstGeom prst="rect">
            <a:avLst/>
          </a:prstGeom>
          <a:ln w="0">
            <a:noFill/>
          </a:ln>
        </p:spPr>
      </p:pic>
      <p:pic>
        <p:nvPicPr>
          <p:cNvPr id="13" name="Picture 12">
            <a:extLst>
              <a:ext uri="{FF2B5EF4-FFF2-40B4-BE49-F238E27FC236}">
                <a16:creationId xmlns:a16="http://schemas.microsoft.com/office/drawing/2014/main" xmlns="" id="{66F1707D-2E71-4DB0-83D2-ED1D3B4C8CE8}"/>
              </a:ext>
            </a:extLst>
          </p:cNvPr>
          <p:cNvPicPr/>
          <p:nvPr/>
        </p:nvPicPr>
        <p:blipFill>
          <a:blip r:embed="rId5" cstate="print"/>
          <a:stretch/>
        </p:blipFill>
        <p:spPr>
          <a:xfrm>
            <a:off x="2091798" y="2457313"/>
            <a:ext cx="451671" cy="419918"/>
          </a:xfrm>
          <a:prstGeom prst="rect">
            <a:avLst/>
          </a:prstGeom>
          <a:ln w="0">
            <a:noFill/>
          </a:ln>
        </p:spPr>
      </p:pic>
      <p:pic>
        <p:nvPicPr>
          <p:cNvPr id="14" name="Picture 13">
            <a:extLst>
              <a:ext uri="{FF2B5EF4-FFF2-40B4-BE49-F238E27FC236}">
                <a16:creationId xmlns:a16="http://schemas.microsoft.com/office/drawing/2014/main" xmlns="" id="{AEA6978C-756F-444F-8CB5-6A1AFCB6AEEA}"/>
              </a:ext>
            </a:extLst>
          </p:cNvPr>
          <p:cNvPicPr/>
          <p:nvPr/>
        </p:nvPicPr>
        <p:blipFill>
          <a:blip r:embed="rId6" cstate="print"/>
          <a:stretch/>
        </p:blipFill>
        <p:spPr>
          <a:xfrm>
            <a:off x="1848805" y="2797819"/>
            <a:ext cx="474725" cy="401174"/>
          </a:xfrm>
          <a:prstGeom prst="rect">
            <a:avLst/>
          </a:prstGeom>
          <a:ln w="0">
            <a:noFill/>
          </a:ln>
        </p:spPr>
      </p:pic>
      <p:pic>
        <p:nvPicPr>
          <p:cNvPr id="15" name="Picture 14">
            <a:extLst>
              <a:ext uri="{FF2B5EF4-FFF2-40B4-BE49-F238E27FC236}">
                <a16:creationId xmlns:a16="http://schemas.microsoft.com/office/drawing/2014/main" xmlns="" id="{F676AA90-F415-408A-B3BD-ECDC02710F81}"/>
              </a:ext>
            </a:extLst>
          </p:cNvPr>
          <p:cNvPicPr/>
          <p:nvPr/>
        </p:nvPicPr>
        <p:blipFill>
          <a:blip r:embed="rId7" cstate="print"/>
          <a:stretch/>
        </p:blipFill>
        <p:spPr>
          <a:xfrm>
            <a:off x="1614116" y="3134003"/>
            <a:ext cx="505914" cy="393840"/>
          </a:xfrm>
          <a:prstGeom prst="rect">
            <a:avLst/>
          </a:prstGeom>
          <a:ln w="0">
            <a:noFill/>
          </a:ln>
        </p:spPr>
      </p:pic>
      <p:pic>
        <p:nvPicPr>
          <p:cNvPr id="16" name="Picture 15">
            <a:extLst>
              <a:ext uri="{FF2B5EF4-FFF2-40B4-BE49-F238E27FC236}">
                <a16:creationId xmlns:a16="http://schemas.microsoft.com/office/drawing/2014/main" xmlns="" id="{50DE49E3-7B49-42BC-BBE7-79E103B28DF9}"/>
              </a:ext>
            </a:extLst>
          </p:cNvPr>
          <p:cNvPicPr/>
          <p:nvPr/>
        </p:nvPicPr>
        <p:blipFill>
          <a:blip r:embed="rId8" cstate="print"/>
          <a:stretch/>
        </p:blipFill>
        <p:spPr>
          <a:xfrm>
            <a:off x="1413703" y="3438807"/>
            <a:ext cx="462469" cy="393840"/>
          </a:xfrm>
          <a:prstGeom prst="rect">
            <a:avLst/>
          </a:prstGeom>
          <a:ln w="0">
            <a:noFill/>
          </a:ln>
        </p:spPr>
      </p:pic>
      <p:sp>
        <p:nvSpPr>
          <p:cNvPr id="19" name="TextShape 3">
            <a:extLst>
              <a:ext uri="{FF2B5EF4-FFF2-40B4-BE49-F238E27FC236}">
                <a16:creationId xmlns:a16="http://schemas.microsoft.com/office/drawing/2014/main" xmlns="" id="{ED83869D-8D47-455D-BCCF-C43C7C239DF2}"/>
              </a:ext>
            </a:extLst>
          </p:cNvPr>
          <p:cNvSpPr txBox="1"/>
          <p:nvPr/>
        </p:nvSpPr>
        <p:spPr>
          <a:xfrm>
            <a:off x="2455008" y="2668011"/>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22" name="TextShape 6">
            <a:extLst>
              <a:ext uri="{FF2B5EF4-FFF2-40B4-BE49-F238E27FC236}">
                <a16:creationId xmlns:a16="http://schemas.microsoft.com/office/drawing/2014/main" xmlns="" id="{F7009B0F-EBF1-4439-94BA-1967C66C26E6}"/>
              </a:ext>
            </a:extLst>
          </p:cNvPr>
          <p:cNvSpPr txBox="1"/>
          <p:nvPr/>
        </p:nvSpPr>
        <p:spPr>
          <a:xfrm>
            <a:off x="1815753" y="3539384"/>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23" name="TextShape 7">
            <a:extLst>
              <a:ext uri="{FF2B5EF4-FFF2-40B4-BE49-F238E27FC236}">
                <a16:creationId xmlns:a16="http://schemas.microsoft.com/office/drawing/2014/main" xmlns="" id="{BC1A0BE4-1A0C-4575-A2CC-3C2DF6D838EC}"/>
              </a:ext>
            </a:extLst>
          </p:cNvPr>
          <p:cNvSpPr txBox="1"/>
          <p:nvPr/>
        </p:nvSpPr>
        <p:spPr>
          <a:xfrm>
            <a:off x="957212" y="1812752"/>
            <a:ext cx="1121753" cy="985680"/>
          </a:xfrm>
          <a:prstGeom prst="rect">
            <a:avLst/>
          </a:prstGeom>
          <a:noFill/>
          <a:ln w="0">
            <a:noFill/>
          </a:ln>
        </p:spPr>
        <p:txBody>
          <a:bodyPr lIns="90000" tIns="45000" rIns="90000" bIns="45000">
            <a:noAutofit/>
          </a:bodyPr>
          <a:lstStyle/>
          <a:p>
            <a:r>
              <a:rPr lang="en-IN" sz="2600" b="0" strike="noStrike" spc="-1" dirty="0">
                <a:latin typeface="Arial"/>
              </a:rPr>
              <a:t> </a:t>
            </a:r>
            <a:r>
              <a:rPr lang="en-IN" b="0" strike="noStrike" spc="-1" dirty="0" err="1">
                <a:latin typeface="Arial"/>
              </a:rPr>
              <a:t>Labeled</a:t>
            </a:r>
            <a:endParaRPr lang="en-IN" b="0" strike="noStrike" spc="-1" dirty="0">
              <a:latin typeface="Arial"/>
            </a:endParaRPr>
          </a:p>
          <a:p>
            <a:r>
              <a:rPr lang="en-IN" b="0" strike="noStrike" spc="-1" dirty="0">
                <a:latin typeface="Arial"/>
              </a:rPr>
              <a:t> Training</a:t>
            </a:r>
          </a:p>
          <a:p>
            <a:r>
              <a:rPr lang="en-IN" b="0" strike="noStrike" spc="-1" dirty="0">
                <a:latin typeface="Arial"/>
              </a:rPr>
              <a:t>   Data</a:t>
            </a:r>
          </a:p>
        </p:txBody>
      </p:sp>
      <p:sp>
        <p:nvSpPr>
          <p:cNvPr id="29" name="CustomShape 13">
            <a:extLst>
              <a:ext uri="{FF2B5EF4-FFF2-40B4-BE49-F238E27FC236}">
                <a16:creationId xmlns:a16="http://schemas.microsoft.com/office/drawing/2014/main" xmlns="" id="{1612BFB8-F448-4084-86D3-7E2632A3CD98}"/>
              </a:ext>
            </a:extLst>
          </p:cNvPr>
          <p:cNvSpPr/>
          <p:nvPr/>
        </p:nvSpPr>
        <p:spPr>
          <a:xfrm>
            <a:off x="4382639" y="3474524"/>
            <a:ext cx="74571" cy="532978"/>
          </a:xfrm>
          <a:prstGeom prst="rect">
            <a:avLst/>
          </a:prstGeom>
          <a:solidFill>
            <a:schemeClr val="accent4">
              <a:lumMod val="75000"/>
            </a:schemeClr>
          </a:solidFill>
          <a:ln w="0">
            <a:solidFill>
              <a:srgbClr val="3465A4"/>
            </a:solidFill>
          </a:ln>
        </p:spPr>
        <p:style>
          <a:lnRef idx="0">
            <a:scrgbClr r="0" g="0" b="0"/>
          </a:lnRef>
          <a:fillRef idx="0">
            <a:scrgbClr r="0" g="0" b="0"/>
          </a:fillRef>
          <a:effectRef idx="0">
            <a:scrgbClr r="0" g="0" b="0"/>
          </a:effectRef>
          <a:fontRef idx="minor"/>
        </p:style>
      </p:sp>
      <p:sp>
        <p:nvSpPr>
          <p:cNvPr id="37" name="TextShape 21">
            <a:extLst>
              <a:ext uri="{FF2B5EF4-FFF2-40B4-BE49-F238E27FC236}">
                <a16:creationId xmlns:a16="http://schemas.microsoft.com/office/drawing/2014/main" xmlns="" id="{A717CF15-96AB-454A-B01B-5CF9977681CD}"/>
              </a:ext>
            </a:extLst>
          </p:cNvPr>
          <p:cNvSpPr txBox="1"/>
          <p:nvPr/>
        </p:nvSpPr>
        <p:spPr>
          <a:xfrm>
            <a:off x="3117053" y="3096347"/>
            <a:ext cx="1005685" cy="539380"/>
          </a:xfrm>
          <a:prstGeom prst="rect">
            <a:avLst/>
          </a:prstGeom>
          <a:noFill/>
          <a:ln w="0">
            <a:noFill/>
          </a:ln>
        </p:spPr>
        <p:txBody>
          <a:bodyPr lIns="90000" tIns="45000" rIns="90000" bIns="45000">
            <a:noAutofit/>
          </a:bodyPr>
          <a:lstStyle/>
          <a:p>
            <a:r>
              <a:rPr lang="en-IN" sz="1400" b="0" strike="noStrike" spc="-1" dirty="0">
                <a:latin typeface="Arial"/>
              </a:rPr>
              <a:t> “Feature”</a:t>
            </a:r>
          </a:p>
          <a:p>
            <a:r>
              <a:rPr lang="en-IN" sz="1400" b="0" strike="noStrike" spc="-1" dirty="0">
                <a:latin typeface="Arial"/>
              </a:rPr>
              <a:t>Extraction</a:t>
            </a:r>
          </a:p>
        </p:txBody>
      </p:sp>
      <p:sp>
        <p:nvSpPr>
          <p:cNvPr id="38" name="CustomShape 22">
            <a:extLst>
              <a:ext uri="{FF2B5EF4-FFF2-40B4-BE49-F238E27FC236}">
                <a16:creationId xmlns:a16="http://schemas.microsoft.com/office/drawing/2014/main" xmlns="" id="{A0AA987F-9F76-4831-9948-8CFC7E4DD552}"/>
              </a:ext>
            </a:extLst>
          </p:cNvPr>
          <p:cNvSpPr/>
          <p:nvPr/>
        </p:nvSpPr>
        <p:spPr>
          <a:xfrm>
            <a:off x="3307888" y="2886747"/>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40" name="CustomShape 24">
            <a:extLst>
              <a:ext uri="{FF2B5EF4-FFF2-40B4-BE49-F238E27FC236}">
                <a16:creationId xmlns:a16="http://schemas.microsoft.com/office/drawing/2014/main" xmlns="" id="{A05C4763-9D4E-473A-9D01-70ED7AB6BFDE}"/>
              </a:ext>
            </a:extLst>
          </p:cNvPr>
          <p:cNvSpPr/>
          <p:nvPr/>
        </p:nvSpPr>
        <p:spPr>
          <a:xfrm>
            <a:off x="6303698" y="2641461"/>
            <a:ext cx="1680528" cy="1143201"/>
          </a:xfrm>
          <a:prstGeom prst="rect">
            <a:avLst/>
          </a:prstGeom>
          <a:solidFill>
            <a:srgbClr val="B2B2B2"/>
          </a:solidFill>
          <a:ln w="38160">
            <a:solidFill>
              <a:srgbClr val="000000"/>
            </a:solidFill>
            <a:round/>
          </a:ln>
        </p:spPr>
        <p:style>
          <a:lnRef idx="0">
            <a:scrgbClr r="0" g="0" b="0"/>
          </a:lnRef>
          <a:fillRef idx="0">
            <a:scrgbClr r="0" g="0" b="0"/>
          </a:fillRef>
          <a:effectRef idx="0">
            <a:scrgbClr r="0" g="0" b="0"/>
          </a:effectRef>
          <a:fontRef idx="minor"/>
        </p:style>
        <p:txBody>
          <a:bodyPr/>
          <a:lstStyle/>
          <a:p>
            <a:endParaRPr lang="en-IN" dirty="0"/>
          </a:p>
        </p:txBody>
      </p:sp>
      <p:sp>
        <p:nvSpPr>
          <p:cNvPr id="41" name="TextShape 25">
            <a:extLst>
              <a:ext uri="{FF2B5EF4-FFF2-40B4-BE49-F238E27FC236}">
                <a16:creationId xmlns:a16="http://schemas.microsoft.com/office/drawing/2014/main" xmlns="" id="{9AB077CA-173A-4D06-BA9B-0A90CCFFD5C8}"/>
              </a:ext>
            </a:extLst>
          </p:cNvPr>
          <p:cNvSpPr txBox="1"/>
          <p:nvPr/>
        </p:nvSpPr>
        <p:spPr>
          <a:xfrm>
            <a:off x="6289180" y="3302544"/>
            <a:ext cx="1788624" cy="520536"/>
          </a:xfrm>
          <a:prstGeom prst="rect">
            <a:avLst/>
          </a:prstGeom>
          <a:noFill/>
          <a:ln w="0">
            <a:noFill/>
          </a:ln>
        </p:spPr>
        <p:txBody>
          <a:bodyPr lIns="90000" tIns="45000" rIns="90000" bIns="45000">
            <a:noAutofit/>
          </a:bodyPr>
          <a:lstStyle/>
          <a:p>
            <a:pPr algn="ctr"/>
            <a:r>
              <a:rPr lang="en-IN" sz="1400" b="0" strike="noStrike" spc="-1" dirty="0">
                <a:latin typeface="Arial"/>
              </a:rPr>
              <a:t>ML Algorithm</a:t>
            </a:r>
          </a:p>
          <a:p>
            <a:pPr algn="ctr"/>
            <a:r>
              <a:rPr lang="en-IN" sz="1400" spc="-1" dirty="0">
                <a:latin typeface="Arial"/>
              </a:rPr>
              <a:t>(outputs a “model”)</a:t>
            </a:r>
            <a:endParaRPr lang="en-IN" sz="1400" b="0" strike="noStrike" spc="-1" dirty="0">
              <a:latin typeface="Arial"/>
            </a:endParaRPr>
          </a:p>
        </p:txBody>
      </p:sp>
      <p:sp>
        <p:nvSpPr>
          <p:cNvPr id="42" name="CustomShape 26">
            <a:extLst>
              <a:ext uri="{FF2B5EF4-FFF2-40B4-BE49-F238E27FC236}">
                <a16:creationId xmlns:a16="http://schemas.microsoft.com/office/drawing/2014/main" xmlns="" id="{B5B41828-EB83-4944-846D-A6D9728430C3}"/>
              </a:ext>
            </a:extLst>
          </p:cNvPr>
          <p:cNvSpPr/>
          <p:nvPr/>
        </p:nvSpPr>
        <p:spPr>
          <a:xfrm rot="5456400">
            <a:off x="6864651" y="4125764"/>
            <a:ext cx="517229" cy="205843"/>
          </a:xfrm>
          <a:custGeom>
            <a:avLst/>
            <a:gdLst/>
            <a:ahLst/>
            <a:cxnLst/>
            <a:rect l="0" t="0" r="r" b="b"/>
            <a:pathLst>
              <a:path w="4699" h="1880">
                <a:moveTo>
                  <a:pt x="0" y="474"/>
                </a:moveTo>
                <a:lnTo>
                  <a:pt x="3523" y="469"/>
                </a:lnTo>
                <a:lnTo>
                  <a:pt x="3522" y="0"/>
                </a:lnTo>
                <a:lnTo>
                  <a:pt x="4698" y="939"/>
                </a:lnTo>
                <a:lnTo>
                  <a:pt x="3523" y="1879"/>
                </a:lnTo>
                <a:lnTo>
                  <a:pt x="3523" y="1409"/>
                </a:lnTo>
                <a:lnTo>
                  <a:pt x="2" y="1413"/>
                </a:lnTo>
                <a:lnTo>
                  <a:pt x="0" y="4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pic>
        <p:nvPicPr>
          <p:cNvPr id="45" name="Picture 44">
            <a:extLst>
              <a:ext uri="{FF2B5EF4-FFF2-40B4-BE49-F238E27FC236}">
                <a16:creationId xmlns:a16="http://schemas.microsoft.com/office/drawing/2014/main" xmlns="" id="{E5FFD937-A812-4948-8123-986E0C611D6E}"/>
              </a:ext>
            </a:extLst>
          </p:cNvPr>
          <p:cNvPicPr/>
          <p:nvPr/>
        </p:nvPicPr>
        <p:blipFill>
          <a:blip r:embed="rId9" cstate="print"/>
          <a:stretch/>
        </p:blipFill>
        <p:spPr>
          <a:xfrm>
            <a:off x="3982023" y="4609110"/>
            <a:ext cx="801231" cy="626426"/>
          </a:xfrm>
          <a:prstGeom prst="rect">
            <a:avLst/>
          </a:prstGeom>
          <a:ln w="0">
            <a:noFill/>
          </a:ln>
        </p:spPr>
      </p:pic>
      <p:sp>
        <p:nvSpPr>
          <p:cNvPr id="46" name="CustomShape 29">
            <a:extLst>
              <a:ext uri="{FF2B5EF4-FFF2-40B4-BE49-F238E27FC236}">
                <a16:creationId xmlns:a16="http://schemas.microsoft.com/office/drawing/2014/main" xmlns="" id="{C4496D92-854F-486D-B138-35948AFEB153}"/>
              </a:ext>
            </a:extLst>
          </p:cNvPr>
          <p:cNvSpPr/>
          <p:nvPr/>
        </p:nvSpPr>
        <p:spPr>
          <a:xfrm>
            <a:off x="5633315" y="4713751"/>
            <a:ext cx="77151" cy="626426"/>
          </a:xfrm>
          <a:prstGeom prst="rect">
            <a:avLst/>
          </a:prstGeom>
          <a:solidFill>
            <a:schemeClr val="accent2">
              <a:lumMod val="75000"/>
            </a:schemeClr>
          </a:solidFill>
          <a:ln w="0">
            <a:solidFill>
              <a:srgbClr val="3465A4"/>
            </a:solidFill>
          </a:ln>
        </p:spPr>
        <p:style>
          <a:lnRef idx="0">
            <a:scrgbClr r="0" g="0" b="0"/>
          </a:lnRef>
          <a:fillRef idx="0">
            <a:scrgbClr r="0" g="0" b="0"/>
          </a:fillRef>
          <a:effectRef idx="0">
            <a:scrgbClr r="0" g="0" b="0"/>
          </a:effectRef>
          <a:fontRef idx="minor"/>
        </p:style>
      </p:sp>
      <p:sp>
        <p:nvSpPr>
          <p:cNvPr id="49" name="TextShape 32">
            <a:extLst>
              <a:ext uri="{FF2B5EF4-FFF2-40B4-BE49-F238E27FC236}">
                <a16:creationId xmlns:a16="http://schemas.microsoft.com/office/drawing/2014/main" xmlns="" id="{60D0A8C3-EA4A-4EE9-AB2B-CB3E6D4F217F}"/>
              </a:ext>
            </a:extLst>
          </p:cNvPr>
          <p:cNvSpPr txBox="1"/>
          <p:nvPr/>
        </p:nvSpPr>
        <p:spPr>
          <a:xfrm>
            <a:off x="3866816" y="5228244"/>
            <a:ext cx="961311" cy="587089"/>
          </a:xfrm>
          <a:prstGeom prst="rect">
            <a:avLst/>
          </a:prstGeom>
          <a:noFill/>
          <a:ln w="0">
            <a:noFill/>
          </a:ln>
        </p:spPr>
        <p:txBody>
          <a:bodyPr lIns="90000" tIns="45000" rIns="90000" bIns="45000">
            <a:noAutofit/>
          </a:bodyPr>
          <a:lstStyle/>
          <a:p>
            <a:r>
              <a:rPr lang="en-IN" sz="1600" b="0" strike="noStrike" spc="-1" dirty="0">
                <a:latin typeface="Arial"/>
              </a:rPr>
              <a:t>    Test   </a:t>
            </a:r>
          </a:p>
          <a:p>
            <a:r>
              <a:rPr lang="en-IN" sz="1600" b="0" strike="noStrike" spc="-1" dirty="0">
                <a:latin typeface="Arial"/>
              </a:rPr>
              <a:t>   Image</a:t>
            </a:r>
          </a:p>
        </p:txBody>
      </p:sp>
      <p:sp>
        <p:nvSpPr>
          <p:cNvPr id="52" name="TextShape 35">
            <a:extLst>
              <a:ext uri="{FF2B5EF4-FFF2-40B4-BE49-F238E27FC236}">
                <a16:creationId xmlns:a16="http://schemas.microsoft.com/office/drawing/2014/main" xmlns="" id="{8242D29A-0B0A-4303-A32E-AB88EE04FC96}"/>
              </a:ext>
            </a:extLst>
          </p:cNvPr>
          <p:cNvSpPr txBox="1"/>
          <p:nvPr/>
        </p:nvSpPr>
        <p:spPr>
          <a:xfrm>
            <a:off x="8437724" y="4849570"/>
            <a:ext cx="1858145" cy="609058"/>
          </a:xfrm>
          <a:prstGeom prst="rect">
            <a:avLst/>
          </a:prstGeom>
          <a:noFill/>
          <a:ln w="0">
            <a:noFill/>
          </a:ln>
        </p:spPr>
        <p:txBody>
          <a:bodyPr lIns="90000" tIns="45000" rIns="90000" bIns="45000">
            <a:noAutofit/>
          </a:bodyPr>
          <a:lstStyle/>
          <a:p>
            <a:pPr algn="ctr"/>
            <a:r>
              <a:rPr lang="en-IN" b="0" strike="noStrike" spc="-1" dirty="0">
                <a:latin typeface="Arial"/>
              </a:rPr>
              <a:t>Predicted Label   </a:t>
            </a:r>
          </a:p>
          <a:p>
            <a:pPr algn="ctr"/>
            <a:r>
              <a:rPr lang="en-IN" b="0" strike="noStrike" spc="-1" dirty="0">
                <a:latin typeface="Arial"/>
              </a:rPr>
              <a:t>(cat/dog)</a:t>
            </a:r>
          </a:p>
        </p:txBody>
      </p:sp>
      <p:sp>
        <p:nvSpPr>
          <p:cNvPr id="57" name="TextShape 6">
            <a:extLst>
              <a:ext uri="{FF2B5EF4-FFF2-40B4-BE49-F238E27FC236}">
                <a16:creationId xmlns:a16="http://schemas.microsoft.com/office/drawing/2014/main" xmlns="" id="{C3E1DE8C-3A4F-4D3F-A302-C679C6E4C834}"/>
              </a:ext>
            </a:extLst>
          </p:cNvPr>
          <p:cNvSpPr txBox="1"/>
          <p:nvPr/>
        </p:nvSpPr>
        <p:spPr>
          <a:xfrm>
            <a:off x="2020674" y="3215046"/>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58" name="TextShape 6">
            <a:extLst>
              <a:ext uri="{FF2B5EF4-FFF2-40B4-BE49-F238E27FC236}">
                <a16:creationId xmlns:a16="http://schemas.microsoft.com/office/drawing/2014/main" xmlns="" id="{E6BCB218-7F92-4B73-A92A-4FD5CEE1A47C}"/>
              </a:ext>
            </a:extLst>
          </p:cNvPr>
          <p:cNvSpPr txBox="1"/>
          <p:nvPr/>
        </p:nvSpPr>
        <p:spPr>
          <a:xfrm>
            <a:off x="2243184" y="2919327"/>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59" name="TextShape 3">
            <a:extLst>
              <a:ext uri="{FF2B5EF4-FFF2-40B4-BE49-F238E27FC236}">
                <a16:creationId xmlns:a16="http://schemas.microsoft.com/office/drawing/2014/main" xmlns="" id="{C9E743C0-B744-49E2-AAEE-F2B6829DD8DF}"/>
              </a:ext>
            </a:extLst>
          </p:cNvPr>
          <p:cNvSpPr txBox="1"/>
          <p:nvPr/>
        </p:nvSpPr>
        <p:spPr>
          <a:xfrm>
            <a:off x="2756088" y="2366734"/>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60" name="TextShape 3">
            <a:extLst>
              <a:ext uri="{FF2B5EF4-FFF2-40B4-BE49-F238E27FC236}">
                <a16:creationId xmlns:a16="http://schemas.microsoft.com/office/drawing/2014/main" xmlns="" id="{AF866022-CC4A-40F9-BF08-088D3B289E33}"/>
              </a:ext>
            </a:extLst>
          </p:cNvPr>
          <p:cNvSpPr txBox="1"/>
          <p:nvPr/>
        </p:nvSpPr>
        <p:spPr>
          <a:xfrm>
            <a:off x="2982293" y="2021569"/>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61" name="CustomShape 13">
            <a:extLst>
              <a:ext uri="{FF2B5EF4-FFF2-40B4-BE49-F238E27FC236}">
                <a16:creationId xmlns:a16="http://schemas.microsoft.com/office/drawing/2014/main" xmlns="" id="{AC943A8B-EDF2-416F-B60E-8C3C3998B1EE}"/>
              </a:ext>
            </a:extLst>
          </p:cNvPr>
          <p:cNvSpPr/>
          <p:nvPr/>
        </p:nvSpPr>
        <p:spPr>
          <a:xfrm>
            <a:off x="4503908" y="3168665"/>
            <a:ext cx="74571" cy="532978"/>
          </a:xfrm>
          <a:prstGeom prst="rect">
            <a:avLst/>
          </a:prstGeom>
          <a:solidFill>
            <a:srgbClr val="0070C0"/>
          </a:solidFill>
          <a:ln w="0">
            <a:solidFill>
              <a:srgbClr val="3465A4"/>
            </a:solidFill>
          </a:ln>
        </p:spPr>
        <p:style>
          <a:lnRef idx="0">
            <a:scrgbClr r="0" g="0" b="0"/>
          </a:lnRef>
          <a:fillRef idx="0">
            <a:scrgbClr r="0" g="0" b="0"/>
          </a:fillRef>
          <a:effectRef idx="0">
            <a:scrgbClr r="0" g="0" b="0"/>
          </a:effectRef>
          <a:fontRef idx="minor"/>
        </p:style>
      </p:sp>
      <p:sp>
        <p:nvSpPr>
          <p:cNvPr id="62" name="CustomShape 13">
            <a:extLst>
              <a:ext uri="{FF2B5EF4-FFF2-40B4-BE49-F238E27FC236}">
                <a16:creationId xmlns:a16="http://schemas.microsoft.com/office/drawing/2014/main" xmlns="" id="{8C550C72-051A-4F72-9EB3-2066351997AF}"/>
              </a:ext>
            </a:extLst>
          </p:cNvPr>
          <p:cNvSpPr/>
          <p:nvPr/>
        </p:nvSpPr>
        <p:spPr>
          <a:xfrm>
            <a:off x="4631538" y="2810536"/>
            <a:ext cx="74571" cy="532978"/>
          </a:xfrm>
          <a:prstGeom prst="rect">
            <a:avLst/>
          </a:prstGeom>
          <a:solidFill>
            <a:srgbClr val="FF0000"/>
          </a:solidFill>
          <a:ln w="0">
            <a:solidFill>
              <a:srgbClr val="3465A4"/>
            </a:solidFill>
          </a:ln>
        </p:spPr>
        <p:style>
          <a:lnRef idx="0">
            <a:scrgbClr r="0" g="0" b="0"/>
          </a:lnRef>
          <a:fillRef idx="0">
            <a:scrgbClr r="0" g="0" b="0"/>
          </a:fillRef>
          <a:effectRef idx="0">
            <a:scrgbClr r="0" g="0" b="0"/>
          </a:effectRef>
          <a:fontRef idx="minor"/>
        </p:style>
      </p:sp>
      <p:sp>
        <p:nvSpPr>
          <p:cNvPr id="63" name="CustomShape 13">
            <a:extLst>
              <a:ext uri="{FF2B5EF4-FFF2-40B4-BE49-F238E27FC236}">
                <a16:creationId xmlns:a16="http://schemas.microsoft.com/office/drawing/2014/main" xmlns="" id="{898F5D3C-195D-4597-8A65-CA24059F042B}"/>
              </a:ext>
            </a:extLst>
          </p:cNvPr>
          <p:cNvSpPr/>
          <p:nvPr/>
        </p:nvSpPr>
        <p:spPr>
          <a:xfrm>
            <a:off x="4774895" y="2465428"/>
            <a:ext cx="74571" cy="532978"/>
          </a:xfrm>
          <a:prstGeom prst="rect">
            <a:avLst/>
          </a:prstGeom>
          <a:solidFill>
            <a:schemeClr val="accent4">
              <a:lumMod val="40000"/>
              <a:lumOff val="60000"/>
            </a:schemeClr>
          </a:solidFill>
          <a:ln w="0">
            <a:solidFill>
              <a:srgbClr val="3465A4"/>
            </a:solidFill>
          </a:ln>
        </p:spPr>
        <p:style>
          <a:lnRef idx="0">
            <a:scrgbClr r="0" g="0" b="0"/>
          </a:lnRef>
          <a:fillRef idx="0">
            <a:scrgbClr r="0" g="0" b="0"/>
          </a:fillRef>
          <a:effectRef idx="0">
            <a:scrgbClr r="0" g="0" b="0"/>
          </a:effectRef>
          <a:fontRef idx="minor"/>
        </p:style>
      </p:sp>
      <p:sp>
        <p:nvSpPr>
          <p:cNvPr id="64" name="CustomShape 13">
            <a:extLst>
              <a:ext uri="{FF2B5EF4-FFF2-40B4-BE49-F238E27FC236}">
                <a16:creationId xmlns:a16="http://schemas.microsoft.com/office/drawing/2014/main" xmlns="" id="{AB601A5C-4E4B-4C72-9B29-5F77226B9512}"/>
              </a:ext>
            </a:extLst>
          </p:cNvPr>
          <p:cNvSpPr/>
          <p:nvPr/>
        </p:nvSpPr>
        <p:spPr>
          <a:xfrm>
            <a:off x="4891288" y="2095736"/>
            <a:ext cx="74571" cy="532978"/>
          </a:xfrm>
          <a:prstGeom prst="rect">
            <a:avLst/>
          </a:prstGeom>
          <a:solidFill>
            <a:schemeClr val="accent5"/>
          </a:solidFill>
          <a:ln w="0">
            <a:solidFill>
              <a:srgbClr val="3465A4"/>
            </a:solidFill>
          </a:ln>
        </p:spPr>
        <p:style>
          <a:lnRef idx="0">
            <a:scrgbClr r="0" g="0" b="0"/>
          </a:lnRef>
          <a:fillRef idx="0">
            <a:scrgbClr r="0" g="0" b="0"/>
          </a:fillRef>
          <a:effectRef idx="0">
            <a:scrgbClr r="0" g="0" b="0"/>
          </a:effectRef>
          <a:fontRef idx="minor"/>
        </p:style>
      </p:sp>
      <p:sp>
        <p:nvSpPr>
          <p:cNvPr id="65" name="CustomShape 13">
            <a:extLst>
              <a:ext uri="{FF2B5EF4-FFF2-40B4-BE49-F238E27FC236}">
                <a16:creationId xmlns:a16="http://schemas.microsoft.com/office/drawing/2014/main" xmlns="" id="{FC1E62D9-4AE3-47D0-A635-F24B2E7E8C73}"/>
              </a:ext>
            </a:extLst>
          </p:cNvPr>
          <p:cNvSpPr/>
          <p:nvPr/>
        </p:nvSpPr>
        <p:spPr>
          <a:xfrm>
            <a:off x="5031452" y="1681199"/>
            <a:ext cx="74571" cy="532978"/>
          </a:xfrm>
          <a:prstGeom prst="rect">
            <a:avLst/>
          </a:prstGeom>
          <a:solidFill>
            <a:schemeClr val="accent2">
              <a:lumMod val="40000"/>
              <a:lumOff val="60000"/>
            </a:schemeClr>
          </a:solidFill>
          <a:ln w="0">
            <a:solidFill>
              <a:srgbClr val="3465A4"/>
            </a:solidFill>
          </a:ln>
        </p:spPr>
        <p:style>
          <a:lnRef idx="0">
            <a:scrgbClr r="0" g="0" b="0"/>
          </a:lnRef>
          <a:fillRef idx="0">
            <a:scrgbClr r="0" g="0" b="0"/>
          </a:fillRef>
          <a:effectRef idx="0">
            <a:scrgbClr r="0" g="0" b="0"/>
          </a:effectRef>
          <a:fontRef idx="minor"/>
        </p:style>
      </p:sp>
      <p:sp>
        <p:nvSpPr>
          <p:cNvPr id="66" name="TextShape 6">
            <a:extLst>
              <a:ext uri="{FF2B5EF4-FFF2-40B4-BE49-F238E27FC236}">
                <a16:creationId xmlns:a16="http://schemas.microsoft.com/office/drawing/2014/main" xmlns="" id="{D8C96160-0622-420A-BEA3-E4CB5AC14048}"/>
              </a:ext>
            </a:extLst>
          </p:cNvPr>
          <p:cNvSpPr txBox="1"/>
          <p:nvPr/>
        </p:nvSpPr>
        <p:spPr>
          <a:xfrm>
            <a:off x="4366737" y="3784663"/>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67" name="TextShape 6">
            <a:extLst>
              <a:ext uri="{FF2B5EF4-FFF2-40B4-BE49-F238E27FC236}">
                <a16:creationId xmlns:a16="http://schemas.microsoft.com/office/drawing/2014/main" xmlns="" id="{007BDC3C-A36C-4E4A-99F3-3C2A5F6E2013}"/>
              </a:ext>
            </a:extLst>
          </p:cNvPr>
          <p:cNvSpPr txBox="1"/>
          <p:nvPr/>
        </p:nvSpPr>
        <p:spPr>
          <a:xfrm>
            <a:off x="4516438" y="3448929"/>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68" name="TextShape 6">
            <a:extLst>
              <a:ext uri="{FF2B5EF4-FFF2-40B4-BE49-F238E27FC236}">
                <a16:creationId xmlns:a16="http://schemas.microsoft.com/office/drawing/2014/main" xmlns="" id="{6A65F0E0-8626-4C55-8220-0BFEE1C5B378}"/>
              </a:ext>
            </a:extLst>
          </p:cNvPr>
          <p:cNvSpPr txBox="1"/>
          <p:nvPr/>
        </p:nvSpPr>
        <p:spPr>
          <a:xfrm>
            <a:off x="4646033" y="3148580"/>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69" name="TextShape 3">
            <a:extLst>
              <a:ext uri="{FF2B5EF4-FFF2-40B4-BE49-F238E27FC236}">
                <a16:creationId xmlns:a16="http://schemas.microsoft.com/office/drawing/2014/main" xmlns="" id="{E4256094-80DA-455F-87F4-EFEA11AA2846}"/>
              </a:ext>
            </a:extLst>
          </p:cNvPr>
          <p:cNvSpPr txBox="1"/>
          <p:nvPr/>
        </p:nvSpPr>
        <p:spPr>
          <a:xfrm>
            <a:off x="4778117" y="2834149"/>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70" name="TextShape 3">
            <a:extLst>
              <a:ext uri="{FF2B5EF4-FFF2-40B4-BE49-F238E27FC236}">
                <a16:creationId xmlns:a16="http://schemas.microsoft.com/office/drawing/2014/main" xmlns="" id="{0B20E285-07ED-4032-ADD0-0E779A4296FA}"/>
              </a:ext>
            </a:extLst>
          </p:cNvPr>
          <p:cNvSpPr txBox="1"/>
          <p:nvPr/>
        </p:nvSpPr>
        <p:spPr>
          <a:xfrm>
            <a:off x="4922392" y="2437306"/>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71" name="TextShape 3">
            <a:extLst>
              <a:ext uri="{FF2B5EF4-FFF2-40B4-BE49-F238E27FC236}">
                <a16:creationId xmlns:a16="http://schemas.microsoft.com/office/drawing/2014/main" xmlns="" id="{332D673E-BA44-4189-9598-C812CAB50D86}"/>
              </a:ext>
            </a:extLst>
          </p:cNvPr>
          <p:cNvSpPr txBox="1"/>
          <p:nvPr/>
        </p:nvSpPr>
        <p:spPr>
          <a:xfrm>
            <a:off x="5083519" y="2068056"/>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72" name="CustomShape 22">
            <a:extLst>
              <a:ext uri="{FF2B5EF4-FFF2-40B4-BE49-F238E27FC236}">
                <a16:creationId xmlns:a16="http://schemas.microsoft.com/office/drawing/2014/main" xmlns="" id="{BE481459-1DCF-4F1C-A4C9-89CF63CC05DA}"/>
              </a:ext>
            </a:extLst>
          </p:cNvPr>
          <p:cNvSpPr/>
          <p:nvPr/>
        </p:nvSpPr>
        <p:spPr>
          <a:xfrm>
            <a:off x="5482163" y="2903152"/>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54" name="TextBox 53">
            <a:extLst>
              <a:ext uri="{FF2B5EF4-FFF2-40B4-BE49-F238E27FC236}">
                <a16:creationId xmlns:a16="http://schemas.microsoft.com/office/drawing/2014/main" xmlns="" id="{AC0B2FDF-A92B-41D0-9601-7ED9F1C8DD67}"/>
              </a:ext>
            </a:extLst>
          </p:cNvPr>
          <p:cNvSpPr txBox="1"/>
          <p:nvPr/>
        </p:nvSpPr>
        <p:spPr>
          <a:xfrm>
            <a:off x="0" y="6565207"/>
            <a:ext cx="3082895" cy="246221"/>
          </a:xfrm>
          <a:prstGeom prst="rect">
            <a:avLst/>
          </a:prstGeom>
          <a:noFill/>
        </p:spPr>
        <p:txBody>
          <a:bodyPr wrap="none" rtlCol="0">
            <a:spAutoFit/>
          </a:bodyPr>
          <a:lstStyle/>
          <a:p>
            <a:r>
              <a:rPr lang="en-IN" sz="1000" dirty="0">
                <a:hlinkClick r:id="rId10"/>
              </a:rPr>
              <a:t>https://www.pinclipart.com/</a:t>
            </a:r>
            <a:r>
              <a:rPr lang="en-IN" sz="1000" dirty="0"/>
              <a:t>, </a:t>
            </a:r>
            <a:r>
              <a:rPr lang="en-IN" sz="1000" dirty="0">
                <a:hlinkClick r:id="rId11"/>
              </a:rPr>
              <a:t>http://www.pngtree.com</a:t>
            </a:r>
            <a:r>
              <a:rPr lang="en-IN" sz="1000" dirty="0"/>
              <a:t> </a:t>
            </a:r>
          </a:p>
        </p:txBody>
      </p:sp>
      <p:pic>
        <p:nvPicPr>
          <p:cNvPr id="56" name="Picture 55" descr="A picture containing wheel&#10;&#10;Description automatically generated">
            <a:extLst>
              <a:ext uri="{FF2B5EF4-FFF2-40B4-BE49-F238E27FC236}">
                <a16:creationId xmlns:a16="http://schemas.microsoft.com/office/drawing/2014/main" xmlns="" id="{1F50F2AD-F31C-4DE0-A9F3-00712042DA3E}"/>
              </a:ext>
            </a:extLst>
          </p:cNvPr>
          <p:cNvPicPr>
            <a:picLocks noChangeAspect="1"/>
          </p:cNvPicPr>
          <p:nvPr/>
        </p:nvPicPr>
        <p:blipFill>
          <a:blip r:embed="rId12" cstate="print">
            <a:extLst>
              <a:ext uri="{28A0092B-C50C-407E-A947-70E740481C1C}">
                <a14:useLocalDpi xmlns:a14="http://schemas.microsoft.com/office/drawing/2010/main" xmlns="" val="0"/>
              </a:ext>
            </a:extLst>
          </a:blip>
          <a:stretch>
            <a:fillRect/>
          </a:stretch>
        </p:blipFill>
        <p:spPr>
          <a:xfrm>
            <a:off x="6599370" y="2666613"/>
            <a:ext cx="1062830" cy="750623"/>
          </a:xfrm>
          <a:prstGeom prst="rect">
            <a:avLst/>
          </a:prstGeom>
        </p:spPr>
      </p:pic>
      <p:sp>
        <p:nvSpPr>
          <p:cNvPr id="76" name="CustomShape 22">
            <a:extLst>
              <a:ext uri="{FF2B5EF4-FFF2-40B4-BE49-F238E27FC236}">
                <a16:creationId xmlns:a16="http://schemas.microsoft.com/office/drawing/2014/main" xmlns="" id="{522FBAB0-9EEC-4DB4-8A78-0A0968CFDE35}"/>
              </a:ext>
            </a:extLst>
          </p:cNvPr>
          <p:cNvSpPr/>
          <p:nvPr/>
        </p:nvSpPr>
        <p:spPr>
          <a:xfrm>
            <a:off x="4873822" y="4959813"/>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77" name="CustomShape 22">
            <a:extLst>
              <a:ext uri="{FF2B5EF4-FFF2-40B4-BE49-F238E27FC236}">
                <a16:creationId xmlns:a16="http://schemas.microsoft.com/office/drawing/2014/main" xmlns="" id="{19BA744F-FD06-4CF7-8C78-DA7755FADC66}"/>
              </a:ext>
            </a:extLst>
          </p:cNvPr>
          <p:cNvSpPr/>
          <p:nvPr/>
        </p:nvSpPr>
        <p:spPr>
          <a:xfrm>
            <a:off x="5812637" y="4944220"/>
            <a:ext cx="562415" cy="216771"/>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78" name="CustomShape 22">
            <a:extLst>
              <a:ext uri="{FF2B5EF4-FFF2-40B4-BE49-F238E27FC236}">
                <a16:creationId xmlns:a16="http://schemas.microsoft.com/office/drawing/2014/main" xmlns="" id="{01804E7F-693F-457D-A3B4-70F80BDE78EB}"/>
              </a:ext>
            </a:extLst>
          </p:cNvPr>
          <p:cNvSpPr/>
          <p:nvPr/>
        </p:nvSpPr>
        <p:spPr>
          <a:xfrm>
            <a:off x="7875309" y="4934486"/>
            <a:ext cx="562415" cy="216771"/>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pic>
        <p:nvPicPr>
          <p:cNvPr id="74" name="Picture 73">
            <a:extLst>
              <a:ext uri="{FF2B5EF4-FFF2-40B4-BE49-F238E27FC236}">
                <a16:creationId xmlns:a16="http://schemas.microsoft.com/office/drawing/2014/main" xmlns="" id="{17EF2E86-E56C-4954-A16D-B96CA86FD043}"/>
              </a:ext>
            </a:extLst>
          </p:cNvPr>
          <p:cNvPicPr>
            <a:picLocks noChangeAspect="1"/>
          </p:cNvPicPr>
          <p:nvPr/>
        </p:nvPicPr>
        <p:blipFill>
          <a:blip r:embed="rId13" cstate="print"/>
          <a:stretch>
            <a:fillRect/>
          </a:stretch>
        </p:blipFill>
        <p:spPr>
          <a:xfrm>
            <a:off x="0" y="5534551"/>
            <a:ext cx="1010687" cy="965223"/>
          </a:xfrm>
          <a:prstGeom prst="rect">
            <a:avLst/>
          </a:prstGeom>
        </p:spPr>
      </p:pic>
      <p:sp>
        <p:nvSpPr>
          <p:cNvPr id="75" name="Speech Bubble: Rectangle 74">
            <a:extLst>
              <a:ext uri="{FF2B5EF4-FFF2-40B4-BE49-F238E27FC236}">
                <a16:creationId xmlns:a16="http://schemas.microsoft.com/office/drawing/2014/main" xmlns="" id="{CBDCF6DC-2D1B-43F3-ADD9-0ECE52C5419D}"/>
              </a:ext>
            </a:extLst>
          </p:cNvPr>
          <p:cNvSpPr/>
          <p:nvPr/>
        </p:nvSpPr>
        <p:spPr>
          <a:xfrm>
            <a:off x="225105" y="4102833"/>
            <a:ext cx="3517930" cy="1101806"/>
          </a:xfrm>
          <a:prstGeom prst="wedgeRectCallout">
            <a:avLst>
              <a:gd name="adj1" fmla="val -41073"/>
              <a:gd name="adj2" fmla="val 7944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rgbClr val="FF0000"/>
                </a:solidFill>
              </a:rPr>
              <a:t>Feature extraction </a:t>
            </a:r>
            <a:r>
              <a:rPr lang="en-IN" sz="1600" dirty="0">
                <a:solidFill>
                  <a:schemeClr val="tx1"/>
                </a:solidFill>
              </a:rPr>
              <a:t>converts raw inputs to a </a:t>
            </a:r>
            <a:r>
              <a:rPr lang="en-IN" sz="1600" dirty="0">
                <a:solidFill>
                  <a:srgbClr val="FF0000"/>
                </a:solidFill>
              </a:rPr>
              <a:t>numeric representation </a:t>
            </a:r>
            <a:r>
              <a:rPr lang="en-IN" sz="1600" dirty="0">
                <a:solidFill>
                  <a:schemeClr val="tx1"/>
                </a:solidFill>
              </a:rPr>
              <a:t>that the ML algo can understand and work with. More on feature extraction later.</a:t>
            </a:r>
          </a:p>
        </p:txBody>
      </p:sp>
      <p:pic>
        <p:nvPicPr>
          <p:cNvPr id="83" name="Picture 82" descr="A picture containing photo, different, small, old&#10;&#10;Description automatically generated">
            <a:extLst>
              <a:ext uri="{FF2B5EF4-FFF2-40B4-BE49-F238E27FC236}">
                <a16:creationId xmlns:a16="http://schemas.microsoft.com/office/drawing/2014/main" xmlns="" id="{980D67E6-3D1A-4B4B-8430-D4110474DD7B}"/>
              </a:ext>
            </a:extLst>
          </p:cNvPr>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6596286" y="4713040"/>
            <a:ext cx="995031" cy="745588"/>
          </a:xfrm>
          <a:prstGeom prst="rect">
            <a:avLst/>
          </a:prstGeom>
        </p:spPr>
      </p:pic>
      <p:sp>
        <p:nvSpPr>
          <p:cNvPr id="88" name="Rectangle 87">
            <a:extLst>
              <a:ext uri="{FF2B5EF4-FFF2-40B4-BE49-F238E27FC236}">
                <a16:creationId xmlns:a16="http://schemas.microsoft.com/office/drawing/2014/main" xmlns="" id="{32680F7B-D1D1-4A8C-BB23-CCF722A91B15}"/>
              </a:ext>
            </a:extLst>
          </p:cNvPr>
          <p:cNvSpPr/>
          <p:nvPr/>
        </p:nvSpPr>
        <p:spPr>
          <a:xfrm>
            <a:off x="6540785" y="4623113"/>
            <a:ext cx="1162248" cy="92544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TextBox 88">
            <a:extLst>
              <a:ext uri="{FF2B5EF4-FFF2-40B4-BE49-F238E27FC236}">
                <a16:creationId xmlns:a16="http://schemas.microsoft.com/office/drawing/2014/main" xmlns="" id="{964B48DB-515A-4E0C-874A-4CBEBAE864F0}"/>
              </a:ext>
            </a:extLst>
          </p:cNvPr>
          <p:cNvSpPr txBox="1"/>
          <p:nvPr/>
        </p:nvSpPr>
        <p:spPr>
          <a:xfrm>
            <a:off x="6210920" y="5594624"/>
            <a:ext cx="1794274" cy="646331"/>
          </a:xfrm>
          <a:prstGeom prst="rect">
            <a:avLst/>
          </a:prstGeom>
          <a:noFill/>
        </p:spPr>
        <p:txBody>
          <a:bodyPr wrap="none" rtlCol="0">
            <a:spAutoFit/>
          </a:bodyPr>
          <a:lstStyle/>
          <a:p>
            <a:r>
              <a:rPr lang="en-IN" dirty="0"/>
              <a:t>     Cat vs Dog </a:t>
            </a:r>
          </a:p>
          <a:p>
            <a:r>
              <a:rPr lang="en-IN" dirty="0"/>
              <a:t>Prediction model</a:t>
            </a:r>
          </a:p>
        </p:txBody>
      </p:sp>
      <p:pic>
        <p:nvPicPr>
          <p:cNvPr id="94" name="Picture 93">
            <a:extLst>
              <a:ext uri="{FF2B5EF4-FFF2-40B4-BE49-F238E27FC236}">
                <a16:creationId xmlns:a16="http://schemas.microsoft.com/office/drawing/2014/main" xmlns="" id="{DE458777-C515-46B4-BDFB-686F87323FCF}"/>
              </a:ext>
            </a:extLst>
          </p:cNvPr>
          <p:cNvPicPr>
            <a:picLocks noChangeAspect="1"/>
          </p:cNvPicPr>
          <p:nvPr/>
        </p:nvPicPr>
        <p:blipFill>
          <a:blip r:embed="rId13" cstate="print"/>
          <a:stretch>
            <a:fillRect/>
          </a:stretch>
        </p:blipFill>
        <p:spPr>
          <a:xfrm>
            <a:off x="10728463" y="1023925"/>
            <a:ext cx="1010687" cy="965223"/>
          </a:xfrm>
          <a:prstGeom prst="rect">
            <a:avLst/>
          </a:prstGeom>
        </p:spPr>
      </p:pic>
      <p:sp>
        <p:nvSpPr>
          <p:cNvPr id="95" name="Speech Bubble: Rectangle 94">
            <a:extLst>
              <a:ext uri="{FF2B5EF4-FFF2-40B4-BE49-F238E27FC236}">
                <a16:creationId xmlns:a16="http://schemas.microsoft.com/office/drawing/2014/main" xmlns="" id="{EF14DC8B-4D0F-40C6-8279-C0662065E0C0}"/>
              </a:ext>
            </a:extLst>
          </p:cNvPr>
          <p:cNvSpPr/>
          <p:nvPr/>
        </p:nvSpPr>
        <p:spPr>
          <a:xfrm>
            <a:off x="7447403" y="1163234"/>
            <a:ext cx="2941503" cy="821500"/>
          </a:xfrm>
          <a:prstGeom prst="wedgeRectCallout">
            <a:avLst>
              <a:gd name="adj1" fmla="val 70940"/>
              <a:gd name="adj2" fmla="val -145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Note: This example is for the problem of </a:t>
            </a:r>
            <a:r>
              <a:rPr lang="en-IN" sz="1600" dirty="0">
                <a:solidFill>
                  <a:srgbClr val="FF0000"/>
                </a:solidFill>
              </a:rPr>
              <a:t>binary classification</a:t>
            </a:r>
            <a:r>
              <a:rPr lang="en-IN" sz="1600" dirty="0">
                <a:solidFill>
                  <a:schemeClr val="tx1"/>
                </a:solidFill>
              </a:rPr>
              <a:t>, a supervised learning problem</a:t>
            </a:r>
          </a:p>
        </p:txBody>
      </p:sp>
      <p:sp>
        <p:nvSpPr>
          <p:cNvPr id="55" name="TextShape 21">
            <a:extLst>
              <a:ext uri="{FF2B5EF4-FFF2-40B4-BE49-F238E27FC236}">
                <a16:creationId xmlns:a16="http://schemas.microsoft.com/office/drawing/2014/main" xmlns="" id="{6B773867-74FD-4271-9317-355351D31FF1}"/>
              </a:ext>
            </a:extLst>
          </p:cNvPr>
          <p:cNvSpPr txBox="1"/>
          <p:nvPr/>
        </p:nvSpPr>
        <p:spPr>
          <a:xfrm>
            <a:off x="4750112" y="5174283"/>
            <a:ext cx="1005685" cy="539380"/>
          </a:xfrm>
          <a:prstGeom prst="rect">
            <a:avLst/>
          </a:prstGeom>
          <a:noFill/>
          <a:ln w="0">
            <a:noFill/>
          </a:ln>
        </p:spPr>
        <p:txBody>
          <a:bodyPr lIns="90000" tIns="45000" rIns="90000" bIns="45000">
            <a:noAutofit/>
          </a:bodyPr>
          <a:lstStyle/>
          <a:p>
            <a:r>
              <a:rPr lang="en-IN" sz="1400" b="0" strike="noStrike" spc="-1" dirty="0">
                <a:latin typeface="Arial"/>
              </a:rPr>
              <a:t> “Feature”</a:t>
            </a:r>
          </a:p>
          <a:p>
            <a:r>
              <a:rPr lang="en-IN" sz="1400" b="0" strike="noStrike" spc="-1" dirty="0">
                <a:latin typeface="Arial"/>
              </a:rPr>
              <a:t>Extraction</a:t>
            </a:r>
          </a:p>
        </p:txBody>
      </p:sp>
      <p:sp>
        <p:nvSpPr>
          <p:cNvPr id="73" name="TextBox 72"/>
          <p:cNvSpPr txBox="1"/>
          <p:nvPr/>
        </p:nvSpPr>
        <p:spPr>
          <a:xfrm>
            <a:off x="8336692" y="2520778"/>
            <a:ext cx="3262184" cy="830997"/>
          </a:xfrm>
          <a:prstGeom prst="rect">
            <a:avLst/>
          </a:prstGeom>
          <a:noFill/>
        </p:spPr>
        <p:txBody>
          <a:bodyPr wrap="square" rtlCol="0">
            <a:spAutoFit/>
          </a:bodyPr>
          <a:lstStyle/>
          <a:p>
            <a:pPr algn="just"/>
            <a:r>
              <a:rPr lang="en-US" sz="1600" dirty="0" smtClean="0"/>
              <a:t>Can you think of a problem you would try to solve using supervised learning? </a:t>
            </a:r>
            <a:endParaRPr lang="en-GB" sz="1600" dirty="0"/>
          </a:p>
        </p:txBody>
      </p:sp>
    </p:spTree>
    <p:custDataLst>
      <p:tags r:id="rId1"/>
    </p:custDataLst>
    <p:extLst>
      <p:ext uri="{BB962C8B-B14F-4D97-AF65-F5344CB8AC3E}">
        <p14:creationId xmlns:p14="http://schemas.microsoft.com/office/powerpoint/2010/main" xmlns="" val="3316238225"/>
      </p:ext>
    </p:extLst>
  </p:cSld>
  <p:clrMapOvr>
    <a:masterClrMapping/>
  </p:clrMapOvr>
  <mc:AlternateContent xmlns:mc="http://schemas.openxmlformats.org/markup-compatibility/2006">
    <mc:Choice xmlns:p14="http://schemas.microsoft.com/office/powerpoint/2010/main" xmlns="" Requires="p14">
      <p:transition spd="slow" p14:dur="2000" advTm="183374"/>
    </mc:Choice>
    <mc:Fallback>
      <p:transition spd="slow" advTm="18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down)">
                                      <p:cBhvr>
                                        <p:cTn id="10" dur="500"/>
                                        <p:tgtEl>
                                          <p:spTgt spid="9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down)">
                                      <p:cBhvr>
                                        <p:cTn id="35" dur="500"/>
                                        <p:tgtEl>
                                          <p:spTgt spid="6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down)">
                                      <p:cBhvr>
                                        <p:cTn id="38" dur="500"/>
                                        <p:tgtEl>
                                          <p:spTgt spid="5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down)">
                                      <p:cBhvr>
                                        <p:cTn id="44" dur="500"/>
                                        <p:tgtEl>
                                          <p:spTgt spid="5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down)">
                                      <p:cBhvr>
                                        <p:cTn id="50" dur="500"/>
                                        <p:tgtEl>
                                          <p:spTgt spid="2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down)">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down)">
                                      <p:cBhvr>
                                        <p:cTn id="58" dur="500"/>
                                        <p:tgtEl>
                                          <p:spTgt spid="3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500"/>
                                        <p:tgtEl>
                                          <p:spTgt spid="37"/>
                                        </p:tgtEl>
                                      </p:cBhvr>
                                    </p:animEffect>
                                  </p:childTnLst>
                                </p:cTn>
                              </p:par>
                              <p:par>
                                <p:cTn id="62" presetID="22" presetClass="entr" presetSubtype="4"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down)">
                                      <p:cBhvr>
                                        <p:cTn id="64" dur="500"/>
                                        <p:tgtEl>
                                          <p:spTgt spid="29"/>
                                        </p:tgtEl>
                                      </p:cBhvr>
                                    </p:animEffect>
                                  </p:childTnLst>
                                </p:cTn>
                              </p:par>
                              <p:par>
                                <p:cTn id="65" presetID="22" presetClass="entr" presetSubtype="4"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wipe(down)">
                                      <p:cBhvr>
                                        <p:cTn id="85" dur="500"/>
                                        <p:tgtEl>
                                          <p:spTgt spid="6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wipe(down)">
                                      <p:cBhvr>
                                        <p:cTn id="88" dur="500"/>
                                        <p:tgtEl>
                                          <p:spTgt spid="6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wipe(down)">
                                      <p:cBhvr>
                                        <p:cTn id="91" dur="500"/>
                                        <p:tgtEl>
                                          <p:spTgt spid="6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wipe(down)">
                                      <p:cBhvr>
                                        <p:cTn id="94" dur="500"/>
                                        <p:tgtEl>
                                          <p:spTgt spid="70"/>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wipe(down)">
                                      <p:cBhvr>
                                        <p:cTn id="97" dur="500"/>
                                        <p:tgtEl>
                                          <p:spTgt spid="7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wipe(down)">
                                      <p:cBhvr>
                                        <p:cTn id="102" dur="500"/>
                                        <p:tgtEl>
                                          <p:spTgt spid="74"/>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wipe(down)">
                                      <p:cBhvr>
                                        <p:cTn id="105" dur="500"/>
                                        <p:tgtEl>
                                          <p:spTgt spid="7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wipe(down)">
                                      <p:cBhvr>
                                        <p:cTn id="110" dur="500"/>
                                        <p:tgtEl>
                                          <p:spTgt spid="72"/>
                                        </p:tgtEl>
                                      </p:cBhvr>
                                    </p:animEffect>
                                  </p:childTnLst>
                                </p:cTn>
                              </p:par>
                              <p:par>
                                <p:cTn id="111" presetID="22" presetClass="entr" presetSubtype="4" fill="hold" nodeType="with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down)">
                                      <p:cBhvr>
                                        <p:cTn id="113" dur="500"/>
                                        <p:tgtEl>
                                          <p:spTgt spid="56"/>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wipe(down)">
                                      <p:cBhvr>
                                        <p:cTn id="116" dur="500"/>
                                        <p:tgtEl>
                                          <p:spTgt spid="41"/>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down)">
                                      <p:cBhvr>
                                        <p:cTn id="119" dur="500"/>
                                        <p:tgtEl>
                                          <p:spTgt spid="4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down)">
                                      <p:cBhvr>
                                        <p:cTn id="124" dur="500"/>
                                        <p:tgtEl>
                                          <p:spTgt spid="42"/>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88"/>
                                        </p:tgtEl>
                                        <p:attrNameLst>
                                          <p:attrName>style.visibility</p:attrName>
                                        </p:attrNameLst>
                                      </p:cBhvr>
                                      <p:to>
                                        <p:strVal val="visible"/>
                                      </p:to>
                                    </p:set>
                                    <p:animEffect transition="in" filter="wipe(down)">
                                      <p:cBhvr>
                                        <p:cTn id="127" dur="500"/>
                                        <p:tgtEl>
                                          <p:spTgt spid="88"/>
                                        </p:tgtEl>
                                      </p:cBhvr>
                                    </p:animEffect>
                                  </p:childTnLst>
                                </p:cTn>
                              </p:par>
                              <p:par>
                                <p:cTn id="128" presetID="22" presetClass="entr" presetSubtype="4" fill="hold" nodeType="withEffect">
                                  <p:stCondLst>
                                    <p:cond delay="0"/>
                                  </p:stCondLst>
                                  <p:childTnLst>
                                    <p:set>
                                      <p:cBhvr>
                                        <p:cTn id="129" dur="1" fill="hold">
                                          <p:stCondLst>
                                            <p:cond delay="0"/>
                                          </p:stCondLst>
                                        </p:cTn>
                                        <p:tgtEl>
                                          <p:spTgt spid="83"/>
                                        </p:tgtEl>
                                        <p:attrNameLst>
                                          <p:attrName>style.visibility</p:attrName>
                                        </p:attrNameLst>
                                      </p:cBhvr>
                                      <p:to>
                                        <p:strVal val="visible"/>
                                      </p:to>
                                    </p:set>
                                    <p:animEffect transition="in" filter="wipe(down)">
                                      <p:cBhvr>
                                        <p:cTn id="130" dur="500"/>
                                        <p:tgtEl>
                                          <p:spTgt spid="83"/>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animEffect transition="in" filter="wipe(down)">
                                      <p:cBhvr>
                                        <p:cTn id="133" dur="500"/>
                                        <p:tgtEl>
                                          <p:spTgt spid="8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wipe(down)">
                                      <p:cBhvr>
                                        <p:cTn id="138" dur="500"/>
                                        <p:tgtEl>
                                          <p:spTgt spid="45"/>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49"/>
                                        </p:tgtEl>
                                        <p:attrNameLst>
                                          <p:attrName>style.visibility</p:attrName>
                                        </p:attrNameLst>
                                      </p:cBhvr>
                                      <p:to>
                                        <p:strVal val="visible"/>
                                      </p:to>
                                    </p:set>
                                    <p:animEffect transition="in" filter="wipe(down)">
                                      <p:cBhvr>
                                        <p:cTn id="141" dur="500"/>
                                        <p:tgtEl>
                                          <p:spTgt spid="49"/>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nodeType="clickEffect">
                                  <p:stCondLst>
                                    <p:cond delay="0"/>
                                  </p:stCondLst>
                                  <p:childTnLst>
                                    <p:set>
                                      <p:cBhvr>
                                        <p:cTn id="145" dur="1" fill="hold">
                                          <p:stCondLst>
                                            <p:cond delay="0"/>
                                          </p:stCondLst>
                                        </p:cTn>
                                        <p:tgtEl>
                                          <p:spTgt spid="76"/>
                                        </p:tgtEl>
                                        <p:attrNameLst>
                                          <p:attrName>style.visibility</p:attrName>
                                        </p:attrNameLst>
                                      </p:cBhvr>
                                      <p:to>
                                        <p:strVal val="visible"/>
                                      </p:to>
                                    </p:set>
                                    <p:animEffect transition="in" filter="wipe(down)">
                                      <p:cBhvr>
                                        <p:cTn id="146" dur="500"/>
                                        <p:tgtEl>
                                          <p:spTgt spid="76"/>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animEffect transition="in" filter="wipe(down)">
                                      <p:cBhvr>
                                        <p:cTn id="149" dur="500"/>
                                        <p:tgtEl>
                                          <p:spTgt spid="55"/>
                                        </p:tgtEl>
                                      </p:cBhvr>
                                    </p:animEffect>
                                  </p:childTnLst>
                                </p:cTn>
                              </p:par>
                              <p:par>
                                <p:cTn id="150" presetID="22" presetClass="entr" presetSubtype="4" fill="hold" nodeType="withEffect">
                                  <p:stCondLst>
                                    <p:cond delay="0"/>
                                  </p:stCondLst>
                                  <p:childTnLst>
                                    <p:set>
                                      <p:cBhvr>
                                        <p:cTn id="151" dur="1" fill="hold">
                                          <p:stCondLst>
                                            <p:cond delay="0"/>
                                          </p:stCondLst>
                                        </p:cTn>
                                        <p:tgtEl>
                                          <p:spTgt spid="46"/>
                                        </p:tgtEl>
                                        <p:attrNameLst>
                                          <p:attrName>style.visibility</p:attrName>
                                        </p:attrNameLst>
                                      </p:cBhvr>
                                      <p:to>
                                        <p:strVal val="visible"/>
                                      </p:to>
                                    </p:set>
                                    <p:animEffect transition="in" filter="wipe(down)">
                                      <p:cBhvr>
                                        <p:cTn id="152" dur="500"/>
                                        <p:tgtEl>
                                          <p:spTgt spid="46"/>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nodeType="clickEffect">
                                  <p:stCondLst>
                                    <p:cond delay="0"/>
                                  </p:stCondLst>
                                  <p:childTnLst>
                                    <p:set>
                                      <p:cBhvr>
                                        <p:cTn id="156" dur="1" fill="hold">
                                          <p:stCondLst>
                                            <p:cond delay="0"/>
                                          </p:stCondLst>
                                        </p:cTn>
                                        <p:tgtEl>
                                          <p:spTgt spid="77"/>
                                        </p:tgtEl>
                                        <p:attrNameLst>
                                          <p:attrName>style.visibility</p:attrName>
                                        </p:attrNameLst>
                                      </p:cBhvr>
                                      <p:to>
                                        <p:strVal val="visible"/>
                                      </p:to>
                                    </p:set>
                                    <p:animEffect transition="in" filter="wipe(down)">
                                      <p:cBhvr>
                                        <p:cTn id="157" dur="500"/>
                                        <p:tgtEl>
                                          <p:spTgt spid="77"/>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nodeType="clickEffect">
                                  <p:stCondLst>
                                    <p:cond delay="0"/>
                                  </p:stCondLst>
                                  <p:childTnLst>
                                    <p:set>
                                      <p:cBhvr>
                                        <p:cTn id="161" dur="1" fill="hold">
                                          <p:stCondLst>
                                            <p:cond delay="0"/>
                                          </p:stCondLst>
                                        </p:cTn>
                                        <p:tgtEl>
                                          <p:spTgt spid="78"/>
                                        </p:tgtEl>
                                        <p:attrNameLst>
                                          <p:attrName>style.visibility</p:attrName>
                                        </p:attrNameLst>
                                      </p:cBhvr>
                                      <p:to>
                                        <p:strVal val="visible"/>
                                      </p:to>
                                    </p:set>
                                    <p:animEffect transition="in" filter="wipe(down)">
                                      <p:cBhvr>
                                        <p:cTn id="162" dur="500"/>
                                        <p:tgtEl>
                                          <p:spTgt spid="78"/>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52"/>
                                        </p:tgtEl>
                                        <p:attrNameLst>
                                          <p:attrName>style.visibility</p:attrName>
                                        </p:attrNameLst>
                                      </p:cBhvr>
                                      <p:to>
                                        <p:strVal val="visible"/>
                                      </p:to>
                                    </p:set>
                                    <p:animEffect transition="in" filter="wipe(down)">
                                      <p:cBhvr>
                                        <p:cTn id="165" dur="500"/>
                                        <p:tgtEl>
                                          <p:spTgt spid="52"/>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grpId="0" nodeType="clickEffect">
                                  <p:stCondLst>
                                    <p:cond delay="0"/>
                                  </p:stCondLst>
                                  <p:childTnLst>
                                    <p:set>
                                      <p:cBhvr>
                                        <p:cTn id="169" dur="1" fill="hold">
                                          <p:stCondLst>
                                            <p:cond delay="0"/>
                                          </p:stCondLst>
                                        </p:cTn>
                                        <p:tgtEl>
                                          <p:spTgt spid="54"/>
                                        </p:tgtEl>
                                        <p:attrNameLst>
                                          <p:attrName>style.visibility</p:attrName>
                                        </p:attrNameLst>
                                      </p:cBhvr>
                                      <p:to>
                                        <p:strVal val="visible"/>
                                      </p:to>
                                    </p:set>
                                    <p:animEffect transition="in" filter="wipe(down)">
                                      <p:cBhvr>
                                        <p:cTn id="17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3" grpId="0"/>
      <p:bldP spid="37" grpId="0"/>
      <p:bldP spid="40" grpId="0" animBg="1"/>
      <p:bldP spid="41" grpId="0"/>
      <p:bldP spid="49" grpId="0"/>
      <p:bldP spid="52" grpId="0"/>
      <p:bldP spid="57" grpId="0"/>
      <p:bldP spid="58" grpId="0"/>
      <p:bldP spid="59" grpId="0"/>
      <p:bldP spid="60" grpId="0"/>
      <p:bldP spid="66" grpId="0"/>
      <p:bldP spid="67" grpId="0"/>
      <p:bldP spid="68" grpId="0"/>
      <p:bldP spid="69" grpId="0"/>
      <p:bldP spid="70" grpId="0"/>
      <p:bldP spid="71" grpId="0"/>
      <p:bldP spid="54" grpId="0"/>
      <p:bldP spid="75" grpId="0" animBg="1"/>
      <p:bldP spid="88" grpId="0" animBg="1"/>
      <p:bldP spid="89" grpId="0"/>
      <p:bldP spid="95" grpId="0" animBg="1"/>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Typical Unsupervised Learning Workflow</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pPr/>
              <a:t>5</a:t>
            </a:fld>
            <a:endParaRPr lang="en-IN" sz="2800" dirty="0">
              <a:solidFill>
                <a:schemeClr val="accent2">
                  <a:lumMod val="40000"/>
                  <a:lumOff val="60000"/>
                </a:schemeClr>
              </a:solidFill>
            </a:endParaRPr>
          </a:p>
        </p:txBody>
      </p:sp>
      <p:pic>
        <p:nvPicPr>
          <p:cNvPr id="10" name="Picture 9">
            <a:extLst>
              <a:ext uri="{FF2B5EF4-FFF2-40B4-BE49-F238E27FC236}">
                <a16:creationId xmlns:a16="http://schemas.microsoft.com/office/drawing/2014/main" xmlns="" id="{260E92D8-8B28-47DE-992C-09EAD1A89A7E}"/>
              </a:ext>
            </a:extLst>
          </p:cNvPr>
          <p:cNvPicPr/>
          <p:nvPr/>
        </p:nvPicPr>
        <p:blipFill>
          <a:blip r:embed="rId3" cstate="print"/>
          <a:stretch/>
        </p:blipFill>
        <p:spPr>
          <a:xfrm>
            <a:off x="2543469" y="1820870"/>
            <a:ext cx="494113" cy="418029"/>
          </a:xfrm>
          <a:prstGeom prst="rect">
            <a:avLst/>
          </a:prstGeom>
          <a:ln w="0">
            <a:noFill/>
          </a:ln>
        </p:spPr>
      </p:pic>
      <p:pic>
        <p:nvPicPr>
          <p:cNvPr id="11" name="Picture 10">
            <a:extLst>
              <a:ext uri="{FF2B5EF4-FFF2-40B4-BE49-F238E27FC236}">
                <a16:creationId xmlns:a16="http://schemas.microsoft.com/office/drawing/2014/main" xmlns="" id="{35E04D56-8D4F-4CF0-93DD-966914BF2402}"/>
              </a:ext>
            </a:extLst>
          </p:cNvPr>
          <p:cNvPicPr/>
          <p:nvPr/>
        </p:nvPicPr>
        <p:blipFill>
          <a:blip r:embed="rId4" cstate="print"/>
          <a:stretch/>
        </p:blipFill>
        <p:spPr>
          <a:xfrm>
            <a:off x="2334388" y="2161837"/>
            <a:ext cx="487260" cy="393953"/>
          </a:xfrm>
          <a:prstGeom prst="rect">
            <a:avLst/>
          </a:prstGeom>
          <a:ln w="0">
            <a:noFill/>
          </a:ln>
        </p:spPr>
      </p:pic>
      <p:pic>
        <p:nvPicPr>
          <p:cNvPr id="13" name="Picture 12">
            <a:extLst>
              <a:ext uri="{FF2B5EF4-FFF2-40B4-BE49-F238E27FC236}">
                <a16:creationId xmlns:a16="http://schemas.microsoft.com/office/drawing/2014/main" xmlns="" id="{66F1707D-2E71-4DB0-83D2-ED1D3B4C8CE8}"/>
              </a:ext>
            </a:extLst>
          </p:cNvPr>
          <p:cNvPicPr/>
          <p:nvPr/>
        </p:nvPicPr>
        <p:blipFill>
          <a:blip r:embed="rId5" cstate="print"/>
          <a:stretch/>
        </p:blipFill>
        <p:spPr>
          <a:xfrm>
            <a:off x="2091798" y="2457313"/>
            <a:ext cx="451671" cy="419918"/>
          </a:xfrm>
          <a:prstGeom prst="rect">
            <a:avLst/>
          </a:prstGeom>
          <a:ln w="0">
            <a:noFill/>
          </a:ln>
        </p:spPr>
      </p:pic>
      <p:pic>
        <p:nvPicPr>
          <p:cNvPr id="14" name="Picture 13">
            <a:extLst>
              <a:ext uri="{FF2B5EF4-FFF2-40B4-BE49-F238E27FC236}">
                <a16:creationId xmlns:a16="http://schemas.microsoft.com/office/drawing/2014/main" xmlns="" id="{AEA6978C-756F-444F-8CB5-6A1AFCB6AEEA}"/>
              </a:ext>
            </a:extLst>
          </p:cNvPr>
          <p:cNvPicPr/>
          <p:nvPr/>
        </p:nvPicPr>
        <p:blipFill>
          <a:blip r:embed="rId6" cstate="print"/>
          <a:stretch/>
        </p:blipFill>
        <p:spPr>
          <a:xfrm>
            <a:off x="1848805" y="2797819"/>
            <a:ext cx="474725" cy="401174"/>
          </a:xfrm>
          <a:prstGeom prst="rect">
            <a:avLst/>
          </a:prstGeom>
          <a:ln w="0">
            <a:noFill/>
          </a:ln>
        </p:spPr>
      </p:pic>
      <p:pic>
        <p:nvPicPr>
          <p:cNvPr id="15" name="Picture 14">
            <a:extLst>
              <a:ext uri="{FF2B5EF4-FFF2-40B4-BE49-F238E27FC236}">
                <a16:creationId xmlns:a16="http://schemas.microsoft.com/office/drawing/2014/main" xmlns="" id="{F676AA90-F415-408A-B3BD-ECDC02710F81}"/>
              </a:ext>
            </a:extLst>
          </p:cNvPr>
          <p:cNvPicPr/>
          <p:nvPr/>
        </p:nvPicPr>
        <p:blipFill>
          <a:blip r:embed="rId7" cstate="print"/>
          <a:stretch/>
        </p:blipFill>
        <p:spPr>
          <a:xfrm>
            <a:off x="1614116" y="3134003"/>
            <a:ext cx="505914" cy="393840"/>
          </a:xfrm>
          <a:prstGeom prst="rect">
            <a:avLst/>
          </a:prstGeom>
          <a:ln w="0">
            <a:noFill/>
          </a:ln>
        </p:spPr>
      </p:pic>
      <p:pic>
        <p:nvPicPr>
          <p:cNvPr id="16" name="Picture 15">
            <a:extLst>
              <a:ext uri="{FF2B5EF4-FFF2-40B4-BE49-F238E27FC236}">
                <a16:creationId xmlns:a16="http://schemas.microsoft.com/office/drawing/2014/main" xmlns="" id="{50DE49E3-7B49-42BC-BBE7-79E103B28DF9}"/>
              </a:ext>
            </a:extLst>
          </p:cNvPr>
          <p:cNvPicPr/>
          <p:nvPr/>
        </p:nvPicPr>
        <p:blipFill>
          <a:blip r:embed="rId8" cstate="print"/>
          <a:stretch/>
        </p:blipFill>
        <p:spPr>
          <a:xfrm>
            <a:off x="1413703" y="3438807"/>
            <a:ext cx="462469" cy="393840"/>
          </a:xfrm>
          <a:prstGeom prst="rect">
            <a:avLst/>
          </a:prstGeom>
          <a:ln w="0">
            <a:noFill/>
          </a:ln>
        </p:spPr>
      </p:pic>
      <p:sp>
        <p:nvSpPr>
          <p:cNvPr id="23" name="TextShape 7">
            <a:extLst>
              <a:ext uri="{FF2B5EF4-FFF2-40B4-BE49-F238E27FC236}">
                <a16:creationId xmlns:a16="http://schemas.microsoft.com/office/drawing/2014/main" xmlns="" id="{BC1A0BE4-1A0C-4575-A2CC-3C2DF6D838EC}"/>
              </a:ext>
            </a:extLst>
          </p:cNvPr>
          <p:cNvSpPr txBox="1"/>
          <p:nvPr/>
        </p:nvSpPr>
        <p:spPr>
          <a:xfrm>
            <a:off x="745926" y="1812752"/>
            <a:ext cx="1333040" cy="767938"/>
          </a:xfrm>
          <a:prstGeom prst="rect">
            <a:avLst/>
          </a:prstGeom>
          <a:noFill/>
          <a:ln w="0">
            <a:noFill/>
          </a:ln>
        </p:spPr>
        <p:txBody>
          <a:bodyPr lIns="90000" tIns="45000" rIns="90000" bIns="45000">
            <a:noAutofit/>
          </a:bodyPr>
          <a:lstStyle/>
          <a:p>
            <a:pPr algn="ctr"/>
            <a:r>
              <a:rPr lang="en-IN" sz="2600" b="0" strike="noStrike" spc="-1" dirty="0">
                <a:latin typeface="Arial"/>
              </a:rPr>
              <a:t> </a:t>
            </a:r>
            <a:r>
              <a:rPr lang="en-IN" b="0" strike="noStrike" spc="-1" dirty="0" err="1">
                <a:latin typeface="Arial"/>
              </a:rPr>
              <a:t>Unlabeled</a:t>
            </a:r>
            <a:endParaRPr lang="en-IN" b="0" strike="noStrike" spc="-1" dirty="0">
              <a:latin typeface="Arial"/>
            </a:endParaRPr>
          </a:p>
          <a:p>
            <a:pPr algn="ctr"/>
            <a:r>
              <a:rPr lang="en-IN" b="0" strike="noStrike" spc="-1" dirty="0">
                <a:latin typeface="Arial"/>
              </a:rPr>
              <a:t>   Data</a:t>
            </a:r>
          </a:p>
        </p:txBody>
      </p:sp>
      <p:sp>
        <p:nvSpPr>
          <p:cNvPr id="29" name="CustomShape 13">
            <a:extLst>
              <a:ext uri="{FF2B5EF4-FFF2-40B4-BE49-F238E27FC236}">
                <a16:creationId xmlns:a16="http://schemas.microsoft.com/office/drawing/2014/main" xmlns="" id="{1612BFB8-F448-4084-86D3-7E2632A3CD98}"/>
              </a:ext>
            </a:extLst>
          </p:cNvPr>
          <p:cNvSpPr/>
          <p:nvPr/>
        </p:nvSpPr>
        <p:spPr>
          <a:xfrm>
            <a:off x="4382639" y="3474524"/>
            <a:ext cx="74571" cy="532978"/>
          </a:xfrm>
          <a:prstGeom prst="rect">
            <a:avLst/>
          </a:prstGeom>
          <a:solidFill>
            <a:schemeClr val="accent4">
              <a:lumMod val="75000"/>
            </a:schemeClr>
          </a:solidFill>
          <a:ln w="0">
            <a:solidFill>
              <a:srgbClr val="3465A4"/>
            </a:solidFill>
          </a:ln>
        </p:spPr>
        <p:style>
          <a:lnRef idx="0">
            <a:scrgbClr r="0" g="0" b="0"/>
          </a:lnRef>
          <a:fillRef idx="0">
            <a:scrgbClr r="0" g="0" b="0"/>
          </a:fillRef>
          <a:effectRef idx="0">
            <a:scrgbClr r="0" g="0" b="0"/>
          </a:effectRef>
          <a:fontRef idx="minor"/>
        </p:style>
      </p:sp>
      <p:sp>
        <p:nvSpPr>
          <p:cNvPr id="40" name="CustomShape 24">
            <a:extLst>
              <a:ext uri="{FF2B5EF4-FFF2-40B4-BE49-F238E27FC236}">
                <a16:creationId xmlns:a16="http://schemas.microsoft.com/office/drawing/2014/main" xmlns="" id="{A05C4763-9D4E-473A-9D01-70ED7AB6BFDE}"/>
              </a:ext>
            </a:extLst>
          </p:cNvPr>
          <p:cNvSpPr/>
          <p:nvPr/>
        </p:nvSpPr>
        <p:spPr>
          <a:xfrm>
            <a:off x="6303697" y="2641461"/>
            <a:ext cx="1699535" cy="1153788"/>
          </a:xfrm>
          <a:prstGeom prst="rect">
            <a:avLst/>
          </a:prstGeom>
          <a:solidFill>
            <a:srgbClr val="B2B2B2"/>
          </a:solidFill>
          <a:ln w="38160">
            <a:solidFill>
              <a:srgbClr val="000000"/>
            </a:solidFill>
            <a:round/>
          </a:ln>
        </p:spPr>
        <p:style>
          <a:lnRef idx="0">
            <a:scrgbClr r="0" g="0" b="0"/>
          </a:lnRef>
          <a:fillRef idx="0">
            <a:scrgbClr r="0" g="0" b="0"/>
          </a:fillRef>
          <a:effectRef idx="0">
            <a:scrgbClr r="0" g="0" b="0"/>
          </a:effectRef>
          <a:fontRef idx="minor"/>
        </p:style>
        <p:txBody>
          <a:bodyPr/>
          <a:lstStyle/>
          <a:p>
            <a:endParaRPr lang="en-IN" dirty="0"/>
          </a:p>
        </p:txBody>
      </p:sp>
      <p:sp>
        <p:nvSpPr>
          <p:cNvPr id="41" name="TextShape 25">
            <a:extLst>
              <a:ext uri="{FF2B5EF4-FFF2-40B4-BE49-F238E27FC236}">
                <a16:creationId xmlns:a16="http://schemas.microsoft.com/office/drawing/2014/main" xmlns="" id="{9AB077CA-173A-4D06-BA9B-0A90CCFFD5C8}"/>
              </a:ext>
            </a:extLst>
          </p:cNvPr>
          <p:cNvSpPr txBox="1"/>
          <p:nvPr/>
        </p:nvSpPr>
        <p:spPr>
          <a:xfrm>
            <a:off x="6184159" y="3302544"/>
            <a:ext cx="1893645" cy="520536"/>
          </a:xfrm>
          <a:prstGeom prst="rect">
            <a:avLst/>
          </a:prstGeom>
          <a:noFill/>
          <a:ln w="0">
            <a:noFill/>
          </a:ln>
        </p:spPr>
        <p:txBody>
          <a:bodyPr lIns="90000" tIns="45000" rIns="90000" bIns="45000">
            <a:noAutofit/>
          </a:bodyPr>
          <a:lstStyle/>
          <a:p>
            <a:pPr algn="ctr"/>
            <a:r>
              <a:rPr lang="en-IN" sz="1400" b="0" strike="noStrike" spc="-1" dirty="0">
                <a:latin typeface="Arial"/>
              </a:rPr>
              <a:t>ML Algorithm</a:t>
            </a:r>
          </a:p>
          <a:p>
            <a:pPr algn="ctr"/>
            <a:r>
              <a:rPr lang="en-IN" sz="1400" spc="-1" dirty="0">
                <a:latin typeface="Arial"/>
              </a:rPr>
              <a:t> (outputs a clustering)</a:t>
            </a:r>
            <a:endParaRPr lang="en-IN" sz="1400" b="0" strike="noStrike" spc="-1" dirty="0">
              <a:latin typeface="Arial"/>
            </a:endParaRPr>
          </a:p>
        </p:txBody>
      </p:sp>
      <p:sp>
        <p:nvSpPr>
          <p:cNvPr id="42" name="CustomShape 26">
            <a:extLst>
              <a:ext uri="{FF2B5EF4-FFF2-40B4-BE49-F238E27FC236}">
                <a16:creationId xmlns:a16="http://schemas.microsoft.com/office/drawing/2014/main" xmlns="" id="{B5B41828-EB83-4944-846D-A6D9728430C3}"/>
              </a:ext>
            </a:extLst>
          </p:cNvPr>
          <p:cNvSpPr/>
          <p:nvPr/>
        </p:nvSpPr>
        <p:spPr>
          <a:xfrm rot="5456400">
            <a:off x="6864651" y="4125764"/>
            <a:ext cx="517229" cy="205843"/>
          </a:xfrm>
          <a:custGeom>
            <a:avLst/>
            <a:gdLst/>
            <a:ahLst/>
            <a:cxnLst/>
            <a:rect l="0" t="0" r="r" b="b"/>
            <a:pathLst>
              <a:path w="4699" h="1880">
                <a:moveTo>
                  <a:pt x="0" y="474"/>
                </a:moveTo>
                <a:lnTo>
                  <a:pt x="3523" y="469"/>
                </a:lnTo>
                <a:lnTo>
                  <a:pt x="3522" y="0"/>
                </a:lnTo>
                <a:lnTo>
                  <a:pt x="4698" y="939"/>
                </a:lnTo>
                <a:lnTo>
                  <a:pt x="3523" y="1879"/>
                </a:lnTo>
                <a:lnTo>
                  <a:pt x="3523" y="1409"/>
                </a:lnTo>
                <a:lnTo>
                  <a:pt x="2" y="1413"/>
                </a:lnTo>
                <a:lnTo>
                  <a:pt x="0" y="4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61" name="CustomShape 13">
            <a:extLst>
              <a:ext uri="{FF2B5EF4-FFF2-40B4-BE49-F238E27FC236}">
                <a16:creationId xmlns:a16="http://schemas.microsoft.com/office/drawing/2014/main" xmlns="" id="{AC943A8B-EDF2-416F-B60E-8C3C3998B1EE}"/>
              </a:ext>
            </a:extLst>
          </p:cNvPr>
          <p:cNvSpPr/>
          <p:nvPr/>
        </p:nvSpPr>
        <p:spPr>
          <a:xfrm>
            <a:off x="4503908" y="3168665"/>
            <a:ext cx="74571" cy="532978"/>
          </a:xfrm>
          <a:prstGeom prst="rect">
            <a:avLst/>
          </a:prstGeom>
          <a:solidFill>
            <a:srgbClr val="0070C0"/>
          </a:solidFill>
          <a:ln w="0">
            <a:solidFill>
              <a:srgbClr val="3465A4"/>
            </a:solidFill>
          </a:ln>
        </p:spPr>
        <p:style>
          <a:lnRef idx="0">
            <a:scrgbClr r="0" g="0" b="0"/>
          </a:lnRef>
          <a:fillRef idx="0">
            <a:scrgbClr r="0" g="0" b="0"/>
          </a:fillRef>
          <a:effectRef idx="0">
            <a:scrgbClr r="0" g="0" b="0"/>
          </a:effectRef>
          <a:fontRef idx="minor"/>
        </p:style>
      </p:sp>
      <p:sp>
        <p:nvSpPr>
          <p:cNvPr id="62" name="CustomShape 13">
            <a:extLst>
              <a:ext uri="{FF2B5EF4-FFF2-40B4-BE49-F238E27FC236}">
                <a16:creationId xmlns:a16="http://schemas.microsoft.com/office/drawing/2014/main" xmlns="" id="{8C550C72-051A-4F72-9EB3-2066351997AF}"/>
              </a:ext>
            </a:extLst>
          </p:cNvPr>
          <p:cNvSpPr/>
          <p:nvPr/>
        </p:nvSpPr>
        <p:spPr>
          <a:xfrm>
            <a:off x="4631538" y="2810536"/>
            <a:ext cx="74571" cy="532978"/>
          </a:xfrm>
          <a:prstGeom prst="rect">
            <a:avLst/>
          </a:prstGeom>
          <a:solidFill>
            <a:srgbClr val="FF0000"/>
          </a:solidFill>
          <a:ln w="0">
            <a:solidFill>
              <a:srgbClr val="3465A4"/>
            </a:solidFill>
          </a:ln>
        </p:spPr>
        <p:style>
          <a:lnRef idx="0">
            <a:scrgbClr r="0" g="0" b="0"/>
          </a:lnRef>
          <a:fillRef idx="0">
            <a:scrgbClr r="0" g="0" b="0"/>
          </a:fillRef>
          <a:effectRef idx="0">
            <a:scrgbClr r="0" g="0" b="0"/>
          </a:effectRef>
          <a:fontRef idx="minor"/>
        </p:style>
      </p:sp>
      <p:sp>
        <p:nvSpPr>
          <p:cNvPr id="63" name="CustomShape 13">
            <a:extLst>
              <a:ext uri="{FF2B5EF4-FFF2-40B4-BE49-F238E27FC236}">
                <a16:creationId xmlns:a16="http://schemas.microsoft.com/office/drawing/2014/main" xmlns="" id="{898F5D3C-195D-4597-8A65-CA24059F042B}"/>
              </a:ext>
            </a:extLst>
          </p:cNvPr>
          <p:cNvSpPr/>
          <p:nvPr/>
        </p:nvSpPr>
        <p:spPr>
          <a:xfrm>
            <a:off x="4774895" y="2465428"/>
            <a:ext cx="74571" cy="532978"/>
          </a:xfrm>
          <a:prstGeom prst="rect">
            <a:avLst/>
          </a:prstGeom>
          <a:solidFill>
            <a:schemeClr val="accent4">
              <a:lumMod val="40000"/>
              <a:lumOff val="60000"/>
            </a:schemeClr>
          </a:solidFill>
          <a:ln w="0">
            <a:solidFill>
              <a:srgbClr val="3465A4"/>
            </a:solidFill>
          </a:ln>
        </p:spPr>
        <p:style>
          <a:lnRef idx="0">
            <a:scrgbClr r="0" g="0" b="0"/>
          </a:lnRef>
          <a:fillRef idx="0">
            <a:scrgbClr r="0" g="0" b="0"/>
          </a:fillRef>
          <a:effectRef idx="0">
            <a:scrgbClr r="0" g="0" b="0"/>
          </a:effectRef>
          <a:fontRef idx="minor"/>
        </p:style>
      </p:sp>
      <p:sp>
        <p:nvSpPr>
          <p:cNvPr id="64" name="CustomShape 13">
            <a:extLst>
              <a:ext uri="{FF2B5EF4-FFF2-40B4-BE49-F238E27FC236}">
                <a16:creationId xmlns:a16="http://schemas.microsoft.com/office/drawing/2014/main" xmlns="" id="{AB601A5C-4E4B-4C72-9B29-5F77226B9512}"/>
              </a:ext>
            </a:extLst>
          </p:cNvPr>
          <p:cNvSpPr/>
          <p:nvPr/>
        </p:nvSpPr>
        <p:spPr>
          <a:xfrm>
            <a:off x="4891288" y="2095736"/>
            <a:ext cx="74571" cy="532978"/>
          </a:xfrm>
          <a:prstGeom prst="rect">
            <a:avLst/>
          </a:prstGeom>
          <a:solidFill>
            <a:schemeClr val="accent5"/>
          </a:solidFill>
          <a:ln w="0">
            <a:solidFill>
              <a:srgbClr val="3465A4"/>
            </a:solidFill>
          </a:ln>
        </p:spPr>
        <p:style>
          <a:lnRef idx="0">
            <a:scrgbClr r="0" g="0" b="0"/>
          </a:lnRef>
          <a:fillRef idx="0">
            <a:scrgbClr r="0" g="0" b="0"/>
          </a:fillRef>
          <a:effectRef idx="0">
            <a:scrgbClr r="0" g="0" b="0"/>
          </a:effectRef>
          <a:fontRef idx="minor"/>
        </p:style>
      </p:sp>
      <p:sp>
        <p:nvSpPr>
          <p:cNvPr id="65" name="CustomShape 13">
            <a:extLst>
              <a:ext uri="{FF2B5EF4-FFF2-40B4-BE49-F238E27FC236}">
                <a16:creationId xmlns:a16="http://schemas.microsoft.com/office/drawing/2014/main" xmlns="" id="{FC1E62D9-4AE3-47D0-A635-F24B2E7E8C73}"/>
              </a:ext>
            </a:extLst>
          </p:cNvPr>
          <p:cNvSpPr/>
          <p:nvPr/>
        </p:nvSpPr>
        <p:spPr>
          <a:xfrm>
            <a:off x="5031452" y="1681199"/>
            <a:ext cx="74571" cy="532978"/>
          </a:xfrm>
          <a:prstGeom prst="rect">
            <a:avLst/>
          </a:prstGeom>
          <a:solidFill>
            <a:schemeClr val="accent2">
              <a:lumMod val="40000"/>
              <a:lumOff val="60000"/>
            </a:schemeClr>
          </a:solidFill>
          <a:ln w="0">
            <a:solidFill>
              <a:srgbClr val="3465A4"/>
            </a:solidFill>
          </a:ln>
        </p:spPr>
        <p:style>
          <a:lnRef idx="0">
            <a:scrgbClr r="0" g="0" b="0"/>
          </a:lnRef>
          <a:fillRef idx="0">
            <a:scrgbClr r="0" g="0" b="0"/>
          </a:fillRef>
          <a:effectRef idx="0">
            <a:scrgbClr r="0" g="0" b="0"/>
          </a:effectRef>
          <a:fontRef idx="minor"/>
        </p:style>
      </p:sp>
      <p:sp>
        <p:nvSpPr>
          <p:cNvPr id="72" name="CustomShape 22">
            <a:extLst>
              <a:ext uri="{FF2B5EF4-FFF2-40B4-BE49-F238E27FC236}">
                <a16:creationId xmlns:a16="http://schemas.microsoft.com/office/drawing/2014/main" xmlns="" id="{BE481459-1DCF-4F1C-A4C9-89CF63CC05DA}"/>
              </a:ext>
            </a:extLst>
          </p:cNvPr>
          <p:cNvSpPr/>
          <p:nvPr/>
        </p:nvSpPr>
        <p:spPr>
          <a:xfrm>
            <a:off x="5482163" y="2903152"/>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sp>
        <p:nvSpPr>
          <p:cNvPr id="54" name="TextBox 53">
            <a:extLst>
              <a:ext uri="{FF2B5EF4-FFF2-40B4-BE49-F238E27FC236}">
                <a16:creationId xmlns:a16="http://schemas.microsoft.com/office/drawing/2014/main" xmlns="" id="{AC0B2FDF-A92B-41D0-9601-7ED9F1C8DD67}"/>
              </a:ext>
            </a:extLst>
          </p:cNvPr>
          <p:cNvSpPr txBox="1"/>
          <p:nvPr/>
        </p:nvSpPr>
        <p:spPr>
          <a:xfrm>
            <a:off x="0" y="6565207"/>
            <a:ext cx="3082895" cy="246221"/>
          </a:xfrm>
          <a:prstGeom prst="rect">
            <a:avLst/>
          </a:prstGeom>
          <a:noFill/>
        </p:spPr>
        <p:txBody>
          <a:bodyPr wrap="none" rtlCol="0">
            <a:spAutoFit/>
          </a:bodyPr>
          <a:lstStyle/>
          <a:p>
            <a:r>
              <a:rPr lang="en-IN" sz="1000" dirty="0">
                <a:hlinkClick r:id="rId9"/>
              </a:rPr>
              <a:t>https://www.pinclipart.com/</a:t>
            </a:r>
            <a:r>
              <a:rPr lang="en-IN" sz="1000" dirty="0"/>
              <a:t>, </a:t>
            </a:r>
            <a:r>
              <a:rPr lang="en-IN" sz="1000" dirty="0">
                <a:hlinkClick r:id="rId10"/>
              </a:rPr>
              <a:t>http://www.pngtree.com</a:t>
            </a:r>
            <a:r>
              <a:rPr lang="en-IN" sz="1000" dirty="0"/>
              <a:t> </a:t>
            </a:r>
          </a:p>
        </p:txBody>
      </p:sp>
      <p:pic>
        <p:nvPicPr>
          <p:cNvPr id="56" name="Picture 55" descr="A picture containing wheel&#10;&#10;Description automatically generated">
            <a:extLst>
              <a:ext uri="{FF2B5EF4-FFF2-40B4-BE49-F238E27FC236}">
                <a16:creationId xmlns:a16="http://schemas.microsoft.com/office/drawing/2014/main" xmlns="" id="{1F50F2AD-F31C-4DE0-A9F3-00712042DA3E}"/>
              </a:ext>
            </a:extLst>
          </p:cNvPr>
          <p:cNvPicPr>
            <a:picLocks noChangeAspect="1"/>
          </p:cNvPicPr>
          <p:nvPr/>
        </p:nvPicPr>
        <p:blipFill>
          <a:blip r:embed="rId11" cstate="print">
            <a:extLst>
              <a:ext uri="{28A0092B-C50C-407E-A947-70E740481C1C}">
                <a14:useLocalDpi xmlns:a14="http://schemas.microsoft.com/office/drawing/2010/main" xmlns="" val="0"/>
              </a:ext>
            </a:extLst>
          </a:blip>
          <a:stretch>
            <a:fillRect/>
          </a:stretch>
        </p:blipFill>
        <p:spPr>
          <a:xfrm>
            <a:off x="6599370" y="2666613"/>
            <a:ext cx="1062830" cy="750623"/>
          </a:xfrm>
          <a:prstGeom prst="rect">
            <a:avLst/>
          </a:prstGeom>
        </p:spPr>
      </p:pic>
      <p:pic>
        <p:nvPicPr>
          <p:cNvPr id="53" name="Picture 52">
            <a:extLst>
              <a:ext uri="{FF2B5EF4-FFF2-40B4-BE49-F238E27FC236}">
                <a16:creationId xmlns:a16="http://schemas.microsoft.com/office/drawing/2014/main" xmlns="" id="{5AA50184-1331-4C3C-9474-E9E0F2FEE1D7}"/>
              </a:ext>
            </a:extLst>
          </p:cNvPr>
          <p:cNvPicPr>
            <a:picLocks noChangeAspect="1"/>
          </p:cNvPicPr>
          <p:nvPr/>
        </p:nvPicPr>
        <p:blipFill>
          <a:blip r:embed="rId12" cstate="print"/>
          <a:stretch>
            <a:fillRect/>
          </a:stretch>
        </p:blipFill>
        <p:spPr>
          <a:xfrm>
            <a:off x="10728463" y="1023925"/>
            <a:ext cx="1010687" cy="965223"/>
          </a:xfrm>
          <a:prstGeom prst="rect">
            <a:avLst/>
          </a:prstGeom>
        </p:spPr>
      </p:pic>
      <p:sp>
        <p:nvSpPr>
          <p:cNvPr id="55" name="Speech Bubble: Rectangle 54">
            <a:extLst>
              <a:ext uri="{FF2B5EF4-FFF2-40B4-BE49-F238E27FC236}">
                <a16:creationId xmlns:a16="http://schemas.microsoft.com/office/drawing/2014/main" xmlns="" id="{AF2A1CFB-5240-49E5-BEC9-373D7B0D92B5}"/>
              </a:ext>
            </a:extLst>
          </p:cNvPr>
          <p:cNvSpPr/>
          <p:nvPr/>
        </p:nvSpPr>
        <p:spPr>
          <a:xfrm>
            <a:off x="7447403" y="1163234"/>
            <a:ext cx="2941503" cy="821500"/>
          </a:xfrm>
          <a:prstGeom prst="wedgeRectCallout">
            <a:avLst>
              <a:gd name="adj1" fmla="val 70940"/>
              <a:gd name="adj2" fmla="val -145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Note: This example is for the problem of </a:t>
            </a:r>
            <a:r>
              <a:rPr lang="en-IN" sz="1600" dirty="0">
                <a:solidFill>
                  <a:srgbClr val="FF0000"/>
                </a:solidFill>
              </a:rPr>
              <a:t>data clustering</a:t>
            </a:r>
            <a:r>
              <a:rPr lang="en-IN" sz="1600" dirty="0">
                <a:solidFill>
                  <a:schemeClr val="tx1"/>
                </a:solidFill>
              </a:rPr>
              <a:t>, an unsupervised learning problem</a:t>
            </a:r>
          </a:p>
        </p:txBody>
      </p:sp>
      <p:sp>
        <p:nvSpPr>
          <p:cNvPr id="73" name="TextShape 21">
            <a:extLst>
              <a:ext uri="{FF2B5EF4-FFF2-40B4-BE49-F238E27FC236}">
                <a16:creationId xmlns:a16="http://schemas.microsoft.com/office/drawing/2014/main" xmlns="" id="{68481D5E-33AD-4993-962D-511D9C3FA476}"/>
              </a:ext>
            </a:extLst>
          </p:cNvPr>
          <p:cNvSpPr txBox="1"/>
          <p:nvPr/>
        </p:nvSpPr>
        <p:spPr>
          <a:xfrm>
            <a:off x="3117053" y="3096347"/>
            <a:ext cx="1005685" cy="539380"/>
          </a:xfrm>
          <a:prstGeom prst="rect">
            <a:avLst/>
          </a:prstGeom>
          <a:noFill/>
          <a:ln w="0">
            <a:noFill/>
          </a:ln>
        </p:spPr>
        <p:txBody>
          <a:bodyPr lIns="90000" tIns="45000" rIns="90000" bIns="45000">
            <a:noAutofit/>
          </a:bodyPr>
          <a:lstStyle/>
          <a:p>
            <a:r>
              <a:rPr lang="en-IN" sz="1400" b="0" strike="noStrike" spc="-1" dirty="0">
                <a:latin typeface="Arial"/>
              </a:rPr>
              <a:t> “Feature”</a:t>
            </a:r>
          </a:p>
          <a:p>
            <a:r>
              <a:rPr lang="en-IN" sz="1400" b="0" strike="noStrike" spc="-1" dirty="0">
                <a:latin typeface="Arial"/>
              </a:rPr>
              <a:t>Extraction</a:t>
            </a:r>
          </a:p>
        </p:txBody>
      </p:sp>
      <p:sp>
        <p:nvSpPr>
          <p:cNvPr id="79" name="CustomShape 22">
            <a:extLst>
              <a:ext uri="{FF2B5EF4-FFF2-40B4-BE49-F238E27FC236}">
                <a16:creationId xmlns:a16="http://schemas.microsoft.com/office/drawing/2014/main" xmlns="" id="{2229C921-0FA5-4D08-B85B-5920E591977A}"/>
              </a:ext>
            </a:extLst>
          </p:cNvPr>
          <p:cNvSpPr/>
          <p:nvPr/>
        </p:nvSpPr>
        <p:spPr>
          <a:xfrm>
            <a:off x="3307888" y="2886747"/>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sp>
      <p:pic>
        <p:nvPicPr>
          <p:cNvPr id="82" name="Picture 81">
            <a:extLst>
              <a:ext uri="{FF2B5EF4-FFF2-40B4-BE49-F238E27FC236}">
                <a16:creationId xmlns:a16="http://schemas.microsoft.com/office/drawing/2014/main" xmlns="" id="{9538C4F8-C00C-44F8-8212-16F940A6EC25}"/>
              </a:ext>
            </a:extLst>
          </p:cNvPr>
          <p:cNvPicPr/>
          <p:nvPr/>
        </p:nvPicPr>
        <p:blipFill>
          <a:blip r:embed="rId6" cstate="print"/>
          <a:stretch/>
        </p:blipFill>
        <p:spPr>
          <a:xfrm>
            <a:off x="6165891" y="4607786"/>
            <a:ext cx="474725" cy="401174"/>
          </a:xfrm>
          <a:prstGeom prst="rect">
            <a:avLst/>
          </a:prstGeom>
          <a:ln w="0">
            <a:noFill/>
          </a:ln>
        </p:spPr>
      </p:pic>
      <p:pic>
        <p:nvPicPr>
          <p:cNvPr id="84" name="Picture 83">
            <a:extLst>
              <a:ext uri="{FF2B5EF4-FFF2-40B4-BE49-F238E27FC236}">
                <a16:creationId xmlns:a16="http://schemas.microsoft.com/office/drawing/2014/main" xmlns="" id="{3D939427-9C11-493F-95BE-A12066A50EE8}"/>
              </a:ext>
            </a:extLst>
          </p:cNvPr>
          <p:cNvPicPr/>
          <p:nvPr/>
        </p:nvPicPr>
        <p:blipFill>
          <a:blip r:embed="rId7" cstate="print"/>
          <a:stretch/>
        </p:blipFill>
        <p:spPr>
          <a:xfrm>
            <a:off x="5931202" y="4943970"/>
            <a:ext cx="505914" cy="393840"/>
          </a:xfrm>
          <a:prstGeom prst="rect">
            <a:avLst/>
          </a:prstGeom>
          <a:ln w="0">
            <a:noFill/>
          </a:ln>
        </p:spPr>
      </p:pic>
      <p:pic>
        <p:nvPicPr>
          <p:cNvPr id="90" name="Picture 89">
            <a:extLst>
              <a:ext uri="{FF2B5EF4-FFF2-40B4-BE49-F238E27FC236}">
                <a16:creationId xmlns:a16="http://schemas.microsoft.com/office/drawing/2014/main" xmlns="" id="{07871056-A8E6-4EE1-97A6-58CD87D11DCD}"/>
              </a:ext>
            </a:extLst>
          </p:cNvPr>
          <p:cNvPicPr/>
          <p:nvPr/>
        </p:nvPicPr>
        <p:blipFill>
          <a:blip r:embed="rId8" cstate="print"/>
          <a:stretch/>
        </p:blipFill>
        <p:spPr>
          <a:xfrm>
            <a:off x="5730789" y="5248774"/>
            <a:ext cx="462469" cy="393840"/>
          </a:xfrm>
          <a:prstGeom prst="rect">
            <a:avLst/>
          </a:prstGeom>
          <a:ln w="0">
            <a:noFill/>
          </a:ln>
        </p:spPr>
      </p:pic>
      <p:pic>
        <p:nvPicPr>
          <p:cNvPr id="91" name="Picture 90">
            <a:extLst>
              <a:ext uri="{FF2B5EF4-FFF2-40B4-BE49-F238E27FC236}">
                <a16:creationId xmlns:a16="http://schemas.microsoft.com/office/drawing/2014/main" xmlns="" id="{BBAD47B6-B4A7-4D6B-A66D-A89CFE060D17}"/>
              </a:ext>
            </a:extLst>
          </p:cNvPr>
          <p:cNvPicPr/>
          <p:nvPr/>
        </p:nvPicPr>
        <p:blipFill>
          <a:blip r:embed="rId3" cstate="print"/>
          <a:stretch/>
        </p:blipFill>
        <p:spPr>
          <a:xfrm>
            <a:off x="7662200" y="4664252"/>
            <a:ext cx="494113" cy="418029"/>
          </a:xfrm>
          <a:prstGeom prst="rect">
            <a:avLst/>
          </a:prstGeom>
          <a:ln w="0">
            <a:noFill/>
          </a:ln>
        </p:spPr>
      </p:pic>
      <p:pic>
        <p:nvPicPr>
          <p:cNvPr id="92" name="Picture 91">
            <a:extLst>
              <a:ext uri="{FF2B5EF4-FFF2-40B4-BE49-F238E27FC236}">
                <a16:creationId xmlns:a16="http://schemas.microsoft.com/office/drawing/2014/main" xmlns="" id="{D2DDA42D-8BEF-4D30-AE73-24E8CE717D25}"/>
              </a:ext>
            </a:extLst>
          </p:cNvPr>
          <p:cNvPicPr/>
          <p:nvPr/>
        </p:nvPicPr>
        <p:blipFill>
          <a:blip r:embed="rId4" cstate="print"/>
          <a:stretch/>
        </p:blipFill>
        <p:spPr>
          <a:xfrm>
            <a:off x="7453119" y="5005219"/>
            <a:ext cx="487260" cy="393953"/>
          </a:xfrm>
          <a:prstGeom prst="rect">
            <a:avLst/>
          </a:prstGeom>
          <a:ln w="0">
            <a:noFill/>
          </a:ln>
        </p:spPr>
      </p:pic>
      <p:pic>
        <p:nvPicPr>
          <p:cNvPr id="93" name="Picture 92">
            <a:extLst>
              <a:ext uri="{FF2B5EF4-FFF2-40B4-BE49-F238E27FC236}">
                <a16:creationId xmlns:a16="http://schemas.microsoft.com/office/drawing/2014/main" xmlns="" id="{492F99DB-35FF-43DD-BAD1-9C372805F410}"/>
              </a:ext>
            </a:extLst>
          </p:cNvPr>
          <p:cNvPicPr/>
          <p:nvPr/>
        </p:nvPicPr>
        <p:blipFill>
          <a:blip r:embed="rId5" cstate="print"/>
          <a:stretch/>
        </p:blipFill>
        <p:spPr>
          <a:xfrm>
            <a:off x="7210529" y="5300695"/>
            <a:ext cx="451671" cy="419918"/>
          </a:xfrm>
          <a:prstGeom prst="rect">
            <a:avLst/>
          </a:prstGeom>
          <a:ln w="0">
            <a:noFill/>
          </a:ln>
        </p:spPr>
      </p:pic>
      <p:sp>
        <p:nvSpPr>
          <p:cNvPr id="3" name="Oval 2">
            <a:extLst>
              <a:ext uri="{FF2B5EF4-FFF2-40B4-BE49-F238E27FC236}">
                <a16:creationId xmlns:a16="http://schemas.microsoft.com/office/drawing/2014/main" xmlns="" id="{19DB5395-F675-44E6-9888-BD6C03023F39}"/>
              </a:ext>
            </a:extLst>
          </p:cNvPr>
          <p:cNvSpPr/>
          <p:nvPr/>
        </p:nvSpPr>
        <p:spPr>
          <a:xfrm rot="2007383">
            <a:off x="5750058" y="4279978"/>
            <a:ext cx="809242" cy="1810033"/>
          </a:xfrm>
          <a:prstGeom prst="ellipse">
            <a:avLst/>
          </a:prstGeom>
          <a:solidFill>
            <a:schemeClr val="accent1">
              <a:alpha val="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a:extLst>
              <a:ext uri="{FF2B5EF4-FFF2-40B4-BE49-F238E27FC236}">
                <a16:creationId xmlns:a16="http://schemas.microsoft.com/office/drawing/2014/main" xmlns="" id="{39F6410E-FFCC-41D3-95A0-34E9D92EEFB3}"/>
              </a:ext>
            </a:extLst>
          </p:cNvPr>
          <p:cNvSpPr/>
          <p:nvPr/>
        </p:nvSpPr>
        <p:spPr>
          <a:xfrm rot="2007383">
            <a:off x="7233242" y="4296445"/>
            <a:ext cx="868979" cy="1810033"/>
          </a:xfrm>
          <a:prstGeom prst="ellipse">
            <a:avLst/>
          </a:prstGeom>
          <a:solidFill>
            <a:schemeClr val="accent1">
              <a:alpha val="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xmlns="" val="1506593249"/>
      </p:ext>
    </p:extLst>
  </p:cSld>
  <p:clrMapOvr>
    <a:masterClrMapping/>
  </p:clrMapOvr>
  <mc:AlternateContent xmlns:mc="http://schemas.openxmlformats.org/markup-compatibility/2006">
    <mc:Choice xmlns:p14="http://schemas.microsoft.com/office/powerpoint/2010/main" xmlns="" Requires="p14">
      <p:transition spd="slow" p14:dur="2000" advTm="91868"/>
    </mc:Choice>
    <mc:Fallback>
      <p:transition spd="slow" advTm="918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par>
                                <p:cTn id="39" presetID="22" presetClass="entr" presetSubtype="4"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wipe(down)">
                                      <p:cBhvr>
                                        <p:cTn id="41" dur="500"/>
                                        <p:tgtEl>
                                          <p:spTgt spid="61"/>
                                        </p:tgtEl>
                                      </p:cBhvr>
                                    </p:animEffect>
                                  </p:childTnLst>
                                </p:cTn>
                              </p:par>
                              <p:par>
                                <p:cTn id="42" presetID="22" presetClass="entr" presetSubtype="4"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down)">
                                      <p:cBhvr>
                                        <p:cTn id="44" dur="500"/>
                                        <p:tgtEl>
                                          <p:spTgt spid="62"/>
                                        </p:tgtEl>
                                      </p:cBhvr>
                                    </p:animEffect>
                                  </p:childTnLst>
                                </p:cTn>
                              </p:par>
                              <p:par>
                                <p:cTn id="45" presetID="22" presetClass="entr" presetSubtype="4"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down)">
                                      <p:cBhvr>
                                        <p:cTn id="47" dur="500"/>
                                        <p:tgtEl>
                                          <p:spTgt spid="63"/>
                                        </p:tgtEl>
                                      </p:cBhvr>
                                    </p:animEffect>
                                  </p:childTnLst>
                                </p:cTn>
                              </p:par>
                              <p:par>
                                <p:cTn id="48" presetID="22" presetClass="entr" presetSubtype="4" fill="hold"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wipe(down)">
                                      <p:cBhvr>
                                        <p:cTn id="50" dur="500"/>
                                        <p:tgtEl>
                                          <p:spTgt spid="64"/>
                                        </p:tgtEl>
                                      </p:cBhvr>
                                    </p:animEffect>
                                  </p:childTnLst>
                                </p:cTn>
                              </p:par>
                              <p:par>
                                <p:cTn id="51" presetID="22" presetClass="entr" presetSubtype="4"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down)">
                                      <p:cBhvr>
                                        <p:cTn id="53" dur="500"/>
                                        <p:tgtEl>
                                          <p:spTgt spid="6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down)">
                                      <p:cBhvr>
                                        <p:cTn id="56" dur="500"/>
                                        <p:tgtEl>
                                          <p:spTgt spid="73"/>
                                        </p:tgtEl>
                                      </p:cBhvr>
                                    </p:animEffect>
                                  </p:childTnLst>
                                </p:cTn>
                              </p:par>
                              <p:par>
                                <p:cTn id="57" presetID="22" presetClass="entr" presetSubtype="4"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wipe(down)">
                                      <p:cBhvr>
                                        <p:cTn id="59" dur="500"/>
                                        <p:tgtEl>
                                          <p:spTgt spid="7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wipe(down)">
                                      <p:cBhvr>
                                        <p:cTn id="64" dur="500"/>
                                        <p:tgtEl>
                                          <p:spTgt spid="72"/>
                                        </p:tgtEl>
                                      </p:cBhvr>
                                    </p:animEffect>
                                  </p:childTnLst>
                                </p:cTn>
                              </p:par>
                              <p:par>
                                <p:cTn id="65" presetID="22" presetClass="entr" presetSubtype="4"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wipe(down)">
                                      <p:cBhvr>
                                        <p:cTn id="67" dur="500"/>
                                        <p:tgtEl>
                                          <p:spTgt spid="5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down)">
                                      <p:cBhvr>
                                        <p:cTn id="70" dur="500"/>
                                        <p:tgtEl>
                                          <p:spTgt spid="4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down)">
                                      <p:cBhvr>
                                        <p:cTn id="73" dur="500"/>
                                        <p:tgtEl>
                                          <p:spTgt spid="4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wipe(down)">
                                      <p:cBhvr>
                                        <p:cTn id="78" dur="500"/>
                                        <p:tgtEl>
                                          <p:spTgt spid="3"/>
                                        </p:tgtEl>
                                      </p:cBhvr>
                                    </p:animEffect>
                                  </p:childTnLst>
                                </p:cTn>
                              </p:par>
                              <p:par>
                                <p:cTn id="79" presetID="22" presetClass="entr" presetSubtype="4"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wipe(down)">
                                      <p:cBhvr>
                                        <p:cTn id="81" dur="500"/>
                                        <p:tgtEl>
                                          <p:spTgt spid="4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94"/>
                                        </p:tgtEl>
                                        <p:attrNameLst>
                                          <p:attrName>style.visibility</p:attrName>
                                        </p:attrNameLst>
                                      </p:cBhvr>
                                      <p:to>
                                        <p:strVal val="visible"/>
                                      </p:to>
                                    </p:set>
                                    <p:animEffect transition="in" filter="wipe(down)">
                                      <p:cBhvr>
                                        <p:cTn id="84" dur="500"/>
                                        <p:tgtEl>
                                          <p:spTgt spid="94"/>
                                        </p:tgtEl>
                                      </p:cBhvr>
                                    </p:animEffect>
                                  </p:childTnLst>
                                </p:cTn>
                              </p:par>
                              <p:par>
                                <p:cTn id="85" presetID="22" presetClass="entr" presetSubtype="4" fill="hold"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wipe(down)">
                                      <p:cBhvr>
                                        <p:cTn id="87" dur="500"/>
                                        <p:tgtEl>
                                          <p:spTgt spid="82"/>
                                        </p:tgtEl>
                                      </p:cBhvr>
                                    </p:animEffect>
                                  </p:childTnLst>
                                </p:cTn>
                              </p:par>
                              <p:par>
                                <p:cTn id="88" presetID="22" presetClass="entr" presetSubtype="4" fill="hold" nodeType="withEffect">
                                  <p:stCondLst>
                                    <p:cond delay="0"/>
                                  </p:stCondLst>
                                  <p:childTnLst>
                                    <p:set>
                                      <p:cBhvr>
                                        <p:cTn id="89" dur="1" fill="hold">
                                          <p:stCondLst>
                                            <p:cond delay="0"/>
                                          </p:stCondLst>
                                        </p:cTn>
                                        <p:tgtEl>
                                          <p:spTgt spid="84"/>
                                        </p:tgtEl>
                                        <p:attrNameLst>
                                          <p:attrName>style.visibility</p:attrName>
                                        </p:attrNameLst>
                                      </p:cBhvr>
                                      <p:to>
                                        <p:strVal val="visible"/>
                                      </p:to>
                                    </p:set>
                                    <p:animEffect transition="in" filter="wipe(down)">
                                      <p:cBhvr>
                                        <p:cTn id="90" dur="500"/>
                                        <p:tgtEl>
                                          <p:spTgt spid="84"/>
                                        </p:tgtEl>
                                      </p:cBhvr>
                                    </p:animEffect>
                                  </p:childTnLst>
                                </p:cTn>
                              </p:par>
                              <p:par>
                                <p:cTn id="91" presetID="22" presetClass="entr" presetSubtype="4"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animEffect transition="in" filter="wipe(down)">
                                      <p:cBhvr>
                                        <p:cTn id="93" dur="500"/>
                                        <p:tgtEl>
                                          <p:spTgt spid="90"/>
                                        </p:tgtEl>
                                      </p:cBhvr>
                                    </p:animEffect>
                                  </p:childTnLst>
                                </p:cTn>
                              </p:par>
                              <p:par>
                                <p:cTn id="94" presetID="22" presetClass="entr" presetSubtype="4" fill="hold" nodeType="with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wipe(down)">
                                      <p:cBhvr>
                                        <p:cTn id="96" dur="500"/>
                                        <p:tgtEl>
                                          <p:spTgt spid="91"/>
                                        </p:tgtEl>
                                      </p:cBhvr>
                                    </p:animEffect>
                                  </p:childTnLst>
                                </p:cTn>
                              </p:par>
                              <p:par>
                                <p:cTn id="97" presetID="22" presetClass="entr" presetSubtype="4" fill="hold"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down)">
                                      <p:cBhvr>
                                        <p:cTn id="99" dur="500"/>
                                        <p:tgtEl>
                                          <p:spTgt spid="92"/>
                                        </p:tgtEl>
                                      </p:cBhvr>
                                    </p:animEffect>
                                  </p:childTnLst>
                                </p:cTn>
                              </p:par>
                              <p:par>
                                <p:cTn id="100" presetID="22" presetClass="entr" presetSubtype="4" fill="hold" nodeType="withEffect">
                                  <p:stCondLst>
                                    <p:cond delay="0"/>
                                  </p:stCondLst>
                                  <p:childTnLst>
                                    <p:set>
                                      <p:cBhvr>
                                        <p:cTn id="101" dur="1" fill="hold">
                                          <p:stCondLst>
                                            <p:cond delay="0"/>
                                          </p:stCondLst>
                                        </p:cTn>
                                        <p:tgtEl>
                                          <p:spTgt spid="93"/>
                                        </p:tgtEl>
                                        <p:attrNameLst>
                                          <p:attrName>style.visibility</p:attrName>
                                        </p:attrNameLst>
                                      </p:cBhvr>
                                      <p:to>
                                        <p:strVal val="visible"/>
                                      </p:to>
                                    </p:set>
                                    <p:animEffect transition="in" filter="wipe(down)">
                                      <p:cBhvr>
                                        <p:cTn id="102" dur="500"/>
                                        <p:tgtEl>
                                          <p:spTgt spid="9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wipe(down)">
                                      <p:cBhvr>
                                        <p:cTn id="10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animBg="1"/>
      <p:bldP spid="41" grpId="0"/>
      <p:bldP spid="54" grpId="0"/>
      <p:bldP spid="55" grpId="0" animBg="1"/>
      <p:bldP spid="73" grpId="0"/>
      <p:bldP spid="3" grpId="0" animBg="1"/>
      <p:bldP spid="9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Typical Reinforcement Learning Workflow</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pPr/>
              <a:t>6</a:t>
            </a:fld>
            <a:endParaRPr lang="en-IN" sz="2800" dirty="0">
              <a:solidFill>
                <a:schemeClr val="accent2">
                  <a:lumMod val="40000"/>
                  <a:lumOff val="60000"/>
                </a:schemeClr>
              </a:solidFill>
            </a:endParaRPr>
          </a:p>
        </p:txBody>
      </p:sp>
      <p:pic>
        <p:nvPicPr>
          <p:cNvPr id="2054" name="Picture 6">
            <a:extLst>
              <a:ext uri="{FF2B5EF4-FFF2-40B4-BE49-F238E27FC236}">
                <a16:creationId xmlns:a16="http://schemas.microsoft.com/office/drawing/2014/main" xmlns="" id="{3384886C-7A42-469D-9AB1-49A231943531}"/>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384837" y="3221555"/>
            <a:ext cx="1614370" cy="1195255"/>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a:extLst>
              <a:ext uri="{FF2B5EF4-FFF2-40B4-BE49-F238E27FC236}">
                <a16:creationId xmlns:a16="http://schemas.microsoft.com/office/drawing/2014/main" xmlns="" id="{195D9FA9-C71A-42D6-B765-2D595DA5E7C5}"/>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903762" y="3284582"/>
            <a:ext cx="1465199" cy="106919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miley Face 3">
            <a:extLst>
              <a:ext uri="{FF2B5EF4-FFF2-40B4-BE49-F238E27FC236}">
                <a16:creationId xmlns:a16="http://schemas.microsoft.com/office/drawing/2014/main" xmlns="" id="{14325CCD-69CE-48E7-AC73-184840FBED1C}"/>
              </a:ext>
            </a:extLst>
          </p:cNvPr>
          <p:cNvSpPr/>
          <p:nvPr/>
        </p:nvSpPr>
        <p:spPr>
          <a:xfrm>
            <a:off x="3761982" y="1752560"/>
            <a:ext cx="860079" cy="821500"/>
          </a:xfrm>
          <a:prstGeom prst="smileyFac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close up of a computer screen&#10;&#10;Description automatically generated">
            <a:extLst>
              <a:ext uri="{FF2B5EF4-FFF2-40B4-BE49-F238E27FC236}">
                <a16:creationId xmlns:a16="http://schemas.microsoft.com/office/drawing/2014/main" xmlns="" id="{ED3255A0-ABD6-4482-893A-56EF3D6D5545}"/>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3681620" y="5081712"/>
            <a:ext cx="1006303" cy="786686"/>
          </a:xfrm>
          <a:prstGeom prst="rect">
            <a:avLst/>
          </a:prstGeom>
        </p:spPr>
      </p:pic>
      <p:pic>
        <p:nvPicPr>
          <p:cNvPr id="7" name="Picture 6">
            <a:extLst>
              <a:ext uri="{FF2B5EF4-FFF2-40B4-BE49-F238E27FC236}">
                <a16:creationId xmlns:a16="http://schemas.microsoft.com/office/drawing/2014/main" xmlns="" id="{C4CECE31-E92D-4F7A-9F0B-CF67C5E2D3F5}"/>
              </a:ext>
            </a:extLst>
          </p:cNvPr>
          <p:cNvPicPr>
            <a:picLocks noChangeAspect="1"/>
          </p:cNvPicPr>
          <p:nvPr/>
        </p:nvPicPr>
        <p:blipFill>
          <a:blip r:embed="rId11" cstate="print"/>
          <a:stretch>
            <a:fillRect/>
          </a:stretch>
        </p:blipFill>
        <p:spPr>
          <a:xfrm>
            <a:off x="6015083" y="3221555"/>
            <a:ext cx="1704477" cy="1080757"/>
          </a:xfrm>
          <a:prstGeom prst="rect">
            <a:avLst/>
          </a:prstGeom>
        </p:spPr>
      </p:pic>
      <p:cxnSp>
        <p:nvCxnSpPr>
          <p:cNvPr id="9" name="Connector: Elbow 8">
            <a:extLst>
              <a:ext uri="{FF2B5EF4-FFF2-40B4-BE49-F238E27FC236}">
                <a16:creationId xmlns:a16="http://schemas.microsoft.com/office/drawing/2014/main" xmlns="" id="{A4BD9E33-6695-4438-9470-462AE2B25A36}"/>
              </a:ext>
            </a:extLst>
          </p:cNvPr>
          <p:cNvCxnSpPr>
            <a:stCxn id="2056" idx="0"/>
            <a:endCxn id="4" idx="2"/>
          </p:cNvCxnSpPr>
          <p:nvPr/>
        </p:nvCxnSpPr>
        <p:spPr>
          <a:xfrm rot="5400000" flipH="1" flipV="1">
            <a:off x="2138536" y="1661136"/>
            <a:ext cx="1121272" cy="212562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xmlns="" id="{144EC33C-542D-4124-9297-34A084DC4809}"/>
              </a:ext>
            </a:extLst>
          </p:cNvPr>
          <p:cNvCxnSpPr>
            <a:cxnSpLocks/>
            <a:stCxn id="4" idx="6"/>
            <a:endCxn id="7" idx="0"/>
          </p:cNvCxnSpPr>
          <p:nvPr/>
        </p:nvCxnSpPr>
        <p:spPr>
          <a:xfrm>
            <a:off x="4622061" y="2163310"/>
            <a:ext cx="2245261" cy="105824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0AF27290-BD75-4F27-8384-232DD03F7519}"/>
              </a:ext>
            </a:extLst>
          </p:cNvPr>
          <p:cNvCxnSpPr>
            <a:cxnSpLocks/>
            <a:stCxn id="2054" idx="0"/>
            <a:endCxn id="4" idx="4"/>
          </p:cNvCxnSpPr>
          <p:nvPr/>
        </p:nvCxnSpPr>
        <p:spPr>
          <a:xfrm flipV="1">
            <a:off x="4192022" y="2574060"/>
            <a:ext cx="0" cy="6474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xmlns="" id="{75F03129-6A1B-4611-A110-A319B3A0D600}"/>
              </a:ext>
            </a:extLst>
          </p:cNvPr>
          <p:cNvCxnSpPr>
            <a:cxnSpLocks/>
          </p:cNvCxnSpPr>
          <p:nvPr/>
        </p:nvCxnSpPr>
        <p:spPr>
          <a:xfrm flipV="1">
            <a:off x="4184772" y="4416810"/>
            <a:ext cx="0" cy="6474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xmlns="" id="{E627BC7A-1D4B-4659-8CD0-A3B81C4BD2D3}"/>
              </a:ext>
            </a:extLst>
          </p:cNvPr>
          <p:cNvCxnSpPr>
            <a:cxnSpLocks/>
            <a:stCxn id="6" idx="1"/>
            <a:endCxn id="2056" idx="2"/>
          </p:cNvCxnSpPr>
          <p:nvPr/>
        </p:nvCxnSpPr>
        <p:spPr>
          <a:xfrm rot="10800000">
            <a:off x="1636362" y="4353781"/>
            <a:ext cx="2045258" cy="112127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xmlns="" id="{4E3E059D-8A70-4641-AC77-5602C067DE1C}"/>
              </a:ext>
            </a:extLst>
          </p:cNvPr>
          <p:cNvCxnSpPr>
            <a:cxnSpLocks/>
            <a:stCxn id="7" idx="2"/>
            <a:endCxn id="6" idx="3"/>
          </p:cNvCxnSpPr>
          <p:nvPr/>
        </p:nvCxnSpPr>
        <p:spPr>
          <a:xfrm rot="5400000">
            <a:off x="5191252" y="3798984"/>
            <a:ext cx="1172743" cy="217939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xmlns="" id="{CBF08829-0238-449B-94DC-57642FBD0DFC}"/>
              </a:ext>
            </a:extLst>
          </p:cNvPr>
          <p:cNvSpPr txBox="1"/>
          <p:nvPr/>
        </p:nvSpPr>
        <p:spPr>
          <a:xfrm>
            <a:off x="2978326" y="5955291"/>
            <a:ext cx="2876108" cy="369332"/>
          </a:xfrm>
          <a:prstGeom prst="rect">
            <a:avLst/>
          </a:prstGeom>
          <a:noFill/>
        </p:spPr>
        <p:txBody>
          <a:bodyPr wrap="none" rtlCol="0">
            <a:spAutoFit/>
          </a:bodyPr>
          <a:lstStyle/>
          <a:p>
            <a:r>
              <a:rPr lang="en-IN" dirty="0"/>
              <a:t>Environment State at time t  </a:t>
            </a:r>
          </a:p>
        </p:txBody>
      </p:sp>
      <p:pic>
        <p:nvPicPr>
          <p:cNvPr id="33" name="Picture 32">
            <a:extLst>
              <a:ext uri="{FF2B5EF4-FFF2-40B4-BE49-F238E27FC236}">
                <a16:creationId xmlns:a16="http://schemas.microsoft.com/office/drawing/2014/main" xmlns="" id="{5CC09AD6-214C-4FBC-872B-8DA6423CB71B}"/>
              </a:ext>
            </a:extLst>
          </p:cNvPr>
          <p:cNvPicPr>
            <a:picLocks noChangeAspect="1"/>
          </p:cNvPicPr>
          <p:nvPr>
            <p:custDataLst>
              <p:tags r:id="rId2"/>
            </p:custDataLst>
          </p:nvPr>
        </p:nvPicPr>
        <p:blipFill>
          <a:blip r:embed="rId12" cstate="print">
            <a:extLst>
              <a:ext uri="{28A0092B-C50C-407E-A947-70E740481C1C}">
                <a14:useLocalDpi xmlns:a14="http://schemas.microsoft.com/office/drawing/2010/main" xmlns="" val="0"/>
              </a:ext>
            </a:extLst>
          </a:blip>
          <a:stretch>
            <a:fillRect/>
          </a:stretch>
        </p:blipFill>
        <p:spPr>
          <a:xfrm>
            <a:off x="4082277" y="6348634"/>
            <a:ext cx="341821" cy="339684"/>
          </a:xfrm>
          <a:prstGeom prst="rect">
            <a:avLst/>
          </a:prstGeom>
        </p:spPr>
      </p:pic>
      <p:sp>
        <p:nvSpPr>
          <p:cNvPr id="68" name="TextBox 67">
            <a:extLst>
              <a:ext uri="{FF2B5EF4-FFF2-40B4-BE49-F238E27FC236}">
                <a16:creationId xmlns:a16="http://schemas.microsoft.com/office/drawing/2014/main" xmlns="" id="{E5350A36-44D0-4E1F-8395-C43388547E70}"/>
              </a:ext>
            </a:extLst>
          </p:cNvPr>
          <p:cNvSpPr txBox="1"/>
          <p:nvPr/>
        </p:nvSpPr>
        <p:spPr>
          <a:xfrm>
            <a:off x="265245" y="2861411"/>
            <a:ext cx="1327864" cy="369332"/>
          </a:xfrm>
          <a:prstGeom prst="rect">
            <a:avLst/>
          </a:prstGeom>
          <a:noFill/>
        </p:spPr>
        <p:txBody>
          <a:bodyPr wrap="none" rtlCol="0">
            <a:spAutoFit/>
          </a:bodyPr>
          <a:lstStyle/>
          <a:p>
            <a:r>
              <a:rPr lang="en-IN" dirty="0"/>
              <a:t>Observation</a:t>
            </a:r>
          </a:p>
        </p:txBody>
      </p:sp>
      <p:pic>
        <p:nvPicPr>
          <p:cNvPr id="35" name="Picture 34">
            <a:extLst>
              <a:ext uri="{FF2B5EF4-FFF2-40B4-BE49-F238E27FC236}">
                <a16:creationId xmlns:a16="http://schemas.microsoft.com/office/drawing/2014/main" xmlns="" id="{08785CAB-A924-4A94-8373-1C2E9A475F44}"/>
              </a:ext>
            </a:extLst>
          </p:cNvPr>
          <p:cNvPicPr>
            <a:picLocks noChangeAspect="1"/>
          </p:cNvPicPr>
          <p:nvPr>
            <p:custDataLst>
              <p:tags r:id="rId3"/>
            </p:custDataLst>
          </p:nvPr>
        </p:nvPicPr>
        <p:blipFill>
          <a:blip r:embed="rId13" cstate="print">
            <a:extLst>
              <a:ext uri="{28A0092B-C50C-407E-A947-70E740481C1C}">
                <a14:useLocalDpi xmlns:a14="http://schemas.microsoft.com/office/drawing/2010/main" xmlns="" val="0"/>
              </a:ext>
            </a:extLst>
          </a:blip>
          <a:stretch>
            <a:fillRect/>
          </a:stretch>
        </p:blipFill>
        <p:spPr>
          <a:xfrm>
            <a:off x="1792051" y="2970968"/>
            <a:ext cx="249971" cy="217962"/>
          </a:xfrm>
          <a:prstGeom prst="rect">
            <a:avLst/>
          </a:prstGeom>
        </p:spPr>
      </p:pic>
      <p:sp>
        <p:nvSpPr>
          <p:cNvPr id="71" name="TextBox 70">
            <a:extLst>
              <a:ext uri="{FF2B5EF4-FFF2-40B4-BE49-F238E27FC236}">
                <a16:creationId xmlns:a16="http://schemas.microsoft.com/office/drawing/2014/main" xmlns="" id="{425953C2-76C2-4A1F-B5AA-4F81CFFE284D}"/>
              </a:ext>
            </a:extLst>
          </p:cNvPr>
          <p:cNvSpPr txBox="1"/>
          <p:nvPr/>
        </p:nvSpPr>
        <p:spPr>
          <a:xfrm>
            <a:off x="6045132" y="2768035"/>
            <a:ext cx="788999" cy="369332"/>
          </a:xfrm>
          <a:prstGeom prst="rect">
            <a:avLst/>
          </a:prstGeom>
          <a:noFill/>
        </p:spPr>
        <p:txBody>
          <a:bodyPr wrap="none" rtlCol="0">
            <a:spAutoFit/>
          </a:bodyPr>
          <a:lstStyle/>
          <a:p>
            <a:r>
              <a:rPr lang="en-IN" dirty="0"/>
              <a:t>Action</a:t>
            </a:r>
          </a:p>
        </p:txBody>
      </p:sp>
      <p:pic>
        <p:nvPicPr>
          <p:cNvPr id="37" name="Picture 36">
            <a:extLst>
              <a:ext uri="{FF2B5EF4-FFF2-40B4-BE49-F238E27FC236}">
                <a16:creationId xmlns:a16="http://schemas.microsoft.com/office/drawing/2014/main" xmlns="" id="{DB337F53-0608-4AF1-B7FE-24E18DD13206}"/>
              </a:ext>
            </a:extLst>
          </p:cNvPr>
          <p:cNvPicPr>
            <a:picLocks noChangeAspect="1"/>
          </p:cNvPicPr>
          <p:nvPr>
            <p:custDataLst>
              <p:tags r:id="rId4"/>
            </p:custDataLst>
          </p:nvPr>
        </p:nvPicPr>
        <p:blipFill>
          <a:blip r:embed="rId14" cstate="print">
            <a:extLst>
              <a:ext uri="{28A0092B-C50C-407E-A947-70E740481C1C}">
                <a14:useLocalDpi xmlns:a14="http://schemas.microsoft.com/office/drawing/2010/main" xmlns="" val="0"/>
              </a:ext>
            </a:extLst>
          </a:blip>
          <a:stretch>
            <a:fillRect/>
          </a:stretch>
        </p:blipFill>
        <p:spPr>
          <a:xfrm>
            <a:off x="7058209" y="2863679"/>
            <a:ext cx="251495" cy="221011"/>
          </a:xfrm>
          <a:prstGeom prst="rect">
            <a:avLst/>
          </a:prstGeom>
        </p:spPr>
      </p:pic>
      <p:pic>
        <p:nvPicPr>
          <p:cNvPr id="39" name="Picture 38">
            <a:extLst>
              <a:ext uri="{FF2B5EF4-FFF2-40B4-BE49-F238E27FC236}">
                <a16:creationId xmlns:a16="http://schemas.microsoft.com/office/drawing/2014/main" xmlns="" id="{4626E228-B98E-4614-8D79-BAC68F3C6A6D}"/>
              </a:ext>
            </a:extLst>
          </p:cNvPr>
          <p:cNvPicPr>
            <a:picLocks noChangeAspect="1"/>
          </p:cNvPicPr>
          <p:nvPr>
            <p:custDataLst>
              <p:tags r:id="rId5"/>
            </p:custDataLst>
          </p:nvPr>
        </p:nvPicPr>
        <p:blipFill>
          <a:blip r:embed="rId15" cstate="print">
            <a:extLst>
              <a:ext uri="{28A0092B-C50C-407E-A947-70E740481C1C}">
                <a14:useLocalDpi xmlns:a14="http://schemas.microsoft.com/office/drawing/2010/main" xmlns="" val="0"/>
              </a:ext>
            </a:extLst>
          </a:blip>
          <a:stretch>
            <a:fillRect/>
          </a:stretch>
        </p:blipFill>
        <p:spPr>
          <a:xfrm>
            <a:off x="4416380" y="2891751"/>
            <a:ext cx="249971" cy="211866"/>
          </a:xfrm>
          <a:prstGeom prst="rect">
            <a:avLst/>
          </a:prstGeom>
        </p:spPr>
      </p:pic>
      <p:sp>
        <p:nvSpPr>
          <p:cNvPr id="76" name="TextBox 75">
            <a:extLst>
              <a:ext uri="{FF2B5EF4-FFF2-40B4-BE49-F238E27FC236}">
                <a16:creationId xmlns:a16="http://schemas.microsoft.com/office/drawing/2014/main" xmlns="" id="{AB19B85D-A866-4288-B585-4DC1DC7D2DBD}"/>
              </a:ext>
            </a:extLst>
          </p:cNvPr>
          <p:cNvSpPr txBox="1"/>
          <p:nvPr/>
        </p:nvSpPr>
        <p:spPr>
          <a:xfrm>
            <a:off x="3266920" y="2808777"/>
            <a:ext cx="891911" cy="369332"/>
          </a:xfrm>
          <a:prstGeom prst="rect">
            <a:avLst/>
          </a:prstGeom>
          <a:noFill/>
        </p:spPr>
        <p:txBody>
          <a:bodyPr wrap="none" rtlCol="0">
            <a:spAutoFit/>
          </a:bodyPr>
          <a:lstStyle/>
          <a:p>
            <a:r>
              <a:rPr lang="en-IN" dirty="0"/>
              <a:t>Reward</a:t>
            </a:r>
          </a:p>
        </p:txBody>
      </p:sp>
      <p:sp>
        <p:nvSpPr>
          <p:cNvPr id="77" name="TextBox 76">
            <a:extLst>
              <a:ext uri="{FF2B5EF4-FFF2-40B4-BE49-F238E27FC236}">
                <a16:creationId xmlns:a16="http://schemas.microsoft.com/office/drawing/2014/main" xmlns="" id="{742574E2-01F7-4CD2-9E46-E2BC6A6D8855}"/>
              </a:ext>
            </a:extLst>
          </p:cNvPr>
          <p:cNvSpPr txBox="1"/>
          <p:nvPr/>
        </p:nvSpPr>
        <p:spPr>
          <a:xfrm>
            <a:off x="2916226" y="1414226"/>
            <a:ext cx="1426737" cy="369332"/>
          </a:xfrm>
          <a:prstGeom prst="rect">
            <a:avLst/>
          </a:prstGeom>
          <a:noFill/>
        </p:spPr>
        <p:txBody>
          <a:bodyPr wrap="none" rtlCol="0">
            <a:spAutoFit/>
          </a:bodyPr>
          <a:lstStyle/>
          <a:p>
            <a:r>
              <a:rPr lang="en-IN" dirty="0"/>
              <a:t>Agent State  </a:t>
            </a:r>
          </a:p>
        </p:txBody>
      </p:sp>
      <p:pic>
        <p:nvPicPr>
          <p:cNvPr id="44" name="Picture 43">
            <a:extLst>
              <a:ext uri="{FF2B5EF4-FFF2-40B4-BE49-F238E27FC236}">
                <a16:creationId xmlns:a16="http://schemas.microsoft.com/office/drawing/2014/main" xmlns="" id="{ECD20407-5417-4314-ADDB-9FA8C89003C9}"/>
              </a:ext>
            </a:extLst>
          </p:cNvPr>
          <p:cNvPicPr>
            <a:picLocks noChangeAspect="1"/>
          </p:cNvPicPr>
          <p:nvPr>
            <p:custDataLst>
              <p:tags r:id="rId6"/>
            </p:custDataLst>
          </p:nvPr>
        </p:nvPicPr>
        <p:blipFill>
          <a:blip r:embed="rId16" cstate="print">
            <a:extLst>
              <a:ext uri="{28A0092B-C50C-407E-A947-70E740481C1C}">
                <a14:useLocalDpi xmlns:a14="http://schemas.microsoft.com/office/drawing/2010/main" xmlns="" val="0"/>
              </a:ext>
            </a:extLst>
          </a:blip>
          <a:stretch>
            <a:fillRect/>
          </a:stretch>
        </p:blipFill>
        <p:spPr>
          <a:xfrm>
            <a:off x="4506904" y="1480718"/>
            <a:ext cx="362038" cy="340616"/>
          </a:xfrm>
          <a:prstGeom prst="rect">
            <a:avLst/>
          </a:prstGeom>
        </p:spPr>
      </p:pic>
      <p:sp>
        <p:nvSpPr>
          <p:cNvPr id="81" name="TextShape 1">
            <a:extLst>
              <a:ext uri="{FF2B5EF4-FFF2-40B4-BE49-F238E27FC236}">
                <a16:creationId xmlns:a16="http://schemas.microsoft.com/office/drawing/2014/main" xmlns="" id="{E7916DFC-6A57-48E7-A600-9F8DA7E265B4}"/>
              </a:ext>
            </a:extLst>
          </p:cNvPr>
          <p:cNvSpPr txBox="1"/>
          <p:nvPr/>
        </p:nvSpPr>
        <p:spPr>
          <a:xfrm>
            <a:off x="7500590" y="1128047"/>
            <a:ext cx="4607496" cy="2484286"/>
          </a:xfrm>
          <a:prstGeom prst="rect">
            <a:avLst/>
          </a:prstGeom>
          <a:noFill/>
          <a:ln w="0">
            <a:noFill/>
          </a:ln>
        </p:spPr>
        <p:txBody>
          <a:bodyPr lIns="90000" tIns="45000" rIns="90000" bIns="45000">
            <a:noAutofit/>
          </a:bodyPr>
          <a:lstStyle/>
          <a:p>
            <a:r>
              <a:rPr lang="en-IN" sz="1600" b="0" strike="noStrike" spc="-1" dirty="0"/>
              <a:t>Wish to teach an agent optimal policy for some task</a:t>
            </a:r>
          </a:p>
          <a:p>
            <a:endParaRPr lang="en-IN" sz="1600" b="0" strike="noStrike" spc="-1" dirty="0"/>
          </a:p>
          <a:p>
            <a:r>
              <a:rPr lang="en-IN" sz="1600" b="0" strike="noStrike" spc="-1" dirty="0"/>
              <a:t>Agent does the following repeatedly</a:t>
            </a:r>
          </a:p>
          <a:p>
            <a:endParaRPr lang="en-IN" sz="1600" b="0" strike="noStrike" spc="-1" dirty="0"/>
          </a:p>
          <a:p>
            <a:pPr marL="285750" indent="-285750">
              <a:buFont typeface="Wingdings" panose="05000000000000000000" pitchFamily="2" charset="2"/>
              <a:buChar char="§"/>
            </a:pPr>
            <a:r>
              <a:rPr lang="en-IN" sz="1600" b="0" strike="noStrike" spc="-1" dirty="0"/>
              <a:t>Senses/observes the environment</a:t>
            </a:r>
          </a:p>
          <a:p>
            <a:pPr marL="285750" indent="-285750">
              <a:buFont typeface="Wingdings" panose="05000000000000000000" pitchFamily="2" charset="2"/>
              <a:buChar char="§"/>
            </a:pPr>
            <a:r>
              <a:rPr lang="en-IN" sz="1600" b="0" strike="noStrike" spc="-1" dirty="0"/>
              <a:t>Takes an action based on its current policy</a:t>
            </a:r>
          </a:p>
          <a:p>
            <a:pPr marL="285750" indent="-285750">
              <a:buFont typeface="Wingdings" panose="05000000000000000000" pitchFamily="2" charset="2"/>
              <a:buChar char="§"/>
            </a:pPr>
            <a:r>
              <a:rPr lang="en-IN" sz="1600" b="0" strike="noStrike" spc="-1" dirty="0"/>
              <a:t>Receives a reward for that action</a:t>
            </a:r>
          </a:p>
          <a:p>
            <a:pPr marL="285750" indent="-285750">
              <a:buFont typeface="Wingdings" panose="05000000000000000000" pitchFamily="2" charset="2"/>
              <a:buChar char="§"/>
            </a:pPr>
            <a:r>
              <a:rPr lang="en-IN" sz="1600" b="0" strike="noStrike" spc="-1" dirty="0"/>
              <a:t>Updates its policy</a:t>
            </a:r>
          </a:p>
          <a:p>
            <a:pPr marL="285750" indent="-285750">
              <a:buFont typeface="Wingdings" panose="05000000000000000000" pitchFamily="2" charset="2"/>
              <a:buChar char="§"/>
            </a:pPr>
            <a:endParaRPr lang="en-IN" sz="1600" spc="-1" dirty="0">
              <a:latin typeface="Arial"/>
            </a:endParaRPr>
          </a:p>
          <a:p>
            <a:r>
              <a:rPr lang="en-IN" sz="1600" spc="-1" dirty="0">
                <a:latin typeface="Arial"/>
              </a:rPr>
              <a:t>Agent’s goal is to maximize its overall reward</a:t>
            </a:r>
            <a:endParaRPr lang="en-IN" sz="1600" b="0" strike="noStrike" spc="-1" dirty="0">
              <a:latin typeface="Arial"/>
            </a:endParaRPr>
          </a:p>
        </p:txBody>
      </p:sp>
      <p:sp>
        <p:nvSpPr>
          <p:cNvPr id="83" name="CustomShape 2">
            <a:extLst>
              <a:ext uri="{FF2B5EF4-FFF2-40B4-BE49-F238E27FC236}">
                <a16:creationId xmlns:a16="http://schemas.microsoft.com/office/drawing/2014/main" xmlns="" id="{ED5886CF-18C3-40F5-819B-97F105E7BE60}"/>
              </a:ext>
            </a:extLst>
          </p:cNvPr>
          <p:cNvSpPr/>
          <p:nvPr/>
        </p:nvSpPr>
        <p:spPr>
          <a:xfrm>
            <a:off x="7510145" y="1075370"/>
            <a:ext cx="4607496" cy="2609390"/>
          </a:xfrm>
          <a:prstGeom prst="rect">
            <a:avLst/>
          </a:prstGeom>
          <a:noFill/>
          <a:ln w="0">
            <a:solidFill>
              <a:srgbClr val="3465A4"/>
            </a:solidFill>
          </a:ln>
        </p:spPr>
        <p:style>
          <a:lnRef idx="0">
            <a:scrgbClr r="0" g="0" b="0"/>
          </a:lnRef>
          <a:fillRef idx="0">
            <a:scrgbClr r="0" g="0" b="0"/>
          </a:fillRef>
          <a:effectRef idx="0">
            <a:scrgbClr r="0" g="0" b="0"/>
          </a:effectRef>
          <a:fontRef idx="minor"/>
        </p:style>
      </p:sp>
      <p:pic>
        <p:nvPicPr>
          <p:cNvPr id="29" name="Picture 28">
            <a:extLst>
              <a:ext uri="{FF2B5EF4-FFF2-40B4-BE49-F238E27FC236}">
                <a16:creationId xmlns:a16="http://schemas.microsoft.com/office/drawing/2014/main" xmlns="" id="{58818D3D-30C5-41A6-BDFB-AF6205B575DE}"/>
              </a:ext>
            </a:extLst>
          </p:cNvPr>
          <p:cNvPicPr>
            <a:picLocks noChangeAspect="1"/>
          </p:cNvPicPr>
          <p:nvPr/>
        </p:nvPicPr>
        <p:blipFill>
          <a:blip r:embed="rId17" cstate="print"/>
          <a:stretch>
            <a:fillRect/>
          </a:stretch>
        </p:blipFill>
        <p:spPr>
          <a:xfrm>
            <a:off x="10916068" y="4888683"/>
            <a:ext cx="1010687" cy="965223"/>
          </a:xfrm>
          <a:prstGeom prst="rect">
            <a:avLst/>
          </a:prstGeom>
        </p:spPr>
      </p:pic>
      <p:sp>
        <p:nvSpPr>
          <p:cNvPr id="30" name="Speech Bubble: Rectangle 29">
            <a:extLst>
              <a:ext uri="{FF2B5EF4-FFF2-40B4-BE49-F238E27FC236}">
                <a16:creationId xmlns:a16="http://schemas.microsoft.com/office/drawing/2014/main" xmlns="" id="{AAA69F69-1F09-4F6F-842F-118FBB06732C}"/>
              </a:ext>
            </a:extLst>
          </p:cNvPr>
          <p:cNvSpPr/>
          <p:nvPr/>
        </p:nvSpPr>
        <p:spPr>
          <a:xfrm>
            <a:off x="8270612" y="3799820"/>
            <a:ext cx="3126822" cy="821500"/>
          </a:xfrm>
          <a:prstGeom prst="wedgeRectCallout">
            <a:avLst>
              <a:gd name="adj1" fmla="val 39901"/>
              <a:gd name="adj2" fmla="val 8733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There IS supervision, not explicit (as in Supervised Learning) but rather implicit (feedback based)</a:t>
            </a:r>
            <a:endParaRPr lang="en-IN" sz="1600" dirty="0">
              <a:solidFill>
                <a:schemeClr val="tx1"/>
              </a:solidFill>
            </a:endParaRPr>
          </a:p>
        </p:txBody>
      </p:sp>
    </p:spTree>
    <p:custDataLst>
      <p:tags r:id="rId1"/>
    </p:custDataLst>
    <p:extLst>
      <p:ext uri="{BB962C8B-B14F-4D97-AF65-F5344CB8AC3E}">
        <p14:creationId xmlns:p14="http://schemas.microsoft.com/office/powerpoint/2010/main" xmlns="" val="3146801833"/>
      </p:ext>
    </p:extLst>
  </p:cSld>
  <p:clrMapOvr>
    <a:masterClrMapping/>
  </p:clrMapOvr>
  <mc:AlternateContent xmlns:mc="http://schemas.openxmlformats.org/markup-compatibility/2006">
    <mc:Choice xmlns:p14="http://schemas.microsoft.com/office/powerpoint/2010/main" xmlns="" Requires="p14">
      <p:transition spd="slow" p14:dur="2000" advTm="150477"/>
    </mc:Choice>
    <mc:Fallback>
      <p:transition spd="slow" advTm="1504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500"/>
                                        <p:tgtEl>
                                          <p:spTgt spid="8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down)">
                                      <p:cBhvr>
                                        <p:cTn id="10" dur="5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down)">
                                      <p:cBhvr>
                                        <p:cTn id="18" dur="500"/>
                                        <p:tgtEl>
                                          <p:spTgt spid="31"/>
                                        </p:tgtEl>
                                      </p:cBhvr>
                                    </p:animEffect>
                                  </p:childTnLst>
                                </p:cTn>
                              </p:par>
                              <p:par>
                                <p:cTn id="19" presetID="22" presetClass="entr" presetSubtype="4"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down)">
                                      <p:cBhvr>
                                        <p:cTn id="27" dur="500"/>
                                        <p:tgtEl>
                                          <p:spTgt spid="77"/>
                                        </p:tgtEl>
                                      </p:cBhvr>
                                    </p:animEffect>
                                  </p:childTnLst>
                                </p:cTn>
                              </p:par>
                              <p:par>
                                <p:cTn id="28" presetID="22" presetClass="entr" presetSubtype="4"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down)">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down)">
                                      <p:cBhvr>
                                        <p:cTn id="35" dur="500"/>
                                        <p:tgtEl>
                                          <p:spTgt spid="59"/>
                                        </p:tgtEl>
                                      </p:cBhvr>
                                    </p:animEffect>
                                  </p:childTnLst>
                                </p:cTn>
                              </p:par>
                              <p:par>
                                <p:cTn id="36" presetID="22" presetClass="entr" presetSubtype="4" fill="hold" nodeType="withEffect">
                                  <p:stCondLst>
                                    <p:cond delay="0"/>
                                  </p:stCondLst>
                                  <p:childTnLst>
                                    <p:set>
                                      <p:cBhvr>
                                        <p:cTn id="37" dur="1" fill="hold">
                                          <p:stCondLst>
                                            <p:cond delay="0"/>
                                          </p:stCondLst>
                                        </p:cTn>
                                        <p:tgtEl>
                                          <p:spTgt spid="2056"/>
                                        </p:tgtEl>
                                        <p:attrNameLst>
                                          <p:attrName>style.visibility</p:attrName>
                                        </p:attrNameLst>
                                      </p:cBhvr>
                                      <p:to>
                                        <p:strVal val="visible"/>
                                      </p:to>
                                    </p:set>
                                    <p:animEffect transition="in" filter="wipe(down)">
                                      <p:cBhvr>
                                        <p:cTn id="38" dur="500"/>
                                        <p:tgtEl>
                                          <p:spTgt spid="205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wipe(down)">
                                      <p:cBhvr>
                                        <p:cTn id="41" dur="500"/>
                                        <p:tgtEl>
                                          <p:spTgt spid="68"/>
                                        </p:tgtEl>
                                      </p:cBhvr>
                                    </p:animEffect>
                                  </p:childTnLst>
                                </p:cTn>
                              </p:par>
                              <p:par>
                                <p:cTn id="42" presetID="22" presetClass="entr" presetSubtype="4"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down)">
                                      <p:cBhvr>
                                        <p:cTn id="44" dur="500"/>
                                        <p:tgtEl>
                                          <p:spTgt spid="35"/>
                                        </p:tgtEl>
                                      </p:cBhvr>
                                    </p:animEffect>
                                  </p:childTnLst>
                                </p:cTn>
                              </p:par>
                              <p:par>
                                <p:cTn id="45" presetID="22" presetClass="entr" presetSubtype="4"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wipe(down)">
                                      <p:cBhvr>
                                        <p:cTn id="55" dur="500"/>
                                        <p:tgtEl>
                                          <p:spTgt spid="71"/>
                                        </p:tgtEl>
                                      </p:cBhvr>
                                    </p:animEffect>
                                  </p:childTnLst>
                                </p:cTn>
                              </p:par>
                              <p:par>
                                <p:cTn id="56" presetID="22" presetClass="entr" presetSubtype="4"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down)">
                                      <p:cBhvr>
                                        <p:cTn id="58" dur="500"/>
                                        <p:tgtEl>
                                          <p:spTgt spid="37"/>
                                        </p:tgtEl>
                                      </p:cBhvr>
                                    </p:animEffect>
                                  </p:childTnLst>
                                </p:cTn>
                              </p:par>
                              <p:par>
                                <p:cTn id="59" presetID="22" presetClass="entr" presetSubtype="4" fill="hold"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00"/>
                                        <p:tgtEl>
                                          <p:spTgt spid="7"/>
                                        </p:tgtEl>
                                      </p:cBhvr>
                                    </p:animEffect>
                                  </p:childTnLst>
                                </p:cTn>
                              </p:par>
                              <p:par>
                                <p:cTn id="62" presetID="22" presetClass="entr" presetSubtype="4"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wipe(down)">
                                      <p:cBhvr>
                                        <p:cTn id="64" dur="500"/>
                                        <p:tgtEl>
                                          <p:spTgt spid="6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down)">
                                      <p:cBhvr>
                                        <p:cTn id="69" dur="500"/>
                                        <p:tgtEl>
                                          <p:spTgt spid="58"/>
                                        </p:tgtEl>
                                      </p:cBhvr>
                                    </p:animEffect>
                                  </p:childTnLst>
                                </p:cTn>
                              </p:par>
                              <p:par>
                                <p:cTn id="70" presetID="22" presetClass="entr" presetSubtype="4" fill="hold" nodeType="withEffect">
                                  <p:stCondLst>
                                    <p:cond delay="0"/>
                                  </p:stCondLst>
                                  <p:childTnLst>
                                    <p:set>
                                      <p:cBhvr>
                                        <p:cTn id="71" dur="1" fill="hold">
                                          <p:stCondLst>
                                            <p:cond delay="0"/>
                                          </p:stCondLst>
                                        </p:cTn>
                                        <p:tgtEl>
                                          <p:spTgt spid="2054"/>
                                        </p:tgtEl>
                                        <p:attrNameLst>
                                          <p:attrName>style.visibility</p:attrName>
                                        </p:attrNameLst>
                                      </p:cBhvr>
                                      <p:to>
                                        <p:strVal val="visible"/>
                                      </p:to>
                                    </p:set>
                                    <p:animEffect transition="in" filter="wipe(down)">
                                      <p:cBhvr>
                                        <p:cTn id="72" dur="500"/>
                                        <p:tgtEl>
                                          <p:spTgt spid="205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wipe(down)">
                                      <p:cBhvr>
                                        <p:cTn id="75" dur="500"/>
                                        <p:tgtEl>
                                          <p:spTgt spid="76"/>
                                        </p:tgtEl>
                                      </p:cBhvr>
                                    </p:animEffect>
                                  </p:childTnLst>
                                </p:cTn>
                              </p:par>
                              <p:par>
                                <p:cTn id="76" presetID="22" presetClass="entr" presetSubtype="4" fill="hold"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down)">
                                      <p:cBhvr>
                                        <p:cTn id="78" dur="500"/>
                                        <p:tgtEl>
                                          <p:spTgt spid="39"/>
                                        </p:tgtEl>
                                      </p:cBhvr>
                                    </p:animEffect>
                                  </p:childTnLst>
                                </p:cTn>
                              </p:par>
                              <p:par>
                                <p:cTn id="79" presetID="22" presetClass="entr" presetSubtype="4" fill="hold"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wipe(down)">
                                      <p:cBhvr>
                                        <p:cTn id="86" dur="500"/>
                                        <p:tgtEl>
                                          <p:spTgt spid="29"/>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down)">
                                      <p:cBhvr>
                                        <p:cTn id="8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p:bldP spid="68" grpId="0"/>
      <p:bldP spid="71" grpId="0"/>
      <p:bldP spid="76" grpId="0"/>
      <p:bldP spid="77" grpId="0"/>
      <p:bldP spid="81" grpId="0"/>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511381" y="2745457"/>
            <a:ext cx="7579217" cy="821500"/>
          </a:xfrm>
        </p:spPr>
        <p:txBody>
          <a:bodyPr>
            <a:noAutofit/>
          </a:bodyPr>
          <a:lstStyle/>
          <a:p>
            <a:r>
              <a:rPr lang="en-IN" sz="6000" dirty="0">
                <a:solidFill>
                  <a:schemeClr val="accent2">
                    <a:lumMod val="75000"/>
                  </a:schemeClr>
                </a:solidFill>
              </a:rPr>
              <a:t>ML: Some Perspectives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7</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xmlns="" val="1135529721"/>
      </p:ext>
    </p:extLst>
  </p:cSld>
  <p:clrMapOvr>
    <a:masterClrMapping/>
  </p:clrMapOvr>
  <mc:AlternateContent xmlns:mc="http://schemas.openxmlformats.org/markup-compatibility/2006">
    <mc:Choice xmlns:p14="http://schemas.microsoft.com/office/powerpoint/2010/main" xmlns="" Requires="p14">
      <p:transition spd="slow" p14:dur="2000" advTm="13363"/>
    </mc:Choice>
    <mc:Fallback>
      <p:transition spd="slow" advTm="133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Geometric Perspective</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pPr/>
              <a:t>8</a:t>
            </a:fld>
            <a:endParaRPr lang="en-IN" sz="2800" dirty="0">
              <a:solidFill>
                <a:schemeClr val="accent2">
                  <a:lumMod val="40000"/>
                  <a:lumOff val="60000"/>
                </a:schemeClr>
              </a:solidFill>
            </a:endParaRPr>
          </a:p>
        </p:txBody>
      </p:sp>
      <p:sp>
        <p:nvSpPr>
          <p:cNvPr id="8" name="TextBox 7">
            <a:extLst>
              <a:ext uri="{FF2B5EF4-FFF2-40B4-BE49-F238E27FC236}">
                <a16:creationId xmlns:a16="http://schemas.microsoft.com/office/drawing/2014/main" xmlns="" id="{573ADA34-C03E-4318-96B7-5C37B29F4800}"/>
              </a:ext>
            </a:extLst>
          </p:cNvPr>
          <p:cNvSpPr txBox="1"/>
          <p:nvPr/>
        </p:nvSpPr>
        <p:spPr>
          <a:xfrm>
            <a:off x="0" y="6488668"/>
            <a:ext cx="4759636" cy="246221"/>
          </a:xfrm>
          <a:prstGeom prst="rect">
            <a:avLst/>
          </a:prstGeom>
          <a:noFill/>
        </p:spPr>
        <p:txBody>
          <a:bodyPr wrap="none" rtlCol="0">
            <a:spAutoFit/>
          </a:bodyPr>
          <a:lstStyle/>
          <a:p>
            <a:r>
              <a:rPr lang="en-IN" sz="1000" dirty="0"/>
              <a:t>Pic from: </a:t>
            </a:r>
            <a:r>
              <a:rPr lang="en-IN" sz="1000" dirty="0">
                <a:hlinkClick r:id="rId3"/>
              </a:rPr>
              <a:t>https://learningstatisticswithr.com/book/regression.html</a:t>
            </a:r>
            <a:r>
              <a:rPr lang="en-IN" sz="1000" dirty="0"/>
              <a:t>, </a:t>
            </a:r>
            <a:r>
              <a:rPr lang="en-IN" sz="1000" dirty="0">
                <a:hlinkClick r:id="rId4"/>
              </a:rPr>
              <a:t>https://maxstat.de/</a:t>
            </a:r>
            <a:endParaRPr lang="en-IN" sz="1000" dirty="0"/>
          </a:p>
        </p:txBody>
      </p:sp>
      <p:pic>
        <p:nvPicPr>
          <p:cNvPr id="3080" name="Picture 8">
            <a:extLst>
              <a:ext uri="{FF2B5EF4-FFF2-40B4-BE49-F238E27FC236}">
                <a16:creationId xmlns:a16="http://schemas.microsoft.com/office/drawing/2014/main" xmlns="" id="{58EC8128-769B-481C-9BBC-79CB3807CBA0}"/>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234553" y="2347362"/>
            <a:ext cx="3405329" cy="1983575"/>
          </a:xfrm>
          <a:prstGeom prst="rect">
            <a:avLst/>
          </a:prstGeom>
          <a:noFill/>
          <a:extLst>
            <a:ext uri="{909E8E84-426E-40DD-AFC4-6F175D3DCCD1}">
              <a14:hiddenFill xmlns:a14="http://schemas.microsoft.com/office/drawing/2010/main" xmlns="">
                <a:solidFill>
                  <a:srgbClr val="FFFFFF"/>
                </a:solidFill>
              </a14:hiddenFill>
            </a:ext>
          </a:extLst>
        </p:spPr>
      </p:pic>
      <p:pic>
        <p:nvPicPr>
          <p:cNvPr id="3082" name="Picture 10">
            <a:extLst>
              <a:ext uri="{FF2B5EF4-FFF2-40B4-BE49-F238E27FC236}">
                <a16:creationId xmlns:a16="http://schemas.microsoft.com/office/drawing/2014/main" xmlns="" id="{ACEFBEE1-DD6A-4A69-BB02-2D96D6D9C32D}"/>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4964721" y="2506016"/>
            <a:ext cx="3066013" cy="1777688"/>
          </a:xfrm>
          <a:prstGeom prst="rect">
            <a:avLst/>
          </a:prstGeom>
          <a:noFill/>
          <a:extLst>
            <a:ext uri="{909E8E84-426E-40DD-AFC4-6F175D3DCCD1}">
              <a14:hiddenFill xmlns:a14="http://schemas.microsoft.com/office/drawing/2010/main" xmlns="">
                <a:solidFill>
                  <a:srgbClr val="FFFFFF"/>
                </a:solidFill>
              </a14:hiddenFill>
            </a:ext>
          </a:extLst>
        </p:spPr>
      </p:pic>
      <p:sp>
        <p:nvSpPr>
          <p:cNvPr id="17" name="TextBox 16">
            <a:extLst>
              <a:ext uri="{FF2B5EF4-FFF2-40B4-BE49-F238E27FC236}">
                <a16:creationId xmlns:a16="http://schemas.microsoft.com/office/drawing/2014/main" xmlns="" id="{12B35921-4EDC-4580-9A3D-4E949685609A}"/>
              </a:ext>
            </a:extLst>
          </p:cNvPr>
          <p:cNvSpPr txBox="1"/>
          <p:nvPr/>
        </p:nvSpPr>
        <p:spPr>
          <a:xfrm>
            <a:off x="5967487" y="4155958"/>
            <a:ext cx="1060483" cy="276999"/>
          </a:xfrm>
          <a:prstGeom prst="rect">
            <a:avLst/>
          </a:prstGeom>
          <a:noFill/>
        </p:spPr>
        <p:txBody>
          <a:bodyPr wrap="none" rtlCol="0">
            <a:spAutoFit/>
          </a:bodyPr>
          <a:lstStyle/>
          <a:p>
            <a:r>
              <a:rPr lang="en-IN" sz="1200" dirty="0"/>
              <a:t>x: sleep hours</a:t>
            </a:r>
          </a:p>
        </p:txBody>
      </p:sp>
      <p:sp>
        <p:nvSpPr>
          <p:cNvPr id="18" name="TextBox 17">
            <a:extLst>
              <a:ext uri="{FF2B5EF4-FFF2-40B4-BE49-F238E27FC236}">
                <a16:creationId xmlns:a16="http://schemas.microsoft.com/office/drawing/2014/main" xmlns="" id="{A1BCD97E-147B-42FE-99CF-A3132F177CC8}"/>
              </a:ext>
            </a:extLst>
          </p:cNvPr>
          <p:cNvSpPr txBox="1"/>
          <p:nvPr/>
        </p:nvSpPr>
        <p:spPr>
          <a:xfrm rot="16200000">
            <a:off x="3828520" y="3245364"/>
            <a:ext cx="2073003" cy="276999"/>
          </a:xfrm>
          <a:prstGeom prst="rect">
            <a:avLst/>
          </a:prstGeom>
          <a:noFill/>
        </p:spPr>
        <p:txBody>
          <a:bodyPr wrap="none" rtlCol="0">
            <a:spAutoFit/>
          </a:bodyPr>
          <a:lstStyle/>
          <a:p>
            <a:r>
              <a:rPr lang="en-IN" sz="1200" dirty="0"/>
              <a:t>y: Grumpiness (scale of 0-100)</a:t>
            </a:r>
          </a:p>
        </p:txBody>
      </p:sp>
      <p:sp>
        <p:nvSpPr>
          <p:cNvPr id="19" name="TextBox 18">
            <a:extLst>
              <a:ext uri="{FF2B5EF4-FFF2-40B4-BE49-F238E27FC236}">
                <a16:creationId xmlns:a16="http://schemas.microsoft.com/office/drawing/2014/main" xmlns="" id="{02330DB7-F4DA-416E-8571-95A1377A21EA}"/>
              </a:ext>
            </a:extLst>
          </p:cNvPr>
          <p:cNvSpPr txBox="1"/>
          <p:nvPr/>
        </p:nvSpPr>
        <p:spPr>
          <a:xfrm>
            <a:off x="458390" y="2506016"/>
            <a:ext cx="4064922" cy="1631216"/>
          </a:xfrm>
          <a:prstGeom prst="rect">
            <a:avLst/>
          </a:prstGeom>
          <a:noFill/>
        </p:spPr>
        <p:txBody>
          <a:bodyPr wrap="square" rtlCol="0">
            <a:spAutoFit/>
          </a:bodyPr>
          <a:lstStyle/>
          <a:p>
            <a:r>
              <a:rPr lang="en-GB" sz="2000" b="1" dirty="0"/>
              <a:t>Regression:</a:t>
            </a:r>
            <a:r>
              <a:rPr lang="en-GB" sz="2000" dirty="0"/>
              <a:t> A supervised learning problem. Goal is to model the relationship between input (x) and real-valued output (y). This is akin to a </a:t>
            </a:r>
            <a:r>
              <a:rPr lang="en-GB" sz="2000" dirty="0">
                <a:solidFill>
                  <a:srgbClr val="FF0000"/>
                </a:solidFill>
              </a:rPr>
              <a:t>line or curve fitting </a:t>
            </a:r>
            <a:r>
              <a:rPr lang="en-GB" sz="2000" dirty="0"/>
              <a:t>problem</a:t>
            </a:r>
            <a:endParaRPr lang="en-IN" sz="2000" dirty="0"/>
          </a:p>
        </p:txBody>
      </p:sp>
      <p:pic>
        <p:nvPicPr>
          <p:cNvPr id="21" name="Picture 20">
            <a:extLst>
              <a:ext uri="{FF2B5EF4-FFF2-40B4-BE49-F238E27FC236}">
                <a16:creationId xmlns:a16="http://schemas.microsoft.com/office/drawing/2014/main" xmlns="" id="{0214AC00-A412-4780-BE76-3A1E6D665F4E}"/>
              </a:ext>
            </a:extLst>
          </p:cNvPr>
          <p:cNvPicPr>
            <a:picLocks noChangeAspect="1"/>
          </p:cNvPicPr>
          <p:nvPr/>
        </p:nvPicPr>
        <p:blipFill>
          <a:blip r:embed="rId7" cstate="print"/>
          <a:stretch>
            <a:fillRect/>
          </a:stretch>
        </p:blipFill>
        <p:spPr>
          <a:xfrm>
            <a:off x="4954693" y="4519667"/>
            <a:ext cx="6695764" cy="1909963"/>
          </a:xfrm>
          <a:prstGeom prst="rect">
            <a:avLst/>
          </a:prstGeom>
        </p:spPr>
      </p:pic>
      <p:sp>
        <p:nvSpPr>
          <p:cNvPr id="59" name="TextBox 58">
            <a:extLst>
              <a:ext uri="{FF2B5EF4-FFF2-40B4-BE49-F238E27FC236}">
                <a16:creationId xmlns:a16="http://schemas.microsoft.com/office/drawing/2014/main" xmlns="" id="{F9791C72-768C-4B21-879A-4B2C9B3EDFD6}"/>
              </a:ext>
            </a:extLst>
          </p:cNvPr>
          <p:cNvSpPr txBox="1"/>
          <p:nvPr/>
        </p:nvSpPr>
        <p:spPr>
          <a:xfrm>
            <a:off x="458389" y="4735984"/>
            <a:ext cx="4496303" cy="1631216"/>
          </a:xfrm>
          <a:prstGeom prst="rect">
            <a:avLst/>
          </a:prstGeom>
          <a:noFill/>
        </p:spPr>
        <p:txBody>
          <a:bodyPr wrap="square" rtlCol="0">
            <a:spAutoFit/>
          </a:bodyPr>
          <a:lstStyle/>
          <a:p>
            <a:r>
              <a:rPr lang="en-GB" sz="2000" b="1" dirty="0"/>
              <a:t>Classification:</a:t>
            </a:r>
            <a:r>
              <a:rPr lang="en-GB" sz="2000" dirty="0"/>
              <a:t> A supervised learning problem. Goal is to learn a to predict which of the two or more classes an input belongs to. Akin to learning </a:t>
            </a:r>
            <a:r>
              <a:rPr lang="en-IN" sz="2000" dirty="0">
                <a:solidFill>
                  <a:srgbClr val="FF0000"/>
                </a:solidFill>
              </a:rPr>
              <a:t>linear/nonlinear separator </a:t>
            </a:r>
            <a:r>
              <a:rPr lang="en-IN" sz="2000" dirty="0"/>
              <a:t>for the inputs</a:t>
            </a:r>
          </a:p>
        </p:txBody>
      </p:sp>
      <p:sp>
        <p:nvSpPr>
          <p:cNvPr id="22" name="TextBox 21">
            <a:extLst>
              <a:ext uri="{FF2B5EF4-FFF2-40B4-BE49-F238E27FC236}">
                <a16:creationId xmlns:a16="http://schemas.microsoft.com/office/drawing/2014/main" xmlns="" id="{A05B13C3-0544-493D-92EA-0C6FE4003D17}"/>
              </a:ext>
            </a:extLst>
          </p:cNvPr>
          <p:cNvSpPr txBox="1"/>
          <p:nvPr/>
        </p:nvSpPr>
        <p:spPr>
          <a:xfrm>
            <a:off x="90933" y="1187196"/>
            <a:ext cx="11958210" cy="1107996"/>
          </a:xfrm>
          <a:prstGeom prst="rect">
            <a:avLst/>
          </a:prstGeom>
          <a:noFill/>
        </p:spPr>
        <p:txBody>
          <a:bodyPr wrap="none" rtlCol="0">
            <a:spAutoFit/>
          </a:bodyPr>
          <a:lstStyle/>
          <a:p>
            <a:pPr marL="285750" indent="-285750">
              <a:buFont typeface="Wingdings" panose="05000000000000000000" pitchFamily="2" charset="2"/>
              <a:buChar char="§"/>
            </a:pPr>
            <a:r>
              <a:rPr lang="en-IN" sz="2200" dirty="0"/>
              <a:t>Basic fact: Inputs in ML problems can often be represented as </a:t>
            </a:r>
            <a:r>
              <a:rPr lang="en-IN" sz="2200" dirty="0">
                <a:solidFill>
                  <a:srgbClr val="FF0000"/>
                </a:solidFill>
              </a:rPr>
              <a:t>points or vectors </a:t>
            </a:r>
            <a:r>
              <a:rPr lang="en-IN" sz="2200" dirty="0"/>
              <a:t>in some vector space</a:t>
            </a:r>
          </a:p>
          <a:p>
            <a:pPr marL="285750" indent="-285750">
              <a:buFont typeface="Wingdings" panose="05000000000000000000" pitchFamily="2" charset="2"/>
              <a:buChar char="§"/>
            </a:pPr>
            <a:endParaRPr lang="en-IN" sz="2200" dirty="0"/>
          </a:p>
          <a:p>
            <a:pPr marL="285750" indent="-285750">
              <a:buFont typeface="Wingdings" panose="05000000000000000000" pitchFamily="2" charset="2"/>
              <a:buChar char="§"/>
            </a:pPr>
            <a:r>
              <a:rPr lang="en-IN" sz="2200" dirty="0"/>
              <a:t>Doing ML on such data can thus be seen from a geometric view</a:t>
            </a:r>
          </a:p>
        </p:txBody>
      </p:sp>
      <p:sp>
        <p:nvSpPr>
          <p:cNvPr id="66" name="Speech Bubble: Rectangle 65">
            <a:extLst>
              <a:ext uri="{FF2B5EF4-FFF2-40B4-BE49-F238E27FC236}">
                <a16:creationId xmlns:a16="http://schemas.microsoft.com/office/drawing/2014/main" xmlns="" id="{150B146A-EFD5-487F-8FF3-DFCF58DF5A7E}"/>
              </a:ext>
            </a:extLst>
          </p:cNvPr>
          <p:cNvSpPr/>
          <p:nvPr/>
        </p:nvSpPr>
        <p:spPr>
          <a:xfrm>
            <a:off x="7924458" y="317052"/>
            <a:ext cx="3457918" cy="513972"/>
          </a:xfrm>
          <a:prstGeom prst="wedgeRectCallout">
            <a:avLst>
              <a:gd name="adj1" fmla="val -43980"/>
              <a:gd name="adj2" fmla="val 14354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Recall that feature extraction converts inputs into a </a:t>
            </a:r>
            <a:r>
              <a:rPr lang="en-IN" sz="1600" dirty="0">
                <a:solidFill>
                  <a:srgbClr val="FF0000"/>
                </a:solidFill>
              </a:rPr>
              <a:t>numeric representation</a:t>
            </a:r>
          </a:p>
        </p:txBody>
      </p:sp>
    </p:spTree>
    <p:custDataLst>
      <p:tags r:id="rId1"/>
    </p:custDataLst>
    <p:extLst>
      <p:ext uri="{BB962C8B-B14F-4D97-AF65-F5344CB8AC3E}">
        <p14:creationId xmlns:p14="http://schemas.microsoft.com/office/powerpoint/2010/main" xmlns="" val="2246684069"/>
      </p:ext>
    </p:extLst>
  </p:cSld>
  <p:clrMapOvr>
    <a:masterClrMapping/>
  </p:clrMapOvr>
  <mc:AlternateContent xmlns:mc="http://schemas.openxmlformats.org/markup-compatibility/2006">
    <mc:Choice xmlns:p14="http://schemas.microsoft.com/office/powerpoint/2010/main" xmlns="" Requires="p14">
      <p:transition spd="slow" p14:dur="2000" advTm="269395"/>
    </mc:Choice>
    <mc:Fallback>
      <p:transition spd="slow" advTm="2693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down)">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down)">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wipe(down)">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82"/>
                                        </p:tgtEl>
                                        <p:attrNameLst>
                                          <p:attrName>style.visibility</p:attrName>
                                        </p:attrNameLst>
                                      </p:cBhvr>
                                      <p:to>
                                        <p:strVal val="visible"/>
                                      </p:to>
                                    </p:set>
                                    <p:animEffect transition="in" filter="wipe(down)">
                                      <p:cBhvr>
                                        <p:cTn id="27" dur="500"/>
                                        <p:tgtEl>
                                          <p:spTgt spid="308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080"/>
                                        </p:tgtEl>
                                        <p:attrNameLst>
                                          <p:attrName>style.visibility</p:attrName>
                                        </p:attrNameLst>
                                      </p:cBhvr>
                                      <p:to>
                                        <p:strVal val="visible"/>
                                      </p:to>
                                    </p:set>
                                    <p:animEffect transition="in" filter="wipe(down)">
                                      <p:cBhvr>
                                        <p:cTn id="38" dur="500"/>
                                        <p:tgtEl>
                                          <p:spTgt spid="308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down)">
                                      <p:cBhvr>
                                        <p:cTn id="43" dur="500"/>
                                        <p:tgtEl>
                                          <p:spTgt spid="5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8" grpId="0"/>
      <p:bldP spid="19" grpId="0"/>
      <p:bldP spid="59" grpId="0"/>
      <p:bldP spid="6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Geometric Perspective</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11344275" y="136939"/>
            <a:ext cx="582480" cy="365125"/>
          </a:xfrm>
        </p:spPr>
        <p:txBody>
          <a:bodyPr/>
          <a:lstStyle/>
          <a:p>
            <a:fld id="{80FED9D3-AF84-488D-8A6A-726D5349CDAB}" type="slidenum">
              <a:rPr lang="en-IN" sz="2800" smtClean="0">
                <a:solidFill>
                  <a:schemeClr val="accent2">
                    <a:lumMod val="40000"/>
                    <a:lumOff val="60000"/>
                  </a:schemeClr>
                </a:solidFill>
              </a:rPr>
              <a:pPr/>
              <a:t>9</a:t>
            </a:fld>
            <a:endParaRPr lang="en-IN" sz="2800" dirty="0">
              <a:solidFill>
                <a:schemeClr val="accent2">
                  <a:lumMod val="40000"/>
                  <a:lumOff val="60000"/>
                </a:schemeClr>
              </a:solidFill>
            </a:endParaRPr>
          </a:p>
        </p:txBody>
      </p:sp>
      <p:sp>
        <p:nvSpPr>
          <p:cNvPr id="19" name="TextBox 18">
            <a:extLst>
              <a:ext uri="{FF2B5EF4-FFF2-40B4-BE49-F238E27FC236}">
                <a16:creationId xmlns:a16="http://schemas.microsoft.com/office/drawing/2014/main" xmlns="" id="{02330DB7-F4DA-416E-8571-95A1377A21EA}"/>
              </a:ext>
            </a:extLst>
          </p:cNvPr>
          <p:cNvSpPr txBox="1"/>
          <p:nvPr/>
        </p:nvSpPr>
        <p:spPr>
          <a:xfrm>
            <a:off x="566420" y="1667235"/>
            <a:ext cx="4207945" cy="1323439"/>
          </a:xfrm>
          <a:prstGeom prst="rect">
            <a:avLst/>
          </a:prstGeom>
          <a:noFill/>
        </p:spPr>
        <p:txBody>
          <a:bodyPr wrap="square" rtlCol="0">
            <a:spAutoFit/>
          </a:bodyPr>
          <a:lstStyle/>
          <a:p>
            <a:r>
              <a:rPr lang="en-GB" sz="2000" b="1" dirty="0"/>
              <a:t>Clustering:</a:t>
            </a:r>
            <a:r>
              <a:rPr lang="en-GB" sz="2000" dirty="0"/>
              <a:t> An unsupervised learning problem. Goal is to group inputs in a few clusters </a:t>
            </a:r>
            <a:r>
              <a:rPr lang="en-GB" sz="2000" dirty="0">
                <a:solidFill>
                  <a:srgbClr val="FF0000"/>
                </a:solidFill>
              </a:rPr>
              <a:t>based on their similarities with each other</a:t>
            </a:r>
            <a:endParaRPr lang="en-IN" sz="2000" dirty="0">
              <a:solidFill>
                <a:srgbClr val="FF0000"/>
              </a:solidFill>
            </a:endParaRPr>
          </a:p>
        </p:txBody>
      </p:sp>
      <p:sp>
        <p:nvSpPr>
          <p:cNvPr id="59" name="TextBox 58">
            <a:extLst>
              <a:ext uri="{FF2B5EF4-FFF2-40B4-BE49-F238E27FC236}">
                <a16:creationId xmlns:a16="http://schemas.microsoft.com/office/drawing/2014/main" xmlns="" id="{F9791C72-768C-4B21-879A-4B2C9B3EDFD6}"/>
              </a:ext>
            </a:extLst>
          </p:cNvPr>
          <p:cNvSpPr txBox="1"/>
          <p:nvPr/>
        </p:nvSpPr>
        <p:spPr>
          <a:xfrm>
            <a:off x="566420" y="4299440"/>
            <a:ext cx="4391169" cy="1631216"/>
          </a:xfrm>
          <a:prstGeom prst="rect">
            <a:avLst/>
          </a:prstGeom>
          <a:noFill/>
        </p:spPr>
        <p:txBody>
          <a:bodyPr wrap="square" rtlCol="0">
            <a:spAutoFit/>
          </a:bodyPr>
          <a:lstStyle/>
          <a:p>
            <a:r>
              <a:rPr lang="en-GB" sz="2000" b="1" dirty="0"/>
              <a:t>Dimensionality Reduction:</a:t>
            </a:r>
            <a:r>
              <a:rPr lang="en-GB" sz="2000" dirty="0"/>
              <a:t> An unsupervised learning problem. Goal is to </a:t>
            </a:r>
            <a:r>
              <a:rPr lang="en-IN" sz="2000" dirty="0">
                <a:solidFill>
                  <a:srgbClr val="FF0000"/>
                </a:solidFill>
              </a:rPr>
              <a:t>compress the size </a:t>
            </a:r>
            <a:r>
              <a:rPr lang="en-IN" sz="2000" dirty="0"/>
              <a:t>of each input without losing much information present in the data</a:t>
            </a:r>
          </a:p>
        </p:txBody>
      </p:sp>
      <p:pic>
        <p:nvPicPr>
          <p:cNvPr id="5122" name="Picture 2">
            <a:extLst>
              <a:ext uri="{FF2B5EF4-FFF2-40B4-BE49-F238E27FC236}">
                <a16:creationId xmlns:a16="http://schemas.microsoft.com/office/drawing/2014/main" xmlns="" id="{17F08A1C-0E4B-435F-B5C6-4C23BB5A3C9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015761" y="1667235"/>
            <a:ext cx="2605117" cy="1761765"/>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4" descr="Clipart Thanksgiving Hand Clip Black And White Stock - Thinking Light Bulb Clip Art - Png Download (950x1015), Png Download">
            <a:extLst>
              <a:ext uri="{FF2B5EF4-FFF2-40B4-BE49-F238E27FC236}">
                <a16:creationId xmlns:a16="http://schemas.microsoft.com/office/drawing/2014/main" xmlns="" id="{963167D1-F7A3-4C8A-AB91-98744F508E7B}"/>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851712" y="1212408"/>
            <a:ext cx="1075043" cy="126338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Speech Bubble: Rectangle 14">
            <a:extLst>
              <a:ext uri="{FF2B5EF4-FFF2-40B4-BE49-F238E27FC236}">
                <a16:creationId xmlns:a16="http://schemas.microsoft.com/office/drawing/2014/main" xmlns="" id="{5A9AE566-CED4-4760-A0C1-89E09BCDE324}"/>
              </a:ext>
            </a:extLst>
          </p:cNvPr>
          <p:cNvSpPr/>
          <p:nvPr/>
        </p:nvSpPr>
        <p:spPr>
          <a:xfrm>
            <a:off x="8443012" y="1433348"/>
            <a:ext cx="2094297" cy="821500"/>
          </a:xfrm>
          <a:prstGeom prst="wedgeRectCallout">
            <a:avLst>
              <a:gd name="adj1" fmla="val 66837"/>
              <a:gd name="adj2" fmla="val -1181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Clustering looks like classification to me. Is there any difference?</a:t>
            </a:r>
          </a:p>
        </p:txBody>
      </p:sp>
      <p:pic>
        <p:nvPicPr>
          <p:cNvPr id="16" name="Picture 15">
            <a:extLst>
              <a:ext uri="{FF2B5EF4-FFF2-40B4-BE49-F238E27FC236}">
                <a16:creationId xmlns:a16="http://schemas.microsoft.com/office/drawing/2014/main" xmlns="" id="{4C5BD177-64D1-4EB6-A527-126A9F436ACF}"/>
              </a:ext>
            </a:extLst>
          </p:cNvPr>
          <p:cNvPicPr>
            <a:picLocks noChangeAspect="1"/>
          </p:cNvPicPr>
          <p:nvPr/>
        </p:nvPicPr>
        <p:blipFill>
          <a:blip r:embed="rId5" cstate="print"/>
          <a:stretch>
            <a:fillRect/>
          </a:stretch>
        </p:blipFill>
        <p:spPr>
          <a:xfrm>
            <a:off x="10916068" y="2740910"/>
            <a:ext cx="1010687" cy="965223"/>
          </a:xfrm>
          <a:prstGeom prst="rect">
            <a:avLst/>
          </a:prstGeom>
        </p:spPr>
      </p:pic>
      <p:sp>
        <p:nvSpPr>
          <p:cNvPr id="20" name="Speech Bubble: Rectangle 19">
            <a:extLst>
              <a:ext uri="{FF2B5EF4-FFF2-40B4-BE49-F238E27FC236}">
                <a16:creationId xmlns:a16="http://schemas.microsoft.com/office/drawing/2014/main" xmlns="" id="{0ED79AA6-96C7-4A9B-A5E0-42F4FFE89673}"/>
              </a:ext>
            </a:extLst>
          </p:cNvPr>
          <p:cNvSpPr/>
          <p:nvPr/>
        </p:nvSpPr>
        <p:spPr>
          <a:xfrm>
            <a:off x="7789246" y="2490576"/>
            <a:ext cx="3126822" cy="821500"/>
          </a:xfrm>
          <a:prstGeom prst="wedgeRectCallout">
            <a:avLst>
              <a:gd name="adj1" fmla="val 55756"/>
              <a:gd name="adj2" fmla="val 2296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Yes. In clustering, we don’t know the labels. Goal is to separate them without any labeled “supervision”</a:t>
            </a:r>
            <a:endParaRPr lang="en-IN" sz="1600" dirty="0">
              <a:solidFill>
                <a:schemeClr val="tx1"/>
              </a:solidFill>
            </a:endParaRPr>
          </a:p>
        </p:txBody>
      </p:sp>
      <p:pic>
        <p:nvPicPr>
          <p:cNvPr id="5124" name="Picture 4">
            <a:extLst>
              <a:ext uri="{FF2B5EF4-FFF2-40B4-BE49-F238E27FC236}">
                <a16:creationId xmlns:a16="http://schemas.microsoft.com/office/drawing/2014/main" xmlns="" id="{2672EDE2-CD87-4AEE-AB05-D6297A99C342}"/>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5128536" y="4153474"/>
            <a:ext cx="2492342" cy="2231134"/>
          </a:xfrm>
          <a:prstGeom prst="rect">
            <a:avLst/>
          </a:prstGeom>
          <a:noFill/>
          <a:extLst>
            <a:ext uri="{909E8E84-426E-40DD-AFC4-6F175D3DCCD1}">
              <a14:hiddenFill xmlns:a14="http://schemas.microsoft.com/office/drawing/2010/main" xmlns="">
                <a:solidFill>
                  <a:srgbClr val="FFFFFF"/>
                </a:solidFill>
              </a14:hiddenFill>
            </a:ext>
          </a:extLst>
        </p:spPr>
      </p:pic>
      <p:pic>
        <p:nvPicPr>
          <p:cNvPr id="5126" name="Picture 6">
            <a:extLst>
              <a:ext uri="{FF2B5EF4-FFF2-40B4-BE49-F238E27FC236}">
                <a16:creationId xmlns:a16="http://schemas.microsoft.com/office/drawing/2014/main" xmlns="" id="{E457A6A1-84E3-4640-B4B7-4C39E234BB87}"/>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7862273" y="4258837"/>
            <a:ext cx="3126822" cy="2020408"/>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2236961318"/>
      </p:ext>
    </p:extLst>
  </p:cSld>
  <p:clrMapOvr>
    <a:masterClrMapping/>
  </p:clrMapOvr>
  <mc:AlternateContent xmlns:mc="http://schemas.openxmlformats.org/markup-compatibility/2006">
    <mc:Choice xmlns:p14="http://schemas.microsoft.com/office/powerpoint/2010/main" xmlns="" Requires="p14">
      <p:transition spd="slow" p14:dur="2000" advTm="205708"/>
    </mc:Choice>
    <mc:Fallback>
      <p:transition spd="slow" advTm="2057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ipe(down)">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down)">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124"/>
                                        </p:tgtEl>
                                        <p:attrNameLst>
                                          <p:attrName>style.visibility</p:attrName>
                                        </p:attrNameLst>
                                      </p:cBhvr>
                                      <p:to>
                                        <p:strVal val="visible"/>
                                      </p:to>
                                    </p:set>
                                    <p:animEffect transition="in" filter="wipe(down)">
                                      <p:cBhvr>
                                        <p:cTn id="38" dur="500"/>
                                        <p:tgtEl>
                                          <p:spTgt spid="51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126"/>
                                        </p:tgtEl>
                                        <p:attrNameLst>
                                          <p:attrName>style.visibility</p:attrName>
                                        </p:attrNameLst>
                                      </p:cBhvr>
                                      <p:to>
                                        <p:strVal val="visible"/>
                                      </p:to>
                                    </p:set>
                                    <p:animEffect transition="in" filter="wipe(down)">
                                      <p:cBhvr>
                                        <p:cTn id="43"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9" grpId="0"/>
      <p:bldP spid="15" grpId="0" animBg="1"/>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8|11|16.3"/>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126.7677"/>
  <p:tag name="LATEXADDIN" val="\documentclass{article}&#10;\usepackage{amsmath}&#10;\pagestyle{empty}&#10;\begin{document}&#10;&#10;$S_t^a$&#10;&#10;&#10;\end{document}"/>
  <p:tag name="IGUANATEXSIZE" val="20"/>
  <p:tag name="IGUANATEXCURSOR" val="83"/>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TIMING" val="|1.8|11|16.3"/>
</p:tagLst>
</file>

<file path=ppt/tags/tag12.xml><?xml version="1.0" encoding="utf-8"?>
<p:tagLst xmlns:a="http://schemas.openxmlformats.org/drawingml/2006/main" xmlns:r="http://schemas.openxmlformats.org/officeDocument/2006/relationships" xmlns:p="http://schemas.openxmlformats.org/presentationml/2006/main">
  <p:tag name="TIMING" val="|7.2|17|15.6|2.7|41.6|79.9|69.2|17.1"/>
</p:tagLst>
</file>

<file path=ppt/tags/tag13.xml><?xml version="1.0" encoding="utf-8"?>
<p:tagLst xmlns:a="http://schemas.openxmlformats.org/drawingml/2006/main" xmlns:r="http://schemas.openxmlformats.org/officeDocument/2006/relationships" xmlns:p="http://schemas.openxmlformats.org/presentationml/2006/main">
  <p:tag name="TIMING" val="|9.2|6.2|3|19.5|21.6|23.8|70.7"/>
</p:tagLst>
</file>

<file path=ppt/tags/tag14.xml><?xml version="1.0" encoding="utf-8"?>
<p:tagLst xmlns:a="http://schemas.openxmlformats.org/drawingml/2006/main" xmlns:r="http://schemas.openxmlformats.org/officeDocument/2006/relationships" xmlns:p="http://schemas.openxmlformats.org/presentationml/2006/main">
  <p:tag name="TIMING" val="|10.8|0.2|43.6|19.2|5.7|41.7"/>
</p:tagLst>
</file>

<file path=ppt/tags/tag15.xml><?xml version="1.0" encoding="utf-8"?>
<p:tagLst xmlns:a="http://schemas.openxmlformats.org/drawingml/2006/main" xmlns:r="http://schemas.openxmlformats.org/officeDocument/2006/relationships" xmlns:p="http://schemas.openxmlformats.org/presentationml/2006/main">
  <p:tag name="TIMING" val="|23.5|10.7|12.4|26.8|9.2|5.1|40.6|10.4"/>
</p:tagLst>
</file>

<file path=ppt/tags/tag16.xml><?xml version="1.0" encoding="utf-8"?>
<p:tagLst xmlns:a="http://schemas.openxmlformats.org/drawingml/2006/main" xmlns:r="http://schemas.openxmlformats.org/officeDocument/2006/relationships" xmlns:p="http://schemas.openxmlformats.org/presentationml/2006/main">
  <p:tag name="TIMING" val="|1.8|11|16.3"/>
</p:tagLst>
</file>

<file path=ppt/tags/tag17.xml><?xml version="1.0" encoding="utf-8"?>
<p:tagLst xmlns:a="http://schemas.openxmlformats.org/drawingml/2006/main" xmlns:r="http://schemas.openxmlformats.org/officeDocument/2006/relationships" xmlns:p="http://schemas.openxmlformats.org/presentationml/2006/main">
  <p:tag name="TIMING" val="|1.1|12|45.7|7.7|6.9|5.8|6.2|20.3"/>
</p:tagLst>
</file>

<file path=ppt/tags/tag18.xml><?xml version="1.0" encoding="utf-8"?>
<p:tagLst xmlns:a="http://schemas.openxmlformats.org/drawingml/2006/main" xmlns:r="http://schemas.openxmlformats.org/officeDocument/2006/relationships" xmlns:p="http://schemas.openxmlformats.org/presentationml/2006/main">
  <p:tag name="TIMING" val="|6.3|6.6|1.1|0.8|1.8|5.1|9.8|23.6|47"/>
</p:tagLst>
</file>

<file path=ppt/tags/tag19.xml><?xml version="1.0" encoding="utf-8"?>
<p:tagLst xmlns:a="http://schemas.openxmlformats.org/drawingml/2006/main" xmlns:r="http://schemas.openxmlformats.org/officeDocument/2006/relationships" xmlns:p="http://schemas.openxmlformats.org/presentationml/2006/main">
  <p:tag name="TIMING" val="|5.3|9.1|25.4|0.2|42.1|32.4"/>
</p:tagLst>
</file>

<file path=ppt/tags/tag2.xml><?xml version="1.0" encoding="utf-8"?>
<p:tagLst xmlns:a="http://schemas.openxmlformats.org/drawingml/2006/main" xmlns:r="http://schemas.openxmlformats.org/officeDocument/2006/relationships" xmlns:p="http://schemas.openxmlformats.org/presentationml/2006/main">
  <p:tag name="TIMING" val="|20.6|3|4.8|9.2|36.7|16.1|7.8|15.4|22.1|6.4|27.6"/>
</p:tagLst>
</file>

<file path=ppt/tags/tag20.xml><?xml version="1.0" encoding="utf-8"?>
<p:tagLst xmlns:a="http://schemas.openxmlformats.org/drawingml/2006/main" xmlns:r="http://schemas.openxmlformats.org/officeDocument/2006/relationships" xmlns:p="http://schemas.openxmlformats.org/presentationml/2006/main">
  <p:tag name="TIMING" val="|11.9|18.3|30.4|14|21.7|26.8|17.2"/>
</p:tagLst>
</file>

<file path=ppt/tags/tag21.xml><?xml version="1.0" encoding="utf-8"?>
<p:tagLst xmlns:a="http://schemas.openxmlformats.org/drawingml/2006/main" xmlns:r="http://schemas.openxmlformats.org/officeDocument/2006/relationships" xmlns:p="http://schemas.openxmlformats.org/presentationml/2006/main">
  <p:tag name="TIMING" val="|12|9.4|22.9|10|38|10.8"/>
</p:tagLst>
</file>

<file path=ppt/tags/tag22.xml><?xml version="1.0" encoding="utf-8"?>
<p:tagLst xmlns:a="http://schemas.openxmlformats.org/drawingml/2006/main" xmlns:r="http://schemas.openxmlformats.org/officeDocument/2006/relationships" xmlns:p="http://schemas.openxmlformats.org/presentationml/2006/main">
  <p:tag name="TIMING" val="|45.5|5.9|7.9|26.4|2.8|0.1|56.4|12.3"/>
</p:tagLst>
</file>

<file path=ppt/tags/tag23.xml><?xml version="1.0" encoding="utf-8"?>
<p:tagLst xmlns:a="http://schemas.openxmlformats.org/drawingml/2006/main" xmlns:r="http://schemas.openxmlformats.org/officeDocument/2006/relationships" xmlns:p="http://schemas.openxmlformats.org/presentationml/2006/main">
  <p:tag name="TIMING" val="|9|16|13.6|9.4|35|12.4|17.3|18.6"/>
</p:tagLst>
</file>

<file path=ppt/tags/tag24.xml><?xml version="1.0" encoding="utf-8"?>
<p:tagLst xmlns:a="http://schemas.openxmlformats.org/drawingml/2006/main" xmlns:r="http://schemas.openxmlformats.org/officeDocument/2006/relationships" xmlns:p="http://schemas.openxmlformats.org/presentationml/2006/main">
  <p:tag name="TIMING" val="|8.3|5.3|12.9|13.6|17|13.2"/>
</p:tagLst>
</file>

<file path=ppt/tags/tag25.xml><?xml version="1.0" encoding="utf-8"?>
<p:tagLst xmlns:a="http://schemas.openxmlformats.org/drawingml/2006/main" xmlns:r="http://schemas.openxmlformats.org/officeDocument/2006/relationships" xmlns:p="http://schemas.openxmlformats.org/presentationml/2006/main">
  <p:tag name="TIMING" val="|9.6|10.6|10|10.2|18.9|32.3|13.8|12.1|12.8"/>
</p:tagLst>
</file>

<file path=ppt/tags/tag26.xml><?xml version="1.0" encoding="utf-8"?>
<p:tagLst xmlns:a="http://schemas.openxmlformats.org/drawingml/2006/main" xmlns:r="http://schemas.openxmlformats.org/officeDocument/2006/relationships" xmlns:p="http://schemas.openxmlformats.org/presentationml/2006/main">
  <p:tag name="TIMING" val="|1.8|11|16.3"/>
</p:tagLst>
</file>

<file path=ppt/tags/tag3.xml><?xml version="1.0" encoding="utf-8"?>
<p:tagLst xmlns:a="http://schemas.openxmlformats.org/drawingml/2006/main" xmlns:r="http://schemas.openxmlformats.org/officeDocument/2006/relationships" xmlns:p="http://schemas.openxmlformats.org/presentationml/2006/main">
  <p:tag name="TIMING" val="|15.4|7.6|3.5|16.7|12|24.3|11.4|26.9|7.4|5.4|2|4.6|27|13.5"/>
</p:tagLst>
</file>

<file path=ppt/tags/tag4.xml><?xml version="1.0" encoding="utf-8"?>
<p:tagLst xmlns:a="http://schemas.openxmlformats.org/drawingml/2006/main" xmlns:r="http://schemas.openxmlformats.org/officeDocument/2006/relationships" xmlns:p="http://schemas.openxmlformats.org/presentationml/2006/main">
  <p:tag name="TIMING" val="|5|9.9|6.2|9.2|10.7|15.6|16.5|16.8"/>
</p:tagLst>
</file>

<file path=ppt/tags/tag5.xml><?xml version="1.0" encoding="utf-8"?>
<p:tagLst xmlns:a="http://schemas.openxmlformats.org/drawingml/2006/main" xmlns:r="http://schemas.openxmlformats.org/officeDocument/2006/relationships" xmlns:p="http://schemas.openxmlformats.org/presentationml/2006/main">
  <p:tag name="TIMING" val="|19.2|10.6|7.5|27|31.7|25.6"/>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120.0168"/>
  <p:tag name="LATEXADDIN" val="\documentclass{article}&#10;\usepackage{amsmath}&#10;\pagestyle{empty}&#10;\begin{document}&#10;&#10;$S_t^e$&#10;&#10;&#10;\end{document}"/>
  <p:tag name="IGUANATEXSIZE" val="18"/>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123.0172"/>
  <p:tag name="LATEXADDIN" val="\documentclass{article}&#10;\usepackage{amsmath}&#10;\pagestyle{empty}&#10;\begin{document}&#10;&#10;&#10;$O_t$&#10;&#10;\end{document}"/>
  <p:tag name="IGUANATEXSIZE" val="20"/>
  <p:tag name="IGUANATEXCURSOR" val="86"/>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23.7672"/>
  <p:tag name="LATEXADDIN" val="\documentclass{article}&#10;\usepackage{amsmath}&#10;\pagestyle{empty}&#10;\begin{document}&#10;&#10;&#10;$A_t$&#10;&#10;\end{document}"/>
  <p:tag name="IGUANATEXSIZE" val="20"/>
  <p:tag name="IGUANATEXCURSOR" val="87"/>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4.2646"/>
  <p:tag name="ORIGINALWIDTH" val="123.0172"/>
  <p:tag name="LATEXADDIN" val="\documentclass{article}&#10;\usepackage{amsmath}&#10;\pagestyle{empty}&#10;\begin{document}&#10;&#10;&#10;$R_t$&#10;&#10;\end{document}"/>
  <p:tag name="IGUANATEXSIZE" val="20"/>
  <p:tag name="IGUANATEXCURSOR" val="87"/>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4530</TotalTime>
  <Words>1530</Words>
  <Application>Microsoft Office PowerPoint</Application>
  <PresentationFormat>Custom</PresentationFormat>
  <Paragraphs>285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Working with Data and Features</vt:lpstr>
      <vt:lpstr>Plan for today</vt:lpstr>
      <vt:lpstr>A Loose Taxonomy of ML</vt:lpstr>
      <vt:lpstr>A Typical Supervised Learning Workflow</vt:lpstr>
      <vt:lpstr>A Typical Unsupervised Learning Workflow</vt:lpstr>
      <vt:lpstr>A Typical Reinforcement Learning Workflow</vt:lpstr>
      <vt:lpstr>ML: Some Perspectives</vt:lpstr>
      <vt:lpstr>Geometric Perspective</vt:lpstr>
      <vt:lpstr>Geometric Perspective</vt:lpstr>
      <vt:lpstr>Perspective as function approximation</vt:lpstr>
      <vt:lpstr>Perspective as probability estimation</vt:lpstr>
      <vt:lpstr>Data and Features</vt:lpstr>
      <vt:lpstr>Data and Features</vt:lpstr>
      <vt:lpstr>Example: Feature Extraction for Text Data</vt:lpstr>
      <vt:lpstr>Example: Feature Extraction for Image Data</vt:lpstr>
      <vt:lpstr>Feature Selection</vt:lpstr>
      <vt:lpstr>Some More Postprocessing: Feature Scaling</vt:lpstr>
      <vt:lpstr>Deep Learning: An End-to-End Approach to ML</vt:lpstr>
      <vt:lpstr>Some Notation/Nomenclature/Convention</vt:lpstr>
      <vt:lpstr>Types of Features and Types of Outputs</vt:lpstr>
      <vt:lpstr>Some Basic Operations of Inputs</vt:lpstr>
      <vt:lpstr>Next Class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Logistics</dc:title>
  <dc:creator>Nisheeth Srivastava</dc:creator>
  <cp:lastModifiedBy>nisheeth</cp:lastModifiedBy>
  <cp:revision>274</cp:revision>
  <dcterms:created xsi:type="dcterms:W3CDTF">2020-07-07T20:42:16Z</dcterms:created>
  <dcterms:modified xsi:type="dcterms:W3CDTF">2021-08-04T12:23:59Z</dcterms:modified>
</cp:coreProperties>
</file>