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1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88CAC-BA32-4D08-87E1-50CF86DB9F97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30CC8-68D1-43DB-BC9F-C8C48AF5C58A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E1375-F84B-4FF8-83F1-1C05775036F6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You can only get generalization through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5E60EF-83CD-4538-9790-4433449E62E7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26F0CB-1D7D-4F8B-98EF-7B828B1C91EE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From the link above:</a:t>
            </a:r>
          </a:p>
          <a:p>
            <a:r>
              <a:rPr lang="en-US" altLang="en-US" smtClean="0"/>
              <a:t>You can only get generalization through assumptions.</a:t>
            </a:r>
          </a:p>
          <a:p>
            <a:r>
              <a:rPr lang="en-US" altLang="en-US" smtClean="0"/>
              <a:t>Thus in order to minimize the MSE, we need to minimize both</a:t>
            </a:r>
          </a:p>
          <a:p>
            <a:r>
              <a:rPr lang="en-US" altLang="en-US" smtClean="0"/>
              <a:t>the bias and the variance. However, this is not trivial to do this. For instance, just</a:t>
            </a:r>
          </a:p>
          <a:p>
            <a:r>
              <a:rPr lang="en-US" altLang="en-US" smtClean="0"/>
              <a:t>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 smtClean="0"/>
              <a:t>always the same, thus the variance would be zero—but the bias of our estimate</a:t>
            </a:r>
          </a:p>
          <a:p>
            <a:r>
              <a:rPr lang="en-US" altLang="en-US" smtClean="0"/>
              <a:t>(i.e., the amount we are off the real function) would be tremendously large. On</a:t>
            </a:r>
          </a:p>
          <a:p>
            <a:r>
              <a:rPr lang="en-US" altLang="en-US" smtClean="0"/>
              <a:t>the other hand, the neural network could perfectly interpolate the training data,</a:t>
            </a:r>
          </a:p>
          <a:p>
            <a:r>
              <a:rPr lang="en-US" altLang="en-US" smtClean="0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 smtClean="0"/>
              <a:t>but the variance term will become equal to the variance of the noise, which may</a:t>
            </a:r>
          </a:p>
          <a:p>
            <a:r>
              <a:rPr lang="en-US" altLang="en-US" smtClean="0"/>
              <a:t>be significant (see also Bishop Chapter 9 and the Geman et al. Paper). In general,</a:t>
            </a:r>
          </a:p>
          <a:p>
            <a:r>
              <a:rPr lang="en-US" altLang="en-US" smtClean="0"/>
              <a:t>finding an optimal bias-variance tradeoff is hard, but acceptable solutions can be</a:t>
            </a:r>
          </a:p>
          <a:p>
            <a:r>
              <a:rPr lang="en-US" altLang="en-US" smtClean="0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6739C-5DF6-4039-A014-B9FFC7185E3E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781DC-6858-451B-8034-B512ED8C81A9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Note: these figures don’t work in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A0115-E5D3-485E-A407-0152CCA5DF16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815D8-E791-426F-AA1E-DDF2DE6B7BB4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You can only get generalization through assumptions.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485F5-9F9B-4D54-A874-626E0467F844}" type="slidenum">
              <a:rPr 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mlsc/Notes/Lecture4/BiasVarianc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247311"/>
            <a:ext cx="11492918" cy="1410758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Sources of </a:t>
            </a:r>
            <a:r>
              <a:rPr lang="en-GB" sz="48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error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540"/>
    </mc:Choice>
    <mc:Fallback>
      <p:transition spd="slow" advTm="125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tradeoff</a:t>
            </a:r>
          </a:p>
        </p:txBody>
      </p:sp>
      <p:sp>
        <p:nvSpPr>
          <p:cNvPr id="10" name="Freeform 9"/>
          <p:cNvSpPr/>
          <p:nvPr/>
        </p:nvSpPr>
        <p:spPr>
          <a:xfrm>
            <a:off x="2588685" y="3957638"/>
            <a:ext cx="5812367" cy="1827212"/>
          </a:xfrm>
          <a:custGeom>
            <a:avLst/>
            <a:gdLst>
              <a:gd name="connsiteX0" fmla="*/ 0 w 4359058"/>
              <a:gd name="connsiteY0" fmla="*/ 0 h 1826490"/>
              <a:gd name="connsiteX1" fmla="*/ 413359 w 4359058"/>
              <a:gd name="connsiteY1" fmla="*/ 12526 h 1826490"/>
              <a:gd name="connsiteX2" fmla="*/ 450937 w 4359058"/>
              <a:gd name="connsiteY2" fmla="*/ 25052 h 1826490"/>
              <a:gd name="connsiteX3" fmla="*/ 488515 w 4359058"/>
              <a:gd name="connsiteY3" fmla="*/ 50104 h 1826490"/>
              <a:gd name="connsiteX4" fmla="*/ 551145 w 4359058"/>
              <a:gd name="connsiteY4" fmla="*/ 62630 h 1826490"/>
              <a:gd name="connsiteX5" fmla="*/ 601250 w 4359058"/>
              <a:gd name="connsiteY5" fmla="*/ 75156 h 1826490"/>
              <a:gd name="connsiteX6" fmla="*/ 676406 w 4359058"/>
              <a:gd name="connsiteY6" fmla="*/ 100208 h 1826490"/>
              <a:gd name="connsiteX7" fmla="*/ 713984 w 4359058"/>
              <a:gd name="connsiteY7" fmla="*/ 137786 h 1826490"/>
              <a:gd name="connsiteX8" fmla="*/ 764088 w 4359058"/>
              <a:gd name="connsiteY8" fmla="*/ 150312 h 1826490"/>
              <a:gd name="connsiteX9" fmla="*/ 876822 w 4359058"/>
              <a:gd name="connsiteY9" fmla="*/ 187890 h 1826490"/>
              <a:gd name="connsiteX10" fmla="*/ 914400 w 4359058"/>
              <a:gd name="connsiteY10" fmla="*/ 200416 h 1826490"/>
              <a:gd name="connsiteX11" fmla="*/ 977030 w 4359058"/>
              <a:gd name="connsiteY11" fmla="*/ 212942 h 1826490"/>
              <a:gd name="connsiteX12" fmla="*/ 1052187 w 4359058"/>
              <a:gd name="connsiteY12" fmla="*/ 237994 h 1826490"/>
              <a:gd name="connsiteX13" fmla="*/ 1089765 w 4359058"/>
              <a:gd name="connsiteY13" fmla="*/ 250520 h 1826490"/>
              <a:gd name="connsiteX14" fmla="*/ 1127343 w 4359058"/>
              <a:gd name="connsiteY14" fmla="*/ 288098 h 1826490"/>
              <a:gd name="connsiteX15" fmla="*/ 1164921 w 4359058"/>
              <a:gd name="connsiteY15" fmla="*/ 300624 h 1826490"/>
              <a:gd name="connsiteX16" fmla="*/ 1202499 w 4359058"/>
              <a:gd name="connsiteY16" fmla="*/ 325676 h 1826490"/>
              <a:gd name="connsiteX17" fmla="*/ 1215025 w 4359058"/>
              <a:gd name="connsiteY17" fmla="*/ 363254 h 1826490"/>
              <a:gd name="connsiteX18" fmla="*/ 1240077 w 4359058"/>
              <a:gd name="connsiteY18" fmla="*/ 388307 h 1826490"/>
              <a:gd name="connsiteX19" fmla="*/ 1277655 w 4359058"/>
              <a:gd name="connsiteY19" fmla="*/ 413359 h 1826490"/>
              <a:gd name="connsiteX20" fmla="*/ 1390389 w 4359058"/>
              <a:gd name="connsiteY20" fmla="*/ 438411 h 1826490"/>
              <a:gd name="connsiteX21" fmla="*/ 1465545 w 4359058"/>
              <a:gd name="connsiteY21" fmla="*/ 463463 h 1826490"/>
              <a:gd name="connsiteX22" fmla="*/ 1503124 w 4359058"/>
              <a:gd name="connsiteY22" fmla="*/ 475989 h 1826490"/>
              <a:gd name="connsiteX23" fmla="*/ 1590806 w 4359058"/>
              <a:gd name="connsiteY23" fmla="*/ 576197 h 1826490"/>
              <a:gd name="connsiteX24" fmla="*/ 1665962 w 4359058"/>
              <a:gd name="connsiteY24" fmla="*/ 663879 h 1826490"/>
              <a:gd name="connsiteX25" fmla="*/ 1703540 w 4359058"/>
              <a:gd name="connsiteY25" fmla="*/ 739035 h 1826490"/>
              <a:gd name="connsiteX26" fmla="*/ 1816274 w 4359058"/>
              <a:gd name="connsiteY26" fmla="*/ 801665 h 1826490"/>
              <a:gd name="connsiteX27" fmla="*/ 1891430 w 4359058"/>
              <a:gd name="connsiteY27" fmla="*/ 839243 h 1826490"/>
              <a:gd name="connsiteX28" fmla="*/ 1916482 w 4359058"/>
              <a:gd name="connsiteY28" fmla="*/ 864296 h 1826490"/>
              <a:gd name="connsiteX29" fmla="*/ 1954061 w 4359058"/>
              <a:gd name="connsiteY29" fmla="*/ 889348 h 1826490"/>
              <a:gd name="connsiteX30" fmla="*/ 1979113 w 4359058"/>
              <a:gd name="connsiteY30" fmla="*/ 926926 h 1826490"/>
              <a:gd name="connsiteX31" fmla="*/ 2016691 w 4359058"/>
              <a:gd name="connsiteY31" fmla="*/ 964504 h 1826490"/>
              <a:gd name="connsiteX32" fmla="*/ 2041743 w 4359058"/>
              <a:gd name="connsiteY32" fmla="*/ 1002082 h 1826490"/>
              <a:gd name="connsiteX33" fmla="*/ 2079321 w 4359058"/>
              <a:gd name="connsiteY33" fmla="*/ 1027134 h 1826490"/>
              <a:gd name="connsiteX34" fmla="*/ 2141951 w 4359058"/>
              <a:gd name="connsiteY34" fmla="*/ 1089764 h 1826490"/>
              <a:gd name="connsiteX35" fmla="*/ 2204581 w 4359058"/>
              <a:gd name="connsiteY35" fmla="*/ 1202498 h 1826490"/>
              <a:gd name="connsiteX36" fmla="*/ 2229633 w 4359058"/>
              <a:gd name="connsiteY36" fmla="*/ 1240076 h 1826490"/>
              <a:gd name="connsiteX37" fmla="*/ 2329841 w 4359058"/>
              <a:gd name="connsiteY37" fmla="*/ 1327759 h 1826490"/>
              <a:gd name="connsiteX38" fmla="*/ 2404998 w 4359058"/>
              <a:gd name="connsiteY38" fmla="*/ 1352811 h 1826490"/>
              <a:gd name="connsiteX39" fmla="*/ 2442576 w 4359058"/>
              <a:gd name="connsiteY39" fmla="*/ 1365337 h 1826490"/>
              <a:gd name="connsiteX40" fmla="*/ 2467628 w 4359058"/>
              <a:gd name="connsiteY40" fmla="*/ 1402915 h 1826490"/>
              <a:gd name="connsiteX41" fmla="*/ 2592888 w 4359058"/>
              <a:gd name="connsiteY41" fmla="*/ 1440493 h 1826490"/>
              <a:gd name="connsiteX42" fmla="*/ 2668044 w 4359058"/>
              <a:gd name="connsiteY42" fmla="*/ 1465545 h 1826490"/>
              <a:gd name="connsiteX43" fmla="*/ 2743200 w 4359058"/>
              <a:gd name="connsiteY43" fmla="*/ 1503123 h 1826490"/>
              <a:gd name="connsiteX44" fmla="*/ 2931091 w 4359058"/>
              <a:gd name="connsiteY44" fmla="*/ 1515649 h 1826490"/>
              <a:gd name="connsiteX45" fmla="*/ 3118981 w 4359058"/>
              <a:gd name="connsiteY45" fmla="*/ 1553227 h 1826490"/>
              <a:gd name="connsiteX46" fmla="*/ 3206663 w 4359058"/>
              <a:gd name="connsiteY46" fmla="*/ 1615857 h 1826490"/>
              <a:gd name="connsiteX47" fmla="*/ 3306871 w 4359058"/>
              <a:gd name="connsiteY47" fmla="*/ 1640909 h 1826490"/>
              <a:gd name="connsiteX48" fmla="*/ 3369502 w 4359058"/>
              <a:gd name="connsiteY48" fmla="*/ 1665961 h 1826490"/>
              <a:gd name="connsiteX49" fmla="*/ 3933173 w 4359058"/>
              <a:gd name="connsiteY49" fmla="*/ 1691013 h 1826490"/>
              <a:gd name="connsiteX50" fmla="*/ 4008329 w 4359058"/>
              <a:gd name="connsiteY50" fmla="*/ 1653435 h 1826490"/>
              <a:gd name="connsiteX51" fmla="*/ 4083485 w 4359058"/>
              <a:gd name="connsiteY51" fmla="*/ 1628383 h 1826490"/>
              <a:gd name="connsiteX52" fmla="*/ 4121063 w 4359058"/>
              <a:gd name="connsiteY52" fmla="*/ 1603331 h 1826490"/>
              <a:gd name="connsiteX53" fmla="*/ 4196219 w 4359058"/>
              <a:gd name="connsiteY53" fmla="*/ 1578279 h 1826490"/>
              <a:gd name="connsiteX54" fmla="*/ 4271376 w 4359058"/>
              <a:gd name="connsiteY54" fmla="*/ 1540701 h 1826490"/>
              <a:gd name="connsiteX55" fmla="*/ 4308954 w 4359058"/>
              <a:gd name="connsiteY55" fmla="*/ 1515649 h 1826490"/>
              <a:gd name="connsiteX56" fmla="*/ 4359058 w 4359058"/>
              <a:gd name="connsiteY56" fmla="*/ 1465545 h 18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826490">
                <a:moveTo>
                  <a:pt x="0" y="0"/>
                </a:moveTo>
                <a:cubicBezTo>
                  <a:pt x="137786" y="4175"/>
                  <a:pt x="275722" y="4879"/>
                  <a:pt x="413359" y="12526"/>
                </a:cubicBezTo>
                <a:cubicBezTo>
                  <a:pt x="426542" y="13258"/>
                  <a:pt x="439127" y="19147"/>
                  <a:pt x="450937" y="25052"/>
                </a:cubicBezTo>
                <a:cubicBezTo>
                  <a:pt x="464402" y="31785"/>
                  <a:pt x="474419" y="44818"/>
                  <a:pt x="488515" y="50104"/>
                </a:cubicBezTo>
                <a:cubicBezTo>
                  <a:pt x="508450" y="57579"/>
                  <a:pt x="530362" y="58012"/>
                  <a:pt x="551145" y="62630"/>
                </a:cubicBezTo>
                <a:cubicBezTo>
                  <a:pt x="567951" y="66365"/>
                  <a:pt x="584760" y="70209"/>
                  <a:pt x="601250" y="75156"/>
                </a:cubicBezTo>
                <a:cubicBezTo>
                  <a:pt x="626543" y="82744"/>
                  <a:pt x="676406" y="100208"/>
                  <a:pt x="676406" y="100208"/>
                </a:cubicBezTo>
                <a:cubicBezTo>
                  <a:pt x="688932" y="112734"/>
                  <a:pt x="698604" y="128997"/>
                  <a:pt x="713984" y="137786"/>
                </a:cubicBezTo>
                <a:cubicBezTo>
                  <a:pt x="728931" y="146327"/>
                  <a:pt x="747599" y="145365"/>
                  <a:pt x="764088" y="150312"/>
                </a:cubicBezTo>
                <a:lnTo>
                  <a:pt x="876822" y="187890"/>
                </a:lnTo>
                <a:cubicBezTo>
                  <a:pt x="889348" y="192065"/>
                  <a:pt x="901453" y="197827"/>
                  <a:pt x="914400" y="200416"/>
                </a:cubicBezTo>
                <a:cubicBezTo>
                  <a:pt x="935277" y="204591"/>
                  <a:pt x="956490" y="207340"/>
                  <a:pt x="977030" y="212942"/>
                </a:cubicBezTo>
                <a:cubicBezTo>
                  <a:pt x="1002507" y="219890"/>
                  <a:pt x="1027135" y="229643"/>
                  <a:pt x="1052187" y="237994"/>
                </a:cubicBezTo>
                <a:lnTo>
                  <a:pt x="1089765" y="250520"/>
                </a:lnTo>
                <a:cubicBezTo>
                  <a:pt x="1102291" y="263046"/>
                  <a:pt x="1112604" y="278272"/>
                  <a:pt x="1127343" y="288098"/>
                </a:cubicBezTo>
                <a:cubicBezTo>
                  <a:pt x="1138329" y="295422"/>
                  <a:pt x="1153111" y="294719"/>
                  <a:pt x="1164921" y="300624"/>
                </a:cubicBezTo>
                <a:cubicBezTo>
                  <a:pt x="1178386" y="307357"/>
                  <a:pt x="1189973" y="317325"/>
                  <a:pt x="1202499" y="325676"/>
                </a:cubicBezTo>
                <a:cubicBezTo>
                  <a:pt x="1206674" y="338202"/>
                  <a:pt x="1208232" y="351932"/>
                  <a:pt x="1215025" y="363254"/>
                </a:cubicBezTo>
                <a:cubicBezTo>
                  <a:pt x="1221101" y="373381"/>
                  <a:pt x="1230855" y="380929"/>
                  <a:pt x="1240077" y="388307"/>
                </a:cubicBezTo>
                <a:cubicBezTo>
                  <a:pt x="1251832" y="397712"/>
                  <a:pt x="1264190" y="406626"/>
                  <a:pt x="1277655" y="413359"/>
                </a:cubicBezTo>
                <a:cubicBezTo>
                  <a:pt x="1313493" y="431278"/>
                  <a:pt x="1351902" y="428789"/>
                  <a:pt x="1390389" y="438411"/>
                </a:cubicBezTo>
                <a:cubicBezTo>
                  <a:pt x="1416008" y="444816"/>
                  <a:pt x="1440493" y="455112"/>
                  <a:pt x="1465545" y="463463"/>
                </a:cubicBezTo>
                <a:lnTo>
                  <a:pt x="1503124" y="475989"/>
                </a:lnTo>
                <a:cubicBezTo>
                  <a:pt x="1609595" y="546970"/>
                  <a:pt x="1444669" y="430060"/>
                  <a:pt x="1590806" y="576197"/>
                </a:cubicBezTo>
                <a:cubicBezTo>
                  <a:pt x="1643146" y="628537"/>
                  <a:pt x="1617755" y="599603"/>
                  <a:pt x="1665962" y="663879"/>
                </a:cubicBezTo>
                <a:cubicBezTo>
                  <a:pt x="1674897" y="690684"/>
                  <a:pt x="1680686" y="719038"/>
                  <a:pt x="1703540" y="739035"/>
                </a:cubicBezTo>
                <a:cubicBezTo>
                  <a:pt x="1808859" y="831189"/>
                  <a:pt x="1741723" y="764389"/>
                  <a:pt x="1816274" y="801665"/>
                </a:cubicBezTo>
                <a:cubicBezTo>
                  <a:pt x="1913402" y="850229"/>
                  <a:pt x="1796977" y="807759"/>
                  <a:pt x="1891430" y="839243"/>
                </a:cubicBezTo>
                <a:cubicBezTo>
                  <a:pt x="1899781" y="847594"/>
                  <a:pt x="1907260" y="856918"/>
                  <a:pt x="1916482" y="864296"/>
                </a:cubicBezTo>
                <a:cubicBezTo>
                  <a:pt x="1928238" y="873701"/>
                  <a:pt x="1943416" y="878703"/>
                  <a:pt x="1954061" y="889348"/>
                </a:cubicBezTo>
                <a:cubicBezTo>
                  <a:pt x="1964706" y="899993"/>
                  <a:pt x="1969475" y="915361"/>
                  <a:pt x="1979113" y="926926"/>
                </a:cubicBezTo>
                <a:cubicBezTo>
                  <a:pt x="1990454" y="940535"/>
                  <a:pt x="2005350" y="950895"/>
                  <a:pt x="2016691" y="964504"/>
                </a:cubicBezTo>
                <a:cubicBezTo>
                  <a:pt x="2026329" y="976069"/>
                  <a:pt x="2031098" y="991437"/>
                  <a:pt x="2041743" y="1002082"/>
                </a:cubicBezTo>
                <a:cubicBezTo>
                  <a:pt x="2052388" y="1012727"/>
                  <a:pt x="2067991" y="1017221"/>
                  <a:pt x="2079321" y="1027134"/>
                </a:cubicBezTo>
                <a:cubicBezTo>
                  <a:pt x="2101540" y="1046576"/>
                  <a:pt x="2121074" y="1068887"/>
                  <a:pt x="2141951" y="1089764"/>
                </a:cubicBezTo>
                <a:cubicBezTo>
                  <a:pt x="2163998" y="1155906"/>
                  <a:pt x="2147153" y="1116356"/>
                  <a:pt x="2204581" y="1202498"/>
                </a:cubicBezTo>
                <a:lnTo>
                  <a:pt x="2229633" y="1240076"/>
                </a:lnTo>
                <a:cubicBezTo>
                  <a:pt x="2258860" y="1283916"/>
                  <a:pt x="2267212" y="1306883"/>
                  <a:pt x="2329841" y="1327759"/>
                </a:cubicBezTo>
                <a:lnTo>
                  <a:pt x="2404998" y="1352811"/>
                </a:lnTo>
                <a:lnTo>
                  <a:pt x="2442576" y="1365337"/>
                </a:lnTo>
                <a:cubicBezTo>
                  <a:pt x="2450927" y="1377863"/>
                  <a:pt x="2454862" y="1394936"/>
                  <a:pt x="2467628" y="1402915"/>
                </a:cubicBezTo>
                <a:cubicBezTo>
                  <a:pt x="2494881" y="1419948"/>
                  <a:pt x="2559041" y="1430339"/>
                  <a:pt x="2592888" y="1440493"/>
                </a:cubicBezTo>
                <a:cubicBezTo>
                  <a:pt x="2618181" y="1448081"/>
                  <a:pt x="2646072" y="1450897"/>
                  <a:pt x="2668044" y="1465545"/>
                </a:cubicBezTo>
                <a:cubicBezTo>
                  <a:pt x="2692956" y="1482153"/>
                  <a:pt x="2712084" y="1499666"/>
                  <a:pt x="2743200" y="1503123"/>
                </a:cubicBezTo>
                <a:cubicBezTo>
                  <a:pt x="2805585" y="1510055"/>
                  <a:pt x="2868461" y="1511474"/>
                  <a:pt x="2931091" y="1515649"/>
                </a:cubicBezTo>
                <a:cubicBezTo>
                  <a:pt x="3042116" y="1552657"/>
                  <a:pt x="2980001" y="1537785"/>
                  <a:pt x="3118981" y="1553227"/>
                </a:cubicBezTo>
                <a:cubicBezTo>
                  <a:pt x="3291986" y="1639730"/>
                  <a:pt x="3054318" y="1514294"/>
                  <a:pt x="3206663" y="1615857"/>
                </a:cubicBezTo>
                <a:cubicBezTo>
                  <a:pt x="3224698" y="1627881"/>
                  <a:pt x="3295373" y="1637460"/>
                  <a:pt x="3306871" y="1640909"/>
                </a:cubicBezTo>
                <a:cubicBezTo>
                  <a:pt x="3328408" y="1647370"/>
                  <a:pt x="3348625" y="1657610"/>
                  <a:pt x="3369502" y="1665961"/>
                </a:cubicBezTo>
                <a:cubicBezTo>
                  <a:pt x="3530031" y="1826490"/>
                  <a:pt x="3400114" y="1714704"/>
                  <a:pt x="3933173" y="1691013"/>
                </a:cubicBezTo>
                <a:cubicBezTo>
                  <a:pt x="3971242" y="1689321"/>
                  <a:pt x="3975489" y="1668030"/>
                  <a:pt x="4008329" y="1653435"/>
                </a:cubicBezTo>
                <a:cubicBezTo>
                  <a:pt x="4032460" y="1642710"/>
                  <a:pt x="4061513" y="1643031"/>
                  <a:pt x="4083485" y="1628383"/>
                </a:cubicBezTo>
                <a:cubicBezTo>
                  <a:pt x="4096011" y="1620032"/>
                  <a:pt x="4107306" y="1609445"/>
                  <a:pt x="4121063" y="1603331"/>
                </a:cubicBezTo>
                <a:cubicBezTo>
                  <a:pt x="4145194" y="1592606"/>
                  <a:pt x="4174247" y="1592927"/>
                  <a:pt x="4196219" y="1578279"/>
                </a:cubicBezTo>
                <a:cubicBezTo>
                  <a:pt x="4303921" y="1506480"/>
                  <a:pt x="4167650" y="1592564"/>
                  <a:pt x="4271376" y="1540701"/>
                </a:cubicBezTo>
                <a:cubicBezTo>
                  <a:pt x="4284841" y="1533968"/>
                  <a:pt x="4296428" y="1524000"/>
                  <a:pt x="4308954" y="1515649"/>
                </a:cubicBezTo>
                <a:cubicBezTo>
                  <a:pt x="4339185" y="1470303"/>
                  <a:pt x="4320541" y="1484804"/>
                  <a:pt x="4359058" y="146554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05618" y="2379663"/>
            <a:ext cx="5812367" cy="1257300"/>
          </a:xfrm>
          <a:custGeom>
            <a:avLst/>
            <a:gdLst>
              <a:gd name="connsiteX0" fmla="*/ 0 w 4359058"/>
              <a:gd name="connsiteY0" fmla="*/ 989556 h 1257062"/>
              <a:gd name="connsiteX1" fmla="*/ 100208 w 4359058"/>
              <a:gd name="connsiteY1" fmla="*/ 1039660 h 1257062"/>
              <a:gd name="connsiteX2" fmla="*/ 137787 w 4359058"/>
              <a:gd name="connsiteY2" fmla="*/ 1052187 h 1257062"/>
              <a:gd name="connsiteX3" fmla="*/ 338203 w 4359058"/>
              <a:gd name="connsiteY3" fmla="*/ 1077239 h 1257062"/>
              <a:gd name="connsiteX4" fmla="*/ 413359 w 4359058"/>
              <a:gd name="connsiteY4" fmla="*/ 1102291 h 1257062"/>
              <a:gd name="connsiteX5" fmla="*/ 450937 w 4359058"/>
              <a:gd name="connsiteY5" fmla="*/ 1114817 h 1257062"/>
              <a:gd name="connsiteX6" fmla="*/ 526093 w 4359058"/>
              <a:gd name="connsiteY6" fmla="*/ 1164921 h 1257062"/>
              <a:gd name="connsiteX7" fmla="*/ 739036 w 4359058"/>
              <a:gd name="connsiteY7" fmla="*/ 1215025 h 1257062"/>
              <a:gd name="connsiteX8" fmla="*/ 776614 w 4359058"/>
              <a:gd name="connsiteY8" fmla="*/ 1227551 h 1257062"/>
              <a:gd name="connsiteX9" fmla="*/ 876822 w 4359058"/>
              <a:gd name="connsiteY9" fmla="*/ 1252603 h 1257062"/>
              <a:gd name="connsiteX10" fmla="*/ 1252603 w 4359058"/>
              <a:gd name="connsiteY10" fmla="*/ 1240077 h 1257062"/>
              <a:gd name="connsiteX11" fmla="*/ 1327759 w 4359058"/>
              <a:gd name="connsiteY11" fmla="*/ 1177447 h 1257062"/>
              <a:gd name="connsiteX12" fmla="*/ 1402915 w 4359058"/>
              <a:gd name="connsiteY12" fmla="*/ 1152395 h 1257062"/>
              <a:gd name="connsiteX13" fmla="*/ 1453019 w 4359058"/>
              <a:gd name="connsiteY13" fmla="*/ 1139869 h 1257062"/>
              <a:gd name="connsiteX14" fmla="*/ 1565754 w 4359058"/>
              <a:gd name="connsiteY14" fmla="*/ 1127343 h 1257062"/>
              <a:gd name="connsiteX15" fmla="*/ 1653436 w 4359058"/>
              <a:gd name="connsiteY15" fmla="*/ 1114817 h 1257062"/>
              <a:gd name="connsiteX16" fmla="*/ 1766170 w 4359058"/>
              <a:gd name="connsiteY16" fmla="*/ 1077239 h 1257062"/>
              <a:gd name="connsiteX17" fmla="*/ 1803748 w 4359058"/>
              <a:gd name="connsiteY17" fmla="*/ 1064713 h 1257062"/>
              <a:gd name="connsiteX18" fmla="*/ 1891430 w 4359058"/>
              <a:gd name="connsiteY18" fmla="*/ 1052187 h 1257062"/>
              <a:gd name="connsiteX19" fmla="*/ 1916482 w 4359058"/>
              <a:gd name="connsiteY19" fmla="*/ 1027134 h 1257062"/>
              <a:gd name="connsiteX20" fmla="*/ 1979113 w 4359058"/>
              <a:gd name="connsiteY20" fmla="*/ 1014608 h 1257062"/>
              <a:gd name="connsiteX21" fmla="*/ 2091847 w 4359058"/>
              <a:gd name="connsiteY21" fmla="*/ 989556 h 1257062"/>
              <a:gd name="connsiteX22" fmla="*/ 2167003 w 4359058"/>
              <a:gd name="connsiteY22" fmla="*/ 939452 h 1257062"/>
              <a:gd name="connsiteX23" fmla="*/ 2204581 w 4359058"/>
              <a:gd name="connsiteY23" fmla="*/ 914400 h 1257062"/>
              <a:gd name="connsiteX24" fmla="*/ 2279737 w 4359058"/>
              <a:gd name="connsiteY24" fmla="*/ 889348 h 1257062"/>
              <a:gd name="connsiteX25" fmla="*/ 2317315 w 4359058"/>
              <a:gd name="connsiteY25" fmla="*/ 876822 h 1257062"/>
              <a:gd name="connsiteX26" fmla="*/ 2354893 w 4359058"/>
              <a:gd name="connsiteY26" fmla="*/ 851770 h 1257062"/>
              <a:gd name="connsiteX27" fmla="*/ 2480154 w 4359058"/>
              <a:gd name="connsiteY27" fmla="*/ 814192 h 1257062"/>
              <a:gd name="connsiteX28" fmla="*/ 2592888 w 4359058"/>
              <a:gd name="connsiteY28" fmla="*/ 789140 h 1257062"/>
              <a:gd name="connsiteX29" fmla="*/ 2668044 w 4359058"/>
              <a:gd name="connsiteY29" fmla="*/ 751562 h 1257062"/>
              <a:gd name="connsiteX30" fmla="*/ 2718148 w 4359058"/>
              <a:gd name="connsiteY30" fmla="*/ 739036 h 1257062"/>
              <a:gd name="connsiteX31" fmla="*/ 2768252 w 4359058"/>
              <a:gd name="connsiteY31" fmla="*/ 713984 h 1257062"/>
              <a:gd name="connsiteX32" fmla="*/ 2918565 w 4359058"/>
              <a:gd name="connsiteY32" fmla="*/ 688932 h 1257062"/>
              <a:gd name="connsiteX33" fmla="*/ 3043825 w 4359058"/>
              <a:gd name="connsiteY33" fmla="*/ 663880 h 1257062"/>
              <a:gd name="connsiteX34" fmla="*/ 3093929 w 4359058"/>
              <a:gd name="connsiteY34" fmla="*/ 651354 h 1257062"/>
              <a:gd name="connsiteX35" fmla="*/ 3169085 w 4359058"/>
              <a:gd name="connsiteY35" fmla="*/ 626302 h 1257062"/>
              <a:gd name="connsiteX36" fmla="*/ 3206663 w 4359058"/>
              <a:gd name="connsiteY36" fmla="*/ 613776 h 1257062"/>
              <a:gd name="connsiteX37" fmla="*/ 3256767 w 4359058"/>
              <a:gd name="connsiteY37" fmla="*/ 601250 h 1257062"/>
              <a:gd name="connsiteX38" fmla="*/ 3331924 w 4359058"/>
              <a:gd name="connsiteY38" fmla="*/ 576197 h 1257062"/>
              <a:gd name="connsiteX39" fmla="*/ 3369502 w 4359058"/>
              <a:gd name="connsiteY39" fmla="*/ 563671 h 1257062"/>
              <a:gd name="connsiteX40" fmla="*/ 3432132 w 4359058"/>
              <a:gd name="connsiteY40" fmla="*/ 551145 h 1257062"/>
              <a:gd name="connsiteX41" fmla="*/ 3507288 w 4359058"/>
              <a:gd name="connsiteY41" fmla="*/ 526093 h 1257062"/>
              <a:gd name="connsiteX42" fmla="*/ 3594970 w 4359058"/>
              <a:gd name="connsiteY42" fmla="*/ 501041 h 1257062"/>
              <a:gd name="connsiteX43" fmla="*/ 3645074 w 4359058"/>
              <a:gd name="connsiteY43" fmla="*/ 475989 h 1257062"/>
              <a:gd name="connsiteX44" fmla="*/ 3682652 w 4359058"/>
              <a:gd name="connsiteY44" fmla="*/ 463463 h 1257062"/>
              <a:gd name="connsiteX45" fmla="*/ 3770335 w 4359058"/>
              <a:gd name="connsiteY45" fmla="*/ 413359 h 1257062"/>
              <a:gd name="connsiteX46" fmla="*/ 3807913 w 4359058"/>
              <a:gd name="connsiteY46" fmla="*/ 400833 h 1257062"/>
              <a:gd name="connsiteX47" fmla="*/ 3983277 w 4359058"/>
              <a:gd name="connsiteY47" fmla="*/ 300625 h 1257062"/>
              <a:gd name="connsiteX48" fmla="*/ 4020855 w 4359058"/>
              <a:gd name="connsiteY48" fmla="*/ 275573 h 1257062"/>
              <a:gd name="connsiteX49" fmla="*/ 4058433 w 4359058"/>
              <a:gd name="connsiteY49" fmla="*/ 250521 h 1257062"/>
              <a:gd name="connsiteX50" fmla="*/ 4096011 w 4359058"/>
              <a:gd name="connsiteY50" fmla="*/ 237995 h 1257062"/>
              <a:gd name="connsiteX51" fmla="*/ 4133589 w 4359058"/>
              <a:gd name="connsiteY51" fmla="*/ 212943 h 1257062"/>
              <a:gd name="connsiteX52" fmla="*/ 4208745 w 4359058"/>
              <a:gd name="connsiteY52" fmla="*/ 187891 h 1257062"/>
              <a:gd name="connsiteX53" fmla="*/ 4233798 w 4359058"/>
              <a:gd name="connsiteY53" fmla="*/ 162839 h 1257062"/>
              <a:gd name="connsiteX54" fmla="*/ 4283902 w 4359058"/>
              <a:gd name="connsiteY54" fmla="*/ 87682 h 1257062"/>
              <a:gd name="connsiteX55" fmla="*/ 4321480 w 4359058"/>
              <a:gd name="connsiteY55" fmla="*/ 62630 h 1257062"/>
              <a:gd name="connsiteX56" fmla="*/ 4359058 w 4359058"/>
              <a:gd name="connsiteY56" fmla="*/ 0 h 12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257062">
                <a:moveTo>
                  <a:pt x="0" y="989556"/>
                </a:moveTo>
                <a:cubicBezTo>
                  <a:pt x="162987" y="1016720"/>
                  <a:pt x="17808" y="973740"/>
                  <a:pt x="100208" y="1039660"/>
                </a:cubicBezTo>
                <a:cubicBezTo>
                  <a:pt x="110519" y="1047908"/>
                  <a:pt x="124977" y="1048984"/>
                  <a:pt x="137787" y="1052187"/>
                </a:cubicBezTo>
                <a:cubicBezTo>
                  <a:pt x="211740" y="1070676"/>
                  <a:pt x="252648" y="1069461"/>
                  <a:pt x="338203" y="1077239"/>
                </a:cubicBezTo>
                <a:lnTo>
                  <a:pt x="413359" y="1102291"/>
                </a:lnTo>
                <a:cubicBezTo>
                  <a:pt x="425885" y="1106466"/>
                  <a:pt x="439951" y="1107493"/>
                  <a:pt x="450937" y="1114817"/>
                </a:cubicBezTo>
                <a:lnTo>
                  <a:pt x="526093" y="1164921"/>
                </a:lnTo>
                <a:cubicBezTo>
                  <a:pt x="587520" y="1257062"/>
                  <a:pt x="529631" y="1191758"/>
                  <a:pt x="739036" y="1215025"/>
                </a:cubicBezTo>
                <a:cubicBezTo>
                  <a:pt x="752159" y="1216483"/>
                  <a:pt x="763805" y="1224349"/>
                  <a:pt x="776614" y="1227551"/>
                </a:cubicBezTo>
                <a:lnTo>
                  <a:pt x="876822" y="1252603"/>
                </a:lnTo>
                <a:cubicBezTo>
                  <a:pt x="1002082" y="1248428"/>
                  <a:pt x="1127788" y="1251424"/>
                  <a:pt x="1252603" y="1240077"/>
                </a:cubicBezTo>
                <a:cubicBezTo>
                  <a:pt x="1279292" y="1237651"/>
                  <a:pt x="1309692" y="1187484"/>
                  <a:pt x="1327759" y="1177447"/>
                </a:cubicBezTo>
                <a:cubicBezTo>
                  <a:pt x="1350843" y="1164623"/>
                  <a:pt x="1377296" y="1158800"/>
                  <a:pt x="1402915" y="1152395"/>
                </a:cubicBezTo>
                <a:cubicBezTo>
                  <a:pt x="1419616" y="1148220"/>
                  <a:pt x="1436004" y="1142487"/>
                  <a:pt x="1453019" y="1139869"/>
                </a:cubicBezTo>
                <a:cubicBezTo>
                  <a:pt x="1490389" y="1134120"/>
                  <a:pt x="1528236" y="1132033"/>
                  <a:pt x="1565754" y="1127343"/>
                </a:cubicBezTo>
                <a:cubicBezTo>
                  <a:pt x="1595050" y="1123681"/>
                  <a:pt x="1624209" y="1118992"/>
                  <a:pt x="1653436" y="1114817"/>
                </a:cubicBezTo>
                <a:lnTo>
                  <a:pt x="1766170" y="1077239"/>
                </a:lnTo>
                <a:cubicBezTo>
                  <a:pt x="1778696" y="1073064"/>
                  <a:pt x="1790677" y="1066580"/>
                  <a:pt x="1803748" y="1064713"/>
                </a:cubicBezTo>
                <a:lnTo>
                  <a:pt x="1891430" y="1052187"/>
                </a:lnTo>
                <a:cubicBezTo>
                  <a:pt x="1899781" y="1043836"/>
                  <a:pt x="1905627" y="1031786"/>
                  <a:pt x="1916482" y="1027134"/>
                </a:cubicBezTo>
                <a:cubicBezTo>
                  <a:pt x="1936051" y="1018747"/>
                  <a:pt x="1958166" y="1018417"/>
                  <a:pt x="1979113" y="1014608"/>
                </a:cubicBezTo>
                <a:cubicBezTo>
                  <a:pt x="2000332" y="1010750"/>
                  <a:pt x="2064986" y="1004479"/>
                  <a:pt x="2091847" y="989556"/>
                </a:cubicBezTo>
                <a:cubicBezTo>
                  <a:pt x="2118167" y="974934"/>
                  <a:pt x="2141951" y="956153"/>
                  <a:pt x="2167003" y="939452"/>
                </a:cubicBezTo>
                <a:cubicBezTo>
                  <a:pt x="2179529" y="931101"/>
                  <a:pt x="2190299" y="919161"/>
                  <a:pt x="2204581" y="914400"/>
                </a:cubicBezTo>
                <a:lnTo>
                  <a:pt x="2279737" y="889348"/>
                </a:lnTo>
                <a:cubicBezTo>
                  <a:pt x="2292263" y="885173"/>
                  <a:pt x="2306329" y="884146"/>
                  <a:pt x="2317315" y="876822"/>
                </a:cubicBezTo>
                <a:cubicBezTo>
                  <a:pt x="2329841" y="868471"/>
                  <a:pt x="2341136" y="857884"/>
                  <a:pt x="2354893" y="851770"/>
                </a:cubicBezTo>
                <a:cubicBezTo>
                  <a:pt x="2386117" y="837893"/>
                  <a:pt x="2443719" y="822289"/>
                  <a:pt x="2480154" y="814192"/>
                </a:cubicBezTo>
                <a:cubicBezTo>
                  <a:pt x="2538271" y="801277"/>
                  <a:pt x="2539429" y="804414"/>
                  <a:pt x="2592888" y="789140"/>
                </a:cubicBezTo>
                <a:cubicBezTo>
                  <a:pt x="2698450" y="758979"/>
                  <a:pt x="2558250" y="798617"/>
                  <a:pt x="2668044" y="751562"/>
                </a:cubicBezTo>
                <a:cubicBezTo>
                  <a:pt x="2683867" y="744781"/>
                  <a:pt x="2702029" y="745081"/>
                  <a:pt x="2718148" y="739036"/>
                </a:cubicBezTo>
                <a:cubicBezTo>
                  <a:pt x="2735632" y="732480"/>
                  <a:pt x="2750768" y="720540"/>
                  <a:pt x="2768252" y="713984"/>
                </a:cubicBezTo>
                <a:cubicBezTo>
                  <a:pt x="2813354" y="697071"/>
                  <a:pt x="2874914" y="696207"/>
                  <a:pt x="2918565" y="688932"/>
                </a:cubicBezTo>
                <a:cubicBezTo>
                  <a:pt x="2960566" y="681932"/>
                  <a:pt x="3002516" y="674207"/>
                  <a:pt x="3043825" y="663880"/>
                </a:cubicBezTo>
                <a:cubicBezTo>
                  <a:pt x="3060526" y="659705"/>
                  <a:pt x="3077440" y="656301"/>
                  <a:pt x="3093929" y="651354"/>
                </a:cubicBezTo>
                <a:cubicBezTo>
                  <a:pt x="3119222" y="643766"/>
                  <a:pt x="3144033" y="634653"/>
                  <a:pt x="3169085" y="626302"/>
                </a:cubicBezTo>
                <a:cubicBezTo>
                  <a:pt x="3181611" y="622127"/>
                  <a:pt x="3193854" y="616978"/>
                  <a:pt x="3206663" y="613776"/>
                </a:cubicBezTo>
                <a:cubicBezTo>
                  <a:pt x="3223364" y="609601"/>
                  <a:pt x="3240278" y="606197"/>
                  <a:pt x="3256767" y="601250"/>
                </a:cubicBezTo>
                <a:cubicBezTo>
                  <a:pt x="3282061" y="593662"/>
                  <a:pt x="3306872" y="584548"/>
                  <a:pt x="3331924" y="576197"/>
                </a:cubicBezTo>
                <a:cubicBezTo>
                  <a:pt x="3344450" y="572022"/>
                  <a:pt x="3356555" y="566260"/>
                  <a:pt x="3369502" y="563671"/>
                </a:cubicBezTo>
                <a:cubicBezTo>
                  <a:pt x="3390379" y="559496"/>
                  <a:pt x="3411592" y="556747"/>
                  <a:pt x="3432132" y="551145"/>
                </a:cubicBezTo>
                <a:cubicBezTo>
                  <a:pt x="3457609" y="544197"/>
                  <a:pt x="3481669" y="532498"/>
                  <a:pt x="3507288" y="526093"/>
                </a:cubicBezTo>
                <a:cubicBezTo>
                  <a:pt x="3532713" y="519737"/>
                  <a:pt x="3569812" y="511823"/>
                  <a:pt x="3594970" y="501041"/>
                </a:cubicBezTo>
                <a:cubicBezTo>
                  <a:pt x="3612133" y="493685"/>
                  <a:pt x="3627911" y="483345"/>
                  <a:pt x="3645074" y="475989"/>
                </a:cubicBezTo>
                <a:cubicBezTo>
                  <a:pt x="3657210" y="470788"/>
                  <a:pt x="3670842" y="469368"/>
                  <a:pt x="3682652" y="463463"/>
                </a:cubicBezTo>
                <a:cubicBezTo>
                  <a:pt x="3808449" y="400564"/>
                  <a:pt x="3616612" y="479239"/>
                  <a:pt x="3770335" y="413359"/>
                </a:cubicBezTo>
                <a:cubicBezTo>
                  <a:pt x="3782471" y="408158"/>
                  <a:pt x="3795893" y="406297"/>
                  <a:pt x="3807913" y="400833"/>
                </a:cubicBezTo>
                <a:cubicBezTo>
                  <a:pt x="3907807" y="355427"/>
                  <a:pt x="3899013" y="356801"/>
                  <a:pt x="3983277" y="300625"/>
                </a:cubicBezTo>
                <a:lnTo>
                  <a:pt x="4020855" y="275573"/>
                </a:lnTo>
                <a:cubicBezTo>
                  <a:pt x="4033381" y="267222"/>
                  <a:pt x="4044151" y="255282"/>
                  <a:pt x="4058433" y="250521"/>
                </a:cubicBezTo>
                <a:cubicBezTo>
                  <a:pt x="4070959" y="246346"/>
                  <a:pt x="4084201" y="243900"/>
                  <a:pt x="4096011" y="237995"/>
                </a:cubicBezTo>
                <a:cubicBezTo>
                  <a:pt x="4109476" y="231262"/>
                  <a:pt x="4119832" y="219057"/>
                  <a:pt x="4133589" y="212943"/>
                </a:cubicBezTo>
                <a:cubicBezTo>
                  <a:pt x="4157720" y="202218"/>
                  <a:pt x="4208745" y="187891"/>
                  <a:pt x="4208745" y="187891"/>
                </a:cubicBezTo>
                <a:cubicBezTo>
                  <a:pt x="4217096" y="179540"/>
                  <a:pt x="4226712" y="172287"/>
                  <a:pt x="4233798" y="162839"/>
                </a:cubicBezTo>
                <a:cubicBezTo>
                  <a:pt x="4251863" y="138752"/>
                  <a:pt x="4258850" y="104383"/>
                  <a:pt x="4283902" y="87682"/>
                </a:cubicBezTo>
                <a:lnTo>
                  <a:pt x="4321480" y="62630"/>
                </a:lnTo>
                <a:cubicBezTo>
                  <a:pt x="4351711" y="17284"/>
                  <a:pt x="4339799" y="38517"/>
                  <a:pt x="435905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81600" y="4495800"/>
            <a:ext cx="2474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Many training examples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05601" y="3048000"/>
            <a:ext cx="2319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Few training examples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08372" y="2668589"/>
            <a:ext cx="6590066" cy="3629199"/>
            <a:chOff x="1581860" y="2667794"/>
            <a:chExt cx="4941613" cy="3630667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674" y="4267053"/>
              <a:ext cx="3200106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905520" y="5867900"/>
              <a:ext cx="4418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9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925607" cy="369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759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732273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759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713041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7600" name="TextBox 10"/>
            <p:cNvSpPr txBox="1">
              <a:spLocks noChangeArrowheads="1"/>
            </p:cNvSpPr>
            <p:nvPr/>
          </p:nvSpPr>
          <p:spPr bwMode="auto">
            <a:xfrm rot="16200000">
              <a:off x="1180320" y="4187828"/>
              <a:ext cx="1080028" cy="27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Test Error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822325" y="6441733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 of Training Size</a:t>
            </a:r>
          </a:p>
        </p:txBody>
      </p:sp>
      <p:sp>
        <p:nvSpPr>
          <p:cNvPr id="10" name="Freeform 9"/>
          <p:cNvSpPr/>
          <p:nvPr/>
        </p:nvSpPr>
        <p:spPr>
          <a:xfrm>
            <a:off x="2571752" y="3644901"/>
            <a:ext cx="5846233" cy="1349375"/>
          </a:xfrm>
          <a:custGeom>
            <a:avLst/>
            <a:gdLst>
              <a:gd name="connsiteX0" fmla="*/ 0 w 4384110"/>
              <a:gd name="connsiteY0" fmla="*/ 0 h 1349049"/>
              <a:gd name="connsiteX1" fmla="*/ 25052 w 4384110"/>
              <a:gd name="connsiteY1" fmla="*/ 112734 h 1349049"/>
              <a:gd name="connsiteX2" fmla="*/ 75156 w 4384110"/>
              <a:gd name="connsiteY2" fmla="*/ 187890 h 1349049"/>
              <a:gd name="connsiteX3" fmla="*/ 112734 w 4384110"/>
              <a:gd name="connsiteY3" fmla="*/ 212942 h 1349049"/>
              <a:gd name="connsiteX4" fmla="*/ 137787 w 4384110"/>
              <a:gd name="connsiteY4" fmla="*/ 237994 h 1349049"/>
              <a:gd name="connsiteX5" fmla="*/ 212943 w 4384110"/>
              <a:gd name="connsiteY5" fmla="*/ 263047 h 1349049"/>
              <a:gd name="connsiteX6" fmla="*/ 250521 w 4384110"/>
              <a:gd name="connsiteY6" fmla="*/ 275573 h 1349049"/>
              <a:gd name="connsiteX7" fmla="*/ 275573 w 4384110"/>
              <a:gd name="connsiteY7" fmla="*/ 313151 h 1349049"/>
              <a:gd name="connsiteX8" fmla="*/ 313151 w 4384110"/>
              <a:gd name="connsiteY8" fmla="*/ 325677 h 1349049"/>
              <a:gd name="connsiteX9" fmla="*/ 350729 w 4384110"/>
              <a:gd name="connsiteY9" fmla="*/ 350729 h 1349049"/>
              <a:gd name="connsiteX10" fmla="*/ 425885 w 4384110"/>
              <a:gd name="connsiteY10" fmla="*/ 375781 h 1349049"/>
              <a:gd name="connsiteX11" fmla="*/ 463463 w 4384110"/>
              <a:gd name="connsiteY11" fmla="*/ 388307 h 1349049"/>
              <a:gd name="connsiteX12" fmla="*/ 513567 w 4384110"/>
              <a:gd name="connsiteY12" fmla="*/ 400833 h 1349049"/>
              <a:gd name="connsiteX13" fmla="*/ 563671 w 4384110"/>
              <a:gd name="connsiteY13" fmla="*/ 425885 h 1349049"/>
              <a:gd name="connsiteX14" fmla="*/ 651354 w 4384110"/>
              <a:gd name="connsiteY14" fmla="*/ 450937 h 1349049"/>
              <a:gd name="connsiteX15" fmla="*/ 688932 w 4384110"/>
              <a:gd name="connsiteY15" fmla="*/ 475989 h 1349049"/>
              <a:gd name="connsiteX16" fmla="*/ 776614 w 4384110"/>
              <a:gd name="connsiteY16" fmla="*/ 501041 h 1349049"/>
              <a:gd name="connsiteX17" fmla="*/ 814192 w 4384110"/>
              <a:gd name="connsiteY17" fmla="*/ 526093 h 1349049"/>
              <a:gd name="connsiteX18" fmla="*/ 939452 w 4384110"/>
              <a:gd name="connsiteY18" fmla="*/ 563671 h 1349049"/>
              <a:gd name="connsiteX19" fmla="*/ 977030 w 4384110"/>
              <a:gd name="connsiteY19" fmla="*/ 588723 h 1349049"/>
              <a:gd name="connsiteX20" fmla="*/ 1064713 w 4384110"/>
              <a:gd name="connsiteY20" fmla="*/ 613775 h 1349049"/>
              <a:gd name="connsiteX21" fmla="*/ 1139869 w 4384110"/>
              <a:gd name="connsiteY21" fmla="*/ 638827 h 1349049"/>
              <a:gd name="connsiteX22" fmla="*/ 1177447 w 4384110"/>
              <a:gd name="connsiteY22" fmla="*/ 651353 h 1349049"/>
              <a:gd name="connsiteX23" fmla="*/ 1215025 w 4384110"/>
              <a:gd name="connsiteY23" fmla="*/ 676405 h 1349049"/>
              <a:gd name="connsiteX24" fmla="*/ 1277655 w 4384110"/>
              <a:gd name="connsiteY24" fmla="*/ 688931 h 1349049"/>
              <a:gd name="connsiteX25" fmla="*/ 1315233 w 4384110"/>
              <a:gd name="connsiteY25" fmla="*/ 713984 h 1349049"/>
              <a:gd name="connsiteX26" fmla="*/ 1402915 w 4384110"/>
              <a:gd name="connsiteY26" fmla="*/ 739036 h 1349049"/>
              <a:gd name="connsiteX27" fmla="*/ 1478071 w 4384110"/>
              <a:gd name="connsiteY27" fmla="*/ 789140 h 1349049"/>
              <a:gd name="connsiteX28" fmla="*/ 1515650 w 4384110"/>
              <a:gd name="connsiteY28" fmla="*/ 814192 h 1349049"/>
              <a:gd name="connsiteX29" fmla="*/ 1665962 w 4384110"/>
              <a:gd name="connsiteY29" fmla="*/ 864296 h 1349049"/>
              <a:gd name="connsiteX30" fmla="*/ 1703540 w 4384110"/>
              <a:gd name="connsiteY30" fmla="*/ 876822 h 1349049"/>
              <a:gd name="connsiteX31" fmla="*/ 1741118 w 4384110"/>
              <a:gd name="connsiteY31" fmla="*/ 889348 h 1349049"/>
              <a:gd name="connsiteX32" fmla="*/ 1853852 w 4384110"/>
              <a:gd name="connsiteY32" fmla="*/ 951978 h 1349049"/>
              <a:gd name="connsiteX33" fmla="*/ 1891430 w 4384110"/>
              <a:gd name="connsiteY33" fmla="*/ 977030 h 1349049"/>
              <a:gd name="connsiteX34" fmla="*/ 1929008 w 4384110"/>
              <a:gd name="connsiteY34" fmla="*/ 1014608 h 1349049"/>
              <a:gd name="connsiteX35" fmla="*/ 2004165 w 4384110"/>
              <a:gd name="connsiteY35" fmla="*/ 1039660 h 1349049"/>
              <a:gd name="connsiteX36" fmla="*/ 2041743 w 4384110"/>
              <a:gd name="connsiteY36" fmla="*/ 1052186 h 1349049"/>
              <a:gd name="connsiteX37" fmla="*/ 2718148 w 4384110"/>
              <a:gd name="connsiteY37" fmla="*/ 1077238 h 1349049"/>
              <a:gd name="connsiteX38" fmla="*/ 2956143 w 4384110"/>
              <a:gd name="connsiteY38" fmla="*/ 1102290 h 1349049"/>
              <a:gd name="connsiteX39" fmla="*/ 3018773 w 4384110"/>
              <a:gd name="connsiteY39" fmla="*/ 1114816 h 1349049"/>
              <a:gd name="connsiteX40" fmla="*/ 3081403 w 4384110"/>
              <a:gd name="connsiteY40" fmla="*/ 1152394 h 1349049"/>
              <a:gd name="connsiteX41" fmla="*/ 3331924 w 4384110"/>
              <a:gd name="connsiteY41" fmla="*/ 1189973 h 1349049"/>
              <a:gd name="connsiteX42" fmla="*/ 3457184 w 4384110"/>
              <a:gd name="connsiteY42" fmla="*/ 1215025 h 1349049"/>
              <a:gd name="connsiteX43" fmla="*/ 3507288 w 4384110"/>
              <a:gd name="connsiteY43" fmla="*/ 1227551 h 1349049"/>
              <a:gd name="connsiteX44" fmla="*/ 3620022 w 4384110"/>
              <a:gd name="connsiteY44" fmla="*/ 1240077 h 1349049"/>
              <a:gd name="connsiteX45" fmla="*/ 3657600 w 4384110"/>
              <a:gd name="connsiteY45" fmla="*/ 1252603 h 1349049"/>
              <a:gd name="connsiteX46" fmla="*/ 4296428 w 4384110"/>
              <a:gd name="connsiteY46" fmla="*/ 1277655 h 1349049"/>
              <a:gd name="connsiteX47" fmla="*/ 4384110 w 4384110"/>
              <a:gd name="connsiteY47" fmla="*/ 1315233 h 13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84110" h="1349049">
                <a:moveTo>
                  <a:pt x="0" y="0"/>
                </a:moveTo>
                <a:cubicBezTo>
                  <a:pt x="3399" y="20392"/>
                  <a:pt x="10368" y="86303"/>
                  <a:pt x="25052" y="112734"/>
                </a:cubicBezTo>
                <a:cubicBezTo>
                  <a:pt x="39674" y="139054"/>
                  <a:pt x="50104" y="171189"/>
                  <a:pt x="75156" y="187890"/>
                </a:cubicBezTo>
                <a:cubicBezTo>
                  <a:pt x="87682" y="196241"/>
                  <a:pt x="100978" y="203538"/>
                  <a:pt x="112734" y="212942"/>
                </a:cubicBezTo>
                <a:cubicBezTo>
                  <a:pt x="121956" y="220319"/>
                  <a:pt x="127224" y="232712"/>
                  <a:pt x="137787" y="237994"/>
                </a:cubicBezTo>
                <a:cubicBezTo>
                  <a:pt x="161406" y="249804"/>
                  <a:pt x="187891" y="254696"/>
                  <a:pt x="212943" y="263047"/>
                </a:cubicBezTo>
                <a:lnTo>
                  <a:pt x="250521" y="275573"/>
                </a:lnTo>
                <a:cubicBezTo>
                  <a:pt x="258872" y="288099"/>
                  <a:pt x="263818" y="303747"/>
                  <a:pt x="275573" y="313151"/>
                </a:cubicBezTo>
                <a:cubicBezTo>
                  <a:pt x="285883" y="321399"/>
                  <a:pt x="301341" y="319772"/>
                  <a:pt x="313151" y="325677"/>
                </a:cubicBezTo>
                <a:cubicBezTo>
                  <a:pt x="326616" y="332410"/>
                  <a:pt x="336972" y="344615"/>
                  <a:pt x="350729" y="350729"/>
                </a:cubicBezTo>
                <a:cubicBezTo>
                  <a:pt x="374860" y="361454"/>
                  <a:pt x="400833" y="367430"/>
                  <a:pt x="425885" y="375781"/>
                </a:cubicBezTo>
                <a:cubicBezTo>
                  <a:pt x="438411" y="379956"/>
                  <a:pt x="450654" y="385105"/>
                  <a:pt x="463463" y="388307"/>
                </a:cubicBezTo>
                <a:cubicBezTo>
                  <a:pt x="480164" y="392482"/>
                  <a:pt x="497448" y="394788"/>
                  <a:pt x="513567" y="400833"/>
                </a:cubicBezTo>
                <a:cubicBezTo>
                  <a:pt x="531051" y="407389"/>
                  <a:pt x="546508" y="418530"/>
                  <a:pt x="563671" y="425885"/>
                </a:cubicBezTo>
                <a:cubicBezTo>
                  <a:pt x="588827" y="436666"/>
                  <a:pt x="625931" y="444581"/>
                  <a:pt x="651354" y="450937"/>
                </a:cubicBezTo>
                <a:cubicBezTo>
                  <a:pt x="663880" y="459288"/>
                  <a:pt x="675467" y="469256"/>
                  <a:pt x="688932" y="475989"/>
                </a:cubicBezTo>
                <a:cubicBezTo>
                  <a:pt x="706902" y="484974"/>
                  <a:pt x="760561" y="497028"/>
                  <a:pt x="776614" y="501041"/>
                </a:cubicBezTo>
                <a:cubicBezTo>
                  <a:pt x="789140" y="509392"/>
                  <a:pt x="800355" y="520163"/>
                  <a:pt x="814192" y="526093"/>
                </a:cubicBezTo>
                <a:cubicBezTo>
                  <a:pt x="863207" y="547099"/>
                  <a:pt x="888932" y="529991"/>
                  <a:pt x="939452" y="563671"/>
                </a:cubicBezTo>
                <a:cubicBezTo>
                  <a:pt x="951978" y="572022"/>
                  <a:pt x="963565" y="581990"/>
                  <a:pt x="977030" y="588723"/>
                </a:cubicBezTo>
                <a:cubicBezTo>
                  <a:pt x="998079" y="599248"/>
                  <a:pt x="1044645" y="607755"/>
                  <a:pt x="1064713" y="613775"/>
                </a:cubicBezTo>
                <a:cubicBezTo>
                  <a:pt x="1090006" y="621363"/>
                  <a:pt x="1114817" y="630476"/>
                  <a:pt x="1139869" y="638827"/>
                </a:cubicBezTo>
                <a:cubicBezTo>
                  <a:pt x="1152395" y="643002"/>
                  <a:pt x="1166461" y="644029"/>
                  <a:pt x="1177447" y="651353"/>
                </a:cubicBezTo>
                <a:cubicBezTo>
                  <a:pt x="1189973" y="659704"/>
                  <a:pt x="1200929" y="671119"/>
                  <a:pt x="1215025" y="676405"/>
                </a:cubicBezTo>
                <a:cubicBezTo>
                  <a:pt x="1234960" y="683880"/>
                  <a:pt x="1256778" y="684756"/>
                  <a:pt x="1277655" y="688931"/>
                </a:cubicBezTo>
                <a:cubicBezTo>
                  <a:pt x="1290181" y="697282"/>
                  <a:pt x="1301396" y="708054"/>
                  <a:pt x="1315233" y="713984"/>
                </a:cubicBezTo>
                <a:cubicBezTo>
                  <a:pt x="1343613" y="726147"/>
                  <a:pt x="1375491" y="723800"/>
                  <a:pt x="1402915" y="739036"/>
                </a:cubicBezTo>
                <a:cubicBezTo>
                  <a:pt x="1429235" y="753658"/>
                  <a:pt x="1453019" y="772439"/>
                  <a:pt x="1478071" y="789140"/>
                </a:cubicBezTo>
                <a:cubicBezTo>
                  <a:pt x="1490597" y="797491"/>
                  <a:pt x="1501368" y="809431"/>
                  <a:pt x="1515650" y="814192"/>
                </a:cubicBezTo>
                <a:lnTo>
                  <a:pt x="1665962" y="864296"/>
                </a:lnTo>
                <a:lnTo>
                  <a:pt x="1703540" y="876822"/>
                </a:lnTo>
                <a:cubicBezTo>
                  <a:pt x="1716066" y="880997"/>
                  <a:pt x="1730132" y="882024"/>
                  <a:pt x="1741118" y="889348"/>
                </a:cubicBezTo>
                <a:cubicBezTo>
                  <a:pt x="1825817" y="945814"/>
                  <a:pt x="1720920" y="878127"/>
                  <a:pt x="1853852" y="951978"/>
                </a:cubicBezTo>
                <a:cubicBezTo>
                  <a:pt x="1867012" y="959289"/>
                  <a:pt x="1879865" y="967392"/>
                  <a:pt x="1891430" y="977030"/>
                </a:cubicBezTo>
                <a:cubicBezTo>
                  <a:pt x="1905039" y="988371"/>
                  <a:pt x="1913523" y="1006005"/>
                  <a:pt x="1929008" y="1014608"/>
                </a:cubicBezTo>
                <a:cubicBezTo>
                  <a:pt x="1952092" y="1027433"/>
                  <a:pt x="1979113" y="1031309"/>
                  <a:pt x="2004165" y="1039660"/>
                </a:cubicBezTo>
                <a:cubicBezTo>
                  <a:pt x="2016691" y="1043835"/>
                  <a:pt x="2028545" y="1051809"/>
                  <a:pt x="2041743" y="1052186"/>
                </a:cubicBezTo>
                <a:cubicBezTo>
                  <a:pt x="2559563" y="1066981"/>
                  <a:pt x="2334159" y="1057028"/>
                  <a:pt x="2718148" y="1077238"/>
                </a:cubicBezTo>
                <a:cubicBezTo>
                  <a:pt x="2825020" y="1112862"/>
                  <a:pt x="2713179" y="1079151"/>
                  <a:pt x="2956143" y="1102290"/>
                </a:cubicBezTo>
                <a:cubicBezTo>
                  <a:pt x="2977337" y="1104308"/>
                  <a:pt x="2997896" y="1110641"/>
                  <a:pt x="3018773" y="1114816"/>
                </a:cubicBezTo>
                <a:cubicBezTo>
                  <a:pt x="3039650" y="1127342"/>
                  <a:pt x="3059239" y="1142319"/>
                  <a:pt x="3081403" y="1152394"/>
                </a:cubicBezTo>
                <a:cubicBezTo>
                  <a:pt x="3170790" y="1193025"/>
                  <a:pt x="3222018" y="1182123"/>
                  <a:pt x="3331924" y="1189973"/>
                </a:cubicBezTo>
                <a:cubicBezTo>
                  <a:pt x="3373677" y="1198324"/>
                  <a:pt x="3415875" y="1204698"/>
                  <a:pt x="3457184" y="1215025"/>
                </a:cubicBezTo>
                <a:cubicBezTo>
                  <a:pt x="3473885" y="1219200"/>
                  <a:pt x="3490273" y="1224933"/>
                  <a:pt x="3507288" y="1227551"/>
                </a:cubicBezTo>
                <a:cubicBezTo>
                  <a:pt x="3544658" y="1233300"/>
                  <a:pt x="3582444" y="1235902"/>
                  <a:pt x="3620022" y="1240077"/>
                </a:cubicBezTo>
                <a:cubicBezTo>
                  <a:pt x="3632548" y="1244252"/>
                  <a:pt x="3644417" y="1251871"/>
                  <a:pt x="3657600" y="1252603"/>
                </a:cubicBezTo>
                <a:cubicBezTo>
                  <a:pt x="3870378" y="1264424"/>
                  <a:pt x="4296428" y="1277655"/>
                  <a:pt x="4296428" y="1277655"/>
                </a:cubicBezTo>
                <a:cubicBezTo>
                  <a:pt x="4376497" y="1331034"/>
                  <a:pt x="4350294" y="1349049"/>
                  <a:pt x="4384110" y="13152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554818" y="5308600"/>
            <a:ext cx="5829300" cy="541338"/>
          </a:xfrm>
          <a:custGeom>
            <a:avLst/>
            <a:gdLst>
              <a:gd name="connsiteX0" fmla="*/ 0 w 4371584"/>
              <a:gd name="connsiteY0" fmla="*/ 541208 h 541208"/>
              <a:gd name="connsiteX1" fmla="*/ 450937 w 4371584"/>
              <a:gd name="connsiteY1" fmla="*/ 528682 h 541208"/>
              <a:gd name="connsiteX2" fmla="*/ 563671 w 4371584"/>
              <a:gd name="connsiteY2" fmla="*/ 491104 h 541208"/>
              <a:gd name="connsiteX3" fmla="*/ 626302 w 4371584"/>
              <a:gd name="connsiteY3" fmla="*/ 478578 h 541208"/>
              <a:gd name="connsiteX4" fmla="*/ 776614 w 4371584"/>
              <a:gd name="connsiteY4" fmla="*/ 453526 h 541208"/>
              <a:gd name="connsiteX5" fmla="*/ 851770 w 4371584"/>
              <a:gd name="connsiteY5" fmla="*/ 415948 h 541208"/>
              <a:gd name="connsiteX6" fmla="*/ 889348 w 4371584"/>
              <a:gd name="connsiteY6" fmla="*/ 403421 h 541208"/>
              <a:gd name="connsiteX7" fmla="*/ 914400 w 4371584"/>
              <a:gd name="connsiteY7" fmla="*/ 365843 h 541208"/>
              <a:gd name="connsiteX8" fmla="*/ 951978 w 4371584"/>
              <a:gd name="connsiteY8" fmla="*/ 353317 h 541208"/>
              <a:gd name="connsiteX9" fmla="*/ 1052186 w 4371584"/>
              <a:gd name="connsiteY9" fmla="*/ 328265 h 541208"/>
              <a:gd name="connsiteX10" fmla="*/ 1177447 w 4371584"/>
              <a:gd name="connsiteY10" fmla="*/ 303213 h 541208"/>
              <a:gd name="connsiteX11" fmla="*/ 1778696 w 4371584"/>
              <a:gd name="connsiteY11" fmla="*/ 278161 h 541208"/>
              <a:gd name="connsiteX12" fmla="*/ 2167003 w 4371584"/>
              <a:gd name="connsiteY12" fmla="*/ 253109 h 541208"/>
              <a:gd name="connsiteX13" fmla="*/ 2217107 w 4371584"/>
              <a:gd name="connsiteY13" fmla="*/ 240583 h 541208"/>
              <a:gd name="connsiteX14" fmla="*/ 2342367 w 4371584"/>
              <a:gd name="connsiteY14" fmla="*/ 215531 h 541208"/>
              <a:gd name="connsiteX15" fmla="*/ 2392471 w 4371584"/>
              <a:gd name="connsiteY15" fmla="*/ 203005 h 541208"/>
              <a:gd name="connsiteX16" fmla="*/ 2592888 w 4371584"/>
              <a:gd name="connsiteY16" fmla="*/ 190479 h 541208"/>
              <a:gd name="connsiteX17" fmla="*/ 2680570 w 4371584"/>
              <a:gd name="connsiteY17" fmla="*/ 165427 h 541208"/>
              <a:gd name="connsiteX18" fmla="*/ 2743200 w 4371584"/>
              <a:gd name="connsiteY18" fmla="*/ 152901 h 541208"/>
              <a:gd name="connsiteX19" fmla="*/ 2793304 w 4371584"/>
              <a:gd name="connsiteY19" fmla="*/ 140375 h 541208"/>
              <a:gd name="connsiteX20" fmla="*/ 3068877 w 4371584"/>
              <a:gd name="connsiteY20" fmla="*/ 127849 h 541208"/>
              <a:gd name="connsiteX21" fmla="*/ 3519814 w 4371584"/>
              <a:gd name="connsiteY21" fmla="*/ 102797 h 541208"/>
              <a:gd name="connsiteX22" fmla="*/ 3807913 w 4371584"/>
              <a:gd name="connsiteY22" fmla="*/ 90271 h 541208"/>
              <a:gd name="connsiteX23" fmla="*/ 3945699 w 4371584"/>
              <a:gd name="connsiteY23" fmla="*/ 52693 h 541208"/>
              <a:gd name="connsiteX24" fmla="*/ 3983277 w 4371584"/>
              <a:gd name="connsiteY24" fmla="*/ 40167 h 541208"/>
              <a:gd name="connsiteX25" fmla="*/ 4221271 w 4371584"/>
              <a:gd name="connsiteY25" fmla="*/ 27641 h 541208"/>
              <a:gd name="connsiteX26" fmla="*/ 4271376 w 4371584"/>
              <a:gd name="connsiteY26" fmla="*/ 15115 h 541208"/>
              <a:gd name="connsiteX27" fmla="*/ 4308954 w 4371584"/>
              <a:gd name="connsiteY27" fmla="*/ 2589 h 541208"/>
              <a:gd name="connsiteX28" fmla="*/ 4371584 w 4371584"/>
              <a:gd name="connsiteY28" fmla="*/ 2589 h 5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71584" h="541208">
                <a:moveTo>
                  <a:pt x="0" y="541208"/>
                </a:moveTo>
                <a:cubicBezTo>
                  <a:pt x="150312" y="537033"/>
                  <a:pt x="300949" y="539395"/>
                  <a:pt x="450937" y="528682"/>
                </a:cubicBezTo>
                <a:cubicBezTo>
                  <a:pt x="489909" y="525898"/>
                  <a:pt x="525396" y="498759"/>
                  <a:pt x="563671" y="491104"/>
                </a:cubicBezTo>
                <a:cubicBezTo>
                  <a:pt x="584548" y="486929"/>
                  <a:pt x="605301" y="482078"/>
                  <a:pt x="626302" y="478578"/>
                </a:cubicBezTo>
                <a:cubicBezTo>
                  <a:pt x="689933" y="467973"/>
                  <a:pt x="717575" y="468286"/>
                  <a:pt x="776614" y="453526"/>
                </a:cubicBezTo>
                <a:cubicBezTo>
                  <a:pt x="839580" y="437784"/>
                  <a:pt x="790543" y="446562"/>
                  <a:pt x="851770" y="415948"/>
                </a:cubicBezTo>
                <a:cubicBezTo>
                  <a:pt x="863580" y="410043"/>
                  <a:pt x="876822" y="407597"/>
                  <a:pt x="889348" y="403421"/>
                </a:cubicBezTo>
                <a:cubicBezTo>
                  <a:pt x="897699" y="390895"/>
                  <a:pt x="902645" y="375247"/>
                  <a:pt x="914400" y="365843"/>
                </a:cubicBezTo>
                <a:cubicBezTo>
                  <a:pt x="924710" y="357595"/>
                  <a:pt x="939240" y="356791"/>
                  <a:pt x="951978" y="353317"/>
                </a:cubicBezTo>
                <a:cubicBezTo>
                  <a:pt x="985195" y="344258"/>
                  <a:pt x="1018424" y="335017"/>
                  <a:pt x="1052186" y="328265"/>
                </a:cubicBezTo>
                <a:lnTo>
                  <a:pt x="1177447" y="303213"/>
                </a:lnTo>
                <a:cubicBezTo>
                  <a:pt x="1416179" y="255467"/>
                  <a:pt x="1218781" y="291182"/>
                  <a:pt x="1778696" y="278161"/>
                </a:cubicBezTo>
                <a:cubicBezTo>
                  <a:pt x="1931317" y="227287"/>
                  <a:pt x="1767086" y="278104"/>
                  <a:pt x="2167003" y="253109"/>
                </a:cubicBezTo>
                <a:cubicBezTo>
                  <a:pt x="2184185" y="252035"/>
                  <a:pt x="2200274" y="244190"/>
                  <a:pt x="2217107" y="240583"/>
                </a:cubicBezTo>
                <a:cubicBezTo>
                  <a:pt x="2258742" y="231661"/>
                  <a:pt x="2301058" y="225858"/>
                  <a:pt x="2342367" y="215531"/>
                </a:cubicBezTo>
                <a:cubicBezTo>
                  <a:pt x="2359068" y="211356"/>
                  <a:pt x="2375341" y="204718"/>
                  <a:pt x="2392471" y="203005"/>
                </a:cubicBezTo>
                <a:cubicBezTo>
                  <a:pt x="2459075" y="196345"/>
                  <a:pt x="2526082" y="194654"/>
                  <a:pt x="2592888" y="190479"/>
                </a:cubicBezTo>
                <a:cubicBezTo>
                  <a:pt x="2634735" y="176530"/>
                  <a:pt x="2633385" y="175913"/>
                  <a:pt x="2680570" y="165427"/>
                </a:cubicBezTo>
                <a:cubicBezTo>
                  <a:pt x="2701353" y="160809"/>
                  <a:pt x="2722417" y="157519"/>
                  <a:pt x="2743200" y="152901"/>
                </a:cubicBezTo>
                <a:cubicBezTo>
                  <a:pt x="2760005" y="149166"/>
                  <a:pt x="2776139" y="141695"/>
                  <a:pt x="2793304" y="140375"/>
                </a:cubicBezTo>
                <a:cubicBezTo>
                  <a:pt x="2884986" y="133323"/>
                  <a:pt x="2977019" y="132024"/>
                  <a:pt x="3068877" y="127849"/>
                </a:cubicBezTo>
                <a:cubicBezTo>
                  <a:pt x="3237973" y="71484"/>
                  <a:pt x="3085502" y="118308"/>
                  <a:pt x="3519814" y="102797"/>
                </a:cubicBezTo>
                <a:lnTo>
                  <a:pt x="3807913" y="90271"/>
                </a:lnTo>
                <a:cubicBezTo>
                  <a:pt x="3896437" y="72566"/>
                  <a:pt x="3850345" y="84478"/>
                  <a:pt x="3945699" y="52693"/>
                </a:cubicBezTo>
                <a:cubicBezTo>
                  <a:pt x="3958225" y="48518"/>
                  <a:pt x="3970092" y="40861"/>
                  <a:pt x="3983277" y="40167"/>
                </a:cubicBezTo>
                <a:lnTo>
                  <a:pt x="4221271" y="27641"/>
                </a:lnTo>
                <a:cubicBezTo>
                  <a:pt x="4237973" y="23466"/>
                  <a:pt x="4254823" y="19844"/>
                  <a:pt x="4271376" y="15115"/>
                </a:cubicBezTo>
                <a:cubicBezTo>
                  <a:pt x="4284072" y="11488"/>
                  <a:pt x="4295852" y="4227"/>
                  <a:pt x="4308954" y="2589"/>
                </a:cubicBezTo>
                <a:cubicBezTo>
                  <a:pt x="4329669" y="0"/>
                  <a:pt x="4350707" y="2589"/>
                  <a:pt x="4371584" y="258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10401" y="4354514"/>
            <a:ext cx="851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07201" y="5497514"/>
            <a:ext cx="945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Training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909359" y="4990042"/>
            <a:ext cx="1295400" cy="2117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57600" y="4800600"/>
            <a:ext cx="2068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Generalization Error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56933" y="5257800"/>
            <a:ext cx="8314267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08400" y="2668588"/>
            <a:ext cx="6324401" cy="3568725"/>
            <a:chOff x="1581849" y="2667794"/>
            <a:chExt cx="4742751" cy="356896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905512" y="5866819"/>
              <a:ext cx="44190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3" name="TextBox 6"/>
            <p:cNvSpPr txBox="1">
              <a:spLocks noChangeArrowheads="1"/>
            </p:cNvSpPr>
            <p:nvPr/>
          </p:nvSpPr>
          <p:spPr bwMode="auto">
            <a:xfrm>
              <a:off x="2743200" y="5867400"/>
              <a:ext cx="2199530" cy="369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Number of Training Examples</a:t>
              </a:r>
            </a:p>
          </p:txBody>
        </p:sp>
        <p:sp>
          <p:nvSpPr>
            <p:cNvPr id="68624" name="TextBox 9"/>
            <p:cNvSpPr txBox="1">
              <a:spLocks noChangeArrowheads="1"/>
            </p:cNvSpPr>
            <p:nvPr/>
          </p:nvSpPr>
          <p:spPr bwMode="auto">
            <a:xfrm rot="16200000">
              <a:off x="1392593" y="4187819"/>
              <a:ext cx="655480" cy="276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Error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413" y="4267307"/>
              <a:ext cx="320061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20" name="Rectangle 19"/>
          <p:cNvSpPr>
            <a:spLocks noChangeArrowheads="1"/>
          </p:cNvSpPr>
          <p:nvPr/>
        </p:nvSpPr>
        <p:spPr bwMode="auto">
          <a:xfrm>
            <a:off x="4064001" y="1981200"/>
            <a:ext cx="2336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Fixed prediction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55276" y="6408781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perfect classification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638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Objective function: encodes the right loss for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Parameterization: makes assumptions that fit the problem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Regularization: right level of regularization for amount of training data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Training algorithm: can find parameters that maximize objective on training set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Inference algorithm: can solve for objective function in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4087" y="6474684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7353"/>
            <a:ext cx="7518400" cy="38697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No classifier is inherently better than any other: you need to make assumptions to generalize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Three kinds of error</a:t>
            </a:r>
          </a:p>
          <a:p>
            <a:pPr lvl="1">
              <a:defRPr/>
            </a:pPr>
            <a:r>
              <a:rPr lang="en-US" dirty="0" smtClean="0"/>
              <a:t>Inherent: unavoidable</a:t>
            </a:r>
          </a:p>
          <a:p>
            <a:pPr lvl="1">
              <a:defRPr/>
            </a:pPr>
            <a:r>
              <a:rPr lang="en-US" dirty="0" smtClean="0"/>
              <a:t>Bias: due to over-simplifications</a:t>
            </a:r>
          </a:p>
          <a:p>
            <a:pPr lvl="1">
              <a:defRPr/>
            </a:pPr>
            <a:r>
              <a:rPr lang="en-US" dirty="0" smtClean="0"/>
              <a:t>Variance: due to inability to perfectly estimate parameters from limited data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685800"/>
            <a:ext cx="42672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061222" y="6466447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Choose a simpler classifier</a:t>
            </a:r>
          </a:p>
          <a:p>
            <a:r>
              <a:rPr lang="en-US" altLang="en-US" dirty="0" smtClean="0"/>
              <a:t>Cross-validate the parameters</a:t>
            </a:r>
          </a:p>
          <a:p>
            <a:r>
              <a:rPr lang="en-US" altLang="en-US" dirty="0" smtClean="0"/>
              <a:t>Get more training data</a:t>
            </a:r>
          </a:p>
          <a:p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65806" y="6392306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xmlns="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xmlns="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xmlns="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xmlns="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xmlns="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xmlns="" id="{AD5B1CC9-2940-44F9-BB8A-B8167A7876AE}"/>
              </a:ext>
            </a:extLst>
          </p:cNvPr>
          <p:cNvSpPr/>
          <p:nvPr/>
        </p:nvSpPr>
        <p:spPr>
          <a:xfrm>
            <a:off x="8181724" y="968118"/>
            <a:ext cx="2902374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model 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3256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3214"/>
    </mc:Choice>
    <mc:Fallback>
      <p:transition spd="slow" advTm="29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xmlns="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Abadi Extra Light" panose="020B0204020104020204" pitchFamily="34" charset="0"/>
              </a:rPr>
              <a:t>Understanding error in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Abadi Extra Light" panose="020B0204020104020204" pitchFamily="34" charset="0"/>
              </a:rPr>
              <a:t>Cross-validation</a:t>
            </a: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Learning with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Decision Trees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for today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0167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4039"/>
    </mc:Choice>
    <mc:Fallback>
      <p:transition spd="slow" advTm="104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2379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747"/>
    </mc:Choice>
    <mc:Fallback>
      <p:transition spd="slow" advTm="259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868363"/>
          </a:xfrm>
        </p:spPr>
        <p:txBody>
          <a:bodyPr/>
          <a:lstStyle/>
          <a:p>
            <a:r>
              <a:rPr lang="en-US" altLang="en-US" smtClean="0"/>
              <a:t>Generalization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08000" y="5486400"/>
            <a:ext cx="11277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well does a learned model generalize from the data it was trained on to a new test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800" y="1066800"/>
            <a:ext cx="5638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7200" y="1066800"/>
            <a:ext cx="8128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2438400" y="4724400"/>
            <a:ext cx="2685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7926917" y="4724401"/>
            <a:ext cx="355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Test set (labels unknown)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00303" y="6441733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609600" y="1200673"/>
            <a:ext cx="11074400" cy="450815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Components of generalization error </a:t>
            </a:r>
          </a:p>
          <a:p>
            <a:pPr lvl="1" eaLnBrk="1" hangingPunct="1"/>
            <a:r>
              <a:rPr lang="en-US" altLang="en-US" sz="2000" b="1" dirty="0" smtClean="0"/>
              <a:t>Bias:</a:t>
            </a:r>
            <a:r>
              <a:rPr lang="en-US" altLang="en-US" sz="2000" dirty="0" smtClean="0"/>
              <a:t> how much the average model over all training sets differ from the true model?</a:t>
            </a:r>
          </a:p>
          <a:p>
            <a:pPr lvl="2" eaLnBrk="1" hangingPunct="1"/>
            <a:r>
              <a:rPr lang="en-US" altLang="en-US" sz="2000" dirty="0" smtClean="0"/>
              <a:t>Error due to inaccurate assumptions/simplifications made by the model</a:t>
            </a:r>
          </a:p>
          <a:p>
            <a:pPr lvl="1" eaLnBrk="1" hangingPunct="1"/>
            <a:r>
              <a:rPr lang="en-US" altLang="en-US" sz="2000" b="1" dirty="0" smtClean="0"/>
              <a:t>Variance:</a:t>
            </a:r>
            <a:r>
              <a:rPr lang="en-US" altLang="en-US" sz="2000" dirty="0" smtClean="0"/>
              <a:t> how much models estimated from different training sets differ from each other</a:t>
            </a:r>
          </a:p>
          <a:p>
            <a:pPr eaLnBrk="1" hangingPunct="1"/>
            <a:r>
              <a:rPr lang="en-US" altLang="en-US" sz="2400" b="1" dirty="0" err="1" smtClean="0"/>
              <a:t>Underfitting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“simple” to represent all the relevant class characteristics</a:t>
            </a:r>
          </a:p>
          <a:p>
            <a:pPr lvl="1" eaLnBrk="1" hangingPunct="1"/>
            <a:r>
              <a:rPr lang="en-US" altLang="en-US" sz="2000" dirty="0" smtClean="0"/>
              <a:t>High bias and low variance</a:t>
            </a:r>
          </a:p>
          <a:p>
            <a:pPr lvl="1" eaLnBrk="1" hangingPunct="1"/>
            <a:r>
              <a:rPr lang="en-US" altLang="en-US" sz="2000" dirty="0" smtClean="0"/>
              <a:t>High training error and high test error</a:t>
            </a:r>
          </a:p>
          <a:p>
            <a:pPr eaLnBrk="1" hangingPunct="1"/>
            <a:r>
              <a:rPr lang="en-US" altLang="en-US" sz="2400" b="1" dirty="0" smtClean="0"/>
              <a:t>Overfitting:</a:t>
            </a:r>
            <a:r>
              <a:rPr lang="en-US" altLang="en-US" sz="2400" dirty="0" smtClean="0"/>
              <a:t> model is too “complex” and fits irrelevant characteristics (noise) in the data</a:t>
            </a:r>
          </a:p>
          <a:p>
            <a:pPr lvl="1" eaLnBrk="1" hangingPunct="1"/>
            <a:r>
              <a:rPr lang="en-US" altLang="en-US" sz="2000" dirty="0" smtClean="0"/>
              <a:t>Low bias and high variance</a:t>
            </a:r>
          </a:p>
          <a:p>
            <a:pPr lvl="1" eaLnBrk="1" hangingPunct="1"/>
            <a:r>
              <a:rPr lang="en-US" altLang="en-US" sz="2000" dirty="0" smtClean="0"/>
              <a:t>Low training error and high test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4488" y="6449970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Free Lunch Theorem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1" y="1828800"/>
            <a:ext cx="7124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14487" y="6425257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0" y="1524000"/>
            <a:ext cx="60960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Models with too few parameters are inaccurate because of a large bias (not enough flexibility).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Models with too many parameters are inaccurate because of a large variance (too much sensitivity to the sample).</a:t>
            </a:r>
          </a:p>
        </p:txBody>
      </p:sp>
      <p:pic>
        <p:nvPicPr>
          <p:cNvPr id="6451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1485900"/>
            <a:ext cx="47625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1" y="3840164"/>
            <a:ext cx="476250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855677" y="6425258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65539" name="TextBox 17"/>
          <p:cNvSpPr txBox="1">
            <a:spLocks noChangeArrowheads="1"/>
          </p:cNvSpPr>
          <p:nvPr/>
        </p:nvSpPr>
        <p:spPr bwMode="auto">
          <a:xfrm>
            <a:off x="2133600" y="1600201"/>
            <a:ext cx="680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E(MSE) = noise</a:t>
            </a:r>
            <a:r>
              <a:rPr lang="en-US" altLang="en-US" sz="2400" baseline="30000">
                <a:solidFill>
                  <a:srgbClr val="000000"/>
                </a:solidFill>
              </a:rPr>
              <a:t>2  </a:t>
            </a:r>
            <a:r>
              <a:rPr lang="en-US" altLang="en-US" sz="2400">
                <a:solidFill>
                  <a:srgbClr val="000000"/>
                </a:solidFill>
              </a:rPr>
              <a:t>+ bias</a:t>
            </a:r>
            <a:r>
              <a:rPr lang="en-US" altLang="en-US" sz="2400" baseline="30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 + variance</a:t>
            </a:r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579395" y="5808193"/>
            <a:ext cx="1137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See the following for explanations of bias-variance (also Bishop’s “Neural Networks” book): </a:t>
            </a:r>
          </a:p>
          <a:p>
            <a:pPr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hlinkClick r:id="rId3"/>
              </a:rPr>
              <a:t>http://www.inf.ed.ac.uk/teaching/courses/mlsc/Notes/Lecture4/BiasVariance.pdf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5541" name="TextBox 5"/>
          <p:cNvSpPr txBox="1">
            <a:spLocks noChangeArrowheads="1"/>
          </p:cNvSpPr>
          <p:nvPr/>
        </p:nvSpPr>
        <p:spPr bwMode="auto">
          <a:xfrm>
            <a:off x="1636564" y="2590801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Unavoidable error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55764" y="2057400"/>
            <a:ext cx="71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4297406" y="247547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Error due to incorrect assumptions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754606" y="2012737"/>
            <a:ext cx="76200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1"/>
          <p:cNvSpPr txBox="1">
            <a:spLocks noChangeArrowheads="1"/>
          </p:cNvSpPr>
          <p:nvPr/>
        </p:nvSpPr>
        <p:spPr bwMode="auto">
          <a:xfrm>
            <a:off x="6730313" y="2230396"/>
            <a:ext cx="284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Error due to variance of training samples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527113" y="1925595"/>
            <a:ext cx="76200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42238" y="6194599"/>
            <a:ext cx="22325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prstClr val="white">
                    <a:lumMod val="65000"/>
                  </a:prstClr>
                </a:solidFill>
                <a:cs typeface="+mn-cs"/>
              </a:rPr>
              <a:t>Image credit: geeksforgeeks.com</a:t>
            </a:r>
          </a:p>
          <a:p>
            <a:pPr>
              <a:defRPr/>
            </a:pPr>
            <a:r>
              <a:rPr lang="en-US" sz="1200" dirty="0" smtClean="0">
                <a:solidFill>
                  <a:prstClr val="white">
                    <a:lumMod val="65000"/>
                  </a:prstClr>
                </a:solidFill>
                <a:cs typeface="+mn-cs"/>
              </a:rPr>
              <a:t>Slide 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  <p:pic>
        <p:nvPicPr>
          <p:cNvPr id="13314" name="Picture 2" descr="https://media.geeksforgeeks.org/wp-content/cdn-uploads/20190523171258/overfitting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3022" y="3076997"/>
            <a:ext cx="6820930" cy="2796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tradeoff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13601" y="5410200"/>
            <a:ext cx="147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FF"/>
                </a:solidFill>
              </a:rPr>
              <a:t>Training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15200" y="4343400"/>
            <a:ext cx="109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Test 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2421467" y="4791075"/>
            <a:ext cx="5712884" cy="1155700"/>
          </a:xfrm>
          <a:custGeom>
            <a:avLst/>
            <a:gdLst>
              <a:gd name="connsiteX0" fmla="*/ 0 w 4283901"/>
              <a:gd name="connsiteY0" fmla="*/ 0 h 1156249"/>
              <a:gd name="connsiteX1" fmla="*/ 313151 w 4283901"/>
              <a:gd name="connsiteY1" fmla="*/ 162839 h 1156249"/>
              <a:gd name="connsiteX2" fmla="*/ 375781 w 4283901"/>
              <a:gd name="connsiteY2" fmla="*/ 200417 h 1156249"/>
              <a:gd name="connsiteX3" fmla="*/ 413359 w 4283901"/>
              <a:gd name="connsiteY3" fmla="*/ 212943 h 1156249"/>
              <a:gd name="connsiteX4" fmla="*/ 488515 w 4283901"/>
              <a:gd name="connsiteY4" fmla="*/ 263047 h 1156249"/>
              <a:gd name="connsiteX5" fmla="*/ 563671 w 4283901"/>
              <a:gd name="connsiteY5" fmla="*/ 300625 h 1156249"/>
              <a:gd name="connsiteX6" fmla="*/ 601249 w 4283901"/>
              <a:gd name="connsiteY6" fmla="*/ 325677 h 1156249"/>
              <a:gd name="connsiteX7" fmla="*/ 701458 w 4283901"/>
              <a:gd name="connsiteY7" fmla="*/ 363255 h 1156249"/>
              <a:gd name="connsiteX8" fmla="*/ 751562 w 4283901"/>
              <a:gd name="connsiteY8" fmla="*/ 375781 h 1156249"/>
              <a:gd name="connsiteX9" fmla="*/ 789140 w 4283901"/>
              <a:gd name="connsiteY9" fmla="*/ 388307 h 1156249"/>
              <a:gd name="connsiteX10" fmla="*/ 1027134 w 4283901"/>
              <a:gd name="connsiteY10" fmla="*/ 413359 h 1156249"/>
              <a:gd name="connsiteX11" fmla="*/ 1114816 w 4283901"/>
              <a:gd name="connsiteY11" fmla="*/ 450937 h 1156249"/>
              <a:gd name="connsiteX12" fmla="*/ 1189973 w 4283901"/>
              <a:gd name="connsiteY12" fmla="*/ 501042 h 1156249"/>
              <a:gd name="connsiteX13" fmla="*/ 1227551 w 4283901"/>
              <a:gd name="connsiteY13" fmla="*/ 526094 h 1156249"/>
              <a:gd name="connsiteX14" fmla="*/ 1265129 w 4283901"/>
              <a:gd name="connsiteY14" fmla="*/ 538620 h 1156249"/>
              <a:gd name="connsiteX15" fmla="*/ 1302707 w 4283901"/>
              <a:gd name="connsiteY15" fmla="*/ 563672 h 1156249"/>
              <a:gd name="connsiteX16" fmla="*/ 1427967 w 4283901"/>
              <a:gd name="connsiteY16" fmla="*/ 601250 h 1156249"/>
              <a:gd name="connsiteX17" fmla="*/ 1515649 w 4283901"/>
              <a:gd name="connsiteY17" fmla="*/ 613776 h 1156249"/>
              <a:gd name="connsiteX18" fmla="*/ 1590805 w 4283901"/>
              <a:gd name="connsiteY18" fmla="*/ 626302 h 1156249"/>
              <a:gd name="connsiteX19" fmla="*/ 1703540 w 4283901"/>
              <a:gd name="connsiteY19" fmla="*/ 651354 h 1156249"/>
              <a:gd name="connsiteX20" fmla="*/ 1816274 w 4283901"/>
              <a:gd name="connsiteY20" fmla="*/ 688932 h 1156249"/>
              <a:gd name="connsiteX21" fmla="*/ 1903956 w 4283901"/>
              <a:gd name="connsiteY21" fmla="*/ 713984 h 1156249"/>
              <a:gd name="connsiteX22" fmla="*/ 1929008 w 4283901"/>
              <a:gd name="connsiteY22" fmla="*/ 751562 h 1156249"/>
              <a:gd name="connsiteX23" fmla="*/ 2016690 w 4283901"/>
              <a:gd name="connsiteY23" fmla="*/ 789140 h 1156249"/>
              <a:gd name="connsiteX24" fmla="*/ 2066794 w 4283901"/>
              <a:gd name="connsiteY24" fmla="*/ 801666 h 1156249"/>
              <a:gd name="connsiteX25" fmla="*/ 2104373 w 4283901"/>
              <a:gd name="connsiteY25" fmla="*/ 814192 h 1156249"/>
              <a:gd name="connsiteX26" fmla="*/ 2229633 w 4283901"/>
              <a:gd name="connsiteY26" fmla="*/ 826718 h 1156249"/>
              <a:gd name="connsiteX27" fmla="*/ 2342367 w 4283901"/>
              <a:gd name="connsiteY27" fmla="*/ 839244 h 1156249"/>
              <a:gd name="connsiteX28" fmla="*/ 2430049 w 4283901"/>
              <a:gd name="connsiteY28" fmla="*/ 864296 h 1156249"/>
              <a:gd name="connsiteX29" fmla="*/ 2505205 w 4283901"/>
              <a:gd name="connsiteY29" fmla="*/ 889348 h 1156249"/>
              <a:gd name="connsiteX30" fmla="*/ 2580362 w 4283901"/>
              <a:gd name="connsiteY30" fmla="*/ 914400 h 1156249"/>
              <a:gd name="connsiteX31" fmla="*/ 2617940 w 4283901"/>
              <a:gd name="connsiteY31" fmla="*/ 926927 h 1156249"/>
              <a:gd name="connsiteX32" fmla="*/ 2668044 w 4283901"/>
              <a:gd name="connsiteY32" fmla="*/ 939453 h 1156249"/>
              <a:gd name="connsiteX33" fmla="*/ 2743200 w 4283901"/>
              <a:gd name="connsiteY33" fmla="*/ 964505 h 1156249"/>
              <a:gd name="connsiteX34" fmla="*/ 2793304 w 4283901"/>
              <a:gd name="connsiteY34" fmla="*/ 977031 h 1156249"/>
              <a:gd name="connsiteX35" fmla="*/ 2830882 w 4283901"/>
              <a:gd name="connsiteY35" fmla="*/ 1002083 h 1156249"/>
              <a:gd name="connsiteX36" fmla="*/ 2956142 w 4283901"/>
              <a:gd name="connsiteY36" fmla="*/ 1039661 h 1156249"/>
              <a:gd name="connsiteX37" fmla="*/ 3031299 w 4283901"/>
              <a:gd name="connsiteY37" fmla="*/ 1052187 h 1156249"/>
              <a:gd name="connsiteX38" fmla="*/ 3219189 w 4283901"/>
              <a:gd name="connsiteY38" fmla="*/ 1114817 h 1156249"/>
              <a:gd name="connsiteX39" fmla="*/ 3306871 w 4283901"/>
              <a:gd name="connsiteY39" fmla="*/ 1139869 h 1156249"/>
              <a:gd name="connsiteX40" fmla="*/ 3382027 w 4283901"/>
              <a:gd name="connsiteY40" fmla="*/ 1152395 h 1156249"/>
              <a:gd name="connsiteX41" fmla="*/ 4283901 w 4283901"/>
              <a:gd name="connsiteY41" fmla="*/ 1152395 h 1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83901" h="1156249">
                <a:moveTo>
                  <a:pt x="0" y="0"/>
                </a:moveTo>
                <a:cubicBezTo>
                  <a:pt x="135194" y="45068"/>
                  <a:pt x="39042" y="10556"/>
                  <a:pt x="313151" y="162839"/>
                </a:cubicBezTo>
                <a:cubicBezTo>
                  <a:pt x="334433" y="174663"/>
                  <a:pt x="354005" y="189529"/>
                  <a:pt x="375781" y="200417"/>
                </a:cubicBezTo>
                <a:cubicBezTo>
                  <a:pt x="387591" y="206322"/>
                  <a:pt x="401817" y="206531"/>
                  <a:pt x="413359" y="212943"/>
                </a:cubicBezTo>
                <a:cubicBezTo>
                  <a:pt x="439679" y="227565"/>
                  <a:pt x="461585" y="249582"/>
                  <a:pt x="488515" y="263047"/>
                </a:cubicBezTo>
                <a:cubicBezTo>
                  <a:pt x="513567" y="275573"/>
                  <a:pt x="539187" y="287023"/>
                  <a:pt x="563671" y="300625"/>
                </a:cubicBezTo>
                <a:cubicBezTo>
                  <a:pt x="576831" y="307936"/>
                  <a:pt x="587784" y="318944"/>
                  <a:pt x="601249" y="325677"/>
                </a:cubicBezTo>
                <a:cubicBezTo>
                  <a:pt x="618901" y="334503"/>
                  <a:pt x="676160" y="356027"/>
                  <a:pt x="701458" y="363255"/>
                </a:cubicBezTo>
                <a:cubicBezTo>
                  <a:pt x="718011" y="367984"/>
                  <a:pt x="735009" y="371052"/>
                  <a:pt x="751562" y="375781"/>
                </a:cubicBezTo>
                <a:cubicBezTo>
                  <a:pt x="764258" y="379408"/>
                  <a:pt x="776193" y="385718"/>
                  <a:pt x="789140" y="388307"/>
                </a:cubicBezTo>
                <a:cubicBezTo>
                  <a:pt x="859270" y="402333"/>
                  <a:pt x="962050" y="407935"/>
                  <a:pt x="1027134" y="413359"/>
                </a:cubicBezTo>
                <a:cubicBezTo>
                  <a:pt x="1066009" y="426317"/>
                  <a:pt x="1076120" y="427720"/>
                  <a:pt x="1114816" y="450937"/>
                </a:cubicBezTo>
                <a:cubicBezTo>
                  <a:pt x="1140634" y="466428"/>
                  <a:pt x="1164921" y="484340"/>
                  <a:pt x="1189973" y="501042"/>
                </a:cubicBezTo>
                <a:cubicBezTo>
                  <a:pt x="1202499" y="509393"/>
                  <a:pt x="1213269" y="521333"/>
                  <a:pt x="1227551" y="526094"/>
                </a:cubicBezTo>
                <a:cubicBezTo>
                  <a:pt x="1240077" y="530269"/>
                  <a:pt x="1253319" y="532715"/>
                  <a:pt x="1265129" y="538620"/>
                </a:cubicBezTo>
                <a:cubicBezTo>
                  <a:pt x="1278594" y="545353"/>
                  <a:pt x="1288950" y="557558"/>
                  <a:pt x="1302707" y="563672"/>
                </a:cubicBezTo>
                <a:cubicBezTo>
                  <a:pt x="1325333" y="573728"/>
                  <a:pt x="1397137" y="595644"/>
                  <a:pt x="1427967" y="601250"/>
                </a:cubicBezTo>
                <a:cubicBezTo>
                  <a:pt x="1457015" y="606531"/>
                  <a:pt x="1486468" y="609287"/>
                  <a:pt x="1515649" y="613776"/>
                </a:cubicBezTo>
                <a:cubicBezTo>
                  <a:pt x="1540751" y="617638"/>
                  <a:pt x="1565817" y="621759"/>
                  <a:pt x="1590805" y="626302"/>
                </a:cubicBezTo>
                <a:cubicBezTo>
                  <a:pt x="1618726" y="631378"/>
                  <a:pt x="1674498" y="642418"/>
                  <a:pt x="1703540" y="651354"/>
                </a:cubicBezTo>
                <a:cubicBezTo>
                  <a:pt x="1741399" y="663003"/>
                  <a:pt x="1777846" y="679325"/>
                  <a:pt x="1816274" y="688932"/>
                </a:cubicBezTo>
                <a:cubicBezTo>
                  <a:pt x="1879187" y="704660"/>
                  <a:pt x="1850046" y="696014"/>
                  <a:pt x="1903956" y="713984"/>
                </a:cubicBezTo>
                <a:cubicBezTo>
                  <a:pt x="1912307" y="726510"/>
                  <a:pt x="1917443" y="741924"/>
                  <a:pt x="1929008" y="751562"/>
                </a:cubicBezTo>
                <a:cubicBezTo>
                  <a:pt x="1946435" y="766085"/>
                  <a:pt x="1992854" y="782330"/>
                  <a:pt x="2016690" y="789140"/>
                </a:cubicBezTo>
                <a:cubicBezTo>
                  <a:pt x="2033243" y="793869"/>
                  <a:pt x="2050241" y="796937"/>
                  <a:pt x="2066794" y="801666"/>
                </a:cubicBezTo>
                <a:cubicBezTo>
                  <a:pt x="2079490" y="805293"/>
                  <a:pt x="2091323" y="812184"/>
                  <a:pt x="2104373" y="814192"/>
                </a:cubicBezTo>
                <a:cubicBezTo>
                  <a:pt x="2145847" y="820573"/>
                  <a:pt x="2187902" y="822325"/>
                  <a:pt x="2229633" y="826718"/>
                </a:cubicBezTo>
                <a:lnTo>
                  <a:pt x="2342367" y="839244"/>
                </a:lnTo>
                <a:cubicBezTo>
                  <a:pt x="2468655" y="881340"/>
                  <a:pt x="2272766" y="817111"/>
                  <a:pt x="2430049" y="864296"/>
                </a:cubicBezTo>
                <a:cubicBezTo>
                  <a:pt x="2455342" y="871884"/>
                  <a:pt x="2480153" y="880997"/>
                  <a:pt x="2505205" y="889348"/>
                </a:cubicBezTo>
                <a:lnTo>
                  <a:pt x="2580362" y="914400"/>
                </a:lnTo>
                <a:cubicBezTo>
                  <a:pt x="2592888" y="918576"/>
                  <a:pt x="2605131" y="923725"/>
                  <a:pt x="2617940" y="926927"/>
                </a:cubicBezTo>
                <a:cubicBezTo>
                  <a:pt x="2634641" y="931102"/>
                  <a:pt x="2651555" y="934506"/>
                  <a:pt x="2668044" y="939453"/>
                </a:cubicBezTo>
                <a:cubicBezTo>
                  <a:pt x="2693337" y="947041"/>
                  <a:pt x="2717581" y="958100"/>
                  <a:pt x="2743200" y="964505"/>
                </a:cubicBezTo>
                <a:lnTo>
                  <a:pt x="2793304" y="977031"/>
                </a:lnTo>
                <a:cubicBezTo>
                  <a:pt x="2805830" y="985382"/>
                  <a:pt x="2817125" y="995969"/>
                  <a:pt x="2830882" y="1002083"/>
                </a:cubicBezTo>
                <a:cubicBezTo>
                  <a:pt x="2857026" y="1013702"/>
                  <a:pt x="2923019" y="1033036"/>
                  <a:pt x="2956142" y="1039661"/>
                </a:cubicBezTo>
                <a:cubicBezTo>
                  <a:pt x="2981047" y="1044642"/>
                  <a:pt x="3006247" y="1048012"/>
                  <a:pt x="3031299" y="1052187"/>
                </a:cubicBezTo>
                <a:lnTo>
                  <a:pt x="3219189" y="1114817"/>
                </a:lnTo>
                <a:cubicBezTo>
                  <a:pt x="3255004" y="1126755"/>
                  <a:pt x="3267550" y="1132005"/>
                  <a:pt x="3306871" y="1139869"/>
                </a:cubicBezTo>
                <a:cubicBezTo>
                  <a:pt x="3331775" y="1144850"/>
                  <a:pt x="3356632" y="1152069"/>
                  <a:pt x="3382027" y="1152395"/>
                </a:cubicBezTo>
                <a:cubicBezTo>
                  <a:pt x="3682627" y="1156249"/>
                  <a:pt x="3983276" y="1152395"/>
                  <a:pt x="4283901" y="115239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38401" y="2987675"/>
            <a:ext cx="5897033" cy="1252538"/>
          </a:xfrm>
          <a:custGeom>
            <a:avLst/>
            <a:gdLst>
              <a:gd name="connsiteX0" fmla="*/ 0 w 4423249"/>
              <a:gd name="connsiteY0" fmla="*/ 0 h 1252602"/>
              <a:gd name="connsiteX1" fmla="*/ 62630 w 4423249"/>
              <a:gd name="connsiteY1" fmla="*/ 12526 h 1252602"/>
              <a:gd name="connsiteX2" fmla="*/ 162838 w 4423249"/>
              <a:gd name="connsiteY2" fmla="*/ 25052 h 1252602"/>
              <a:gd name="connsiteX3" fmla="*/ 237995 w 4423249"/>
              <a:gd name="connsiteY3" fmla="*/ 50104 h 1252602"/>
              <a:gd name="connsiteX4" fmla="*/ 275573 w 4423249"/>
              <a:gd name="connsiteY4" fmla="*/ 75156 h 1252602"/>
              <a:gd name="connsiteX5" fmla="*/ 313151 w 4423249"/>
              <a:gd name="connsiteY5" fmla="*/ 87682 h 1252602"/>
              <a:gd name="connsiteX6" fmla="*/ 713984 w 4423249"/>
              <a:gd name="connsiteY6" fmla="*/ 100208 h 1252602"/>
              <a:gd name="connsiteX7" fmla="*/ 789140 w 4423249"/>
              <a:gd name="connsiteY7" fmla="*/ 125260 h 1252602"/>
              <a:gd name="connsiteX8" fmla="*/ 926926 w 4423249"/>
              <a:gd name="connsiteY8" fmla="*/ 150312 h 1252602"/>
              <a:gd name="connsiteX9" fmla="*/ 989556 w 4423249"/>
              <a:gd name="connsiteY9" fmla="*/ 187890 h 1252602"/>
              <a:gd name="connsiteX10" fmla="*/ 1027134 w 4423249"/>
              <a:gd name="connsiteY10" fmla="*/ 200416 h 1252602"/>
              <a:gd name="connsiteX11" fmla="*/ 1102290 w 4423249"/>
              <a:gd name="connsiteY11" fmla="*/ 237994 h 1252602"/>
              <a:gd name="connsiteX12" fmla="*/ 1277655 w 4423249"/>
              <a:gd name="connsiteY12" fmla="*/ 250520 h 1252602"/>
              <a:gd name="connsiteX13" fmla="*/ 1352811 w 4423249"/>
              <a:gd name="connsiteY13" fmla="*/ 275572 h 1252602"/>
              <a:gd name="connsiteX14" fmla="*/ 1427967 w 4423249"/>
              <a:gd name="connsiteY14" fmla="*/ 350728 h 1252602"/>
              <a:gd name="connsiteX15" fmla="*/ 1503123 w 4423249"/>
              <a:gd name="connsiteY15" fmla="*/ 413358 h 1252602"/>
              <a:gd name="connsiteX16" fmla="*/ 1678488 w 4423249"/>
              <a:gd name="connsiteY16" fmla="*/ 450937 h 1252602"/>
              <a:gd name="connsiteX17" fmla="*/ 1778696 w 4423249"/>
              <a:gd name="connsiteY17" fmla="*/ 463463 h 1252602"/>
              <a:gd name="connsiteX18" fmla="*/ 1954060 w 4423249"/>
              <a:gd name="connsiteY18" fmla="*/ 488515 h 1252602"/>
              <a:gd name="connsiteX19" fmla="*/ 2029216 w 4423249"/>
              <a:gd name="connsiteY19" fmla="*/ 526093 h 1252602"/>
              <a:gd name="connsiteX20" fmla="*/ 2054268 w 4423249"/>
              <a:gd name="connsiteY20" fmla="*/ 563671 h 1252602"/>
              <a:gd name="connsiteX21" fmla="*/ 2091847 w 4423249"/>
              <a:gd name="connsiteY21" fmla="*/ 588723 h 1252602"/>
              <a:gd name="connsiteX22" fmla="*/ 2141951 w 4423249"/>
              <a:gd name="connsiteY22" fmla="*/ 626301 h 1252602"/>
              <a:gd name="connsiteX23" fmla="*/ 2179529 w 4423249"/>
              <a:gd name="connsiteY23" fmla="*/ 651353 h 1252602"/>
              <a:gd name="connsiteX24" fmla="*/ 2217107 w 4423249"/>
              <a:gd name="connsiteY24" fmla="*/ 688931 h 1252602"/>
              <a:gd name="connsiteX25" fmla="*/ 2292263 w 4423249"/>
              <a:gd name="connsiteY25" fmla="*/ 713983 h 1252602"/>
              <a:gd name="connsiteX26" fmla="*/ 2329841 w 4423249"/>
              <a:gd name="connsiteY26" fmla="*/ 739035 h 1252602"/>
              <a:gd name="connsiteX27" fmla="*/ 2505205 w 4423249"/>
              <a:gd name="connsiteY27" fmla="*/ 764087 h 1252602"/>
              <a:gd name="connsiteX28" fmla="*/ 2605414 w 4423249"/>
              <a:gd name="connsiteY28" fmla="*/ 814191 h 1252602"/>
              <a:gd name="connsiteX29" fmla="*/ 2655518 w 4423249"/>
              <a:gd name="connsiteY29" fmla="*/ 826717 h 1252602"/>
              <a:gd name="connsiteX30" fmla="*/ 2730674 w 4423249"/>
              <a:gd name="connsiteY30" fmla="*/ 851769 h 1252602"/>
              <a:gd name="connsiteX31" fmla="*/ 2793304 w 4423249"/>
              <a:gd name="connsiteY31" fmla="*/ 864295 h 1252602"/>
              <a:gd name="connsiteX32" fmla="*/ 2830882 w 4423249"/>
              <a:gd name="connsiteY32" fmla="*/ 889347 h 1252602"/>
              <a:gd name="connsiteX33" fmla="*/ 2880986 w 4423249"/>
              <a:gd name="connsiteY33" fmla="*/ 901874 h 1252602"/>
              <a:gd name="connsiteX34" fmla="*/ 2918564 w 4423249"/>
              <a:gd name="connsiteY34" fmla="*/ 914400 h 1252602"/>
              <a:gd name="connsiteX35" fmla="*/ 3006247 w 4423249"/>
              <a:gd name="connsiteY35" fmla="*/ 939452 h 1252602"/>
              <a:gd name="connsiteX36" fmla="*/ 3118981 w 4423249"/>
              <a:gd name="connsiteY36" fmla="*/ 989556 h 1252602"/>
              <a:gd name="connsiteX37" fmla="*/ 3156559 w 4423249"/>
              <a:gd name="connsiteY37" fmla="*/ 1002082 h 1252602"/>
              <a:gd name="connsiteX38" fmla="*/ 3194137 w 4423249"/>
              <a:gd name="connsiteY38" fmla="*/ 1014608 h 1252602"/>
              <a:gd name="connsiteX39" fmla="*/ 3231715 w 4423249"/>
              <a:gd name="connsiteY39" fmla="*/ 1039660 h 1252602"/>
              <a:gd name="connsiteX40" fmla="*/ 3306871 w 4423249"/>
              <a:gd name="connsiteY40" fmla="*/ 1064712 h 1252602"/>
              <a:gd name="connsiteX41" fmla="*/ 3294345 w 4423249"/>
              <a:gd name="connsiteY41" fmla="*/ 1027134 h 1252602"/>
              <a:gd name="connsiteX42" fmla="*/ 3344449 w 4423249"/>
              <a:gd name="connsiteY42" fmla="*/ 1039660 h 1252602"/>
              <a:gd name="connsiteX43" fmla="*/ 3419605 w 4423249"/>
              <a:gd name="connsiteY43" fmla="*/ 1052186 h 1252602"/>
              <a:gd name="connsiteX44" fmla="*/ 3544866 w 4423249"/>
              <a:gd name="connsiteY44" fmla="*/ 1152394 h 1252602"/>
              <a:gd name="connsiteX45" fmla="*/ 3582444 w 4423249"/>
              <a:gd name="connsiteY45" fmla="*/ 1177446 h 1252602"/>
              <a:gd name="connsiteX46" fmla="*/ 3695178 w 4423249"/>
              <a:gd name="connsiteY46" fmla="*/ 1215024 h 1252602"/>
              <a:gd name="connsiteX47" fmla="*/ 3732756 w 4423249"/>
              <a:gd name="connsiteY47" fmla="*/ 1227550 h 1252602"/>
              <a:gd name="connsiteX48" fmla="*/ 3770334 w 4423249"/>
              <a:gd name="connsiteY48" fmla="*/ 1252602 h 1252602"/>
              <a:gd name="connsiteX49" fmla="*/ 4058433 w 4423249"/>
              <a:gd name="connsiteY49" fmla="*/ 1240076 h 1252602"/>
              <a:gd name="connsiteX50" fmla="*/ 4096011 w 4423249"/>
              <a:gd name="connsiteY50" fmla="*/ 1215024 h 1252602"/>
              <a:gd name="connsiteX51" fmla="*/ 4171167 w 4423249"/>
              <a:gd name="connsiteY51" fmla="*/ 1189972 h 1252602"/>
              <a:gd name="connsiteX52" fmla="*/ 4271375 w 4423249"/>
              <a:gd name="connsiteY52" fmla="*/ 1152394 h 1252602"/>
              <a:gd name="connsiteX53" fmla="*/ 4296427 w 4423249"/>
              <a:gd name="connsiteY53" fmla="*/ 1114816 h 1252602"/>
              <a:gd name="connsiteX54" fmla="*/ 4334005 w 4423249"/>
              <a:gd name="connsiteY54" fmla="*/ 1089764 h 1252602"/>
              <a:gd name="connsiteX55" fmla="*/ 4396636 w 4423249"/>
              <a:gd name="connsiteY55" fmla="*/ 1039660 h 1252602"/>
              <a:gd name="connsiteX56" fmla="*/ 4421688 w 4423249"/>
              <a:gd name="connsiteY56" fmla="*/ 1002082 h 125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3249" h="1252602">
                <a:moveTo>
                  <a:pt x="0" y="0"/>
                </a:moveTo>
                <a:cubicBezTo>
                  <a:pt x="20877" y="4175"/>
                  <a:pt x="41587" y="9289"/>
                  <a:pt x="62630" y="12526"/>
                </a:cubicBezTo>
                <a:cubicBezTo>
                  <a:pt x="95901" y="17645"/>
                  <a:pt x="129923" y="17999"/>
                  <a:pt x="162838" y="25052"/>
                </a:cubicBezTo>
                <a:cubicBezTo>
                  <a:pt x="188659" y="30585"/>
                  <a:pt x="237995" y="50104"/>
                  <a:pt x="237995" y="50104"/>
                </a:cubicBezTo>
                <a:cubicBezTo>
                  <a:pt x="250521" y="58455"/>
                  <a:pt x="262108" y="68423"/>
                  <a:pt x="275573" y="75156"/>
                </a:cubicBezTo>
                <a:cubicBezTo>
                  <a:pt x="287383" y="81061"/>
                  <a:pt x="299969" y="86929"/>
                  <a:pt x="313151" y="87682"/>
                </a:cubicBezTo>
                <a:cubicBezTo>
                  <a:pt x="446610" y="95308"/>
                  <a:pt x="580373" y="96033"/>
                  <a:pt x="713984" y="100208"/>
                </a:cubicBezTo>
                <a:cubicBezTo>
                  <a:pt x="739036" y="108559"/>
                  <a:pt x="763092" y="120919"/>
                  <a:pt x="789140" y="125260"/>
                </a:cubicBezTo>
                <a:cubicBezTo>
                  <a:pt x="885296" y="141286"/>
                  <a:pt x="839392" y="132805"/>
                  <a:pt x="926926" y="150312"/>
                </a:cubicBezTo>
                <a:cubicBezTo>
                  <a:pt x="947803" y="162838"/>
                  <a:pt x="967780" y="177002"/>
                  <a:pt x="989556" y="187890"/>
                </a:cubicBezTo>
                <a:cubicBezTo>
                  <a:pt x="1001366" y="193795"/>
                  <a:pt x="1015324" y="194511"/>
                  <a:pt x="1027134" y="200416"/>
                </a:cubicBezTo>
                <a:cubicBezTo>
                  <a:pt x="1063512" y="218605"/>
                  <a:pt x="1061118" y="233150"/>
                  <a:pt x="1102290" y="237994"/>
                </a:cubicBezTo>
                <a:cubicBezTo>
                  <a:pt x="1160493" y="244841"/>
                  <a:pt x="1219200" y="246345"/>
                  <a:pt x="1277655" y="250520"/>
                </a:cubicBezTo>
                <a:cubicBezTo>
                  <a:pt x="1302707" y="258871"/>
                  <a:pt x="1334138" y="256899"/>
                  <a:pt x="1352811" y="275572"/>
                </a:cubicBezTo>
                <a:lnTo>
                  <a:pt x="1427967" y="350728"/>
                </a:lnTo>
                <a:cubicBezTo>
                  <a:pt x="1446875" y="369636"/>
                  <a:pt x="1475719" y="403393"/>
                  <a:pt x="1503123" y="413358"/>
                </a:cubicBezTo>
                <a:cubicBezTo>
                  <a:pt x="1547750" y="429586"/>
                  <a:pt x="1628544" y="443802"/>
                  <a:pt x="1678488" y="450937"/>
                </a:cubicBezTo>
                <a:cubicBezTo>
                  <a:pt x="1711812" y="455698"/>
                  <a:pt x="1745342" y="458915"/>
                  <a:pt x="1778696" y="463463"/>
                </a:cubicBezTo>
                <a:lnTo>
                  <a:pt x="1954060" y="488515"/>
                </a:lnTo>
                <a:cubicBezTo>
                  <a:pt x="1984623" y="498703"/>
                  <a:pt x="2004934" y="501811"/>
                  <a:pt x="2029216" y="526093"/>
                </a:cubicBezTo>
                <a:cubicBezTo>
                  <a:pt x="2039861" y="536738"/>
                  <a:pt x="2043623" y="553026"/>
                  <a:pt x="2054268" y="563671"/>
                </a:cubicBezTo>
                <a:cubicBezTo>
                  <a:pt x="2064913" y="574316"/>
                  <a:pt x="2079596" y="579973"/>
                  <a:pt x="2091847" y="588723"/>
                </a:cubicBezTo>
                <a:cubicBezTo>
                  <a:pt x="2108835" y="600857"/>
                  <a:pt x="2124963" y="614167"/>
                  <a:pt x="2141951" y="626301"/>
                </a:cubicBezTo>
                <a:cubicBezTo>
                  <a:pt x="2154201" y="635051"/>
                  <a:pt x="2167964" y="641715"/>
                  <a:pt x="2179529" y="651353"/>
                </a:cubicBezTo>
                <a:cubicBezTo>
                  <a:pt x="2193138" y="662694"/>
                  <a:pt x="2201622" y="680328"/>
                  <a:pt x="2217107" y="688931"/>
                </a:cubicBezTo>
                <a:cubicBezTo>
                  <a:pt x="2240191" y="701755"/>
                  <a:pt x="2270291" y="699335"/>
                  <a:pt x="2292263" y="713983"/>
                </a:cubicBezTo>
                <a:cubicBezTo>
                  <a:pt x="2304789" y="722334"/>
                  <a:pt x="2316376" y="732302"/>
                  <a:pt x="2329841" y="739035"/>
                </a:cubicBezTo>
                <a:cubicBezTo>
                  <a:pt x="2378036" y="763133"/>
                  <a:pt x="2470002" y="760887"/>
                  <a:pt x="2505205" y="764087"/>
                </a:cubicBezTo>
                <a:cubicBezTo>
                  <a:pt x="2538608" y="780788"/>
                  <a:pt x="2569183" y="805133"/>
                  <a:pt x="2605414" y="814191"/>
                </a:cubicBezTo>
                <a:cubicBezTo>
                  <a:pt x="2622115" y="818366"/>
                  <a:pt x="2639029" y="821770"/>
                  <a:pt x="2655518" y="826717"/>
                </a:cubicBezTo>
                <a:cubicBezTo>
                  <a:pt x="2680811" y="834305"/>
                  <a:pt x="2704780" y="846590"/>
                  <a:pt x="2730674" y="851769"/>
                </a:cubicBezTo>
                <a:lnTo>
                  <a:pt x="2793304" y="864295"/>
                </a:lnTo>
                <a:cubicBezTo>
                  <a:pt x="2805830" y="872646"/>
                  <a:pt x="2817045" y="883417"/>
                  <a:pt x="2830882" y="889347"/>
                </a:cubicBezTo>
                <a:cubicBezTo>
                  <a:pt x="2846705" y="896129"/>
                  <a:pt x="2864433" y="897144"/>
                  <a:pt x="2880986" y="901874"/>
                </a:cubicBezTo>
                <a:cubicBezTo>
                  <a:pt x="2893682" y="905501"/>
                  <a:pt x="2905868" y="910773"/>
                  <a:pt x="2918564" y="914400"/>
                </a:cubicBezTo>
                <a:cubicBezTo>
                  <a:pt x="3028672" y="945859"/>
                  <a:pt x="2916139" y="909417"/>
                  <a:pt x="3006247" y="939452"/>
                </a:cubicBezTo>
                <a:cubicBezTo>
                  <a:pt x="3065797" y="979152"/>
                  <a:pt x="3029543" y="959743"/>
                  <a:pt x="3118981" y="989556"/>
                </a:cubicBezTo>
                <a:lnTo>
                  <a:pt x="3156559" y="1002082"/>
                </a:lnTo>
                <a:cubicBezTo>
                  <a:pt x="3169085" y="1006257"/>
                  <a:pt x="3183151" y="1007284"/>
                  <a:pt x="3194137" y="1014608"/>
                </a:cubicBezTo>
                <a:cubicBezTo>
                  <a:pt x="3206663" y="1022959"/>
                  <a:pt x="3217958" y="1033546"/>
                  <a:pt x="3231715" y="1039660"/>
                </a:cubicBezTo>
                <a:cubicBezTo>
                  <a:pt x="3255846" y="1050385"/>
                  <a:pt x="3306871" y="1064712"/>
                  <a:pt x="3306871" y="1064712"/>
                </a:cubicBezTo>
                <a:cubicBezTo>
                  <a:pt x="3302696" y="1052186"/>
                  <a:pt x="3283359" y="1034458"/>
                  <a:pt x="3294345" y="1027134"/>
                </a:cubicBezTo>
                <a:cubicBezTo>
                  <a:pt x="3308669" y="1017585"/>
                  <a:pt x="3327568" y="1036284"/>
                  <a:pt x="3344449" y="1039660"/>
                </a:cubicBezTo>
                <a:cubicBezTo>
                  <a:pt x="3369353" y="1044641"/>
                  <a:pt x="3394553" y="1048011"/>
                  <a:pt x="3419605" y="1052186"/>
                </a:cubicBezTo>
                <a:cubicBezTo>
                  <a:pt x="3491000" y="1123580"/>
                  <a:pt x="3450057" y="1089188"/>
                  <a:pt x="3544866" y="1152394"/>
                </a:cubicBezTo>
                <a:cubicBezTo>
                  <a:pt x="3557392" y="1160745"/>
                  <a:pt x="3568162" y="1172685"/>
                  <a:pt x="3582444" y="1177446"/>
                </a:cubicBezTo>
                <a:lnTo>
                  <a:pt x="3695178" y="1215024"/>
                </a:lnTo>
                <a:cubicBezTo>
                  <a:pt x="3707704" y="1219199"/>
                  <a:pt x="3721770" y="1220226"/>
                  <a:pt x="3732756" y="1227550"/>
                </a:cubicBezTo>
                <a:lnTo>
                  <a:pt x="3770334" y="1252602"/>
                </a:lnTo>
                <a:cubicBezTo>
                  <a:pt x="3866367" y="1248427"/>
                  <a:pt x="3962943" y="1251094"/>
                  <a:pt x="4058433" y="1240076"/>
                </a:cubicBezTo>
                <a:cubicBezTo>
                  <a:pt x="4073388" y="1238350"/>
                  <a:pt x="4082254" y="1221138"/>
                  <a:pt x="4096011" y="1215024"/>
                </a:cubicBezTo>
                <a:cubicBezTo>
                  <a:pt x="4120142" y="1204299"/>
                  <a:pt x="4149195" y="1204620"/>
                  <a:pt x="4171167" y="1189972"/>
                </a:cubicBezTo>
                <a:cubicBezTo>
                  <a:pt x="4226459" y="1153110"/>
                  <a:pt x="4193983" y="1167872"/>
                  <a:pt x="4271375" y="1152394"/>
                </a:cubicBezTo>
                <a:cubicBezTo>
                  <a:pt x="4279726" y="1139868"/>
                  <a:pt x="4285782" y="1125461"/>
                  <a:pt x="4296427" y="1114816"/>
                </a:cubicBezTo>
                <a:cubicBezTo>
                  <a:pt x="4307072" y="1104171"/>
                  <a:pt x="4322249" y="1099168"/>
                  <a:pt x="4334005" y="1089764"/>
                </a:cubicBezTo>
                <a:cubicBezTo>
                  <a:pt x="4423249" y="1018370"/>
                  <a:pt x="4280976" y="1116767"/>
                  <a:pt x="4396636" y="1039660"/>
                </a:cubicBezTo>
                <a:lnTo>
                  <a:pt x="4421688" y="100208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133600" y="2133600"/>
            <a:ext cx="1355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416801" y="2133600"/>
            <a:ext cx="1220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Overfitting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883959" y="2780242"/>
            <a:ext cx="533400" cy="21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7682443" y="3239030"/>
            <a:ext cx="1295400" cy="21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56017" y="2771776"/>
            <a:ext cx="6590031" cy="3629199"/>
            <a:chOff x="1581859" y="2667794"/>
            <a:chExt cx="4941619" cy="3630667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04640" y="4267054"/>
              <a:ext cx="320010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05487" y="5867901"/>
              <a:ext cx="4418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925613" cy="369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6657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732278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6657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713045" cy="4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66580" name="TextBox 10"/>
            <p:cNvSpPr txBox="1">
              <a:spLocks noChangeArrowheads="1"/>
            </p:cNvSpPr>
            <p:nvPr/>
          </p:nvSpPr>
          <p:spPr bwMode="auto">
            <a:xfrm rot="16200000">
              <a:off x="1392482" y="4187827"/>
              <a:ext cx="655701" cy="276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37654" y="6466446"/>
            <a:ext cx="15335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2.3|41.5|3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941</Words>
  <Application>Microsoft Office PowerPoint</Application>
  <PresentationFormat>Custom</PresentationFormat>
  <Paragraphs>154</Paragraphs>
  <Slides>15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Sources of error</vt:lpstr>
      <vt:lpstr>Plan for today</vt:lpstr>
      <vt:lpstr>Hyperparameter Selection</vt:lpstr>
      <vt:lpstr>Generalization</vt:lpstr>
      <vt:lpstr>Generalization</vt:lpstr>
      <vt:lpstr>No Free Lunch Theorem</vt:lpstr>
      <vt:lpstr>Bias-Variance Trade-off</vt:lpstr>
      <vt:lpstr>Bias-Variance Trade-off</vt:lpstr>
      <vt:lpstr>Bias-variance tradeoff</vt:lpstr>
      <vt:lpstr>Bias-variance tradeoff</vt:lpstr>
      <vt:lpstr>Effect of Training Size</vt:lpstr>
      <vt:lpstr>The perfect classification algorithm</vt:lpstr>
      <vt:lpstr>Remember…</vt:lpstr>
      <vt:lpstr>How to reduce variance?</vt:lpstr>
      <vt:lpstr>Cross-Validation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746</cp:revision>
  <dcterms:created xsi:type="dcterms:W3CDTF">2020-07-07T20:42:16Z</dcterms:created>
  <dcterms:modified xsi:type="dcterms:W3CDTF">2021-08-16T13:56:05Z</dcterms:modified>
</cp:coreProperties>
</file>