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commentAuthors.xml" ContentType="application/vnd.openxmlformats-officedocument.presentationml.commentAuthor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92" r:id="rId3"/>
    <p:sldId id="374" r:id="rId4"/>
    <p:sldId id="375" r:id="rId5"/>
    <p:sldId id="376" r:id="rId6"/>
    <p:sldId id="378" r:id="rId7"/>
    <p:sldId id="379" r:id="rId8"/>
    <p:sldId id="380" r:id="rId9"/>
    <p:sldId id="381" r:id="rId10"/>
    <p:sldId id="382" r:id="rId11"/>
    <p:sldId id="383" r:id="rId12"/>
    <p:sldId id="384" r:id="rId13"/>
    <p:sldId id="391" r:id="rId14"/>
    <p:sldId id="385" r:id="rId15"/>
    <p:sldId id="386" r:id="rId16"/>
    <p:sldId id="388" r:id="rId17"/>
    <p:sldId id="389" r:id="rId18"/>
    <p:sldId id="3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xmlns=""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CC33"/>
    <a:srgbClr val="FF66FF"/>
    <a:srgbClr val="B806AB"/>
    <a:srgbClr val="A21C8C"/>
    <a:srgbClr val="060A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pPr/>
              <a:t>20-09-2021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pPr/>
              <a:t>‹#›</a:t>
            </a:fld>
            <a:endParaRPr lang="en-IN"/>
          </a:p>
        </p:txBody>
      </p:sp>
    </p:spTree>
    <p:extLst>
      <p:ext uri="{BB962C8B-B14F-4D97-AF65-F5344CB8AC3E}">
        <p14:creationId xmlns:p14="http://schemas.microsoft.com/office/powerpoint/2010/main" xmlns=""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67E9CD7-9DDA-4CF9-AA93-4DE94EF05F48}"/>
              </a:ext>
            </a:extLst>
          </p:cNvPr>
          <p:cNvSpPr>
            <a:spLocks noGrp="1"/>
          </p:cNvSpPr>
          <p:nvPr>
            <p:ph type="dt" sz="half" idx="10"/>
          </p:nvPr>
        </p:nvSpPr>
        <p:spPr/>
        <p:txBody>
          <a:bodyPr/>
          <a:lstStyle/>
          <a:p>
            <a:fld id="{66A9955A-2DC5-4511-A53D-598F496EDEEE}" type="datetime1">
              <a:rPr lang="en-IN" smtClean="0"/>
              <a:pPr/>
              <a:t>20-09-2021</a:t>
            </a:fld>
            <a:endParaRPr lang="en-IN"/>
          </a:p>
        </p:txBody>
      </p:sp>
      <p:sp>
        <p:nvSpPr>
          <p:cNvPr id="5" name="Footer Placeholder 4">
            <a:extLst>
              <a:ext uri="{FF2B5EF4-FFF2-40B4-BE49-F238E27FC236}">
                <a16:creationId xmlns:a16="http://schemas.microsoft.com/office/drawing/2014/main" xmlns=""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BFB85C-0DA1-4C64-8F01-7A91FEF10534}"/>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11A242-E710-4C98-92C7-184F6C186352}"/>
              </a:ext>
            </a:extLst>
          </p:cNvPr>
          <p:cNvSpPr>
            <a:spLocks noGrp="1"/>
          </p:cNvSpPr>
          <p:nvPr>
            <p:ph type="dt" sz="half" idx="10"/>
          </p:nvPr>
        </p:nvSpPr>
        <p:spPr/>
        <p:txBody>
          <a:bodyPr/>
          <a:lstStyle/>
          <a:p>
            <a:fld id="{C7CCAA5C-2D5F-4D58-9A50-D19B643441D4}" type="datetime1">
              <a:rPr lang="en-IN" smtClean="0"/>
              <a:pPr/>
              <a:t>20-09-2021</a:t>
            </a:fld>
            <a:endParaRPr lang="en-IN"/>
          </a:p>
        </p:txBody>
      </p:sp>
      <p:sp>
        <p:nvSpPr>
          <p:cNvPr id="5" name="Footer Placeholder 4">
            <a:extLst>
              <a:ext uri="{FF2B5EF4-FFF2-40B4-BE49-F238E27FC236}">
                <a16:creationId xmlns:a16="http://schemas.microsoft.com/office/drawing/2014/main" xmlns=""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F30805-AFD9-468A-8350-47B0059B70D1}"/>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118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2229F1-7D33-4055-BCFB-C0B4E177D5C8}"/>
              </a:ext>
            </a:extLst>
          </p:cNvPr>
          <p:cNvSpPr>
            <a:spLocks noGrp="1"/>
          </p:cNvSpPr>
          <p:nvPr>
            <p:ph type="dt" sz="half" idx="10"/>
          </p:nvPr>
        </p:nvSpPr>
        <p:spPr/>
        <p:txBody>
          <a:bodyPr/>
          <a:lstStyle/>
          <a:p>
            <a:fld id="{24DF1576-788D-4E35-9930-DF0255718A2B}" type="datetime1">
              <a:rPr lang="en-IN" smtClean="0"/>
              <a:pPr/>
              <a:t>20-09-2021</a:t>
            </a:fld>
            <a:endParaRPr lang="en-IN"/>
          </a:p>
        </p:txBody>
      </p:sp>
      <p:sp>
        <p:nvSpPr>
          <p:cNvPr id="5" name="Footer Placeholder 4">
            <a:extLst>
              <a:ext uri="{FF2B5EF4-FFF2-40B4-BE49-F238E27FC236}">
                <a16:creationId xmlns:a16="http://schemas.microsoft.com/office/drawing/2014/main" xmlns=""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1208B-689D-4C89-B6D0-6D893F5C0C63}"/>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6A16D18-BB11-4BFD-9E7A-8DFB408A75BB}"/>
              </a:ext>
            </a:extLst>
          </p:cNvPr>
          <p:cNvSpPr>
            <a:spLocks noGrp="1"/>
          </p:cNvSpPr>
          <p:nvPr>
            <p:ph type="dt" sz="half" idx="10"/>
          </p:nvPr>
        </p:nvSpPr>
        <p:spPr/>
        <p:txBody>
          <a:bodyPr/>
          <a:lstStyle/>
          <a:p>
            <a:fld id="{4CFD7B4F-85E2-411C-AFB6-1A374A5D39B8}" type="datetime1">
              <a:rPr lang="en-IN" smtClean="0"/>
              <a:pPr/>
              <a:t>20-09-2021</a:t>
            </a:fld>
            <a:endParaRPr lang="en-IN"/>
          </a:p>
        </p:txBody>
      </p:sp>
      <p:sp>
        <p:nvSpPr>
          <p:cNvPr id="5" name="Footer Placeholder 4">
            <a:extLst>
              <a:ext uri="{FF2B5EF4-FFF2-40B4-BE49-F238E27FC236}">
                <a16:creationId xmlns:a16="http://schemas.microsoft.com/office/drawing/2014/main" xmlns=""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65F9D9-79E8-4C23-9200-19A6857E3D87}"/>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2C11BC8-FB4C-4B9C-8A71-BB4D1F6A2DBB}"/>
              </a:ext>
            </a:extLst>
          </p:cNvPr>
          <p:cNvSpPr>
            <a:spLocks noGrp="1"/>
          </p:cNvSpPr>
          <p:nvPr>
            <p:ph type="dt" sz="half" idx="10"/>
          </p:nvPr>
        </p:nvSpPr>
        <p:spPr/>
        <p:txBody>
          <a:bodyPr/>
          <a:lstStyle/>
          <a:p>
            <a:fld id="{E1C471E0-72C8-4CC8-AE53-DCEAAFB58B8B}" type="datetime1">
              <a:rPr lang="en-IN" smtClean="0"/>
              <a:pPr/>
              <a:t>20-09-2021</a:t>
            </a:fld>
            <a:endParaRPr lang="en-IN"/>
          </a:p>
        </p:txBody>
      </p:sp>
      <p:sp>
        <p:nvSpPr>
          <p:cNvPr id="8" name="Footer Placeholder 7">
            <a:extLst>
              <a:ext uri="{FF2B5EF4-FFF2-40B4-BE49-F238E27FC236}">
                <a16:creationId xmlns:a16="http://schemas.microsoft.com/office/drawing/2014/main" xmlns=""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B29C272-E75C-4778-96BF-8B2BC996BA08}"/>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416160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E021AE6-4821-4359-BA0A-71E21BF0BC09}"/>
              </a:ext>
            </a:extLst>
          </p:cNvPr>
          <p:cNvSpPr>
            <a:spLocks noGrp="1"/>
          </p:cNvSpPr>
          <p:nvPr>
            <p:ph type="dt" sz="half" idx="10"/>
          </p:nvPr>
        </p:nvSpPr>
        <p:spPr/>
        <p:txBody>
          <a:bodyPr/>
          <a:lstStyle/>
          <a:p>
            <a:fld id="{71899225-93B0-4D75-98A5-1AA74F5D545B}" type="datetime1">
              <a:rPr lang="en-IN" smtClean="0"/>
              <a:pPr/>
              <a:t>20-09-2021</a:t>
            </a:fld>
            <a:endParaRPr lang="en-IN"/>
          </a:p>
        </p:txBody>
      </p:sp>
      <p:sp>
        <p:nvSpPr>
          <p:cNvPr id="4" name="Footer Placeholder 3">
            <a:extLst>
              <a:ext uri="{FF2B5EF4-FFF2-40B4-BE49-F238E27FC236}">
                <a16:creationId xmlns:a16="http://schemas.microsoft.com/office/drawing/2014/main" xmlns=""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ABCDE4F-8C95-4584-8FBF-AF73E2F5BF9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3878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937068-89ED-42F9-9A72-92111C5A53CC}"/>
              </a:ext>
            </a:extLst>
          </p:cNvPr>
          <p:cNvSpPr>
            <a:spLocks noGrp="1"/>
          </p:cNvSpPr>
          <p:nvPr>
            <p:ph type="dt" sz="half" idx="10"/>
          </p:nvPr>
        </p:nvSpPr>
        <p:spPr/>
        <p:txBody>
          <a:bodyPr/>
          <a:lstStyle/>
          <a:p>
            <a:fld id="{EA2F8A65-8968-44A1-8A19-3117F08B5A38}" type="datetime1">
              <a:rPr lang="en-IN" smtClean="0"/>
              <a:pPr/>
              <a:t>20-09-2021</a:t>
            </a:fld>
            <a:endParaRPr lang="en-IN"/>
          </a:p>
        </p:txBody>
      </p:sp>
      <p:sp>
        <p:nvSpPr>
          <p:cNvPr id="3" name="Footer Placeholder 2">
            <a:extLst>
              <a:ext uri="{FF2B5EF4-FFF2-40B4-BE49-F238E27FC236}">
                <a16:creationId xmlns:a16="http://schemas.microsoft.com/office/drawing/2014/main" xmlns=""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FBFDE75-9B7A-49B3-9B56-47588999928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17204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10E2B30-B4F2-4EC2-B501-40677FFA1103}"/>
              </a:ext>
            </a:extLst>
          </p:cNvPr>
          <p:cNvSpPr>
            <a:spLocks noGrp="1"/>
          </p:cNvSpPr>
          <p:nvPr>
            <p:ph type="dt" sz="half" idx="10"/>
          </p:nvPr>
        </p:nvSpPr>
        <p:spPr/>
        <p:txBody>
          <a:bodyPr/>
          <a:lstStyle/>
          <a:p>
            <a:fld id="{26D3029C-FE30-49AA-946C-8160924AD21C}" type="datetime1">
              <a:rPr lang="en-IN" smtClean="0"/>
              <a:pPr/>
              <a:t>20-09-2021</a:t>
            </a:fld>
            <a:endParaRPr lang="en-IN"/>
          </a:p>
        </p:txBody>
      </p:sp>
      <p:sp>
        <p:nvSpPr>
          <p:cNvPr id="6" name="Footer Placeholder 5">
            <a:extLst>
              <a:ext uri="{FF2B5EF4-FFF2-40B4-BE49-F238E27FC236}">
                <a16:creationId xmlns:a16="http://schemas.microsoft.com/office/drawing/2014/main" xmlns=""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B353FD6-F916-41FC-BA8C-069D6DA07BA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25853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F4BED7-7934-4480-A6EE-DA8954235B6B}"/>
              </a:ext>
            </a:extLst>
          </p:cNvPr>
          <p:cNvSpPr>
            <a:spLocks noGrp="1"/>
          </p:cNvSpPr>
          <p:nvPr>
            <p:ph type="dt" sz="half" idx="10"/>
          </p:nvPr>
        </p:nvSpPr>
        <p:spPr/>
        <p:txBody>
          <a:bodyPr/>
          <a:lstStyle/>
          <a:p>
            <a:fld id="{9ECCF262-89E0-4714-A1CF-8A83C222FB9B}" type="datetime1">
              <a:rPr lang="en-IN" smtClean="0"/>
              <a:pPr/>
              <a:t>20-09-2021</a:t>
            </a:fld>
            <a:endParaRPr lang="en-IN"/>
          </a:p>
        </p:txBody>
      </p:sp>
      <p:sp>
        <p:nvSpPr>
          <p:cNvPr id="6" name="Footer Placeholder 5">
            <a:extLst>
              <a:ext uri="{FF2B5EF4-FFF2-40B4-BE49-F238E27FC236}">
                <a16:creationId xmlns:a16="http://schemas.microsoft.com/office/drawing/2014/main" xmlns=""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C254C42-23E8-4F2C-AC3E-A5BBDF4E66E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412317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BB49AE5-850C-4D68-B1A0-D1411569DCF5}"/>
              </a:ext>
            </a:extLst>
          </p:cNvPr>
          <p:cNvPicPr>
            <a:picLocks noChangeAspect="1"/>
          </p:cNvPicPr>
          <p:nvPr userDrawn="1"/>
        </p:nvPicPr>
        <p:blipFill>
          <a:blip r:embed="rId13" cstate="print">
            <a:lum bright="70000" contrast="-70000"/>
            <a:extLst>
              <a:ext uri="{28A0092B-C50C-407E-A947-70E740481C1C}">
                <a14:useLocalDpi xmlns:a14="http://schemas.microsoft.com/office/drawing/2010/main" xmlns=""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xmlns="" id="{17F7CEE4-2B80-48B3-9B66-3F5A2C62C75F}"/>
              </a:ext>
            </a:extLst>
          </p:cNvPr>
          <p:cNvSpPr txBox="1"/>
          <p:nvPr userDrawn="1"/>
        </p:nvSpPr>
        <p:spPr>
          <a:xfrm>
            <a:off x="10456460" y="6492875"/>
            <a:ext cx="1735540" cy="338554"/>
          </a:xfrm>
          <a:prstGeom prst="rect">
            <a:avLst/>
          </a:prstGeom>
          <a:noFill/>
        </p:spPr>
        <p:txBody>
          <a:bodyPr wrap="none" rtlCol="0">
            <a:spAutoFit/>
          </a:bodyPr>
          <a:lstStyle/>
          <a:p>
            <a:r>
              <a:rPr lang="en-IN" sz="1600" dirty="0">
                <a:solidFill>
                  <a:schemeClr val="accent4"/>
                </a:solidFill>
              </a:rPr>
              <a:t>CS771: Intro to ML</a:t>
            </a:r>
          </a:p>
        </p:txBody>
      </p:sp>
      <p:sp>
        <p:nvSpPr>
          <p:cNvPr id="2" name="Title Placeholder 1">
            <a:extLst>
              <a:ext uri="{FF2B5EF4-FFF2-40B4-BE49-F238E27FC236}">
                <a16:creationId xmlns:a16="http://schemas.microsoft.com/office/drawing/2014/main" xmlns=""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pPr/>
              <a:t>20-09-2021</a:t>
            </a:fld>
            <a:endParaRPr lang="en-IN"/>
          </a:p>
        </p:txBody>
      </p:sp>
      <p:sp>
        <p:nvSpPr>
          <p:cNvPr id="5" name="Footer Placeholder 4">
            <a:extLst>
              <a:ext uri="{FF2B5EF4-FFF2-40B4-BE49-F238E27FC236}">
                <a16:creationId xmlns:a16="http://schemas.microsoft.com/office/drawing/2014/main" xmlns=""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pPr/>
              <a:t>‹#›</a:t>
            </a:fld>
            <a:endParaRPr lang="en-IN" dirty="0"/>
          </a:p>
        </p:txBody>
      </p:sp>
    </p:spTree>
    <p:extLst>
      <p:ext uri="{BB962C8B-B14F-4D97-AF65-F5344CB8AC3E}">
        <p14:creationId xmlns:p14="http://schemas.microsoft.com/office/powerpoint/2010/main" xmlns=""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11.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hyperlink" Target="https://people.eecs.berkeley.edu/~jordan/courses/260-spring10/lectures/lecture5.pdf" TargetMode="Externa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1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73.png"/><Relationship Id="rId11" Type="http://schemas.openxmlformats.org/officeDocument/2006/relationships/image" Target="../media/image11.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AC89-BE04-43C0-8DE4-613238CF2617}"/>
              </a:ext>
            </a:extLst>
          </p:cNvPr>
          <p:cNvSpPr>
            <a:spLocks noGrp="1"/>
          </p:cNvSpPr>
          <p:nvPr>
            <p:ph type="ctrTitle"/>
          </p:nvPr>
        </p:nvSpPr>
        <p:spPr>
          <a:xfrm>
            <a:off x="79856" y="2474752"/>
            <a:ext cx="11713505" cy="1502447"/>
          </a:xfrm>
        </p:spPr>
        <p:txBody>
          <a:bodyPr>
            <a:noAutofit/>
          </a:bodyPr>
          <a:lstStyle/>
          <a:p>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
            </a:r>
            <a:br>
              <a:rPr lang="en-GB" sz="4400" b="1" dirty="0">
                <a:solidFill>
                  <a:schemeClr val="bg1"/>
                </a:solidFill>
                <a:latin typeface="Garamond" panose="02020404030301010803" pitchFamily="18" charset="0"/>
                <a:cs typeface="Aldhabi" panose="020B0604020202020204" pitchFamily="2" charset="-78"/>
              </a:rPr>
            </a:br>
            <a:r>
              <a:rPr lang="en-GB" sz="4400" b="1" dirty="0" smtClean="0">
                <a:solidFill>
                  <a:schemeClr val="bg1"/>
                </a:solidFill>
                <a:latin typeface="Garamond" panose="02020404030301010803" pitchFamily="18" charset="0"/>
                <a:cs typeface="Aldhabi" panose="020B0604020202020204" pitchFamily="2" charset="-78"/>
              </a:rPr>
              <a:t>MAP and Bayesian estimation</a:t>
            </a:r>
            <a:endParaRPr lang="en-IN" sz="4400" b="1" dirty="0">
              <a:solidFill>
                <a:schemeClr val="bg1"/>
              </a:solidFill>
              <a:latin typeface="Garamond" panose="02020404030301010803" pitchFamily="18" charset="0"/>
              <a:cs typeface="Aldhabi" panose="020B0604020202020204" pitchFamily="2" charset="-78"/>
            </a:endParaRPr>
          </a:p>
        </p:txBody>
      </p:sp>
      <p:sp>
        <p:nvSpPr>
          <p:cNvPr id="3" name="Subtitle 2">
            <a:extLst>
              <a:ext uri="{FF2B5EF4-FFF2-40B4-BE49-F238E27FC236}">
                <a16:creationId xmlns:a16="http://schemas.microsoft.com/office/drawing/2014/main" xmlns="" id="{18A059B3-A292-45C9-BE13-9562DE36CC68}"/>
              </a:ext>
            </a:extLst>
          </p:cNvPr>
          <p:cNvSpPr>
            <a:spLocks noGrp="1"/>
          </p:cNvSpPr>
          <p:nvPr>
            <p:ph type="subTitle" idx="1"/>
          </p:nvPr>
        </p:nvSpPr>
        <p:spPr>
          <a:xfrm>
            <a:off x="2896763" y="4830266"/>
            <a:ext cx="6282137" cy="821886"/>
          </a:xfrm>
        </p:spPr>
        <p:txBody>
          <a:bodyPr>
            <a:noAutofit/>
          </a:bodyPr>
          <a:lstStyle/>
          <a:p>
            <a:r>
              <a:rPr lang="en-IN" sz="2700" dirty="0">
                <a:solidFill>
                  <a:schemeClr val="bg1"/>
                </a:solidFill>
                <a:latin typeface="Garamond" panose="02020404030301010803" pitchFamily="18" charset="0"/>
              </a:rPr>
              <a:t>CS771: Introduction to Machine Learning</a:t>
            </a:r>
          </a:p>
          <a:p>
            <a:r>
              <a:rPr lang="en-IN" sz="2700" dirty="0" smtClean="0">
                <a:solidFill>
                  <a:schemeClr val="bg1"/>
                </a:solidFill>
                <a:latin typeface="Garamond" panose="02020404030301010803" pitchFamily="18" charset="0"/>
              </a:rPr>
              <a:t>Nisheeth</a:t>
            </a:r>
            <a:endParaRPr lang="en-IN" sz="2700" dirty="0">
              <a:solidFill>
                <a:schemeClr val="bg1"/>
              </a:solidFill>
              <a:latin typeface="Garamond" panose="02020404030301010803" pitchFamily="18" charset="0"/>
            </a:endParaRPr>
          </a:p>
        </p:txBody>
      </p:sp>
    </p:spTree>
    <p:extLst>
      <p:ext uri="{BB962C8B-B14F-4D97-AF65-F5344CB8AC3E}">
        <p14:creationId xmlns:p14="http://schemas.microsoft.com/office/powerpoint/2010/main" xmlns="" val="433224388"/>
      </p:ext>
    </p:extLst>
  </p:cSld>
  <p:clrMapOvr>
    <a:masterClrMapping/>
  </p:clrMapOvr>
  <mc:AlternateContent xmlns:mc="http://schemas.openxmlformats.org/markup-compatibility/2006">
    <mc:Choice xmlns:p14="http://schemas.microsoft.com/office/powerpoint/2010/main" xmlns="" Requires="p14">
      <p:transition spd="slow" p14:dur="2000" advTm="17054"/>
    </mc:Choice>
    <mc:Fallback>
      <p:transition spd="slow" advTm="170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10</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 (estimating the bias of the coin)</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Each likelihood term is Bernoulli </a:t>
                </a:r>
              </a:p>
              <a:p>
                <a:pPr marL="0" indent="0">
                  <a:buNone/>
                </a:pPr>
                <a:r>
                  <a:rPr lang="en-GB" dirty="0">
                    <a:latin typeface="Abadi Extra Light" panose="020B0204020104020204" pitchFamily="34" charset="0"/>
                  </a:rPr>
                  <a:t>		</a:t>
                </a:r>
                <a:endParaRPr lang="en-IN" dirty="0"/>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need a prior since we want to do MAP estimation</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(0,1)</m:t>
                    </m:r>
                  </m:oMath>
                </a14:m>
                <a:r>
                  <a:rPr lang="en-GB" dirty="0">
                    <a:latin typeface="Abadi Extra Light" panose="020B0204020104020204" pitchFamily="34" charset="0"/>
                  </a:rPr>
                  <a:t>, a reasonable choice of prior for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latin typeface="Abadi Extra Light" panose="020B0204020104020204" pitchFamily="34" charset="0"/>
                  </a:rPr>
                  <a:t>would be </a:t>
                </a:r>
                <a:r>
                  <a:rPr lang="en-GB" dirty="0">
                    <a:solidFill>
                      <a:srgbClr val="0000FF"/>
                    </a:solidFill>
                    <a:latin typeface="Abadi Extra Light" panose="020B0204020104020204" pitchFamily="34" charset="0"/>
                  </a:rPr>
                  <a:t>Beta distribution</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xmlns="" id="{2A666EDC-DD1E-4B44-A710-57B36042B4B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35911" y="4353742"/>
            <a:ext cx="3369396" cy="2460308"/>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5" name="TextBox 4">
                <a:extLst>
                  <a:ext uri="{FF2B5EF4-FFF2-40B4-BE49-F238E27FC236}">
                    <a16:creationId xmlns:a16="http://schemas.microsoft.com/office/drawing/2014/main" id="{FD52C031-5451-4101-9626-CF6B33B6A0DF}"/>
                  </a:ext>
                </a:extLst>
              </p:cNvPr>
              <p:cNvSpPr txBox="1"/>
              <p:nvPr/>
            </p:nvSpPr>
            <p:spPr>
              <a:xfrm>
                <a:off x="5680208" y="4353742"/>
                <a:ext cx="5305683" cy="7657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m:rPr>
                              <m:sty m:val="p"/>
                            </m:rPr>
                            <a:rPr lang="en-IN" sz="2400" b="0" i="0" smtClean="0">
                              <a:latin typeface="Cambria Math" panose="02040503050406030204" pitchFamily="18" charset="0"/>
                            </a:rPr>
                            <m:t>Γ</m:t>
                          </m:r>
                          <m:r>
                            <a:rPr lang="en-IN" sz="2400" b="0" i="1" smtClean="0">
                              <a:latin typeface="Cambria Math" panose="02040503050406030204" pitchFamily="18" charset="0"/>
                            </a:rPr>
                            <m:t>(</m:t>
                          </m:r>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r>
                            <a:rPr lang="en-IN" sz="2400" b="0" i="1" smtClean="0">
                              <a:latin typeface="Cambria Math" panose="02040503050406030204" pitchFamily="18" charset="0"/>
                            </a:rPr>
                            <m:t>)</m:t>
                          </m:r>
                        </m:num>
                        <m:den>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𝛼</m:t>
                              </m:r>
                            </m:e>
                          </m:d>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𝛽</m:t>
                              </m:r>
                            </m:e>
                          </m:d>
                        </m:den>
                      </m:f>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r>
                            <a:rPr lang="en-IN" sz="2400" b="0" i="1" smtClean="0">
                              <a:latin typeface="Cambria Math" panose="02040503050406030204" pitchFamily="18" charset="0"/>
                            </a:rPr>
                            <m:t>𝛼</m:t>
                          </m:r>
                          <m:r>
                            <a:rPr lang="en-IN" sz="2400" b="0" i="1" smtClean="0">
                              <a:latin typeface="Cambria Math" panose="02040503050406030204" pitchFamily="18" charset="0"/>
                            </a:rPr>
                            <m:t>−1</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r>
                                <a:rPr lang="en-IN" sz="2400" b="0" i="1" smtClean="0">
                                  <a:latin typeface="Cambria Math" panose="02040503050406030204" pitchFamily="18" charset="0"/>
                                </a:rPr>
                                <m:t>𝜃</m:t>
                              </m:r>
                            </m:e>
                          </m:d>
                        </m:e>
                        <m:sup>
                          <m:r>
                            <a:rPr lang="en-IN" sz="2400" b="0" i="1" smtClean="0">
                              <a:latin typeface="Cambria Math" panose="02040503050406030204" pitchFamily="18" charset="0"/>
                            </a:rPr>
                            <m:t>𝛽</m:t>
                          </m:r>
                          <m:r>
                            <a:rPr lang="en-IN" sz="2400" b="0" i="1" smtClean="0">
                              <a:latin typeface="Cambria Math" panose="02040503050406030204" pitchFamily="18" charset="0"/>
                            </a:rPr>
                            <m:t>−1 </m:t>
                          </m:r>
                        </m:sup>
                      </m:sSup>
                      <m:r>
                        <a:rPr lang="en-IN" sz="2400" b="0" i="1" smtClean="0">
                          <a:latin typeface="Cambria Math" panose="02040503050406030204" pitchFamily="18" charset="0"/>
                        </a:rPr>
                        <m:t> </m:t>
                      </m:r>
                    </m:oMath>
                  </m:oMathPara>
                </a14:m>
                <a:endParaRPr lang="en-IN" sz="2400" dirty="0"/>
              </a:p>
            </p:txBody>
          </p:sp>
        </mc:Choice>
        <mc:Fallback>
          <p:sp>
            <p:nvSpPr>
              <p:cNvPr id="5" name="TextBox 4">
                <a:extLst>
                  <a:ext uri="{FF2B5EF4-FFF2-40B4-BE49-F238E27FC236}">
                    <a16:creationId xmlns:a16="http://schemas.microsoft.com/office/drawing/2014/main" xmlns="" xmlns:a14="http://schemas.microsoft.com/office/drawing/2010/main" id="{FD52C031-5451-4101-9626-CF6B33B6A0DF}"/>
                  </a:ext>
                </a:extLst>
              </p:cNvPr>
              <p:cNvSpPr txBox="1">
                <a:spLocks noRot="1" noChangeAspect="1" noMove="1" noResize="1" noEditPoints="1" noAdjustHandles="1" noChangeArrowheads="1" noChangeShapeType="1" noTextEdit="1"/>
              </p:cNvSpPr>
              <p:nvPr/>
            </p:nvSpPr>
            <p:spPr>
              <a:xfrm>
                <a:off x="5680208" y="4353742"/>
                <a:ext cx="5305683" cy="765722"/>
              </a:xfrm>
              <a:prstGeom prst="rect">
                <a:avLst/>
              </a:prstGeom>
              <a:blipFill>
                <a:blip r:embed="rId5" cstate="print"/>
                <a:stretch>
                  <a:fillRect/>
                </a:stretch>
              </a:blipFill>
            </p:spPr>
            <p:txBody>
              <a:bodyPr/>
              <a:lstStyle/>
              <a:p>
                <a:r>
                  <a:rPr lang="en-IN">
                    <a:noFill/>
                  </a:rPr>
                  <a:t> </a:t>
                </a:r>
              </a:p>
            </p:txBody>
          </p:sp>
        </mc:Fallback>
      </mc:AlternateContent>
      <p:sp>
        <p:nvSpPr>
          <p:cNvPr id="13" name="Speech Bubble: Rectangle 12">
            <a:extLst>
              <a:ext uri="{FF2B5EF4-FFF2-40B4-BE49-F238E27FC236}">
                <a16:creationId xmlns:a16="http://schemas.microsoft.com/office/drawing/2014/main" xmlns="" id="{9E74615C-8AF9-40FD-9D1B-D37D454A5E85}"/>
              </a:ext>
            </a:extLst>
          </p:cNvPr>
          <p:cNvSpPr/>
          <p:nvPr/>
        </p:nvSpPr>
        <p:spPr>
          <a:xfrm>
            <a:off x="5541081" y="5262577"/>
            <a:ext cx="2023200" cy="277000"/>
          </a:xfrm>
          <a:prstGeom prst="wedgeRectCallout">
            <a:avLst>
              <a:gd name="adj1" fmla="val 39707"/>
              <a:gd name="adj2" fmla="val -1286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gamma function</a:t>
            </a:r>
          </a:p>
        </p:txBody>
      </p:sp>
      <mc:AlternateContent xmlns:mc="http://schemas.openxmlformats.org/markup-compatibility/2006">
        <mc:Choice xmlns:a14="http://schemas.microsoft.com/office/drawing/2010/main" xmlns="" Requires="a14">
          <p:sp>
            <p:nvSpPr>
              <p:cNvPr id="14" name="Speech Bubble: Rectangle 13">
                <a:extLst>
                  <a:ext uri="{FF2B5EF4-FFF2-40B4-BE49-F238E27FC236}">
                    <a16:creationId xmlns:a16="http://schemas.microsoft.com/office/drawing/2014/main" id="{96AD600C-5D82-4B6C-9498-3B2D44173C4E}"/>
                  </a:ext>
                </a:extLst>
              </p:cNvPr>
              <p:cNvSpPr/>
              <p:nvPr/>
            </p:nvSpPr>
            <p:spPr>
              <a:xfrm>
                <a:off x="8508860" y="5244967"/>
                <a:ext cx="3497001" cy="849701"/>
              </a:xfrm>
              <a:prstGeom prst="wedgeRectCallout">
                <a:avLst>
                  <a:gd name="adj1" fmla="val -46071"/>
                  <a:gd name="adj2" fmla="val -716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i="1" dirty="0" smtClean="0">
                        <a:solidFill>
                          <a:schemeClr val="tx1"/>
                        </a:solidFill>
                        <a:latin typeface="Cambria Math" panose="02040503050406030204" pitchFamily="18" charset="0"/>
                      </a:rPr>
                      <m:t>𝛼</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(both non-negative reals) are the two hyperparameters of this Beta prior</a:t>
                </a:r>
              </a:p>
            </p:txBody>
          </p:sp>
        </mc:Choice>
        <mc:Fallback>
          <p:sp>
            <p:nvSpPr>
              <p:cNvPr id="14" name="Speech Bubble: Rectangle 13">
                <a:extLst>
                  <a:ext uri="{FF2B5EF4-FFF2-40B4-BE49-F238E27FC236}">
                    <a16:creationId xmlns:a16="http://schemas.microsoft.com/office/drawing/2014/main" xmlns="" xmlns:a14="http://schemas.microsoft.com/office/drawing/2010/main" id="{96AD600C-5D82-4B6C-9498-3B2D44173C4E}"/>
                  </a:ext>
                </a:extLst>
              </p:cNvPr>
              <p:cNvSpPr>
                <a:spLocks noRot="1" noChangeAspect="1" noMove="1" noResize="1" noEditPoints="1" noAdjustHandles="1" noChangeArrowheads="1" noChangeShapeType="1" noTextEdit="1"/>
              </p:cNvSpPr>
              <p:nvPr/>
            </p:nvSpPr>
            <p:spPr>
              <a:xfrm>
                <a:off x="8508860" y="5244967"/>
                <a:ext cx="3497001" cy="849701"/>
              </a:xfrm>
              <a:prstGeom prst="wedgeRectCallout">
                <a:avLst>
                  <a:gd name="adj1" fmla="val -46071"/>
                  <a:gd name="adj2" fmla="val -71636"/>
                </a:avLst>
              </a:prstGeom>
              <a:blipFill>
                <a:blip r:embed="rId6" cstate="print"/>
                <a:stretch>
                  <a:fillRect l="-1389" b="-10857"/>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5" name="Speech Bubble: Rectangle 14">
                <a:extLst>
                  <a:ext uri="{FF2B5EF4-FFF2-40B4-BE49-F238E27FC236}">
                    <a16:creationId xmlns:a16="http://schemas.microsoft.com/office/drawing/2014/main" id="{32C4A83F-4F45-4C31-9C63-E3DADC316017}"/>
                  </a:ext>
                </a:extLst>
              </p:cNvPr>
              <p:cNvSpPr/>
              <p:nvPr/>
            </p:nvSpPr>
            <p:spPr>
              <a:xfrm>
                <a:off x="5070940" y="5679181"/>
                <a:ext cx="3262110" cy="561542"/>
              </a:xfrm>
              <a:prstGeom prst="wedgeRectCallout">
                <a:avLst>
                  <a:gd name="adj1" fmla="val 55252"/>
                  <a:gd name="adj2" fmla="val -430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will make the Beta prior a uniform prior</a:t>
                </a:r>
              </a:p>
            </p:txBody>
          </p:sp>
        </mc:Choice>
        <mc:Fallback>
          <p:sp>
            <p:nvSpPr>
              <p:cNvPr id="15" name="Speech Bubble: Rectangle 14">
                <a:extLst>
                  <a:ext uri="{FF2B5EF4-FFF2-40B4-BE49-F238E27FC236}">
                    <a16:creationId xmlns:a16="http://schemas.microsoft.com/office/drawing/2014/main" xmlns="" xmlns:a14="http://schemas.microsoft.com/office/drawing/2010/main" id="{32C4A83F-4F45-4C31-9C63-E3DADC316017}"/>
                  </a:ext>
                </a:extLst>
              </p:cNvPr>
              <p:cNvSpPr>
                <a:spLocks noRot="1" noChangeAspect="1" noMove="1" noResize="1" noEditPoints="1" noAdjustHandles="1" noChangeArrowheads="1" noChangeShapeType="1" noTextEdit="1"/>
              </p:cNvSpPr>
              <p:nvPr/>
            </p:nvSpPr>
            <p:spPr>
              <a:xfrm>
                <a:off x="5070940" y="5679181"/>
                <a:ext cx="3262110" cy="561542"/>
              </a:xfrm>
              <a:prstGeom prst="wedgeRectCallout">
                <a:avLst>
                  <a:gd name="adj1" fmla="val 55252"/>
                  <a:gd name="adj2" fmla="val -43005"/>
                </a:avLst>
              </a:prstGeom>
              <a:blipFill>
                <a:blip r:embed="rId7" cstate="print"/>
                <a:stretch>
                  <a:fillRect l="-1404" t="-12632" b="-21053"/>
                </a:stretch>
              </a:blipFill>
              <a:ln w="19050">
                <a:solidFill>
                  <a:schemeClr val="accent2"/>
                </a:solidFill>
              </a:ln>
            </p:spPr>
            <p:txBody>
              <a:bodyPr/>
              <a:lstStyle/>
              <a:p>
                <a:r>
                  <a:rPr lang="en-IN">
                    <a:noFill/>
                  </a:rPr>
                  <a:t> </a:t>
                </a:r>
              </a:p>
            </p:txBody>
          </p:sp>
        </mc:Fallback>
      </mc:AlternateContent>
      <p:sp>
        <p:nvSpPr>
          <p:cNvPr id="16" name="Speech Bubble: Rectangle 15">
            <a:extLst>
              <a:ext uri="{FF2B5EF4-FFF2-40B4-BE49-F238E27FC236}">
                <a16:creationId xmlns:a16="http://schemas.microsoft.com/office/drawing/2014/main" xmlns="" id="{D120AAAA-74BA-4956-8654-2BC77B6FDC8F}"/>
              </a:ext>
            </a:extLst>
          </p:cNvPr>
          <p:cNvSpPr/>
          <p:nvPr/>
        </p:nvSpPr>
        <p:spPr>
          <a:xfrm>
            <a:off x="8420955" y="6220171"/>
            <a:ext cx="3497001" cy="589482"/>
          </a:xfrm>
          <a:prstGeom prst="wedgeRectCallout">
            <a:avLst>
              <a:gd name="adj1" fmla="val 3347"/>
              <a:gd name="adj2" fmla="val -815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Can set these based on intuition, cross-validation, or even learn them</a:t>
            </a:r>
          </a:p>
        </p:txBody>
      </p:sp>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F19E8160-1C7B-4829-86E5-D24E8D1D25F5}"/>
                  </a:ext>
                </a:extLst>
              </p:cNvPr>
              <p:cNvSpPr txBox="1"/>
              <p:nvPr/>
            </p:nvSpPr>
            <p:spPr>
              <a:xfrm>
                <a:off x="2793534" y="2370723"/>
                <a:ext cx="71214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e>
                        <m:e>
                          <m:r>
                            <a:rPr lang="en-IN" sz="2800" i="1">
                              <a:latin typeface="Cambria Math" panose="02040503050406030204" pitchFamily="18" charset="0"/>
                            </a:rPr>
                            <m:t>𝜃</m:t>
                          </m:r>
                        </m:e>
                      </m:d>
                      <m:r>
                        <a:rPr lang="en-IN" sz="2800">
                          <a:latin typeface="Cambria Math" panose="02040503050406030204" pitchFamily="18" charset="0"/>
                        </a:rPr>
                        <m:t>=</m:t>
                      </m:r>
                      <m:r>
                        <m:rPr>
                          <m:sty m:val="p"/>
                        </m:rPr>
                        <a:rPr lang="en-IN" sz="2800">
                          <a:latin typeface="Cambria Math" panose="02040503050406030204" pitchFamily="18" charset="0"/>
                        </a:rPr>
                        <m:t>Bernoulli</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m:rPr>
                                  <m:sty m:val="p"/>
                                </m:rPr>
                                <a:rPr lang="en-IN" sz="2800">
                                  <a:latin typeface="Cambria Math" panose="02040503050406030204" pitchFamily="18" charset="0"/>
                                </a:rPr>
                                <m:t>n</m:t>
                              </m:r>
                            </m:sub>
                          </m:sSub>
                        </m:e>
                        <m:e>
                          <m:r>
                            <a:rPr lang="en-IN" sz="2800" i="1">
                              <a:latin typeface="Cambria Math" panose="02040503050406030204" pitchFamily="18" charset="0"/>
                            </a:rPr>
                            <m:t>𝜃</m:t>
                          </m:r>
                        </m:e>
                      </m:d>
                      <m:r>
                        <a:rPr lang="en-IN" sz="2800" i="1">
                          <a:latin typeface="Cambria Math" panose="02040503050406030204" pitchFamily="18" charset="0"/>
                        </a:rPr>
                        <m:t>= </m:t>
                      </m:r>
                      <m:sSup>
                        <m:sSupPr>
                          <m:ctrlPr>
                            <a:rPr lang="en-IN" sz="2800" i="1">
                              <a:latin typeface="Cambria Math" panose="02040503050406030204" pitchFamily="18" charset="0"/>
                            </a:rPr>
                          </m:ctrlPr>
                        </m:sSupPr>
                        <m:e>
                          <m:r>
                            <a:rPr lang="en-IN" sz="2800" i="1">
                              <a:latin typeface="Cambria Math" panose="02040503050406030204" pitchFamily="18" charset="0"/>
                            </a:rPr>
                            <m:t>𝜃</m:t>
                          </m:r>
                        </m:e>
                        <m:sup>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r>
                        <m:rPr>
                          <m:nor/>
                        </m:rPr>
                        <a:rPr lang="en-IN" sz="2800" dirty="0"/>
                        <m:t> </m:t>
                      </m:r>
                      <m:sSup>
                        <m:sSupPr>
                          <m:ctrlPr>
                            <a:rPr lang="en-IN" sz="2800" i="1">
                              <a:latin typeface="Cambria Math" panose="02040503050406030204" pitchFamily="18" charset="0"/>
                            </a:rPr>
                          </m:ctrlPr>
                        </m:sSupPr>
                        <m:e>
                          <m:r>
                            <a:rPr lang="en-IN" sz="2800" i="1">
                              <a:latin typeface="Cambria Math" panose="02040503050406030204" pitchFamily="18" charset="0"/>
                            </a:rPr>
                            <m:t>(1−</m:t>
                          </m:r>
                          <m:r>
                            <a:rPr lang="en-IN" sz="2800" i="1">
                              <a:latin typeface="Cambria Math" panose="02040503050406030204" pitchFamily="18" charset="0"/>
                            </a:rPr>
                            <m:t>𝜃</m:t>
                          </m:r>
                          <m:r>
                            <a:rPr lang="en-IN" sz="2800" i="1">
                              <a:latin typeface="Cambria Math" panose="02040503050406030204" pitchFamily="18" charset="0"/>
                            </a:rPr>
                            <m:t>)</m:t>
                          </m:r>
                        </m:e>
                        <m:sup>
                          <m:r>
                            <a:rPr lang="en-IN" sz="2800" i="1">
                              <a:latin typeface="Cambria Math" panose="02040503050406030204" pitchFamily="18" charset="0"/>
                            </a:rPr>
                            <m:t>1−</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oMath>
                  </m:oMathPara>
                </a14:m>
                <a:endParaRPr lang="en-IN" sz="2800" dirty="0"/>
              </a:p>
            </p:txBody>
          </p:sp>
        </mc:Choice>
        <mc:Fallback>
          <p:sp>
            <p:nvSpPr>
              <p:cNvPr id="7" name="TextBox 6">
                <a:extLst>
                  <a:ext uri="{FF2B5EF4-FFF2-40B4-BE49-F238E27FC236}">
                    <a16:creationId xmlns:a16="http://schemas.microsoft.com/office/drawing/2014/main" xmlns="" xmlns:a14="http://schemas.microsoft.com/office/drawing/2010/main" id="{F19E8160-1C7B-4829-86E5-D24E8D1D25F5}"/>
                  </a:ext>
                </a:extLst>
              </p:cNvPr>
              <p:cNvSpPr txBox="1">
                <a:spLocks noRot="1" noChangeAspect="1" noMove="1" noResize="1" noEditPoints="1" noAdjustHandles="1" noChangeArrowheads="1" noChangeShapeType="1" noTextEdit="1"/>
              </p:cNvSpPr>
              <p:nvPr/>
            </p:nvSpPr>
            <p:spPr>
              <a:xfrm>
                <a:off x="2793534" y="2370723"/>
                <a:ext cx="7121437" cy="430887"/>
              </a:xfrm>
              <a:prstGeom prst="rect">
                <a:avLst/>
              </a:prstGeom>
              <a:blipFill>
                <a:blip r:embed="rId8" cstate="print"/>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xmlns="" val="3917556016"/>
      </p:ext>
    </p:extLst>
  </p:cSld>
  <p:clrMapOvr>
    <a:masterClrMapping/>
  </p:clrMapOvr>
  <mc:AlternateContent xmlns:mc="http://schemas.openxmlformats.org/markup-compatibility/2006">
    <mc:Choice xmlns:p14="http://schemas.microsoft.com/office/powerpoint/2010/main" xmlns="" Requires="p14">
      <p:transition spd="slow" p14:dur="2000" advTm="224847"/>
    </mc:Choice>
    <mc:Fallback>
      <p:transition spd="slow" advTm="224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charRg st="2" end="2"/>
                                            </p:txEl>
                                          </p:spTgt>
                                        </p:tgtEl>
                                        <p:attrNameLst>
                                          <p:attrName>style.visibility</p:attrName>
                                        </p:attrNameLst>
                                      </p:cBhvr>
                                      <p:to>
                                        <p:strVal val="visible"/>
                                      </p:to>
                                    </p:set>
                                    <p:animEffect transition="in" filter="wipe(down)">
                                      <p:cBhvr>
                                        <p:cTn id="12" dur="500"/>
                                        <p:tgtEl>
                                          <p:spTgt spid="4">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charRg st="2" end="2"/>
                                            </p:txEl>
                                          </p:spTgt>
                                        </p:tgtEl>
                                        <p:attrNameLst>
                                          <p:attrName>style.visibility</p:attrName>
                                        </p:attrNameLst>
                                      </p:cBhvr>
                                      <p:to>
                                        <p:strVal val="visible"/>
                                      </p:to>
                                    </p:set>
                                    <p:animEffect transition="in" filter="wipe(down)">
                                      <p:cBhvr>
                                        <p:cTn id="22" dur="500"/>
                                        <p:tgtEl>
                                          <p:spTgt spid="4">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charRg st="2" end="2"/>
                                            </p:txEl>
                                          </p:spTgt>
                                        </p:tgtEl>
                                        <p:attrNameLst>
                                          <p:attrName>style.visibility</p:attrName>
                                        </p:attrNameLst>
                                      </p:cBhvr>
                                      <p:to>
                                        <p:strVal val="visible"/>
                                      </p:to>
                                    </p:set>
                                    <p:animEffect transition="in" filter="wipe(down)">
                                      <p:cBhvr>
                                        <p:cTn id="27" dur="500"/>
                                        <p:tgtEl>
                                          <p:spTgt spid="4">
                                            <p:txEl>
                                              <p:char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 (</a:t>
            </a:r>
            <a:r>
              <a:rPr lang="en-IN" dirty="0" err="1">
                <a:solidFill>
                  <a:schemeClr val="accent2">
                    <a:lumMod val="75000"/>
                  </a:schemeClr>
                </a:solidFill>
              </a:rPr>
              <a:t>Contd</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11</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log posterior for the coin-toss model is log-</a:t>
                </a:r>
                <a:r>
                  <a:rPr lang="en-GB" dirty="0" err="1">
                    <a:latin typeface="Abadi Extra Light" panose="020B0204020104020204" pitchFamily="34" charset="0"/>
                  </a:rPr>
                  <a:t>lik</a:t>
                </a:r>
                <a:r>
                  <a:rPr lang="en-GB" dirty="0">
                    <a:latin typeface="Abadi Extra Light" panose="020B0204020104020204" pitchFamily="34" charset="0"/>
                  </a:rPr>
                  <a:t> + log-prior</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Plugging in the expressions for Bernoulli and Beta and ignoring any terms that don’t depend on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log posterior simplifies to</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Maximizing the above log post. (or min. of its negative) </a:t>
                </a:r>
                <a:r>
                  <a:rPr lang="en-GB" dirty="0" err="1">
                    <a:latin typeface="Abadi Extra Light" panose="020B0204020104020204" pitchFamily="34" charset="0"/>
                  </a:rPr>
                  <a:t>w.r.t.</a:t>
                </a:r>
                <a:r>
                  <a:rPr lang="en-GB" dirty="0">
                    <a:latin typeface="Abadi Extra Light" panose="020B0204020104020204" pitchFamily="34" charset="0"/>
                  </a:rPr>
                  <a:t> 𝜃 gives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A25CEC46-1C80-4513-BC5A-E5E755B5EDC0}"/>
                  </a:ext>
                </a:extLst>
              </p:cNvPr>
              <p:cNvSpPr txBox="1"/>
              <p:nvPr/>
            </p:nvSpPr>
            <p:spPr>
              <a:xfrm>
                <a:off x="3063403" y="1656825"/>
                <a:ext cx="571618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smtClean="0">
                              <a:solidFill>
                                <a:srgbClr val="0000FF"/>
                              </a:solidFill>
                              <a:latin typeface="Cambria Math" panose="02040503050406030204" pitchFamily="18" charset="0"/>
                            </a:rPr>
                            <m:t>log</m:t>
                          </m:r>
                          <m:r>
                            <a:rPr lang="en-IN" sz="2400" i="1" smtClean="0">
                              <a:solidFill>
                                <a:srgbClr val="0000FF"/>
                              </a:solidFill>
                              <a:latin typeface="Cambria Math" panose="02040503050406030204" pitchFamily="18" charset="0"/>
                            </a:rPr>
                            <m:t> </m:t>
                          </m:r>
                          <m:r>
                            <a:rPr lang="en-IN" sz="2400" i="1" smtClean="0">
                              <a:solidFill>
                                <a:srgbClr val="0000FF"/>
                              </a:solidFill>
                              <a:latin typeface="Cambria Math" panose="02040503050406030204" pitchFamily="18" charset="0"/>
                            </a:rPr>
                            <m:t>𝑝</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e>
                            <m:e>
                              <m:r>
                                <a:rPr lang="en-IN" sz="2400" i="1">
                                  <a:solidFill>
                                    <a:srgbClr val="0000FF"/>
                                  </a:solidFill>
                                  <a:latin typeface="Cambria Math" panose="02040503050406030204" pitchFamily="18" charset="0"/>
                                </a:rPr>
                                <m:t>𝜃</m:t>
                              </m:r>
                            </m:e>
                          </m:d>
                          <m:r>
                            <a:rPr lang="en-IN" sz="2400" i="1">
                              <a:latin typeface="Cambria Math" panose="02040503050406030204" pitchFamily="18" charset="0"/>
                            </a:rPr>
                            <m:t> </m:t>
                          </m:r>
                        </m:e>
                      </m:nary>
                      <m:r>
                        <a:rPr lang="en-IN" sz="2400" b="0" i="0" smtClean="0">
                          <a:latin typeface="Cambria Math" panose="02040503050406030204" pitchFamily="18" charset="0"/>
                        </a:rPr>
                        <m:t>+</m:t>
                      </m:r>
                      <m:r>
                        <m:rPr>
                          <m:sty m:val="p"/>
                        </m:rPr>
                        <a:rPr lang="en-IN" sz="2400" b="0" i="0" smtClean="0">
                          <a:solidFill>
                            <a:srgbClr val="00B050"/>
                          </a:solidFill>
                          <a:latin typeface="Cambria Math" panose="02040503050406030204" pitchFamily="18" charset="0"/>
                        </a:rPr>
                        <m:t>log</m:t>
                      </m:r>
                      <m:r>
                        <a:rPr lang="en-IN" sz="2400" b="0" i="0"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m:t>
                          </m:r>
                          <m:r>
                            <a:rPr lang="en-IN" sz="2400" b="0" i="1" smtClean="0">
                              <a:solidFill>
                                <a:srgbClr val="00B050"/>
                              </a:solidFill>
                              <a:latin typeface="Cambria Math" panose="02040503050406030204" pitchFamily="18" charset="0"/>
                            </a:rPr>
                            <m:t>𝛽</m:t>
                          </m:r>
                        </m:e>
                      </m:d>
                    </m:oMath>
                  </m:oMathPara>
                </a14:m>
                <a:endParaRPr lang="en-IN" sz="2400" dirty="0"/>
              </a:p>
            </p:txBody>
          </p:sp>
        </mc:Choice>
        <mc:Fallback>
          <p:sp>
            <p:nvSpPr>
              <p:cNvPr id="3" name="TextBox 2">
                <a:extLst>
                  <a:ext uri="{FF2B5EF4-FFF2-40B4-BE49-F238E27FC236}">
                    <a16:creationId xmlns:a16="http://schemas.microsoft.com/office/drawing/2014/main" xmlns="" xmlns:a14="http://schemas.microsoft.com/office/drawing/2010/main" id="{A25CEC46-1C80-4513-BC5A-E5E755B5EDC0}"/>
                  </a:ext>
                </a:extLst>
              </p:cNvPr>
              <p:cNvSpPr txBox="1">
                <a:spLocks noRot="1" noChangeAspect="1" noMove="1" noResize="1" noEditPoints="1" noAdjustHandles="1" noChangeArrowheads="1" noChangeShapeType="1" noTextEdit="1"/>
              </p:cNvSpPr>
              <p:nvPr/>
            </p:nvSpPr>
            <p:spPr>
              <a:xfrm>
                <a:off x="3063403" y="1656825"/>
                <a:ext cx="5716180" cy="755913"/>
              </a:xfrm>
              <a:prstGeom prst="rect">
                <a:avLst/>
              </a:prstGeom>
              <a:blipFill>
                <a:blip r:embed="rId4"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7" name="TextBox 16">
                <a:extLst>
                  <a:ext uri="{FF2B5EF4-FFF2-40B4-BE49-F238E27FC236}">
                    <a16:creationId xmlns:a16="http://schemas.microsoft.com/office/drawing/2014/main" id="{A53392FF-BE79-4583-A345-980E83ABF655}"/>
                  </a:ext>
                </a:extLst>
              </p:cNvPr>
              <p:cNvSpPr txBox="1"/>
              <p:nvPr/>
            </p:nvSpPr>
            <p:spPr>
              <a:xfrm>
                <a:off x="667527" y="3373852"/>
                <a:ext cx="1085694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d>
                            <m:dPr>
                              <m:begChr m:val="["/>
                              <m:ctrlPr>
                                <a:rPr lang="en-IN" sz="2400" i="1" smtClean="0">
                                  <a:solidFill>
                                    <a:srgbClr val="0000FF"/>
                                  </a:solidFill>
                                  <a:latin typeface="Cambria Math" panose="02040503050406030204" pitchFamily="18" charset="0"/>
                                </a:rPr>
                              </m:ctrlPr>
                            </m:dPr>
                            <m:e>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r>
                                <m:rPr>
                                  <m:sty m:val="p"/>
                                </m:rPr>
                                <a:rPr lang="en-IN" sz="2400" i="1">
                                  <a:solidFill>
                                    <a:srgbClr val="0000FF"/>
                                  </a:solidFill>
                                  <a:latin typeface="Cambria Math" panose="02040503050406030204" pitchFamily="18" charset="0"/>
                                </a:rPr>
                                <m:t>log</m:t>
                              </m:r>
                              <m:r>
                                <m:rPr>
                                  <m:nor/>
                                </m:rPr>
                                <a:rPr lang="en-IN" sz="2400">
                                  <a:solidFill>
                                    <a:srgbClr val="0000FF"/>
                                  </a:solidFill>
                                  <a:latin typeface="Cambria Math" panose="02040503050406030204" pitchFamily="18" charset="0"/>
                                </a:rPr>
                                <m:t> </m:t>
                              </m:r>
                              <m:r>
                                <m:rPr>
                                  <m:sty m:val="p"/>
                                </m:rPr>
                                <a:rPr lang="en-IN" sz="2400" i="1">
                                  <a:solidFill>
                                    <a:srgbClr val="0000FF"/>
                                  </a:solidFill>
                                  <a:latin typeface="Cambria Math" panose="02040503050406030204" pitchFamily="18" charset="0"/>
                                </a:rPr>
                                <m:t>θ</m:t>
                              </m:r>
                              <m:r>
                                <a:rPr lang="en-IN" sz="2400" i="1">
                                  <a:solidFill>
                                    <a:srgbClr val="0000FF"/>
                                  </a:solidFill>
                                  <a:latin typeface="Cambria Math" panose="02040503050406030204" pitchFamily="18" charset="0"/>
                                </a:rPr>
                                <m:t>+</m:t>
                              </m:r>
                              <m:r>
                                <m:rPr>
                                  <m:nor/>
                                </m:rPr>
                                <a:rPr lang="en-IN" sz="2400" dirty="0">
                                  <a:solidFill>
                                    <a:srgbClr val="0000FF"/>
                                  </a:solidFill>
                                </a:rPr>
                                <m:t> (</m:t>
                              </m:r>
                              <m:r>
                                <a:rPr lang="en-IN" sz="2400" i="1" dirty="0">
                                  <a:solidFill>
                                    <a:srgbClr val="0000FF"/>
                                  </a:solidFill>
                                  <a:latin typeface="Cambria Math" panose="02040503050406030204" pitchFamily="18" charset="0"/>
                                </a:rPr>
                                <m:t>1−</m:t>
                              </m:r>
                              <m:sSub>
                                <m:sSubPr>
                                  <m:ctrlPr>
                                    <a:rPr lang="en-IN" sz="2400" i="1" dirty="0">
                                      <a:solidFill>
                                        <a:srgbClr val="0000FF"/>
                                      </a:solidFill>
                                      <a:latin typeface="Cambria Math" panose="02040503050406030204" pitchFamily="18" charset="0"/>
                                    </a:rPr>
                                  </m:ctrlPr>
                                </m:sSubPr>
                                <m:e>
                                  <m:r>
                                    <a:rPr lang="en-IN" sz="2400" i="1" dirty="0">
                                      <a:solidFill>
                                        <a:srgbClr val="0000FF"/>
                                      </a:solidFill>
                                      <a:latin typeface="Cambria Math" panose="02040503050406030204" pitchFamily="18" charset="0"/>
                                    </a:rPr>
                                    <m:t>𝑦</m:t>
                                  </m:r>
                                </m:e>
                                <m:sub>
                                  <m:r>
                                    <a:rPr lang="en-IN" sz="2400" i="1" dirty="0">
                                      <a:solidFill>
                                        <a:srgbClr val="0000FF"/>
                                      </a:solidFill>
                                      <a:latin typeface="Cambria Math" panose="02040503050406030204" pitchFamily="18" charset="0"/>
                                    </a:rPr>
                                    <m:t>𝑛</m:t>
                                  </m:r>
                                </m:sub>
                              </m:sSub>
                            </m:e>
                          </m:d>
                          <m:r>
                            <m:rPr>
                              <m:sty m:val="p"/>
                            </m:rPr>
                            <a:rPr lang="en-IN" sz="2400" b="0" i="0" dirty="0" smtClean="0">
                              <a:solidFill>
                                <a:srgbClr val="0000FF"/>
                              </a:solidFill>
                              <a:latin typeface="Cambria Math" panose="02040503050406030204" pitchFamily="18" charset="0"/>
                            </a:rPr>
                            <m:t>log</m:t>
                          </m:r>
                          <m:d>
                            <m:dPr>
                              <m:ctrlPr>
                                <a:rPr lang="en-IN" sz="2400" i="1" dirty="0">
                                  <a:solidFill>
                                    <a:srgbClr val="0000FF"/>
                                  </a:solidFill>
                                  <a:latin typeface="Cambria Math" panose="02040503050406030204" pitchFamily="18" charset="0"/>
                                </a:rPr>
                              </m:ctrlPr>
                            </m:dPr>
                            <m:e>
                              <m:r>
                                <a:rPr lang="en-IN" sz="2400" i="1" dirty="0">
                                  <a:solidFill>
                                    <a:srgbClr val="0000FF"/>
                                  </a:solidFill>
                                  <a:latin typeface="Cambria Math" panose="02040503050406030204" pitchFamily="18" charset="0"/>
                                </a:rPr>
                                <m:t>1−</m:t>
                              </m:r>
                              <m:r>
                                <a:rPr lang="en-IN" sz="2400" i="1" dirty="0">
                                  <a:solidFill>
                                    <a:srgbClr val="0000FF"/>
                                  </a:solidFill>
                                  <a:latin typeface="Cambria Math" panose="02040503050406030204" pitchFamily="18" charset="0"/>
                                </a:rPr>
                                <m:t>𝜃</m:t>
                              </m:r>
                            </m:e>
                          </m:d>
                          <m:r>
                            <a:rPr lang="en-IN" sz="2400" b="0" i="1" dirty="0" smtClean="0">
                              <a:solidFill>
                                <a:srgbClr val="0000FF"/>
                              </a:solidFill>
                              <a:latin typeface="Cambria Math" panose="02040503050406030204" pitchFamily="18" charset="0"/>
                            </a:rPr>
                            <m:t>]</m:t>
                          </m:r>
                          <m:r>
                            <a:rPr lang="en-IN" sz="2400" b="0" i="1" dirty="0" smtClean="0">
                              <a:solidFill>
                                <a:schemeClr val="tx1"/>
                              </a:solidFill>
                              <a:latin typeface="Cambria Math" panose="02040503050406030204" pitchFamily="18" charset="0"/>
                            </a:rPr>
                            <m:t>+</m:t>
                          </m:r>
                        </m:e>
                      </m:nary>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𝛽</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(1−</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oMath>
                  </m:oMathPara>
                </a14:m>
                <a:endParaRPr lang="en-IN" sz="2400" dirty="0"/>
              </a:p>
            </p:txBody>
          </p:sp>
        </mc:Choice>
        <mc:Fallback>
          <p:sp>
            <p:nvSpPr>
              <p:cNvPr id="17" name="TextBox 16">
                <a:extLst>
                  <a:ext uri="{FF2B5EF4-FFF2-40B4-BE49-F238E27FC236}">
                    <a16:creationId xmlns:a16="http://schemas.microsoft.com/office/drawing/2014/main" xmlns="" xmlns:a14="http://schemas.microsoft.com/office/drawing/2010/main" id="{A53392FF-BE79-4583-A345-980E83ABF655}"/>
                  </a:ext>
                </a:extLst>
              </p:cNvPr>
              <p:cNvSpPr txBox="1">
                <a:spLocks noRot="1" noChangeAspect="1" noMove="1" noResize="1" noEditPoints="1" noAdjustHandles="1" noChangeArrowheads="1" noChangeShapeType="1" noTextEdit="1"/>
              </p:cNvSpPr>
              <p:nvPr/>
            </p:nvSpPr>
            <p:spPr>
              <a:xfrm>
                <a:off x="667527" y="3373852"/>
                <a:ext cx="10856946" cy="755913"/>
              </a:xfrm>
              <a:prstGeom prst="rect">
                <a:avLst/>
              </a:prstGeom>
              <a:blipFill>
                <a:blip r:embed="rId5"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 name="TextBox 17">
                <a:extLst>
                  <a:ext uri="{FF2B5EF4-FFF2-40B4-BE49-F238E27FC236}">
                    <a16:creationId xmlns:a16="http://schemas.microsoft.com/office/drawing/2014/main" id="{1C4E039E-ABAF-4237-9919-E71B31D0ED76}"/>
                  </a:ext>
                </a:extLst>
              </p:cNvPr>
              <p:cNvSpPr txBox="1"/>
              <p:nvPr/>
            </p:nvSpPr>
            <p:spPr>
              <a:xfrm>
                <a:off x="4062341" y="4863539"/>
                <a:ext cx="3880549" cy="943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𝑀𝐴𝑃</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−1</m:t>
                              </m:r>
                            </m:e>
                          </m:nary>
                        </m:num>
                        <m:den>
                          <m:r>
                            <a:rPr lang="en-IN" sz="2800" b="0" i="1" smtClean="0">
                              <a:latin typeface="Cambria Math" panose="02040503050406030204" pitchFamily="18" charset="0"/>
                            </a:rPr>
                            <m:t>𝑁</m:t>
                          </m:r>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m:t>
                          </m:r>
                          <m:r>
                            <a:rPr lang="en-IN" sz="2800" b="0" i="1" smtClean="0">
                              <a:latin typeface="Cambria Math" panose="02040503050406030204" pitchFamily="18" charset="0"/>
                            </a:rPr>
                            <m:t>𝛽</m:t>
                          </m:r>
                          <m:r>
                            <a:rPr lang="en-IN" sz="2800" b="0" i="1" smtClean="0">
                              <a:latin typeface="Cambria Math" panose="02040503050406030204" pitchFamily="18" charset="0"/>
                            </a:rPr>
                            <m:t>−2</m:t>
                          </m:r>
                        </m:den>
                      </m:f>
                    </m:oMath>
                  </m:oMathPara>
                </a14:m>
                <a:endParaRPr lang="en-IN" sz="2800" dirty="0"/>
              </a:p>
            </p:txBody>
          </p:sp>
        </mc:Choice>
        <mc:Fallback>
          <p:sp>
            <p:nvSpPr>
              <p:cNvPr id="18" name="TextBox 17">
                <a:extLst>
                  <a:ext uri="{FF2B5EF4-FFF2-40B4-BE49-F238E27FC236}">
                    <a16:creationId xmlns:a16="http://schemas.microsoft.com/office/drawing/2014/main" xmlns="" xmlns:a14="http://schemas.microsoft.com/office/drawing/2010/main" id="{1C4E039E-ABAF-4237-9919-E71B31D0ED76}"/>
                  </a:ext>
                </a:extLst>
              </p:cNvPr>
              <p:cNvSpPr txBox="1">
                <a:spLocks noRot="1" noChangeAspect="1" noMove="1" noResize="1" noEditPoints="1" noAdjustHandles="1" noChangeArrowheads="1" noChangeShapeType="1" noTextEdit="1"/>
              </p:cNvSpPr>
              <p:nvPr/>
            </p:nvSpPr>
            <p:spPr>
              <a:xfrm>
                <a:off x="4062341" y="4863539"/>
                <a:ext cx="3880549" cy="943720"/>
              </a:xfrm>
              <a:prstGeom prst="rect">
                <a:avLst/>
              </a:prstGeom>
              <a:blipFill>
                <a:blip r:embed="rId6"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 name="Speech Bubble: Rectangle 18">
                <a:extLst>
                  <a:ext uri="{FF2B5EF4-FFF2-40B4-BE49-F238E27FC236}">
                    <a16:creationId xmlns:a16="http://schemas.microsoft.com/office/drawing/2014/main" id="{C29BB91C-64B0-4347-9161-D37088A3B1B3}"/>
                  </a:ext>
                </a:extLst>
              </p:cNvPr>
              <p:cNvSpPr/>
              <p:nvPr/>
            </p:nvSpPr>
            <p:spPr>
              <a:xfrm>
                <a:off x="532738" y="4847499"/>
                <a:ext cx="3262110" cy="561542"/>
              </a:xfrm>
              <a:prstGeom prst="wedgeRectCallout">
                <a:avLst>
                  <a:gd name="adj1" fmla="val 58595"/>
                  <a:gd name="adj2" fmla="val 24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gives us the same solution as MLE</a:t>
                </a:r>
              </a:p>
            </p:txBody>
          </p:sp>
        </mc:Choice>
        <mc:Fallback>
          <p:sp>
            <p:nvSpPr>
              <p:cNvPr id="19" name="Speech Bubble: Rectangle 18">
                <a:extLst>
                  <a:ext uri="{FF2B5EF4-FFF2-40B4-BE49-F238E27FC236}">
                    <a16:creationId xmlns:a16="http://schemas.microsoft.com/office/drawing/2014/main" xmlns="" xmlns:a14="http://schemas.microsoft.com/office/drawing/2010/main" id="{C29BB91C-64B0-4347-9161-D37088A3B1B3}"/>
                  </a:ext>
                </a:extLst>
              </p:cNvPr>
              <p:cNvSpPr>
                <a:spLocks noRot="1" noChangeAspect="1" noMove="1" noResize="1" noEditPoints="1" noAdjustHandles="1" noChangeArrowheads="1" noChangeShapeType="1" noTextEdit="1"/>
              </p:cNvSpPr>
              <p:nvPr/>
            </p:nvSpPr>
            <p:spPr>
              <a:xfrm>
                <a:off x="532738" y="4847499"/>
                <a:ext cx="3262110" cy="561542"/>
              </a:xfrm>
              <a:prstGeom prst="wedgeRectCallout">
                <a:avLst>
                  <a:gd name="adj1" fmla="val 58595"/>
                  <a:gd name="adj2" fmla="val 24221"/>
                </a:avLst>
              </a:prstGeom>
              <a:blipFill>
                <a:blip r:embed="rId7" cstate="print"/>
                <a:stretch>
                  <a:fillRect l="-1186" t="-12632" b="-22105"/>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0" name="Speech Bubble: Rectangle 19">
                <a:extLst>
                  <a:ext uri="{FF2B5EF4-FFF2-40B4-BE49-F238E27FC236}">
                    <a16:creationId xmlns:a16="http://schemas.microsoft.com/office/drawing/2014/main" id="{64C598B8-0526-414C-B4E6-BA5E8A092FFA}"/>
                  </a:ext>
                </a:extLst>
              </p:cNvPr>
              <p:cNvSpPr/>
              <p:nvPr/>
            </p:nvSpPr>
            <p:spPr>
              <a:xfrm>
                <a:off x="511038" y="5561723"/>
                <a:ext cx="3551303" cy="1177489"/>
              </a:xfrm>
              <a:prstGeom prst="wedgeRectCallout">
                <a:avLst>
                  <a:gd name="adj1" fmla="val 36425"/>
                  <a:gd name="adj2" fmla="val -748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Recall that</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for Beta distribution is in fact equivalent to a uniform prior (hence making MAP equivalent to MLE)</a:t>
                </a:r>
              </a:p>
            </p:txBody>
          </p:sp>
        </mc:Choice>
        <mc:Fallback>
          <p:sp>
            <p:nvSpPr>
              <p:cNvPr id="20" name="Speech Bubble: Rectangle 19">
                <a:extLst>
                  <a:ext uri="{FF2B5EF4-FFF2-40B4-BE49-F238E27FC236}">
                    <a16:creationId xmlns:a16="http://schemas.microsoft.com/office/drawing/2014/main" xmlns="" xmlns:a14="http://schemas.microsoft.com/office/drawing/2010/main" id="{64C598B8-0526-414C-B4E6-BA5E8A092FFA}"/>
                  </a:ext>
                </a:extLst>
              </p:cNvPr>
              <p:cNvSpPr>
                <a:spLocks noRot="1" noChangeAspect="1" noMove="1" noResize="1" noEditPoints="1" noAdjustHandles="1" noChangeArrowheads="1" noChangeShapeType="1" noTextEdit="1"/>
              </p:cNvSpPr>
              <p:nvPr/>
            </p:nvSpPr>
            <p:spPr>
              <a:xfrm>
                <a:off x="511038" y="5561723"/>
                <a:ext cx="3551303" cy="1177489"/>
              </a:xfrm>
              <a:prstGeom prst="wedgeRectCallout">
                <a:avLst>
                  <a:gd name="adj1" fmla="val 36425"/>
                  <a:gd name="adj2" fmla="val -74864"/>
                </a:avLst>
              </a:prstGeom>
              <a:blipFill>
                <a:blip r:embed="rId8" cstate="print"/>
                <a:stretch>
                  <a:fillRect l="-1368" r="-1368" b="-5668"/>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1" name="Speech Bubble: Rectangle 20">
                <a:extLst>
                  <a:ext uri="{FF2B5EF4-FFF2-40B4-BE49-F238E27FC236}">
                    <a16:creationId xmlns:a16="http://schemas.microsoft.com/office/drawing/2014/main" id="{39D7FEDA-1BB7-4030-996C-1AA32DDD420E}"/>
                  </a:ext>
                </a:extLst>
              </p:cNvPr>
              <p:cNvSpPr/>
              <p:nvPr/>
            </p:nvSpPr>
            <p:spPr>
              <a:xfrm>
                <a:off x="8727588" y="4593398"/>
                <a:ext cx="3199167" cy="1554516"/>
              </a:xfrm>
              <a:prstGeom prst="wedgeRectCallout">
                <a:avLst>
                  <a:gd name="adj1" fmla="val -74903"/>
                  <a:gd name="adj2" fmla="val -143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Prior’s hyperparameters have an interesting interpretation. Can think of </a:t>
                </a:r>
                <a14:m>
                  <m:oMath xmlns:m="http://schemas.openxmlformats.org/officeDocument/2006/math">
                    <m:r>
                      <a:rPr lang="en-IN" sz="1600" i="1">
                        <a:solidFill>
                          <a:schemeClr val="tx1"/>
                        </a:solidFill>
                        <a:latin typeface="Cambria Math" panose="02040503050406030204" pitchFamily="18" charset="0"/>
                      </a:rPr>
                      <m:t>𝛼</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and </a:t>
                </a:r>
                <a14:m>
                  <m:oMath xmlns:m="http://schemas.openxmlformats.org/officeDocument/2006/math">
                    <m:r>
                      <a:rPr lang="en-IN" sz="1600" b="0" i="1" smtClean="0">
                        <a:solidFill>
                          <a:schemeClr val="tx1"/>
                        </a:solidFill>
                        <a:latin typeface="Cambria Math" panose="02040503050406030204" pitchFamily="18" charset="0"/>
                      </a:rPr>
                      <m:t>𝛽</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as the number of heads and tails, respectively, before starting the coin-toss experiment (akin to “</a:t>
                </a:r>
                <a:r>
                  <a:rPr lang="en-IN" sz="1600" dirty="0">
                    <a:solidFill>
                      <a:srgbClr val="0000FF"/>
                    </a:solidFill>
                    <a:latin typeface="Abadi Extra Light" panose="020B0204020104020204" pitchFamily="34" charset="0"/>
                  </a:rPr>
                  <a:t>pseudo-observations</a:t>
                </a:r>
                <a:r>
                  <a:rPr lang="en-IN" sz="1600" dirty="0">
                    <a:solidFill>
                      <a:schemeClr val="tx1"/>
                    </a:solidFill>
                    <a:latin typeface="Abadi Extra Light" panose="020B0204020104020204" pitchFamily="34" charset="0"/>
                  </a:rPr>
                  <a:t>”)</a:t>
                </a:r>
              </a:p>
            </p:txBody>
          </p:sp>
        </mc:Choice>
        <mc:Fallback>
          <p:sp>
            <p:nvSpPr>
              <p:cNvPr id="21" name="Speech Bubble: Rectangle 20">
                <a:extLst>
                  <a:ext uri="{FF2B5EF4-FFF2-40B4-BE49-F238E27FC236}">
                    <a16:creationId xmlns:a16="http://schemas.microsoft.com/office/drawing/2014/main" xmlns="" xmlns:a14="http://schemas.microsoft.com/office/drawing/2010/main" id="{39D7FEDA-1BB7-4030-996C-1AA32DDD420E}"/>
                  </a:ext>
                </a:extLst>
              </p:cNvPr>
              <p:cNvSpPr>
                <a:spLocks noRot="1" noChangeAspect="1" noMove="1" noResize="1" noEditPoints="1" noAdjustHandles="1" noChangeArrowheads="1" noChangeShapeType="1" noTextEdit="1"/>
              </p:cNvSpPr>
              <p:nvPr/>
            </p:nvSpPr>
            <p:spPr>
              <a:xfrm>
                <a:off x="8727588" y="4593398"/>
                <a:ext cx="3199167" cy="1554516"/>
              </a:xfrm>
              <a:prstGeom prst="wedgeRectCallout">
                <a:avLst>
                  <a:gd name="adj1" fmla="val -74903"/>
                  <a:gd name="adj2" fmla="val -14392"/>
                </a:avLst>
              </a:prstGeom>
              <a:blipFill>
                <a:blip r:embed="rId9" cstate="print"/>
                <a:stretch>
                  <a:fillRect t="-775" r="-1810" b="-4264"/>
                </a:stretch>
              </a:blipFill>
              <a:ln w="19050">
                <a:solidFill>
                  <a:schemeClr val="accent2"/>
                </a:solidFill>
              </a:ln>
            </p:spPr>
            <p:txBody>
              <a:bodyPr/>
              <a:lstStyle/>
              <a:p>
                <a:r>
                  <a:rPr lang="en-IN">
                    <a:noFill/>
                  </a:rPr>
                  <a:t> </a:t>
                </a:r>
              </a:p>
            </p:txBody>
          </p:sp>
        </mc:Fallback>
      </mc:AlternateContent>
      <p:sp>
        <p:nvSpPr>
          <p:cNvPr id="22" name="Speech Bubble: Rectangle 21">
            <a:extLst>
              <a:ext uri="{FF2B5EF4-FFF2-40B4-BE49-F238E27FC236}">
                <a16:creationId xmlns:a16="http://schemas.microsoft.com/office/drawing/2014/main" xmlns="" id="{D78B8C77-D761-4277-81F0-2F96846BA777}"/>
              </a:ext>
            </a:extLst>
          </p:cNvPr>
          <p:cNvSpPr/>
          <p:nvPr/>
        </p:nvSpPr>
        <p:spPr>
          <a:xfrm>
            <a:off x="5159229" y="5983299"/>
            <a:ext cx="3404939" cy="755913"/>
          </a:xfrm>
          <a:prstGeom prst="wedgeRectCallout">
            <a:avLst>
              <a:gd name="adj1" fmla="val 57520"/>
              <a:gd name="adj2" fmla="val -478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Such interpretations of prior’s hyperparameters as being “pseudo-observations” exist for various other prior distributions as well (in particular, distributions belonging to </a:t>
            </a:r>
            <a:r>
              <a:rPr lang="en-IN" sz="1200" dirty="0">
                <a:solidFill>
                  <a:srgbClr val="0000FF"/>
                </a:solidFill>
                <a:latin typeface="Abadi Extra Light" panose="020B0204020104020204" pitchFamily="34" charset="0"/>
              </a:rPr>
              <a:t>“exponential family”</a:t>
            </a:r>
            <a:r>
              <a:rPr lang="en-IN" sz="1200" dirty="0">
                <a:solidFill>
                  <a:schemeClr val="tx1"/>
                </a:solidFill>
                <a:latin typeface="Abadi Extra Light" panose="020B0204020104020204" pitchFamily="34" charset="0"/>
              </a:rPr>
              <a:t> of distributions</a:t>
            </a:r>
          </a:p>
        </p:txBody>
      </p:sp>
    </p:spTree>
    <p:custDataLst>
      <p:tags r:id="rId1"/>
    </p:custDataLst>
    <p:extLst>
      <p:ext uri="{BB962C8B-B14F-4D97-AF65-F5344CB8AC3E}">
        <p14:creationId xmlns:p14="http://schemas.microsoft.com/office/powerpoint/2010/main" xmlns="" val="3565699408"/>
      </p:ext>
    </p:extLst>
  </p:cSld>
  <p:clrMapOvr>
    <a:masterClrMapping/>
  </p:clrMapOvr>
  <mc:AlternateContent xmlns:mc="http://schemas.openxmlformats.org/markup-compatibility/2006">
    <mc:Choice xmlns:p14="http://schemas.microsoft.com/office/powerpoint/2010/main" xmlns="" Requires="p14">
      <p:transition spd="slow" p14:dur="2000" advTm="309284"/>
    </mc:Choice>
    <mc:Fallback>
      <p:transition spd="slow" advTm="309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charRg st="2" end="2"/>
                                            </p:txEl>
                                          </p:spTgt>
                                        </p:tgtEl>
                                        <p:attrNameLst>
                                          <p:attrName>style.visibility</p:attrName>
                                        </p:attrNameLst>
                                      </p:cBhvr>
                                      <p:to>
                                        <p:strVal val="visible"/>
                                      </p:to>
                                    </p:set>
                                    <p:animEffect transition="in" filter="wipe(down)">
                                      <p:cBhvr>
                                        <p:cTn id="17" dur="500"/>
                                        <p:tgtEl>
                                          <p:spTgt spid="4">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charRg st="2" end="2"/>
                                            </p:txEl>
                                          </p:spTgt>
                                        </p:tgtEl>
                                        <p:attrNameLst>
                                          <p:attrName>style.visibility</p:attrName>
                                        </p:attrNameLst>
                                      </p:cBhvr>
                                      <p:to>
                                        <p:strVal val="visible"/>
                                      </p:to>
                                    </p:set>
                                    <p:animEffect transition="in" filter="wipe(down)">
                                      <p:cBhvr>
                                        <p:cTn id="27" dur="500"/>
                                        <p:tgtEl>
                                          <p:spTgt spid="4">
                                            <p:txEl>
                                              <p:char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12</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MLE/MAP only give us a point estimate of </a:t>
                </a:r>
                <a14:m>
                  <m:oMath xmlns:m="http://schemas.openxmlformats.org/officeDocument/2006/math">
                    <m:r>
                      <a:rPr lang="en-IN" b="0" i="1" smtClean="0">
                        <a:latin typeface="Cambria Math" panose="02040503050406030204" pitchFamily="18" charset="0"/>
                      </a:rPr>
                      <m:t>𝜃</m:t>
                    </m:r>
                  </m:oMath>
                </a14:m>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dirty="0">
                    <a:noFill/>
                  </a:rPr>
                  <a:t> </a:t>
                </a:r>
              </a:p>
            </p:txBody>
          </p:sp>
        </mc:Fallback>
      </mc:AlternateContent>
      <p:pic>
        <p:nvPicPr>
          <p:cNvPr id="2050" name="Picture 2">
            <a:extLst>
              <a:ext uri="{FF2B5EF4-FFF2-40B4-BE49-F238E27FC236}">
                <a16:creationId xmlns:a16="http://schemas.microsoft.com/office/drawing/2014/main" xmlns="" id="{22DE1A9B-EA51-4973-8EDC-2A77154CCBA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67070" y="1866796"/>
            <a:ext cx="3174338" cy="2555167"/>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a:extLst>
              <a:ext uri="{FF2B5EF4-FFF2-40B4-BE49-F238E27FC236}">
                <a16:creationId xmlns:a16="http://schemas.microsoft.com/office/drawing/2014/main" xmlns="" id="{8E3F3951-E0BC-4459-B5AE-2E4C7A4A3A35}"/>
              </a:ext>
            </a:extLst>
          </p:cNvPr>
          <p:cNvPicPr>
            <a:picLocks noChangeAspect="1"/>
          </p:cNvPicPr>
          <p:nvPr/>
        </p:nvPicPr>
        <p:blipFill>
          <a:blip r:embed="rId5" cstate="print"/>
          <a:stretch>
            <a:fillRect/>
          </a:stretch>
        </p:blipFill>
        <p:spPr>
          <a:xfrm>
            <a:off x="11043982" y="1569096"/>
            <a:ext cx="1004822" cy="965223"/>
          </a:xfrm>
          <a:prstGeom prst="rect">
            <a:avLst/>
          </a:prstGeom>
        </p:spPr>
      </p:pic>
      <p:sp>
        <p:nvSpPr>
          <p:cNvPr id="15" name="Speech Bubble: Rectangle 14">
            <a:extLst>
              <a:ext uri="{FF2B5EF4-FFF2-40B4-BE49-F238E27FC236}">
                <a16:creationId xmlns:a16="http://schemas.microsoft.com/office/drawing/2014/main" xmlns="" id="{1081D7AD-F077-4283-9A92-D1B426A41C3D}"/>
              </a:ext>
            </a:extLst>
          </p:cNvPr>
          <p:cNvSpPr/>
          <p:nvPr/>
        </p:nvSpPr>
        <p:spPr>
          <a:xfrm>
            <a:off x="7104460" y="1469038"/>
            <a:ext cx="3583709" cy="1726821"/>
          </a:xfrm>
          <a:prstGeom prst="wedgeRectCallout">
            <a:avLst>
              <a:gd name="adj1" fmla="val 67651"/>
              <a:gd name="adj2" fmla="val -145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Interesting fact to keep in mind: Note that the use of the prior is making the MLE solution move towards the prior (MAP solution is kind of a “compromise between MLE solution of the mode of the prior) </a:t>
            </a:r>
          </a:p>
        </p:txBody>
      </p:sp>
      <mc:AlternateContent xmlns:mc="http://schemas.openxmlformats.org/markup-compatibility/2006">
        <mc:Choice xmlns:a14="http://schemas.microsoft.com/office/drawing/2010/main" xmlns="" Requires="a14">
          <p:sp>
            <p:nvSpPr>
              <p:cNvPr id="16" name="TextBox 15">
                <a:extLst>
                  <a:ext uri="{FF2B5EF4-FFF2-40B4-BE49-F238E27FC236}">
                    <a16:creationId xmlns:a16="http://schemas.microsoft.com/office/drawing/2014/main" id="{A49A0F46-AA8E-4DD6-9294-FC081C192846}"/>
                  </a:ext>
                </a:extLst>
              </p:cNvPr>
              <p:cNvSpPr txBox="1"/>
              <p:nvPr/>
            </p:nvSpPr>
            <p:spPr>
              <a:xfrm>
                <a:off x="4051548" y="5179988"/>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p:sp>
            <p:nvSpPr>
              <p:cNvPr id="16" name="TextBox 15">
                <a:extLst>
                  <a:ext uri="{FF2B5EF4-FFF2-40B4-BE49-F238E27FC236}">
                    <a16:creationId xmlns:a16="http://schemas.microsoft.com/office/drawing/2014/main" xmlns="" xmlns:a14="http://schemas.microsoft.com/office/drawing/2010/main" id="{A49A0F46-AA8E-4DD6-9294-FC081C192846}"/>
                  </a:ext>
                </a:extLst>
              </p:cNvPr>
              <p:cNvSpPr txBox="1">
                <a:spLocks noRot="1" noChangeAspect="1" noMove="1" noResize="1" noEditPoints="1" noAdjustHandles="1" noChangeArrowheads="1" noChangeShapeType="1" noTextEdit="1"/>
              </p:cNvSpPr>
              <p:nvPr/>
            </p:nvSpPr>
            <p:spPr>
              <a:xfrm>
                <a:off x="4051548" y="5179988"/>
                <a:ext cx="3413948" cy="912622"/>
              </a:xfrm>
              <a:prstGeom prst="rect">
                <a:avLst/>
              </a:prstGeom>
              <a:blipFill>
                <a:blip r:embed="rId6" cstate="print"/>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xmlns="" id="{90DA50D5-2D27-4289-8769-0C1E4CC4FDDE}"/>
              </a:ext>
            </a:extLst>
          </p:cNvPr>
          <p:cNvSpPr/>
          <p:nvPr/>
        </p:nvSpPr>
        <p:spPr>
          <a:xfrm>
            <a:off x="8896315" y="4062063"/>
            <a:ext cx="2427615" cy="529456"/>
          </a:xfrm>
          <a:prstGeom prst="wedgeRectCallout">
            <a:avLst>
              <a:gd name="adj1" fmla="val 1179"/>
              <a:gd name="adj2" fmla="val 876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Fully Bayesian inference</a:t>
            </a:r>
          </a:p>
        </p:txBody>
      </p:sp>
      <p:sp>
        <p:nvSpPr>
          <p:cNvPr id="24" name="Speech Bubble: Rectangle 23">
            <a:extLst>
              <a:ext uri="{FF2B5EF4-FFF2-40B4-BE49-F238E27FC236}">
                <a16:creationId xmlns:a16="http://schemas.microsoft.com/office/drawing/2014/main" xmlns="" id="{19998425-7292-4FB2-B7AD-28C40F3FDF07}"/>
              </a:ext>
            </a:extLst>
          </p:cNvPr>
          <p:cNvSpPr/>
          <p:nvPr/>
        </p:nvSpPr>
        <p:spPr>
          <a:xfrm>
            <a:off x="265245" y="5166154"/>
            <a:ext cx="3413948" cy="1654669"/>
          </a:xfrm>
          <a:prstGeom prst="wedgeRectCallout">
            <a:avLst>
              <a:gd name="adj1" fmla="val 60432"/>
              <a:gd name="adj2" fmla="val -135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Computable analytically only when the prior likelihood are “friends” with each other (i.e., they form a </a:t>
            </a:r>
            <a:r>
              <a:rPr lang="en-IN" dirty="0">
                <a:solidFill>
                  <a:srgbClr val="0000FF"/>
                </a:solidFill>
                <a:latin typeface="Abadi Extra Light" panose="020B0204020104020204" pitchFamily="34" charset="0"/>
              </a:rPr>
              <a:t>conjugate pair </a:t>
            </a:r>
            <a:r>
              <a:rPr lang="en-IN" dirty="0">
                <a:solidFill>
                  <a:schemeClr val="tx1"/>
                </a:solidFill>
                <a:latin typeface="Abadi Extra Light" panose="020B0204020104020204" pitchFamily="34" charset="0"/>
              </a:rPr>
              <a:t>of distributions (distributions from </a:t>
            </a:r>
            <a:r>
              <a:rPr lang="en-IN" dirty="0">
                <a:solidFill>
                  <a:srgbClr val="0000FF"/>
                </a:solidFill>
                <a:latin typeface="Abadi Extra Light" panose="020B0204020104020204" pitchFamily="34" charset="0"/>
              </a:rPr>
              <a:t>exponential family</a:t>
            </a:r>
            <a:r>
              <a:rPr lang="en-IN" dirty="0">
                <a:solidFill>
                  <a:schemeClr val="tx1"/>
                </a:solidFill>
                <a:latin typeface="Abadi Extra Light" panose="020B0204020104020204" pitchFamily="34" charset="0"/>
              </a:rPr>
              <a:t> have conjugate priors</a:t>
            </a:r>
          </a:p>
        </p:txBody>
      </p:sp>
      <p:sp>
        <p:nvSpPr>
          <p:cNvPr id="26" name="Speech Bubble: Rectangle 25">
            <a:extLst>
              <a:ext uri="{FF2B5EF4-FFF2-40B4-BE49-F238E27FC236}">
                <a16:creationId xmlns:a16="http://schemas.microsoft.com/office/drawing/2014/main" xmlns="" id="{4BC3DAA0-2E70-4623-A524-B4B5D87E9390}"/>
              </a:ext>
            </a:extLst>
          </p:cNvPr>
          <p:cNvSpPr/>
          <p:nvPr/>
        </p:nvSpPr>
        <p:spPr>
          <a:xfrm>
            <a:off x="8128166" y="5265918"/>
            <a:ext cx="3698175" cy="1455143"/>
          </a:xfrm>
          <a:prstGeom prst="wedgeRectCallout">
            <a:avLst>
              <a:gd name="adj1" fmla="val -65789"/>
              <a:gd name="adj2" fmla="val -169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 other cases, the posterior needs to be approximated (will see 1-2 such cases in this course; more detailed treatment in </a:t>
            </a:r>
            <a:r>
              <a:rPr lang="en-IN" dirty="0" smtClean="0">
                <a:solidFill>
                  <a:schemeClr val="tx1"/>
                </a:solidFill>
                <a:latin typeface="Abadi Extra Light" panose="020B0204020104020204" pitchFamily="34" charset="0"/>
              </a:rPr>
              <a:t>Prof Piyush Rai’s advanced course)</a:t>
            </a:r>
            <a:endParaRPr lang="en-IN" dirty="0">
              <a:solidFill>
                <a:schemeClr val="tx1"/>
              </a:solidFill>
              <a:latin typeface="Abadi Extra Light" panose="020B0204020104020204" pitchFamily="34" charset="0"/>
            </a:endParaRPr>
          </a:p>
        </p:txBody>
      </p:sp>
      <p:sp>
        <p:nvSpPr>
          <p:cNvPr id="29" name="Speech Bubble: Rectangle 28">
            <a:extLst>
              <a:ext uri="{FF2B5EF4-FFF2-40B4-BE49-F238E27FC236}">
                <a16:creationId xmlns:a16="http://schemas.microsoft.com/office/drawing/2014/main" xmlns="" id="{DF64CDD9-020B-4FFD-92CE-6B845BD49E16}"/>
              </a:ext>
            </a:extLst>
          </p:cNvPr>
          <p:cNvSpPr/>
          <p:nvPr/>
        </p:nvSpPr>
        <p:spPr>
          <a:xfrm>
            <a:off x="4040431" y="6225115"/>
            <a:ext cx="3908213" cy="529456"/>
          </a:xfrm>
          <a:prstGeom prst="wedgeRectCallout">
            <a:avLst>
              <a:gd name="adj1" fmla="val -63701"/>
              <a:gd name="adj2" fmla="val -222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An example: Bernoulli and Beta are conjugate. Will see some more such pairs</a:t>
            </a:r>
          </a:p>
        </p:txBody>
      </p:sp>
      <p:sp>
        <p:nvSpPr>
          <p:cNvPr id="30" name="Speech Bubble: Rectangle 29">
            <a:extLst>
              <a:ext uri="{FF2B5EF4-FFF2-40B4-BE49-F238E27FC236}">
                <a16:creationId xmlns:a16="http://schemas.microsoft.com/office/drawing/2014/main" xmlns="" id="{250CB975-A29D-43E2-AAA2-63A0E46F2454}"/>
              </a:ext>
            </a:extLst>
          </p:cNvPr>
          <p:cNvSpPr/>
          <p:nvPr/>
        </p:nvSpPr>
        <p:spPr>
          <a:xfrm>
            <a:off x="620028" y="1735373"/>
            <a:ext cx="2427615" cy="2856146"/>
          </a:xfrm>
          <a:prstGeom prst="wedgeRectCallout">
            <a:avLst>
              <a:gd name="adj1" fmla="val 80507"/>
              <a:gd name="adj2" fmla="val -16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MAP estimate is more robust than MLE (due to the regularization effect) but the estimate of uncertainty is missing in both approaches – both just return a single “optimal” solution by solving an optimization problem</a:t>
            </a:r>
          </a:p>
        </p:txBody>
      </p:sp>
    </p:spTree>
    <p:custDataLst>
      <p:tags r:id="rId1"/>
    </p:custDataLst>
    <p:extLst>
      <p:ext uri="{BB962C8B-B14F-4D97-AF65-F5344CB8AC3E}">
        <p14:creationId xmlns:p14="http://schemas.microsoft.com/office/powerpoint/2010/main" xmlns="" val="2978979184"/>
      </p:ext>
    </p:extLst>
  </p:cSld>
  <p:clrMapOvr>
    <a:masterClrMapping/>
  </p:clrMapOvr>
  <mc:AlternateContent xmlns:mc="http://schemas.openxmlformats.org/markup-compatibility/2006">
    <mc:Choice xmlns:p14="http://schemas.microsoft.com/office/powerpoint/2010/main" xmlns="" Requires="p14">
      <p:transition spd="slow" p14:dur="2000" advTm="362046"/>
    </mc:Choice>
    <mc:Fallback>
      <p:transition spd="slow" advTm="3620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charRg st="2" end="2"/>
                                            </p:txEl>
                                          </p:spTgt>
                                        </p:tgtEl>
                                        <p:attrNameLst>
                                          <p:attrName>style.visibility</p:attrName>
                                        </p:attrNameLst>
                                      </p:cBhvr>
                                      <p:to>
                                        <p:strVal val="visible"/>
                                      </p:to>
                                    </p:set>
                                    <p:animEffect transition="in" filter="wipe(down)">
                                      <p:cBhvr>
                                        <p:cTn id="30" dur="500"/>
                                        <p:tgtEl>
                                          <p:spTgt spid="4">
                                            <p:txEl>
                                              <p:char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4" grpId="0" animBg="1"/>
      <p:bldP spid="26" grpId="0" animBg="1"/>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r>
              <a:rPr lang="en-IN" dirty="0" smtClean="0">
                <a:latin typeface="Abadi Extra Light" panose="020B0204020104020204" pitchFamily="34" charset="0"/>
              </a:rPr>
              <a:t>(</a:t>
            </a:r>
            <a:r>
              <a:rPr lang="en-IN" dirty="0" smtClean="0">
                <a:latin typeface="Abadi Extra Light" panose="020B0204020104020204" pitchFamily="34" charset="0"/>
                <a:hlinkClick r:id="rId3"/>
              </a:rPr>
              <a:t>reading assignment</a:t>
            </a:r>
            <a:r>
              <a:rPr lang="en-IN" dirty="0" smtClean="0">
                <a:latin typeface="Abadi Extra Light" panose="020B0204020104020204" pitchFamily="34" charset="0"/>
              </a:rPr>
              <a:t>)</a:t>
            </a:r>
            <a:endParaRPr lang="en-IN" dirty="0">
              <a:latin typeface="Abadi Extra Light" panose="020B0204020104020204" pitchFamily="34" charset="0"/>
            </a:endParaRP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smtClean="0">
                <a:latin typeface="Abadi Extra Light" panose="020B0204020104020204" pitchFamily="34" charset="0"/>
              </a:rPr>
              <a:t>distributions </a:t>
            </a:r>
            <a:r>
              <a:rPr lang="en-GB" dirty="0">
                <a:latin typeface="Abadi Extra Light" panose="020B0204020104020204" pitchFamily="34" charset="0"/>
              </a:rPr>
              <a:t>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22" name="Speech Bubble: Rectangle 21">
            <a:extLst>
              <a:ext uri="{FF2B5EF4-FFF2-40B4-BE49-F238E27FC236}">
                <a16:creationId xmlns:a16="http://schemas.microsoft.com/office/drawing/2014/main" xmlns="" id="{5F9D3B21-C368-4022-84E8-AEFBFE7954C9}"/>
              </a:ext>
            </a:extLst>
          </p:cNvPr>
          <p:cNvSpPr/>
          <p:nvPr/>
        </p:nvSpPr>
        <p:spPr>
          <a:xfrm>
            <a:off x="8808593" y="2476672"/>
            <a:ext cx="2385880" cy="643285"/>
          </a:xfrm>
          <a:prstGeom prst="wedgeRectCallout">
            <a:avLst>
              <a:gd name="adj1" fmla="val -59365"/>
              <a:gd name="adj2" fmla="val 589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true in general, but in some cases (e.g., when </a:t>
            </a:r>
            <a:r>
              <a:rPr lang="en-IN" sz="1400" dirty="0" smtClean="0">
                <a:solidFill>
                  <a:schemeClr val="tx1"/>
                </a:solidFill>
                <a:latin typeface="Abadi Extra Light" panose="020B0204020104020204" pitchFamily="34" charset="0"/>
              </a:rPr>
              <a:t>likelihood variance is fixed)</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mc:Choice xmlns:a14="http://schemas.microsoft.com/office/drawing/2010/main" xmlns=""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p:sp>
            <p:nvSpPr>
              <p:cNvPr id="3" name="Rectangle 2">
                <a:extLst>
                  <a:ext uri="{FF2B5EF4-FFF2-40B4-BE49-F238E27FC236}">
                    <a16:creationId xmlns:a16="http://schemas.microsoft.com/office/drawing/2014/main" xmlns="" xmlns:a14="http://schemas.microsoft.com/office/drawing/2010/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4" cstate="print"/>
                <a:stretch>
                  <a:fillRect b="-1311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p:sp>
            <p:nvSpPr>
              <p:cNvPr id="5" name="Rectangle 4">
                <a:extLst>
                  <a:ext uri="{FF2B5EF4-FFF2-40B4-BE49-F238E27FC236}">
                    <a16:creationId xmlns:a16="http://schemas.microsoft.com/office/drawing/2014/main" xmlns="" xmlns:a14="http://schemas.microsoft.com/office/drawing/2010/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5" cstate="print"/>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xmlns=""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xmlns="" val="366364736"/>
      </p:ext>
    </p:extLst>
  </p:cSld>
  <p:clrMapOvr>
    <a:masterClrMapping/>
  </p:clrMapOvr>
  <mc:AlternateContent xmlns:mc="http://schemas.openxmlformats.org/markup-compatibility/2006">
    <mc:Choice xmlns:p14="http://schemas.microsoft.com/office/powerpoint/2010/main" xmlns="" Requires="p14">
      <p:transition spd="slow" p14:dur="2000" advTm="167749"/>
    </mc:Choice>
    <mc:Fallback>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down)">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P spid="5"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“Online” Nature of Bayesian Inference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14</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Fully Bayesian inference fits naturally into an “online” learning setting</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GB" dirty="0">
                    <a:latin typeface="Abadi Extra Light" panose="020B0204020104020204" pitchFamily="34" charset="0"/>
                  </a:rPr>
                  <a:t>Our belief about </a:t>
                </a:r>
                <a14:m>
                  <m:oMath xmlns:m="http://schemas.openxmlformats.org/officeDocument/2006/math">
                    <m:r>
                      <a:rPr lang="en-IN" b="0" i="1" smtClean="0">
                        <a:latin typeface="Cambria Math" panose="02040503050406030204" pitchFamily="18" charset="0"/>
                      </a:rPr>
                      <m:t>𝜃</m:t>
                    </m:r>
                  </m:oMath>
                </a14:m>
                <a:r>
                  <a:rPr lang="en-GB" dirty="0">
                    <a:latin typeface="Abadi Extra Light" panose="020B0204020104020204" pitchFamily="34" charset="0"/>
                  </a:rPr>
                  <a:t> keeps getting updated as we see more and more data</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a:noFill/>
                  </a:rPr>
                  <a:t> </a:t>
                </a:r>
              </a:p>
            </p:txBody>
          </p:sp>
        </mc:Fallback>
      </mc:AlternateContent>
      <p:pic>
        <p:nvPicPr>
          <p:cNvPr id="9218" name="Picture 2">
            <a:extLst>
              <a:ext uri="{FF2B5EF4-FFF2-40B4-BE49-F238E27FC236}">
                <a16:creationId xmlns:a16="http://schemas.microsoft.com/office/drawing/2014/main" xmlns="" id="{51D3B5AE-5D3F-4145-8F1C-D3BF05377A4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2190" y="1954594"/>
            <a:ext cx="8064501" cy="3204944"/>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a:extLst>
              <a:ext uri="{FF2B5EF4-FFF2-40B4-BE49-F238E27FC236}">
                <a16:creationId xmlns:a16="http://schemas.microsoft.com/office/drawing/2014/main" xmlns="" id="{B0F13D83-DCDB-40AA-8E2A-FBD9C61ED4A8}"/>
              </a:ext>
            </a:extLst>
          </p:cNvPr>
          <p:cNvPicPr>
            <a:picLocks noChangeAspect="1"/>
          </p:cNvPicPr>
          <p:nvPr/>
        </p:nvPicPr>
        <p:blipFill>
          <a:blip r:embed="rId5" cstate="print"/>
          <a:stretch>
            <a:fillRect/>
          </a:stretch>
        </p:blipFill>
        <p:spPr>
          <a:xfrm>
            <a:off x="11122931" y="2558745"/>
            <a:ext cx="1004822" cy="965223"/>
          </a:xfrm>
          <a:prstGeom prst="rect">
            <a:avLst/>
          </a:prstGeom>
        </p:spPr>
      </p:pic>
      <p:sp>
        <p:nvSpPr>
          <p:cNvPr id="18" name="Speech Bubble: Rectangle 17">
            <a:extLst>
              <a:ext uri="{FF2B5EF4-FFF2-40B4-BE49-F238E27FC236}">
                <a16:creationId xmlns:a16="http://schemas.microsoft.com/office/drawing/2014/main" xmlns="" id="{DF7576C7-B02B-47BD-A868-2085E43AA0F0}"/>
              </a:ext>
            </a:extLst>
          </p:cNvPr>
          <p:cNvSpPr/>
          <p:nvPr/>
        </p:nvSpPr>
        <p:spPr>
          <a:xfrm>
            <a:off x="8793979" y="2558744"/>
            <a:ext cx="2041663" cy="1810055"/>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Also, the posterior becomes more and more “concentrated” as the number of observations increases. For very large N, you may expect it to be peak around the MLE solution</a:t>
            </a:r>
          </a:p>
        </p:txBody>
      </p:sp>
    </p:spTree>
    <p:custDataLst>
      <p:tags r:id="rId1"/>
    </p:custDataLst>
    <p:extLst>
      <p:ext uri="{BB962C8B-B14F-4D97-AF65-F5344CB8AC3E}">
        <p14:creationId xmlns:p14="http://schemas.microsoft.com/office/powerpoint/2010/main" xmlns="" val="1422328430"/>
      </p:ext>
    </p:extLst>
  </p:cSld>
  <p:clrMapOvr>
    <a:masterClrMapping/>
  </p:clrMapOvr>
  <mc:AlternateContent xmlns:mc="http://schemas.openxmlformats.org/markup-compatibility/2006">
    <mc:Choice xmlns:p14="http://schemas.microsoft.com/office/powerpoint/2010/main" xmlns="" Requires="p14">
      <p:transition spd="slow" p14:dur="2000" advTm="190758"/>
    </mc:Choice>
    <mc:Fallback>
      <p:transition spd="slow" advTm="19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down)">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charRg st="2" end="2"/>
                                            </p:txEl>
                                          </p:spTgt>
                                        </p:tgtEl>
                                        <p:attrNameLst>
                                          <p:attrName>style.visibility</p:attrName>
                                        </p:attrNameLst>
                                      </p:cBhvr>
                                      <p:to>
                                        <p:strVal val="visible"/>
                                      </p:to>
                                    </p:set>
                                    <p:animEffect transition="in" filter="wipe(down)">
                                      <p:cBhvr>
                                        <p:cTn id="17" dur="500"/>
                                        <p:tgtEl>
                                          <p:spTgt spid="4">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6" name="TextBox 5">
                <a:extLst>
                  <a:ext uri="{FF2B5EF4-FFF2-40B4-BE49-F238E27FC236}">
                    <a16:creationId xmlns:a16="http://schemas.microsoft.com/office/drawing/2014/main" id="{D3736562-C407-49D1-B1BA-9A58BC142824}"/>
                  </a:ext>
                </a:extLst>
              </p:cNvPr>
              <p:cNvSpPr txBox="1"/>
              <p:nvPr/>
            </p:nvSpPr>
            <p:spPr>
              <a:xfrm>
                <a:off x="9398505" y="3015834"/>
                <a:ext cx="2542363" cy="32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𝜃</m:t>
                          </m:r>
                        </m:e>
                        <m:sup>
                          <m:nary>
                            <m:naryPr>
                              <m:chr m:val="∑"/>
                              <m:limLoc m:val="subSup"/>
                              <m:ctrlPr>
                                <a:rPr lang="en-IN" i="1" smtClean="0">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r>
                        <m:rPr>
                          <m:nor/>
                        </m:rPr>
                        <a:rPr lang="en-IN" dirty="0">
                          <a:solidFill>
                            <a:srgbClr val="0000FF"/>
                          </a:solidFill>
                        </a:rPr>
                        <m:t> </m:t>
                      </m:r>
                      <m:sSup>
                        <m:sSupPr>
                          <m:ctrlPr>
                            <a:rPr lang="en-IN" i="1">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(1−</m:t>
                          </m:r>
                          <m:r>
                            <a:rPr lang="en-IN" i="1">
                              <a:solidFill>
                                <a:srgbClr val="0000FF"/>
                              </a:solidFill>
                              <a:latin typeface="Cambria Math" panose="02040503050406030204" pitchFamily="18" charset="0"/>
                            </a:rPr>
                            <m:t>𝜃</m:t>
                          </m:r>
                          <m:r>
                            <a:rPr lang="en-IN" i="1">
                              <a:solidFill>
                                <a:srgbClr val="0000FF"/>
                              </a:solidFill>
                              <a:latin typeface="Cambria Math" panose="02040503050406030204" pitchFamily="18" charset="0"/>
                            </a:rPr>
                            <m:t>)</m:t>
                          </m:r>
                        </m:e>
                        <m:sup>
                          <m:r>
                            <a:rPr lang="en-IN" b="0" i="1" smtClean="0">
                              <a:solidFill>
                                <a:srgbClr val="0000FF"/>
                              </a:solidFill>
                              <a:latin typeface="Cambria Math" panose="02040503050406030204" pitchFamily="18" charset="0"/>
                            </a:rPr>
                            <m:t>𝑁</m:t>
                          </m:r>
                          <m:r>
                            <a:rPr lang="en-IN" i="1">
                              <a:solidFill>
                                <a:srgbClr val="0000FF"/>
                              </a:solidFill>
                              <a:latin typeface="Cambria Math" panose="02040503050406030204" pitchFamily="18" charset="0"/>
                            </a:rPr>
                            <m:t>−</m:t>
                          </m:r>
                          <m:nary>
                            <m:naryPr>
                              <m:chr m:val="∑"/>
                              <m:limLoc m:val="subSup"/>
                              <m:ctrlPr>
                                <a:rPr lang="en-IN" i="1">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oMath>
                  </m:oMathPara>
                </a14:m>
                <a:endParaRPr lang="en-IN" dirty="0"/>
              </a:p>
            </p:txBody>
          </p:sp>
        </mc:Choice>
        <mc:Fallback>
          <p:sp>
            <p:nvSpPr>
              <p:cNvPr id="6" name="TextBox 5">
                <a:extLst>
                  <a:ext uri="{FF2B5EF4-FFF2-40B4-BE49-F238E27FC236}">
                    <a16:creationId xmlns:a16="http://schemas.microsoft.com/office/drawing/2014/main" xmlns="" xmlns:a14="http://schemas.microsoft.com/office/drawing/2010/main" id="{D3736562-C407-49D1-B1BA-9A58BC142824}"/>
                  </a:ext>
                </a:extLst>
              </p:cNvPr>
              <p:cNvSpPr txBox="1">
                <a:spLocks noRot="1" noChangeAspect="1" noMove="1" noResize="1" noEditPoints="1" noAdjustHandles="1" noChangeArrowheads="1" noChangeShapeType="1" noTextEdit="1"/>
              </p:cNvSpPr>
              <p:nvPr/>
            </p:nvSpPr>
            <p:spPr>
              <a:xfrm>
                <a:off x="9398505" y="3015834"/>
                <a:ext cx="2542363" cy="329386"/>
              </a:xfrm>
              <a:prstGeom prst="rect">
                <a:avLst/>
              </a:prstGeom>
              <a:blipFill>
                <a:blip r:embed="rId3" cstate="print"/>
                <a:stretch>
                  <a:fillRect l="-5755" t="-105556" r="-3837" b="-133333"/>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 An Example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15</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a:t>
                </a:r>
              </a:p>
              <a:p>
                <a:pPr>
                  <a:buFont typeface="Wingdings" panose="05000000000000000000" pitchFamily="2" charset="2"/>
                  <a:buChar char="§"/>
                </a:pPr>
                <a:r>
                  <a:rPr lang="en-IN" dirty="0">
                    <a:latin typeface="Abadi Extra Light" panose="020B0204020104020204" pitchFamily="34" charset="0"/>
                  </a:rPr>
                  <a:t>Bernoulli likelihood: </a:t>
                </a:r>
                <a14:m>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r>
                      <a:rPr lang="en-IN" sz="2000">
                        <a:latin typeface="Cambria Math" panose="02040503050406030204" pitchFamily="18" charset="0"/>
                      </a:rPr>
                      <m:t>=</m:t>
                    </m:r>
                    <m:r>
                      <m:rPr>
                        <m:sty m:val="p"/>
                      </m:rPr>
                      <a:rPr lang="en-IN" sz="2000">
                        <a:latin typeface="Cambria Math" panose="02040503050406030204" pitchFamily="18" charset="0"/>
                      </a:rPr>
                      <m:t>Bernoulli</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m:rPr>
                                <m:sty m:val="p"/>
                              </m:rPr>
                              <a:rPr lang="en-IN" sz="2000">
                                <a:latin typeface="Cambria Math" panose="02040503050406030204" pitchFamily="18" charset="0"/>
                              </a:rPr>
                              <m:t>n</m:t>
                            </m:r>
                          </m:sub>
                        </m:sSub>
                      </m:e>
                      <m:e>
                        <m:r>
                          <a:rPr lang="en-IN" sz="2000" i="1">
                            <a:latin typeface="Cambria Math" panose="02040503050406030204" pitchFamily="18" charset="0"/>
                          </a:rPr>
                          <m:t>𝜃</m:t>
                        </m:r>
                      </m:e>
                    </m:d>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oMath>
                </a14:m>
                <a:endParaRPr lang="en-IN" sz="2000" dirty="0"/>
              </a:p>
              <a:p>
                <a:pPr>
                  <a:buFont typeface="Wingdings" panose="05000000000000000000" pitchFamily="2" charset="2"/>
                  <a:buChar char="§"/>
                </a:pPr>
                <a:r>
                  <a:rPr lang="en-GB" dirty="0">
                    <a:latin typeface="Abadi Extra Light" panose="020B0204020104020204" pitchFamily="34" charset="0"/>
                  </a:rPr>
                  <a:t>Beta prior: </a:t>
                </a:r>
                <a14:m>
                  <m:oMath xmlns:m="http://schemas.openxmlformats.org/officeDocument/2006/math">
                    <m:r>
                      <a:rPr lang="en-IN" sz="2000" i="1">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d>
                    <m:r>
                      <a:rPr lang="en-IN" sz="2000" i="1">
                        <a:latin typeface="Cambria Math" panose="02040503050406030204" pitchFamily="18" charset="0"/>
                      </a:rPr>
                      <m:t>=</m:t>
                    </m:r>
                    <m:r>
                      <m:rPr>
                        <m:sty m:val="p"/>
                      </m:rPr>
                      <a:rPr lang="en-IN" sz="2000" b="0" i="0" smtClean="0">
                        <a:latin typeface="Cambria Math" panose="02040503050406030204" pitchFamily="18" charset="0"/>
                      </a:rPr>
                      <m:t>Beta</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e>
                        <m:r>
                          <a:rPr lang="en-IN" sz="2000" b="0" i="1" smtClean="0">
                            <a:latin typeface="Cambria Math" panose="02040503050406030204" pitchFamily="18" charset="0"/>
                          </a:rPr>
                          <m:t>𝛼</m:t>
                        </m:r>
                        <m:r>
                          <a:rPr lang="en-IN" sz="2000" b="0" i="1" smtClean="0">
                            <a:latin typeface="Cambria Math" panose="02040503050406030204" pitchFamily="18" charset="0"/>
                          </a:rPr>
                          <m:t>, </m:t>
                        </m:r>
                        <m:r>
                          <a:rPr lang="en-IN" sz="2000" b="0" i="1" smtClean="0">
                            <a:latin typeface="Cambria Math" panose="02040503050406030204" pitchFamily="18" charset="0"/>
                          </a:rPr>
                          <m:t>𝛽</m:t>
                        </m:r>
                      </m:e>
                    </m:d>
                    <m:r>
                      <a:rPr lang="en-IN" sz="2000" b="0" i="1" smtClean="0">
                        <a:latin typeface="Cambria Math" panose="02040503050406030204" pitchFamily="18" charset="0"/>
                      </a:rPr>
                      <m:t>= </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r>
                      <a:rPr lang="en-IN" sz="2000" i="1">
                        <a:latin typeface="Cambria Math" panose="02040503050406030204" pitchFamily="18" charset="0"/>
                      </a:rPr>
                      <m:t> </m:t>
                    </m:r>
                  </m:oMath>
                </a14:m>
                <a:endParaRPr lang="en-IN" sz="2000" dirty="0"/>
              </a:p>
              <a:p>
                <a:pPr>
                  <a:buFont typeface="Wingdings" panose="05000000000000000000" pitchFamily="2" charset="2"/>
                  <a:buChar char="§"/>
                </a:pPr>
                <a:r>
                  <a:rPr lang="en-GB" dirty="0">
                    <a:latin typeface="Abadi Extra Light" panose="020B0204020104020204" pitchFamily="34" charset="0"/>
                  </a:rPr>
                  <a:t>The posterior can be computed as </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cstate="print"/>
                <a:stretch>
                  <a:fillRect l="-935" t="-1864"/>
                </a:stretch>
              </a:blipFill>
            </p:spPr>
            <p:txBody>
              <a:bodyPr/>
              <a:lstStyle/>
              <a:p>
                <a:r>
                  <a:rPr lang="en-IN" dirty="0">
                    <a:noFill/>
                  </a:rPr>
                  <a:t> </a:t>
                </a:r>
              </a:p>
            </p:txBody>
          </p:sp>
        </mc:Fallback>
      </mc:AlternateContent>
      <mc:AlternateContent xmlns:mc="http://schemas.openxmlformats.org/markup-compatibility/2006">
        <mc:Choice xmlns:a14="http://schemas.microsoft.com/office/drawing/2010/main" xmlns="" Requires="a14">
          <p:sp>
            <p:nvSpPr>
              <p:cNvPr id="17" name="TextBox 16">
                <a:extLst>
                  <a:ext uri="{FF2B5EF4-FFF2-40B4-BE49-F238E27FC236}">
                    <a16:creationId xmlns:a16="http://schemas.microsoft.com/office/drawing/2014/main" id="{7D6A4756-B0BA-4820-AE7E-5D207C17E467}"/>
                  </a:ext>
                </a:extLst>
              </p:cNvPr>
              <p:cNvSpPr txBox="1"/>
              <p:nvPr/>
            </p:nvSpPr>
            <p:spPr>
              <a:xfrm>
                <a:off x="186138" y="3429000"/>
                <a:ext cx="6505820" cy="857286"/>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𝜃</m:t>
                        </m:r>
                      </m:e>
                      <m:e>
                        <m:r>
                          <a:rPr lang="en-IN" sz="3200" b="1" i="1" smtClean="0">
                            <a:latin typeface="Cambria Math" panose="02040503050406030204" pitchFamily="18" charset="0"/>
                          </a:rPr>
                          <m:t>𝒚</m:t>
                        </m:r>
                      </m:e>
                    </m:d>
                    <m:r>
                      <a:rPr lang="en-IN" sz="3200" b="0" i="1"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1" smtClean="0">
                            <a:solidFill>
                              <a:srgbClr val="33CC33"/>
                            </a:solidFill>
                            <a:latin typeface="Cambria Math" panose="02040503050406030204" pitchFamily="18" charset="0"/>
                          </a:rPr>
                          <m:t>𝑝</m:t>
                        </m:r>
                        <m:d>
                          <m:dPr>
                            <m:ctrlPr>
                              <a:rPr lang="en-IN" sz="3200" b="0" i="1" smtClean="0">
                                <a:solidFill>
                                  <a:srgbClr val="33CC33"/>
                                </a:solidFill>
                                <a:latin typeface="Cambria Math" panose="02040503050406030204" pitchFamily="18" charset="0"/>
                              </a:rPr>
                            </m:ctrlPr>
                          </m:dPr>
                          <m:e>
                            <m:r>
                              <a:rPr lang="en-IN" sz="3200" b="0" i="1" smtClean="0">
                                <a:solidFill>
                                  <a:srgbClr val="33CC33"/>
                                </a:solidFill>
                                <a:latin typeface="Cambria Math" panose="02040503050406030204" pitchFamily="18" charset="0"/>
                              </a:rPr>
                              <m:t>𝜃</m:t>
                            </m:r>
                          </m:e>
                        </m:d>
                        <m:r>
                          <a:rPr lang="en-IN" sz="3200" b="0" i="1" smtClean="0">
                            <a:solidFill>
                              <a:srgbClr val="0000FF"/>
                            </a:solidFill>
                            <a:latin typeface="Cambria Math" panose="02040503050406030204" pitchFamily="18" charset="0"/>
                          </a:rPr>
                          <m:t>𝑝</m:t>
                        </m:r>
                        <m:r>
                          <a:rPr lang="en-IN" sz="3200" b="0" i="1" smtClean="0">
                            <a:solidFill>
                              <a:srgbClr val="0000FF"/>
                            </a:solidFill>
                            <a:latin typeface="Cambria Math" panose="02040503050406030204" pitchFamily="18" charset="0"/>
                          </a:rPr>
                          <m:t>(</m:t>
                        </m:r>
                        <m:r>
                          <a:rPr lang="en-IN" sz="3200" b="1" i="1" smtClean="0">
                            <a:solidFill>
                              <a:srgbClr val="0000FF"/>
                            </a:solidFill>
                            <a:latin typeface="Cambria Math" panose="02040503050406030204" pitchFamily="18" charset="0"/>
                          </a:rPr>
                          <m:t>𝒚</m:t>
                        </m:r>
                        <m:r>
                          <a:rPr lang="en-IN" sz="3200" b="0" i="1" smtClean="0">
                            <a:solidFill>
                              <a:srgbClr val="0000FF"/>
                            </a:solidFill>
                            <a:latin typeface="Cambria Math" panose="02040503050406030204" pitchFamily="18" charset="0"/>
                          </a:rPr>
                          <m:t>|</m:t>
                        </m:r>
                        <m:r>
                          <a:rPr lang="en-IN" sz="3200" b="0" i="1" smtClean="0">
                            <a:solidFill>
                              <a:srgbClr val="0000FF"/>
                            </a:solidFill>
                            <a:latin typeface="Cambria Math" panose="02040503050406030204" pitchFamily="18" charset="0"/>
                          </a:rPr>
                          <m:t>𝜃</m:t>
                        </m:r>
                        <m:r>
                          <a:rPr lang="en-IN" sz="3200" b="0" i="1" smtClean="0">
                            <a:solidFill>
                              <a:srgbClr val="0000FF"/>
                            </a:solidFill>
                            <a:latin typeface="Cambria Math" panose="02040503050406030204" pitchFamily="18" charset="0"/>
                          </a:rPr>
                          <m:t>)</m:t>
                        </m:r>
                      </m:num>
                      <m:den>
                        <m:r>
                          <a:rPr lang="en-IN" sz="3200" b="0" i="1" smtClean="0">
                            <a:latin typeface="Cambria Math" panose="02040503050406030204" pitchFamily="18" charset="0"/>
                          </a:rPr>
                          <m:t>𝑝</m:t>
                        </m:r>
                        <m:r>
                          <a:rPr lang="en-IN" sz="3200" b="0" i="1" smtClean="0">
                            <a:latin typeface="Cambria Math" panose="02040503050406030204" pitchFamily="18" charset="0"/>
                          </a:rPr>
                          <m:t>(</m:t>
                        </m:r>
                        <m:r>
                          <a:rPr lang="en-IN" sz="3200" b="1" i="1" smtClean="0">
                            <a:latin typeface="Cambria Math" panose="02040503050406030204" pitchFamily="18" charset="0"/>
                          </a:rPr>
                          <m:t>𝒚</m:t>
                        </m:r>
                        <m:r>
                          <a:rPr lang="en-IN" sz="3200" b="0" i="1" smtClean="0">
                            <a:latin typeface="Cambria Math" panose="02040503050406030204" pitchFamily="18" charset="0"/>
                          </a:rPr>
                          <m:t>)</m:t>
                        </m:r>
                      </m:den>
                    </m:f>
                    <m:r>
                      <a:rPr lang="en-IN" sz="3200" b="0" i="0" smtClean="0">
                        <a:latin typeface="Cambria Math" panose="02040503050406030204" pitchFamily="18" charset="0"/>
                      </a:rPr>
                      <m:t>=</m:t>
                    </m:r>
                  </m:oMath>
                </a14:m>
                <a:r>
                  <a:rPr lang="en-IN" sz="3200" dirty="0"/>
                  <a:t> </a:t>
                </a:r>
                <a14:m>
                  <m:oMath xmlns:m="http://schemas.openxmlformats.org/officeDocument/2006/math">
                    <m:f>
                      <m:fPr>
                        <m:ctrlPr>
                          <a:rPr lang="en-IN" sz="3200" i="1" smtClean="0">
                            <a:latin typeface="Cambria Math" panose="02040503050406030204" pitchFamily="18" charset="0"/>
                          </a:rPr>
                        </m:ctrlPr>
                      </m:fPr>
                      <m:num>
                        <m:r>
                          <a:rPr lang="en-IN" sz="3200" i="1" smtClean="0">
                            <a:solidFill>
                              <a:srgbClr val="00B050"/>
                            </a:solidFill>
                            <a:latin typeface="Cambria Math" panose="02040503050406030204" pitchFamily="18" charset="0"/>
                          </a:rPr>
                          <m:t>𝑝</m:t>
                        </m:r>
                        <m:d>
                          <m:dPr>
                            <m:ctrlPr>
                              <a:rPr lang="en-IN" sz="3200" i="1">
                                <a:solidFill>
                                  <a:srgbClr val="00B050"/>
                                </a:solidFill>
                                <a:latin typeface="Cambria Math" panose="02040503050406030204" pitchFamily="18" charset="0"/>
                              </a:rPr>
                            </m:ctrlPr>
                          </m:dPr>
                          <m:e>
                            <m:r>
                              <a:rPr lang="en-IN" sz="3200" i="1">
                                <a:solidFill>
                                  <a:srgbClr val="00B050"/>
                                </a:solidFill>
                                <a:latin typeface="Cambria Math" panose="02040503050406030204" pitchFamily="18" charset="0"/>
                              </a:rPr>
                              <m:t>𝜃</m:t>
                            </m:r>
                          </m:e>
                        </m:d>
                        <m:nary>
                          <m:naryPr>
                            <m:chr m:val="∏"/>
                            <m:limLoc m:val="subSup"/>
                            <m:ctrlPr>
                              <a:rPr lang="en-IN" sz="3200" i="1" smtClean="0">
                                <a:solidFill>
                                  <a:srgbClr val="0000FF"/>
                                </a:solidFill>
                                <a:latin typeface="Cambria Math" panose="02040503050406030204" pitchFamily="18" charset="0"/>
                              </a:rPr>
                            </m:ctrlPr>
                          </m:naryPr>
                          <m:sub>
                            <m:r>
                              <m:rPr>
                                <m:brk m:alnAt="25"/>
                              </m:rPr>
                              <a:rPr lang="en-IN" sz="3200" i="1">
                                <a:solidFill>
                                  <a:srgbClr val="0000FF"/>
                                </a:solidFill>
                                <a:latin typeface="Cambria Math" panose="02040503050406030204" pitchFamily="18" charset="0"/>
                              </a:rPr>
                              <m:t>𝑛</m:t>
                            </m:r>
                            <m:r>
                              <a:rPr lang="en-IN" sz="3200" i="1">
                                <a:solidFill>
                                  <a:srgbClr val="0000FF"/>
                                </a:solidFill>
                                <a:latin typeface="Cambria Math" panose="02040503050406030204" pitchFamily="18" charset="0"/>
                              </a:rPr>
                              <m:t>=1</m:t>
                            </m:r>
                          </m:sub>
                          <m:sup>
                            <m:r>
                              <a:rPr lang="en-IN" sz="3200" i="1">
                                <a:solidFill>
                                  <a:srgbClr val="0000FF"/>
                                </a:solidFill>
                                <a:latin typeface="Cambria Math" panose="02040503050406030204" pitchFamily="18" charset="0"/>
                              </a:rPr>
                              <m:t>𝑁</m:t>
                            </m:r>
                          </m:sup>
                          <m:e>
                            <m:r>
                              <a:rPr lang="en-IN" sz="3200" i="1">
                                <a:solidFill>
                                  <a:srgbClr val="0000FF"/>
                                </a:solidFill>
                                <a:latin typeface="Cambria Math" panose="02040503050406030204" pitchFamily="18" charset="0"/>
                              </a:rPr>
                              <m:t>𝑝</m:t>
                            </m:r>
                            <m:r>
                              <a:rPr lang="en-IN" sz="3200" i="1">
                                <a:solidFill>
                                  <a:srgbClr val="0000FF"/>
                                </a:solidFill>
                                <a:latin typeface="Cambria Math" panose="02040503050406030204" pitchFamily="18" charset="0"/>
                              </a:rPr>
                              <m:t>(</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IN" sz="3200" i="1">
                                    <a:solidFill>
                                      <a:srgbClr val="0000FF"/>
                                    </a:solidFill>
                                    <a:latin typeface="Cambria Math" panose="02040503050406030204" pitchFamily="18" charset="0"/>
                                  </a:rPr>
                                  <m:t>𝑛</m:t>
                                </m:r>
                              </m:sub>
                            </m:sSub>
                            <m:r>
                              <a:rPr lang="en-IN" sz="3200" i="1">
                                <a:solidFill>
                                  <a:srgbClr val="0000FF"/>
                                </a:solidFill>
                                <a:latin typeface="Cambria Math" panose="02040503050406030204" pitchFamily="18" charset="0"/>
                              </a:rPr>
                              <m:t>|</m:t>
                            </m:r>
                            <m:r>
                              <a:rPr lang="en-IN" sz="3200" i="1">
                                <a:solidFill>
                                  <a:srgbClr val="0000FF"/>
                                </a:solidFill>
                                <a:latin typeface="Cambria Math" panose="02040503050406030204" pitchFamily="18" charset="0"/>
                              </a:rPr>
                              <m:t>𝜃</m:t>
                            </m:r>
                            <m:r>
                              <a:rPr lang="en-IN" sz="3200" i="1">
                                <a:solidFill>
                                  <a:srgbClr val="0000FF"/>
                                </a:solidFill>
                                <a:latin typeface="Cambria Math" panose="02040503050406030204" pitchFamily="18" charset="0"/>
                              </a:rPr>
                              <m:t>)</m:t>
                            </m:r>
                          </m:e>
                        </m:nary>
                      </m:num>
                      <m:den>
                        <m:r>
                          <a:rPr lang="en-IN" sz="3200" i="1">
                            <a:latin typeface="Cambria Math" panose="02040503050406030204" pitchFamily="18" charset="0"/>
                          </a:rPr>
                          <m:t>𝑝</m:t>
                        </m:r>
                        <m:r>
                          <a:rPr lang="en-IN" sz="3200" i="1">
                            <a:latin typeface="Cambria Math" panose="02040503050406030204" pitchFamily="18" charset="0"/>
                          </a:rPr>
                          <m:t>(</m:t>
                        </m:r>
                        <m:r>
                          <a:rPr lang="en-IN" sz="3200" b="1" i="1">
                            <a:latin typeface="Cambria Math" panose="02040503050406030204" pitchFamily="18" charset="0"/>
                          </a:rPr>
                          <m:t>𝒚</m:t>
                        </m:r>
                        <m:r>
                          <a:rPr lang="en-IN" sz="3200" i="1">
                            <a:latin typeface="Cambria Math" panose="02040503050406030204" pitchFamily="18" charset="0"/>
                          </a:rPr>
                          <m:t>)</m:t>
                        </m:r>
                      </m:den>
                    </m:f>
                  </m:oMath>
                </a14:m>
                <a:endParaRPr lang="en-IN" sz="3200" dirty="0"/>
              </a:p>
            </p:txBody>
          </p:sp>
        </mc:Choice>
        <mc:Fallback>
          <p:sp>
            <p:nvSpPr>
              <p:cNvPr id="17" name="TextBox 16">
                <a:extLst>
                  <a:ext uri="{FF2B5EF4-FFF2-40B4-BE49-F238E27FC236}">
                    <a16:creationId xmlns:a16="http://schemas.microsoft.com/office/drawing/2014/main" xmlns="" xmlns:a14="http://schemas.microsoft.com/office/drawing/2010/main" id="{7D6A4756-B0BA-4820-AE7E-5D207C17E467}"/>
                  </a:ext>
                </a:extLst>
              </p:cNvPr>
              <p:cNvSpPr txBox="1">
                <a:spLocks noRot="1" noChangeAspect="1" noMove="1" noResize="1" noEditPoints="1" noAdjustHandles="1" noChangeArrowheads="1" noChangeShapeType="1" noTextEdit="1"/>
              </p:cNvSpPr>
              <p:nvPr/>
            </p:nvSpPr>
            <p:spPr>
              <a:xfrm>
                <a:off x="186138" y="3429000"/>
                <a:ext cx="6505820" cy="857286"/>
              </a:xfrm>
              <a:prstGeom prst="rect">
                <a:avLst/>
              </a:prstGeom>
              <a:blipFill>
                <a:blip r:embed="rId5"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 name="TextBox 17">
                <a:extLst>
                  <a:ext uri="{FF2B5EF4-FFF2-40B4-BE49-F238E27FC236}">
                    <a16:creationId xmlns:a16="http://schemas.microsoft.com/office/drawing/2014/main" id="{0A16D053-8B90-4010-8E7D-6542356367ED}"/>
                  </a:ext>
                </a:extLst>
              </p:cNvPr>
              <p:cNvSpPr txBox="1"/>
              <p:nvPr/>
            </p:nvSpPr>
            <p:spPr>
              <a:xfrm>
                <a:off x="6952933" y="3506168"/>
                <a:ext cx="4732931" cy="782394"/>
              </a:xfrm>
              <a:prstGeom prst="rect">
                <a:avLst/>
              </a:prstGeom>
              <a:noFill/>
            </p:spPr>
            <p:txBody>
              <a:bodyPr wrap="square" lIns="0" tIns="0" rIns="0" bIns="0" rtlCol="0">
                <a:spAutoFit/>
              </a:bodyPr>
              <a:lstStyle/>
              <a:p>
                <a:r>
                  <a:rPr lang="en-IN" sz="2000" b="0" dirty="0"/>
                  <a:t> </a:t>
                </a:r>
                <a14:m>
                  <m:oMath xmlns:m="http://schemas.openxmlformats.org/officeDocument/2006/math">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f>
                          <m:fPr>
                            <m:ctrlPr>
                              <a:rPr lang="en-IN" sz="2000" i="1" smtClean="0">
                                <a:solidFill>
                                  <a:srgbClr val="00B050"/>
                                </a:solidFill>
                                <a:latin typeface="Cambria Math" panose="02040503050406030204" pitchFamily="18" charset="0"/>
                              </a:rPr>
                            </m:ctrlPr>
                          </m:fPr>
                          <m:num>
                            <m:r>
                              <m:rPr>
                                <m:sty m:val="p"/>
                              </m:rPr>
                              <a:rPr lang="en-IN" sz="2000">
                                <a:solidFill>
                                  <a:srgbClr val="00B050"/>
                                </a:solidFill>
                                <a:latin typeface="Cambria Math" panose="02040503050406030204" pitchFamily="18" charset="0"/>
                              </a:rPr>
                              <m:t>Γ</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m:t>
                            </m:r>
                          </m:num>
                          <m:den>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𝛼</m:t>
                                </m:r>
                              </m:e>
                            </m:d>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𝛽</m:t>
                                </m:r>
                              </m:e>
                            </m:d>
                          </m:den>
                        </m:f>
                        <m:r>
                          <a:rPr lang="en-IN" sz="2000" i="1">
                            <a:solidFill>
                              <a:srgbClr val="00B050"/>
                            </a:solidFill>
                            <a:latin typeface="Cambria Math" panose="02040503050406030204" pitchFamily="18" charset="0"/>
                          </a:rPr>
                          <m:t> </m:t>
                        </m:r>
                        <m:sSup>
                          <m:sSupPr>
                            <m:ctrlPr>
                              <a:rPr lang="en-IN" sz="2000" i="1">
                                <a:solidFill>
                                  <a:srgbClr val="00B050"/>
                                </a:solidFill>
                                <a:latin typeface="Cambria Math" panose="02040503050406030204" pitchFamily="18" charset="0"/>
                              </a:rPr>
                            </m:ctrlPr>
                          </m:sSupPr>
                          <m:e>
                            <m:r>
                              <a:rPr lang="en-IN" sz="2000" i="1">
                                <a:solidFill>
                                  <a:srgbClr val="00B050"/>
                                </a:solidFill>
                                <a:latin typeface="Cambria Math" panose="02040503050406030204" pitchFamily="18" charset="0"/>
                              </a:rPr>
                              <m:t>𝜃</m:t>
                            </m:r>
                          </m:e>
                          <m:sup>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−1</m:t>
                            </m:r>
                          </m:sup>
                        </m:sSup>
                        <m:sSup>
                          <m:sSupPr>
                            <m:ctrlPr>
                              <a:rPr lang="en-IN" sz="2000" i="1">
                                <a:solidFill>
                                  <a:srgbClr val="00B050"/>
                                </a:solidFill>
                                <a:latin typeface="Cambria Math" panose="02040503050406030204" pitchFamily="18" charset="0"/>
                              </a:rPr>
                            </m:ctrlPr>
                          </m:sSupPr>
                          <m:e>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1−</m:t>
                                </m:r>
                                <m:r>
                                  <a:rPr lang="en-IN" sz="2000" i="1">
                                    <a:solidFill>
                                      <a:srgbClr val="00B050"/>
                                    </a:solidFill>
                                    <a:latin typeface="Cambria Math" panose="02040503050406030204" pitchFamily="18" charset="0"/>
                                  </a:rPr>
                                  <m:t>𝜃</m:t>
                                </m:r>
                              </m:e>
                            </m:d>
                          </m:e>
                          <m:sup>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−1 </m:t>
                            </m:r>
                          </m:sup>
                        </m:sSup>
                        <m:nary>
                          <m:naryPr>
                            <m:chr m:val="∏"/>
                            <m:limLoc m:val="subSup"/>
                            <m:ctrlPr>
                              <a:rPr lang="en-IN" sz="2000" i="1" smtClean="0">
                                <a:solidFill>
                                  <a:srgbClr val="0000FF"/>
                                </a:solidFill>
                                <a:latin typeface="Cambria Math" panose="02040503050406030204" pitchFamily="18" charset="0"/>
                              </a:rPr>
                            </m:ctrlPr>
                          </m:naryPr>
                          <m:sub>
                            <m:r>
                              <m:rPr>
                                <m:brk m:alnAt="25"/>
                              </m:rP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=1</m:t>
                            </m:r>
                          </m:sub>
                          <m:sup>
                            <m:r>
                              <a:rPr lang="en-IN" sz="2000" i="1">
                                <a:solidFill>
                                  <a:srgbClr val="0000FF"/>
                                </a:solidFill>
                                <a:latin typeface="Cambria Math" panose="02040503050406030204" pitchFamily="18" charset="0"/>
                              </a:rPr>
                              <m:t>𝑁</m:t>
                            </m:r>
                          </m:sup>
                          <m:e>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𝜃</m:t>
                                </m:r>
                              </m:e>
                              <m:sup>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r>
                              <m:rPr>
                                <m:nor/>
                              </m:rPr>
                              <a:rPr lang="en-IN" sz="2000" dirty="0">
                                <a:solidFill>
                                  <a:srgbClr val="0000FF"/>
                                </a:solidFill>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(1−</m:t>
                                </m:r>
                                <m:r>
                                  <a:rPr lang="en-IN" sz="2000" i="1">
                                    <a:solidFill>
                                      <a:srgbClr val="0000FF"/>
                                    </a:solidFill>
                                    <a:latin typeface="Cambria Math" panose="02040503050406030204" pitchFamily="18" charset="0"/>
                                  </a:rPr>
                                  <m:t>𝜃</m:t>
                                </m:r>
                                <m:r>
                                  <a:rPr lang="en-IN" sz="2000" i="1">
                                    <a:solidFill>
                                      <a:srgbClr val="0000FF"/>
                                    </a:solidFill>
                                    <a:latin typeface="Cambria Math" panose="02040503050406030204" pitchFamily="18" charset="0"/>
                                  </a:rPr>
                                  <m:t>)</m:t>
                                </m:r>
                              </m:e>
                              <m:sup>
                                <m:r>
                                  <a:rPr lang="en-IN" sz="2000" i="1">
                                    <a:solidFill>
                                      <a:srgbClr val="0000FF"/>
                                    </a:solidFill>
                                    <a:latin typeface="Cambria Math" panose="02040503050406030204" pitchFamily="18" charset="0"/>
                                  </a:rPr>
                                  <m:t>1−</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e>
                        </m:nary>
                      </m:num>
                      <m:den>
                        <m:r>
                          <a:rPr lang="en-IN" sz="2000" b="0" i="1" smtClean="0">
                            <a:latin typeface="Cambria Math" panose="02040503050406030204" pitchFamily="18" charset="0"/>
                          </a:rPr>
                          <m:t>∫</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𝑛</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e>
                        </m:nary>
                        <m:r>
                          <a:rPr lang="en-IN" sz="2000" b="0" i="1" smtClean="0">
                            <a:latin typeface="Cambria Math" panose="02040503050406030204" pitchFamily="18" charset="0"/>
                          </a:rPr>
                          <m:t>𝑑</m:t>
                        </m:r>
                        <m:r>
                          <a:rPr lang="en-IN" sz="2000" b="0" i="1" smtClean="0">
                            <a:latin typeface="Cambria Math" panose="02040503050406030204" pitchFamily="18" charset="0"/>
                          </a:rPr>
                          <m:t>𝜃</m:t>
                        </m:r>
                      </m:den>
                    </m:f>
                  </m:oMath>
                </a14:m>
                <a:endParaRPr lang="en-IN" sz="2000" dirty="0"/>
              </a:p>
            </p:txBody>
          </p:sp>
        </mc:Choice>
        <mc:Fallback>
          <p:sp>
            <p:nvSpPr>
              <p:cNvPr id="18" name="TextBox 17">
                <a:extLst>
                  <a:ext uri="{FF2B5EF4-FFF2-40B4-BE49-F238E27FC236}">
                    <a16:creationId xmlns:a16="http://schemas.microsoft.com/office/drawing/2014/main" xmlns="" xmlns:a14="http://schemas.microsoft.com/office/drawing/2010/main" id="{0A16D053-8B90-4010-8E7D-6542356367ED}"/>
                  </a:ext>
                </a:extLst>
              </p:cNvPr>
              <p:cNvSpPr txBox="1">
                <a:spLocks noRot="1" noChangeAspect="1" noMove="1" noResize="1" noEditPoints="1" noAdjustHandles="1" noChangeArrowheads="1" noChangeShapeType="1" noTextEdit="1"/>
              </p:cNvSpPr>
              <p:nvPr/>
            </p:nvSpPr>
            <p:spPr>
              <a:xfrm>
                <a:off x="6952933" y="3506168"/>
                <a:ext cx="4732931" cy="782394"/>
              </a:xfrm>
              <a:prstGeom prst="rect">
                <a:avLst/>
              </a:prstGeom>
              <a:blipFill>
                <a:blip r:embed="rId6"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 name="Speech Bubble: Rectangle 18">
                <a:extLst>
                  <a:ext uri="{FF2B5EF4-FFF2-40B4-BE49-F238E27FC236}">
                    <a16:creationId xmlns:a16="http://schemas.microsoft.com/office/drawing/2014/main" id="{A259BCEF-4CAB-409E-A854-E6AC96EE4FBD}"/>
                  </a:ext>
                </a:extLst>
              </p:cNvPr>
              <p:cNvSpPr/>
              <p:nvPr/>
            </p:nvSpPr>
            <p:spPr>
              <a:xfrm>
                <a:off x="102248" y="4602059"/>
                <a:ext cx="3723132" cy="1463182"/>
              </a:xfrm>
              <a:prstGeom prst="wedgeRectCallout">
                <a:avLst>
                  <a:gd name="adj1" fmla="val 20011"/>
                  <a:gd name="adj2" fmla="val -67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the numerator integrated/marginalized over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1" i="0" smtClean="0">
                            <a:solidFill>
                              <a:schemeClr val="tx1"/>
                            </a:solidFill>
                            <a:latin typeface="Cambria Math" panose="02040503050406030204" pitchFamily="18" charset="0"/>
                          </a:rPr>
                          <m:t>𝐲</m:t>
                        </m:r>
                      </m:e>
                    </m:d>
                    <m:r>
                      <a:rPr lang="en-IN" sz="1400" b="0" i="0"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 </m:t>
                        </m:r>
                        <m:r>
                          <a:rPr lang="en-IN" sz="1400" b="1" i="1" smtClean="0">
                            <a:solidFill>
                              <a:schemeClr val="tx1"/>
                            </a:solidFill>
                            <a:latin typeface="Cambria Math" panose="02040503050406030204" pitchFamily="18" charset="0"/>
                          </a:rPr>
                          <m:t>𝒚</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m:t>
                    </m:r>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d>
                    <m:r>
                      <a:rPr lang="en-IN" sz="1400" i="1">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b="1" i="1">
                            <a:solidFill>
                              <a:schemeClr val="tx1"/>
                            </a:solidFill>
                            <a:latin typeface="Cambria Math" panose="02040503050406030204" pitchFamily="18" charset="0"/>
                          </a:rPr>
                          <m:t>𝒚</m:t>
                        </m:r>
                      </m:e>
                      <m:e>
                        <m:r>
                          <a:rPr lang="en-IN" sz="1400" i="1">
                            <a:solidFill>
                              <a:schemeClr val="tx1"/>
                            </a:solidFill>
                            <a:latin typeface="Cambria Math" panose="02040503050406030204" pitchFamily="18" charset="0"/>
                          </a:rPr>
                          <m:t>𝜃</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endParaRPr>
              </a:p>
              <a:p>
                <a:endParaRPr lang="en-IN" sz="1400" dirty="0">
                  <a:solidFill>
                    <a:schemeClr val="tx1"/>
                  </a:solidFill>
                  <a:latin typeface="Abadi Extra Light" panose="020B0204020104020204" pitchFamily="34" charset="0"/>
                </a:endParaRPr>
              </a:p>
              <a:p>
                <a:r>
                  <a:rPr lang="en-IN" sz="1400" dirty="0">
                    <a:solidFill>
                      <a:schemeClr val="tx1"/>
                    </a:solidFill>
                    <a:latin typeface="Abadi Extra Light" panose="020B0204020104020204" pitchFamily="34" charset="0"/>
                  </a:rPr>
                  <a:t>In general, hard but with conjugate pairs of prior and likelihood, we don’t need to compute this, as we will see in this example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p:sp>
            <p:nvSpPr>
              <p:cNvPr id="19" name="Speech Bubble: Rectangle 18">
                <a:extLst>
                  <a:ext uri="{FF2B5EF4-FFF2-40B4-BE49-F238E27FC236}">
                    <a16:creationId xmlns:a16="http://schemas.microsoft.com/office/drawing/2014/main" xmlns="" xmlns:a14="http://schemas.microsoft.com/office/drawing/2010/main" id="{A259BCEF-4CAB-409E-A854-E6AC96EE4FBD}"/>
                  </a:ext>
                </a:extLst>
              </p:cNvPr>
              <p:cNvSpPr>
                <a:spLocks noRot="1" noChangeAspect="1" noMove="1" noResize="1" noEditPoints="1" noAdjustHandles="1" noChangeArrowheads="1" noChangeShapeType="1" noTextEdit="1"/>
              </p:cNvSpPr>
              <p:nvPr/>
            </p:nvSpPr>
            <p:spPr>
              <a:xfrm>
                <a:off x="102248" y="4602059"/>
                <a:ext cx="3723132" cy="1463182"/>
              </a:xfrm>
              <a:prstGeom prst="wedgeRectCallout">
                <a:avLst>
                  <a:gd name="adj1" fmla="val 20011"/>
                  <a:gd name="adj2" fmla="val -67936"/>
                </a:avLst>
              </a:prstGeom>
              <a:blipFill>
                <a:blip r:embed="rId7" cstate="print"/>
                <a:stretch>
                  <a:fillRect l="-326" r="-163" b="-348"/>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0" name="TextBox 19">
                <a:extLst>
                  <a:ext uri="{FF2B5EF4-FFF2-40B4-BE49-F238E27FC236}">
                    <a16:creationId xmlns:a16="http://schemas.microsoft.com/office/drawing/2014/main" id="{B3512935-8545-4F26-B914-EFEC43BFE7C1}"/>
                  </a:ext>
                </a:extLst>
              </p:cNvPr>
              <p:cNvSpPr txBox="1"/>
              <p:nvPr/>
            </p:nvSpPr>
            <p:spPr>
              <a:xfrm>
                <a:off x="3648114" y="4763709"/>
                <a:ext cx="8076057" cy="515590"/>
              </a:xfrm>
              <a:prstGeom prst="rect">
                <a:avLst/>
              </a:prstGeom>
              <a:noFill/>
            </p:spPr>
            <p:txBody>
              <a:bodyPr wrap="none" lIns="0" tIns="0" rIns="0" bIns="0" rtlCol="0">
                <a:spAutoFit/>
              </a:bodyPr>
              <a:lstStyle/>
              <a:p>
                <a:r>
                  <a:rPr lang="en-IN" sz="3200" b="0" dirty="0"/>
                  <a:t>                                      </a:t>
                </a:r>
                <a14:m>
                  <m:oMath xmlns:m="http://schemas.openxmlformats.org/officeDocument/2006/math">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𝜃</m:t>
                        </m:r>
                      </m:e>
                      <m:sup>
                        <m:r>
                          <m:rPr>
                            <m:brk m:alnAt="1"/>
                          </m:rPr>
                          <a:rPr lang="en-IN" sz="3200" b="0" i="1" smtClean="0">
                            <a:latin typeface="Cambria Math" panose="02040503050406030204" pitchFamily="18" charset="0"/>
                          </a:rPr>
                          <m:t>𝛼</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m:rPr>
                                <m:brk m:alnAt="1"/>
                              </m:rPr>
                              <a:rPr lang="en-IN" sz="3200" b="0" i="1" smtClean="0">
                                <a:latin typeface="Cambria Math" panose="02040503050406030204" pitchFamily="18" charset="0"/>
                              </a:rPr>
                              <m:t>1</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sSup>
                      <m:sSupPr>
                        <m:ctrlPr>
                          <a:rPr lang="en-IN" sz="3200" i="1">
                            <a:latin typeface="Cambria Math" panose="02040503050406030204" pitchFamily="18" charset="0"/>
                          </a:rPr>
                        </m:ctrlPr>
                      </m:sSupPr>
                      <m:e>
                        <m:sSup>
                          <m:sSupPr>
                            <m:ctrlPr>
                              <a:rPr lang="en-IN" sz="3200" b="0" i="1" smtClean="0">
                                <a:latin typeface="Cambria Math" panose="02040503050406030204" pitchFamily="18" charset="0"/>
                              </a:rPr>
                            </m:ctrlPr>
                          </m:sSupPr>
                          <m:e>
                            <m:d>
                              <m:dPr>
                                <m:ctrlPr>
                                  <a:rPr lang="en-IN" sz="3200" i="1">
                                    <a:latin typeface="Cambria Math" panose="02040503050406030204" pitchFamily="18" charset="0"/>
                                  </a:rPr>
                                </m:ctrlPr>
                              </m:dPr>
                              <m:e>
                                <m:r>
                                  <a:rPr lang="en-IN" sz="3200" i="1">
                                    <a:latin typeface="Cambria Math" panose="02040503050406030204" pitchFamily="18" charset="0"/>
                                  </a:rPr>
                                  <m:t>1−</m:t>
                                </m:r>
                                <m:r>
                                  <a:rPr lang="en-IN" sz="3200" i="1">
                                    <a:latin typeface="Cambria Math" panose="02040503050406030204" pitchFamily="18" charset="0"/>
                                  </a:rPr>
                                  <m:t>𝜃</m:t>
                                </m:r>
                              </m:e>
                            </m:d>
                          </m:e>
                          <m:sup>
                            <m:r>
                              <m:rPr>
                                <m:brk m:alnAt="1"/>
                              </m:rPr>
                              <a:rPr lang="en-IN" sz="3200" b="0" i="1" smtClean="0">
                                <a:latin typeface="Cambria Math" panose="02040503050406030204" pitchFamily="18" charset="0"/>
                              </a:rPr>
                              <m:t>𝛽</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a:rPr lang="en-IN" sz="3200" b="0" i="1" smtClean="0">
                                    <a:latin typeface="Cambria Math" panose="02040503050406030204" pitchFamily="18" charset="0"/>
                                  </a:rPr>
                                  <m:t>0</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e>
                      <m:sup>
                        <m:r>
                          <a:rPr lang="en-IN" sz="3200" i="1">
                            <a:latin typeface="Cambria Math" panose="02040503050406030204" pitchFamily="18" charset="0"/>
                          </a:rPr>
                          <m:t> </m:t>
                        </m:r>
                      </m:sup>
                    </m:sSup>
                  </m:oMath>
                </a14:m>
                <a:endParaRPr lang="en-IN" sz="3200" dirty="0"/>
              </a:p>
            </p:txBody>
          </p:sp>
        </mc:Choice>
        <mc:Fallback>
          <p:sp>
            <p:nvSpPr>
              <p:cNvPr id="20" name="TextBox 19">
                <a:extLst>
                  <a:ext uri="{FF2B5EF4-FFF2-40B4-BE49-F238E27FC236}">
                    <a16:creationId xmlns:a16="http://schemas.microsoft.com/office/drawing/2014/main" xmlns="" xmlns:a14="http://schemas.microsoft.com/office/drawing/2010/main" id="{B3512935-8545-4F26-B914-EFEC43BFE7C1}"/>
                  </a:ext>
                </a:extLst>
              </p:cNvPr>
              <p:cNvSpPr txBox="1">
                <a:spLocks noRot="1" noChangeAspect="1" noMove="1" noResize="1" noEditPoints="1" noAdjustHandles="1" noChangeArrowheads="1" noChangeShapeType="1" noTextEdit="1"/>
              </p:cNvSpPr>
              <p:nvPr/>
            </p:nvSpPr>
            <p:spPr>
              <a:xfrm>
                <a:off x="3648114" y="4763709"/>
                <a:ext cx="8076057" cy="515590"/>
              </a:xfrm>
              <a:prstGeom prst="rect">
                <a:avLst/>
              </a:prstGeom>
              <a:blipFill>
                <a:blip r:embed="rId8" cstate="print"/>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xmlns="" id="{64523E70-8428-4983-B9D6-93E48BB337AE}"/>
              </a:ext>
            </a:extLst>
          </p:cNvPr>
          <p:cNvSpPr/>
          <p:nvPr/>
        </p:nvSpPr>
        <p:spPr>
          <a:xfrm>
            <a:off x="9293958" y="2939840"/>
            <a:ext cx="2751458" cy="452825"/>
          </a:xfrm>
          <a:prstGeom prst="wedgeRectCallout">
            <a:avLst>
              <a:gd name="adj1" fmla="val -34678"/>
              <a:gd name="adj2" fmla="val 82596"/>
            </a:avLst>
          </a:prstGeom>
          <a:solidFill>
            <a:schemeClr val="bg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Abadi Extra Light" panose="020B0204020104020204" pitchFamily="34" charset="0"/>
            </a:endParaRPr>
          </a:p>
        </p:txBody>
      </p:sp>
      <mc:AlternateContent xmlns:mc="http://schemas.openxmlformats.org/markup-compatibility/2006">
        <mc:Choice xmlns:a14="http://schemas.microsoft.com/office/drawing/2010/main" xmlns="" Requires="a14">
          <p:sp>
            <p:nvSpPr>
              <p:cNvPr id="25" name="Speech Bubble: Rectangle 24">
                <a:extLst>
                  <a:ext uri="{FF2B5EF4-FFF2-40B4-BE49-F238E27FC236}">
                    <a16:creationId xmlns:a16="http://schemas.microsoft.com/office/drawing/2014/main" id="{A52CDAC2-7234-483F-A0D8-860F622FA51E}"/>
                  </a:ext>
                </a:extLst>
              </p:cNvPr>
              <p:cNvSpPr/>
              <p:nvPr/>
            </p:nvSpPr>
            <p:spPr>
              <a:xfrm>
                <a:off x="4518659" y="4425890"/>
                <a:ext cx="2264641" cy="1301532"/>
              </a:xfrm>
              <a:prstGeom prst="wedgeRectCallout">
                <a:avLst>
                  <a:gd name="adj1" fmla="val 64031"/>
                  <a:gd name="adj2" fmla="val -2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Parts coming from the numerator, which consist of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terms. We have ignored other constants in the numerator, and the whole denominator which is also constant </a:t>
                </a:r>
                <a:r>
                  <a:rPr lang="en-IN" sz="1400" dirty="0" err="1">
                    <a:solidFill>
                      <a:schemeClr val="tx1"/>
                    </a:solidFill>
                    <a:latin typeface="Abadi Extra Light" panose="020B0204020104020204" pitchFamily="34" charset="0"/>
                  </a:rPr>
                  <a:t>w.r.t.</a:t>
                </a:r>
                <a:r>
                  <a:rPr lang="en-IN" sz="1400" dirty="0">
                    <a:solidFill>
                      <a:schemeClr val="tx1"/>
                    </a:solidFill>
                    <a:latin typeface="Abadi Extra Light" panose="020B0204020104020204" pitchFamily="34" charset="0"/>
                  </a:rPr>
                  <a:t>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p>
            </p:txBody>
          </p:sp>
        </mc:Choice>
        <mc:Fallback>
          <p:sp>
            <p:nvSpPr>
              <p:cNvPr id="25" name="Speech Bubble: Rectangle 24">
                <a:extLst>
                  <a:ext uri="{FF2B5EF4-FFF2-40B4-BE49-F238E27FC236}">
                    <a16:creationId xmlns:a16="http://schemas.microsoft.com/office/drawing/2014/main" xmlns="" xmlns:a14="http://schemas.microsoft.com/office/drawing/2010/main" id="{A52CDAC2-7234-483F-A0D8-860F622FA51E}"/>
                  </a:ext>
                </a:extLst>
              </p:cNvPr>
              <p:cNvSpPr>
                <a:spLocks noRot="1" noChangeAspect="1" noMove="1" noResize="1" noEditPoints="1" noAdjustHandles="1" noChangeArrowheads="1" noChangeShapeType="1" noTextEdit="1"/>
              </p:cNvSpPr>
              <p:nvPr/>
            </p:nvSpPr>
            <p:spPr>
              <a:xfrm>
                <a:off x="4518659" y="4425890"/>
                <a:ext cx="2264641" cy="1301532"/>
              </a:xfrm>
              <a:prstGeom prst="wedgeRectCallout">
                <a:avLst>
                  <a:gd name="adj1" fmla="val 64031"/>
                  <a:gd name="adj2" fmla="val -2113"/>
                </a:avLst>
              </a:prstGeom>
              <a:blipFill>
                <a:blip r:embed="rId9" cstate="print"/>
                <a:stretch>
                  <a:fillRect l="-465" t="-2765" b="-6452"/>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7" name="Speech Bubble: Rectangle 26">
                <a:extLst>
                  <a:ext uri="{FF2B5EF4-FFF2-40B4-BE49-F238E27FC236}">
                    <a16:creationId xmlns:a16="http://schemas.microsoft.com/office/drawing/2014/main" id="{EE1B9139-BC3F-441E-8B8A-A6BAD66E77F5}"/>
                  </a:ext>
                </a:extLst>
              </p:cNvPr>
              <p:cNvSpPr/>
              <p:nvPr/>
            </p:nvSpPr>
            <p:spPr>
              <a:xfrm>
                <a:off x="7983183" y="2422936"/>
                <a:ext cx="2001326" cy="249286"/>
              </a:xfrm>
              <a:prstGeom prst="wedgeRectCallout">
                <a:avLst>
                  <a:gd name="adj1" fmla="val 39203"/>
                  <a:gd name="adj2" fmla="val 17407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heads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1</m:t>
                        </m:r>
                      </m:sub>
                    </m:sSub>
                  </m:oMath>
                </a14:m>
                <a:r>
                  <a:rPr lang="en-IN" sz="1400" dirty="0">
                    <a:solidFill>
                      <a:schemeClr val="tx1"/>
                    </a:solidFill>
                    <a:latin typeface="Abadi Extra Light" panose="020B0204020104020204" pitchFamily="34" charset="0"/>
                  </a:rPr>
                  <a:t>)</a:t>
                </a:r>
              </a:p>
            </p:txBody>
          </p:sp>
        </mc:Choice>
        <mc:Fallback>
          <p:sp>
            <p:nvSpPr>
              <p:cNvPr id="27" name="Speech Bubble: Rectangle 26">
                <a:extLst>
                  <a:ext uri="{FF2B5EF4-FFF2-40B4-BE49-F238E27FC236}">
                    <a16:creationId xmlns:a16="http://schemas.microsoft.com/office/drawing/2014/main" xmlns="" xmlns:a14="http://schemas.microsoft.com/office/drawing/2010/main" id="{EE1B9139-BC3F-441E-8B8A-A6BAD66E77F5}"/>
                  </a:ext>
                </a:extLst>
              </p:cNvPr>
              <p:cNvSpPr>
                <a:spLocks noRot="1" noChangeAspect="1" noMove="1" noResize="1" noEditPoints="1" noAdjustHandles="1" noChangeArrowheads="1" noChangeShapeType="1" noTextEdit="1"/>
              </p:cNvSpPr>
              <p:nvPr/>
            </p:nvSpPr>
            <p:spPr>
              <a:xfrm>
                <a:off x="7983183" y="2422936"/>
                <a:ext cx="2001326" cy="249286"/>
              </a:xfrm>
              <a:prstGeom prst="wedgeRectCallout">
                <a:avLst>
                  <a:gd name="adj1" fmla="val 39203"/>
                  <a:gd name="adj2" fmla="val 174079"/>
                </a:avLst>
              </a:prstGeom>
              <a:blipFill>
                <a:blip r:embed="rId10" cstate="print"/>
                <a:stretch>
                  <a:fillRect l="-604" t="-5155"/>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8" name="Speech Bubble: Rectangle 27">
                <a:extLst>
                  <a:ext uri="{FF2B5EF4-FFF2-40B4-BE49-F238E27FC236}">
                    <a16:creationId xmlns:a16="http://schemas.microsoft.com/office/drawing/2014/main" id="{E6E8BACE-4BFC-43E4-BA28-78BF500E3654}"/>
                  </a:ext>
                </a:extLst>
              </p:cNvPr>
              <p:cNvSpPr/>
              <p:nvPr/>
            </p:nvSpPr>
            <p:spPr>
              <a:xfrm>
                <a:off x="10167533" y="2320031"/>
                <a:ext cx="2001326" cy="249286"/>
              </a:xfrm>
              <a:prstGeom prst="wedgeRectCallout">
                <a:avLst>
                  <a:gd name="adj1" fmla="val 1820"/>
                  <a:gd name="adj2" fmla="val 2111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tails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0</m:t>
                        </m:r>
                      </m:sub>
                    </m:sSub>
                  </m:oMath>
                </a14:m>
                <a:r>
                  <a:rPr lang="en-IN" sz="1400" dirty="0">
                    <a:solidFill>
                      <a:schemeClr val="tx1"/>
                    </a:solidFill>
                    <a:latin typeface="Abadi Extra Light" panose="020B0204020104020204" pitchFamily="34" charset="0"/>
                  </a:rPr>
                  <a:t>)</a:t>
                </a:r>
              </a:p>
            </p:txBody>
          </p:sp>
        </mc:Choice>
        <mc:Fallback>
          <p:sp>
            <p:nvSpPr>
              <p:cNvPr id="28" name="Speech Bubble: Rectangle 27">
                <a:extLst>
                  <a:ext uri="{FF2B5EF4-FFF2-40B4-BE49-F238E27FC236}">
                    <a16:creationId xmlns:a16="http://schemas.microsoft.com/office/drawing/2014/main" xmlns="" xmlns:a14="http://schemas.microsoft.com/office/drawing/2010/main" id="{E6E8BACE-4BFC-43E4-BA28-78BF500E3654}"/>
                  </a:ext>
                </a:extLst>
              </p:cNvPr>
              <p:cNvSpPr>
                <a:spLocks noRot="1" noChangeAspect="1" noMove="1" noResize="1" noEditPoints="1" noAdjustHandles="1" noChangeArrowheads="1" noChangeShapeType="1" noTextEdit="1"/>
              </p:cNvSpPr>
              <p:nvPr/>
            </p:nvSpPr>
            <p:spPr>
              <a:xfrm>
                <a:off x="10167533" y="2320031"/>
                <a:ext cx="2001326" cy="249286"/>
              </a:xfrm>
              <a:prstGeom prst="wedgeRectCallout">
                <a:avLst>
                  <a:gd name="adj1" fmla="val 1820"/>
                  <a:gd name="adj2" fmla="val 211130"/>
                </a:avLst>
              </a:prstGeom>
              <a:blipFill>
                <a:blip r:embed="rId11" cstate="print"/>
                <a:stretch>
                  <a:fillRect l="-604" t="-5455"/>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1" name="Speech Bubble: Rectangle 30">
                <a:extLst>
                  <a:ext uri="{FF2B5EF4-FFF2-40B4-BE49-F238E27FC236}">
                    <a16:creationId xmlns:a16="http://schemas.microsoft.com/office/drawing/2014/main" id="{3EEE8257-3A8E-4200-BBE9-D95AD53F2022}"/>
                  </a:ext>
                </a:extLst>
              </p:cNvPr>
              <p:cNvSpPr/>
              <p:nvPr/>
            </p:nvSpPr>
            <p:spPr>
              <a:xfrm>
                <a:off x="7988780" y="5440949"/>
                <a:ext cx="3869296" cy="1011090"/>
              </a:xfrm>
              <a:prstGeom prst="wedgeRectCallout">
                <a:avLst>
                  <a:gd name="adj1" fmla="val -36984"/>
                  <a:gd name="adj2" fmla="val -658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Abadi Extra Light" panose="020B0204020104020204" pitchFamily="34" charset="0"/>
                  </a:rPr>
                  <a:t>Aha! This is nothing but </a:t>
                </a:r>
                <a14:m>
                  <m:oMath xmlns:m="http://schemas.openxmlformats.org/officeDocument/2006/math">
                    <m:r>
                      <m:rPr>
                        <m:sty m:val="p"/>
                      </m:rPr>
                      <a:rPr lang="en-IN" sz="2800">
                        <a:solidFill>
                          <a:schemeClr val="tx1"/>
                        </a:solidFill>
                        <a:latin typeface="Cambria Math" panose="02040503050406030204" pitchFamily="18" charset="0"/>
                      </a:rPr>
                      <m:t>Beta</m:t>
                    </m:r>
                    <m:d>
                      <m:dPr>
                        <m:ctrlPr>
                          <a:rPr lang="en-IN" sz="2800" i="1">
                            <a:solidFill>
                              <a:schemeClr val="tx1"/>
                            </a:solidFill>
                            <a:latin typeface="Cambria Math" panose="02040503050406030204" pitchFamily="18" charset="0"/>
                          </a:rPr>
                        </m:ctrlPr>
                      </m:dPr>
                      <m:e>
                        <m:r>
                          <a:rPr lang="en-IN" sz="2800" i="1">
                            <a:solidFill>
                              <a:schemeClr val="tx1"/>
                            </a:solidFill>
                            <a:latin typeface="Cambria Math" panose="02040503050406030204" pitchFamily="18" charset="0"/>
                          </a:rPr>
                          <m:t>𝜃</m:t>
                        </m:r>
                      </m:e>
                      <m:e>
                        <m:r>
                          <a:rPr lang="en-IN" sz="2800" i="1">
                            <a:solidFill>
                              <a:schemeClr val="tx1"/>
                            </a:solidFill>
                            <a:latin typeface="Cambria Math" panose="02040503050406030204" pitchFamily="18" charset="0"/>
                          </a:rPr>
                          <m:t>𝛼</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𝛽</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0</m:t>
                            </m:r>
                          </m:sub>
                        </m:sSub>
                      </m:e>
                    </m:d>
                  </m:oMath>
                </a14:m>
                <a:r>
                  <a:rPr lang="en-IN" sz="2800" dirty="0">
                    <a:solidFill>
                      <a:schemeClr val="tx1"/>
                    </a:solidFill>
                    <a:latin typeface="Abadi Extra Light" panose="020B0204020104020204" pitchFamily="34" charset="0"/>
                  </a:rPr>
                  <a:t> </a:t>
                </a:r>
              </a:p>
            </p:txBody>
          </p:sp>
        </mc:Choice>
        <mc:Fallback>
          <p:sp>
            <p:nvSpPr>
              <p:cNvPr id="31" name="Speech Bubble: Rectangle 30">
                <a:extLst>
                  <a:ext uri="{FF2B5EF4-FFF2-40B4-BE49-F238E27FC236}">
                    <a16:creationId xmlns:a16="http://schemas.microsoft.com/office/drawing/2014/main" xmlns="" xmlns:a14="http://schemas.microsoft.com/office/drawing/2010/main" id="{3EEE8257-3A8E-4200-BBE9-D95AD53F2022}"/>
                  </a:ext>
                </a:extLst>
              </p:cNvPr>
              <p:cNvSpPr>
                <a:spLocks noRot="1" noChangeAspect="1" noMove="1" noResize="1" noEditPoints="1" noAdjustHandles="1" noChangeArrowheads="1" noChangeShapeType="1" noTextEdit="1"/>
              </p:cNvSpPr>
              <p:nvPr/>
            </p:nvSpPr>
            <p:spPr>
              <a:xfrm>
                <a:off x="7988780" y="5440949"/>
                <a:ext cx="3869296" cy="1011090"/>
              </a:xfrm>
              <a:prstGeom prst="wedgeRectCallout">
                <a:avLst>
                  <a:gd name="adj1" fmla="val -36984"/>
                  <a:gd name="adj2" fmla="val -65890"/>
                </a:avLst>
              </a:prstGeom>
              <a:blipFill>
                <a:blip r:embed="rId12" cstate="print"/>
                <a:stretch>
                  <a:fillRect l="-2978"/>
                </a:stretch>
              </a:blipFill>
              <a:ln w="19050">
                <a:solidFill>
                  <a:schemeClr val="accent2"/>
                </a:solidFill>
              </a:ln>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xmlns="" id="{7E19D496-CF9F-4D91-84FD-3DCA53E0A0DF}"/>
              </a:ext>
            </a:extLst>
          </p:cNvPr>
          <p:cNvSpPr/>
          <p:nvPr/>
        </p:nvSpPr>
        <p:spPr>
          <a:xfrm>
            <a:off x="4747491" y="600705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Found the posterior just by simple inspection without having to calculate the constant of proportionality </a:t>
            </a:r>
            <a:endParaRPr lang="en-IN" sz="1400" dirty="0">
              <a:solidFill>
                <a:schemeClr val="tx1"/>
              </a:solidFill>
              <a:latin typeface="Abadi Extra Light" panose="020B0204020104020204" pitchFamily="34" charset="0"/>
              <a:sym typeface="Wingdings" panose="05000000000000000000" pitchFamily="2" charset="2"/>
            </a:endParaRPr>
          </a:p>
        </p:txBody>
      </p:sp>
      <p:pic>
        <p:nvPicPr>
          <p:cNvPr id="34" name="Picture 33">
            <a:extLst>
              <a:ext uri="{FF2B5EF4-FFF2-40B4-BE49-F238E27FC236}">
                <a16:creationId xmlns:a16="http://schemas.microsoft.com/office/drawing/2014/main" xmlns="" id="{181AA913-E608-4AB4-9EBA-2AE5C878278A}"/>
              </a:ext>
            </a:extLst>
          </p:cNvPr>
          <p:cNvPicPr>
            <a:picLocks noChangeAspect="1"/>
          </p:cNvPicPr>
          <p:nvPr/>
        </p:nvPicPr>
        <p:blipFill>
          <a:blip r:embed="rId13" cstate="print"/>
          <a:stretch>
            <a:fillRect/>
          </a:stretch>
        </p:blipFill>
        <p:spPr>
          <a:xfrm>
            <a:off x="11160933" y="399929"/>
            <a:ext cx="1004822" cy="965223"/>
          </a:xfrm>
          <a:prstGeom prst="rect">
            <a:avLst/>
          </a:prstGeom>
        </p:spPr>
      </p:pic>
      <p:sp>
        <p:nvSpPr>
          <p:cNvPr id="35" name="Speech Bubble: Rectangle 34">
            <a:extLst>
              <a:ext uri="{FF2B5EF4-FFF2-40B4-BE49-F238E27FC236}">
                <a16:creationId xmlns:a16="http://schemas.microsoft.com/office/drawing/2014/main" xmlns="" id="{45507EDE-ED47-4A8F-9FF5-8FFD6FB248A1}"/>
              </a:ext>
            </a:extLst>
          </p:cNvPr>
          <p:cNvSpPr/>
          <p:nvPr/>
        </p:nvSpPr>
        <p:spPr>
          <a:xfrm>
            <a:off x="8855341" y="517838"/>
            <a:ext cx="2258336" cy="1269987"/>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 is the same distribution as the prior (both Beta), just with updated hyperparameters (property when likelihood and prior are conjugate to each other)</a:t>
            </a:r>
          </a:p>
        </p:txBody>
      </p:sp>
      <p:sp>
        <p:nvSpPr>
          <p:cNvPr id="36" name="Speech Bubble: Rectangle 35">
            <a:extLst>
              <a:ext uri="{FF2B5EF4-FFF2-40B4-BE49-F238E27FC236}">
                <a16:creationId xmlns:a16="http://schemas.microsoft.com/office/drawing/2014/main" xmlns="" id="{17FB6491-EBB4-4E51-920A-983A88432D08}"/>
              </a:ext>
            </a:extLst>
          </p:cNvPr>
          <p:cNvSpPr/>
          <p:nvPr/>
        </p:nvSpPr>
        <p:spPr>
          <a:xfrm>
            <a:off x="1506117" y="614350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of course, is not always possible but only in simple cases like this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37" name="Speech Bubble: Rectangle 36">
            <a:extLst>
              <a:ext uri="{FF2B5EF4-FFF2-40B4-BE49-F238E27FC236}">
                <a16:creationId xmlns:a16="http://schemas.microsoft.com/office/drawing/2014/main" xmlns="" id="{2659DE88-7D66-4701-BAC8-6EC84D11F734}"/>
              </a:ext>
            </a:extLst>
          </p:cNvPr>
          <p:cNvSpPr/>
          <p:nvPr/>
        </p:nvSpPr>
        <p:spPr>
          <a:xfrm>
            <a:off x="6541148" y="827361"/>
            <a:ext cx="2137387" cy="892937"/>
          </a:xfrm>
          <a:prstGeom prst="wedgeRectCallout">
            <a:avLst>
              <a:gd name="adj1" fmla="val 61139"/>
              <a:gd name="adj2" fmla="val -230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Also, if you get more observations, you can treat the current posterior as the new prior and obtain a new posterior using these extra observations</a:t>
            </a:r>
          </a:p>
        </p:txBody>
      </p:sp>
    </p:spTree>
    <p:custDataLst>
      <p:tags r:id="rId1"/>
    </p:custDataLst>
    <p:extLst>
      <p:ext uri="{BB962C8B-B14F-4D97-AF65-F5344CB8AC3E}">
        <p14:creationId xmlns:p14="http://schemas.microsoft.com/office/powerpoint/2010/main" xmlns="" val="3667328297"/>
      </p:ext>
    </p:extLst>
  </p:cSld>
  <p:clrMapOvr>
    <a:masterClrMapping/>
  </p:clrMapOvr>
  <mc:AlternateContent xmlns:mc="http://schemas.openxmlformats.org/markup-compatibility/2006">
    <mc:Choice xmlns:p14="http://schemas.microsoft.com/office/powerpoint/2010/main" xmlns="" Requires="p14">
      <p:transition spd="slow" p14:dur="2000" advTm="472435"/>
    </mc:Choice>
    <mc:Fallback>
      <p:transition spd="slow" advTm="4724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charRg st="2" end="2"/>
                                            </p:txEl>
                                          </p:spTgt>
                                        </p:tgtEl>
                                        <p:attrNameLst>
                                          <p:attrName>style.visibility</p:attrName>
                                        </p:attrNameLst>
                                      </p:cBhvr>
                                      <p:to>
                                        <p:strVal val="visible"/>
                                      </p:to>
                                    </p:set>
                                    <p:animEffect transition="in" filter="wipe(down)">
                                      <p:cBhvr>
                                        <p:cTn id="12" dur="500"/>
                                        <p:tgtEl>
                                          <p:spTgt spid="4">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charRg st="2" end="2"/>
                                            </p:txEl>
                                          </p:spTgt>
                                        </p:tgtEl>
                                        <p:attrNameLst>
                                          <p:attrName>style.visibility</p:attrName>
                                        </p:attrNameLst>
                                      </p:cBhvr>
                                      <p:to>
                                        <p:strVal val="visible"/>
                                      </p:to>
                                    </p:set>
                                    <p:animEffect transition="in" filter="wipe(down)">
                                      <p:cBhvr>
                                        <p:cTn id="17" dur="500"/>
                                        <p:tgtEl>
                                          <p:spTgt spid="4">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charRg st="2" end="2"/>
                                            </p:txEl>
                                          </p:spTgt>
                                        </p:tgtEl>
                                        <p:attrNameLst>
                                          <p:attrName>style.visibility</p:attrName>
                                        </p:attrNameLst>
                                      </p:cBhvr>
                                      <p:to>
                                        <p:strVal val="visible"/>
                                      </p:to>
                                    </p:set>
                                    <p:animEffect transition="in" filter="wipe(down)">
                                      <p:cBhvr>
                                        <p:cTn id="22" dur="500"/>
                                        <p:tgtEl>
                                          <p:spTgt spid="4">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down)">
                                      <p:cBhvr>
                                        <p:cTn id="85" dur="500"/>
                                        <p:tgtEl>
                                          <p:spTgt spid="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animBg="1"/>
      <p:bldP spid="20" grpId="0" animBg="1"/>
      <p:bldP spid="21" grpId="0" animBg="1"/>
      <p:bldP spid="25" grpId="0" animBg="1"/>
      <p:bldP spid="27" grpId="0" animBg="1"/>
      <p:bldP spid="28" grpId="0" animBg="1"/>
      <p:bldP spid="31" grpId="0" animBg="1"/>
      <p:bldP spid="33" grpId="0" animBg="1"/>
      <p:bldP spid="3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16</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the </a:t>
                </a:r>
                <a:r>
                  <a:rPr lang="en-GB" sz="2600" dirty="0">
                    <a:solidFill>
                      <a:srgbClr val="0000FF"/>
                    </a:solidFill>
                    <a:latin typeface="Abadi Extra Light" panose="020B0204020104020204" pitchFamily="34" charset="0"/>
                  </a:rPr>
                  <a:t>predictive distribution </a:t>
                </a:r>
                <a:r>
                  <a:rPr lang="en-GB" sz="2600" dirty="0">
                    <a:latin typeface="Abadi Extra Light" panose="020B0204020104020204" pitchFamily="34" charset="0"/>
                  </a:rPr>
                  <a:t>of a new observation, say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fully Bayesian </a:t>
                </a:r>
                <a:r>
                  <a:rPr lang="en-GB" sz="2600" dirty="0" err="1">
                    <a:latin typeface="Abadi Extra Light" panose="020B0204020104020204" pitchFamily="34" charset="0"/>
                  </a:rPr>
                  <a:t>est</a:t>
                </a:r>
                <a:r>
                  <a:rPr lang="en-GB" sz="2600" dirty="0">
                    <a:latin typeface="Abadi Extra Light" panose="020B0204020104020204" pitchFamily="34" charset="0"/>
                  </a:rPr>
                  <a:t>, getting the predictive dist. Will require computing</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64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p:sp>
            <p:nvSpPr>
              <p:cNvPr id="3" name="TextBox 2">
                <a:extLst>
                  <a:ext uri="{FF2B5EF4-FFF2-40B4-BE49-F238E27FC236}">
                    <a16:creationId xmlns:a16="http://schemas.microsoft.com/office/drawing/2014/main" xmlns="" xmlns:a14="http://schemas.microsoft.com/office/drawing/2010/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p:sp>
            <p:nvSpPr>
              <p:cNvPr id="5" name="TextBox 4">
                <a:extLst>
                  <a:ext uri="{FF2B5EF4-FFF2-40B4-BE49-F238E27FC236}">
                    <a16:creationId xmlns:a16="http://schemas.microsoft.com/office/drawing/2014/main" xmlns="" xmlns:a14="http://schemas.microsoft.com/office/drawing/2010/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p:sp>
            <p:nvSpPr>
              <p:cNvPr id="7" name="TextBox 6">
                <a:extLst>
                  <a:ext uri="{FF2B5EF4-FFF2-40B4-BE49-F238E27FC236}">
                    <a16:creationId xmlns:a16="http://schemas.microsoft.com/office/drawing/2014/main" xmlns="" xmlns:a14="http://schemas.microsoft.com/office/drawing/2010/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 name="TextBox 7">
                <a:extLst>
                  <a:ext uri="{FF2B5EF4-FFF2-40B4-BE49-F238E27FC236}">
                    <a16:creationId xmlns:a16="http://schemas.microsoft.com/office/drawing/2014/main" id="{2E27E532-2C38-4C43-914D-91FCF7CF8A4F}"/>
                  </a:ext>
                </a:extLst>
              </p:cNvPr>
              <p:cNvSpPr txBox="1"/>
              <p:nvPr/>
            </p:nvSpPr>
            <p:spPr>
              <a:xfrm>
                <a:off x="413605" y="4563348"/>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p:sp>
            <p:nvSpPr>
              <p:cNvPr id="8" name="TextBox 7">
                <a:extLst>
                  <a:ext uri="{FF2B5EF4-FFF2-40B4-BE49-F238E27FC236}">
                    <a16:creationId xmlns:a16="http://schemas.microsoft.com/office/drawing/2014/main" xmlns="" xmlns:a14="http://schemas.microsoft.com/office/drawing/2010/main" id="{2E27E532-2C38-4C43-914D-91FCF7CF8A4F}"/>
                  </a:ext>
                </a:extLst>
              </p:cNvPr>
              <p:cNvSpPr txBox="1">
                <a:spLocks noRot="1" noChangeAspect="1" noMove="1" noResize="1" noEditPoints="1" noAdjustHandles="1" noChangeArrowheads="1" noChangeShapeType="1" noTextEdit="1"/>
              </p:cNvSpPr>
              <p:nvPr/>
            </p:nvSpPr>
            <p:spPr>
              <a:xfrm>
                <a:off x="413605" y="4563348"/>
                <a:ext cx="6613862" cy="490391"/>
              </a:xfrm>
              <a:prstGeom prst="rect">
                <a:avLst/>
              </a:prstGeom>
              <a:blipFill>
                <a:blip r:embed="rId7"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BE5A617C-353A-4C55-BF19-7EA819FDCB23}"/>
                  </a:ext>
                </a:extLst>
              </p:cNvPr>
              <p:cNvSpPr txBox="1"/>
              <p:nvPr/>
            </p:nvSpPr>
            <p:spPr>
              <a:xfrm>
                <a:off x="1518914" y="5850237"/>
                <a:ext cx="457708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p:sp>
            <p:nvSpPr>
              <p:cNvPr id="9" name="TextBox 8">
                <a:extLst>
                  <a:ext uri="{FF2B5EF4-FFF2-40B4-BE49-F238E27FC236}">
                    <a16:creationId xmlns:a16="http://schemas.microsoft.com/office/drawing/2014/main" xmlns="" xmlns:a14="http://schemas.microsoft.com/office/drawing/2010/main" id="{BE5A617C-353A-4C55-BF19-7EA819FDCB23}"/>
                  </a:ext>
                </a:extLst>
              </p:cNvPr>
              <p:cNvSpPr txBox="1">
                <a:spLocks noRot="1" noChangeAspect="1" noMove="1" noResize="1" noEditPoints="1" noAdjustHandles="1" noChangeArrowheads="1" noChangeShapeType="1" noTextEdit="1"/>
              </p:cNvSpPr>
              <p:nvPr/>
            </p:nvSpPr>
            <p:spPr>
              <a:xfrm>
                <a:off x="1518914" y="5850237"/>
                <a:ext cx="4577086" cy="447238"/>
              </a:xfrm>
              <a:prstGeom prst="rect">
                <a:avLst/>
              </a:prstGeom>
              <a:blipFill>
                <a:blip r:embed="rId8"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199492"/>
                <a:ext cx="2779569"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over the unknown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p:sp>
            <p:nvSpPr>
              <p:cNvPr id="10" name="Speech Bubble: Rectangle 9">
                <a:extLst>
                  <a:ext uri="{FF2B5EF4-FFF2-40B4-BE49-F238E27FC236}">
                    <a16:creationId xmlns:a16="http://schemas.microsoft.com/office/drawing/2014/main" xmlns="" xmlns:a14="http://schemas.microsoft.com/office/drawing/2010/main" id="{FCC7E323-9567-4623-BFCD-D0B4F557972B}"/>
                  </a:ext>
                </a:extLst>
              </p:cNvPr>
              <p:cNvSpPr>
                <a:spLocks noRot="1" noChangeAspect="1" noMove="1" noResize="1" noEditPoints="1" noAdjustHandles="1" noChangeArrowheads="1" noChangeShapeType="1" noTextEdit="1"/>
              </p:cNvSpPr>
              <p:nvPr/>
            </p:nvSpPr>
            <p:spPr>
              <a:xfrm>
                <a:off x="6336720" y="2199492"/>
                <a:ext cx="2779569" cy="332808"/>
              </a:xfrm>
              <a:prstGeom prst="wedgeRectCallout">
                <a:avLst>
                  <a:gd name="adj1" fmla="val -67321"/>
                  <a:gd name="adj2" fmla="val 41946"/>
                </a:avLst>
              </a:prstGeom>
              <a:blipFill>
                <a:blip r:embed="rId9" cstate="print"/>
                <a:stretch>
                  <a:fillRect b="-12281"/>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xmlns="" id="{4808FF03-8059-463C-A139-B115C50A8C49}"/>
              </a:ext>
            </a:extLst>
          </p:cNvPr>
          <p:cNvSpPr/>
          <p:nvPr/>
        </p:nvSpPr>
        <p:spPr>
          <a:xfrm>
            <a:off x="7348102" y="2773158"/>
            <a:ext cx="3042807"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mc:Choice xmlns:a14="http://schemas.microsoft.com/office/drawing/2010/main" xmlns=""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7285144" y="3462314"/>
                <a:ext cx="4128080"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p:sp>
            <p:nvSpPr>
              <p:cNvPr id="13" name="Speech Bubble: Rectangle 12">
                <a:extLst>
                  <a:ext uri="{FF2B5EF4-FFF2-40B4-BE49-F238E27FC236}">
                    <a16:creationId xmlns:a16="http://schemas.microsoft.com/office/drawing/2014/main" xmlns="" xmlns:a14="http://schemas.microsoft.com/office/drawing/2010/main" id="{9EF9C95B-EDBA-4D04-BCFA-49EFBBB06616}"/>
                  </a:ext>
                </a:extLst>
              </p:cNvPr>
              <p:cNvSpPr>
                <a:spLocks noRot="1" noChangeAspect="1" noMove="1" noResize="1" noEditPoints="1" noAdjustHandles="1" noChangeArrowheads="1" noChangeShapeType="1" noTextEdit="1"/>
              </p:cNvSpPr>
              <p:nvPr/>
            </p:nvSpPr>
            <p:spPr>
              <a:xfrm>
                <a:off x="7285144" y="3462314"/>
                <a:ext cx="4128080" cy="332808"/>
              </a:xfrm>
              <a:prstGeom prst="wedgeRectCallout">
                <a:avLst>
                  <a:gd name="adj1" fmla="val -67321"/>
                  <a:gd name="adj2" fmla="val 41946"/>
                </a:avLst>
              </a:prstGeom>
              <a:blipFill>
                <a:blip r:embed="rId10" cstate="print"/>
                <a:stretch>
                  <a:fillRect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470935" y="5624127"/>
                <a:ext cx="4724422" cy="1140542"/>
              </a:xfrm>
              <a:prstGeom prst="wedgeRectCallout">
                <a:avLst>
                  <a:gd name="adj1" fmla="val -58505"/>
                  <a:gd name="adj2" fmla="val -48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weighs it by how likely this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r>
                      <a:rPr lang="en-IN" sz="1400" i="1" dirty="0" smtClean="0">
                        <a:solidFill>
                          <a:schemeClr val="tx1"/>
                        </a:solidFill>
                        <a:latin typeface="Cambria Math" panose="02040503050406030204" pitchFamily="18" charset="0"/>
                        <a:sym typeface="Wingdings" panose="05000000000000000000" pitchFamily="2" charset="2"/>
                      </a:rPr>
                      <m:t> </m:t>
                    </m:r>
                  </m:oMath>
                </a14:m>
                <a:r>
                  <a:rPr lang="en-IN" sz="1400" dirty="0">
                    <a:solidFill>
                      <a:schemeClr val="tx1"/>
                    </a:solidFill>
                    <a:latin typeface="Abadi Extra Light" panose="020B0204020104020204" pitchFamily="34" charset="0"/>
                    <a:sym typeface="Wingdings" panose="05000000000000000000" pitchFamily="2" charset="2"/>
                  </a:rPr>
                  <a:t>is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 all such posterior weighted predictions. Note that not each value of theta is given equal importance here in the averaging</a:t>
                </a:r>
              </a:p>
            </p:txBody>
          </p:sp>
        </mc:Choice>
        <mc:Fallback>
          <p:sp>
            <p:nvSpPr>
              <p:cNvPr id="14" name="Speech Bubble: Rectangle 13">
                <a:extLst>
                  <a:ext uri="{FF2B5EF4-FFF2-40B4-BE49-F238E27FC236}">
                    <a16:creationId xmlns:a16="http://schemas.microsoft.com/office/drawing/2014/main" xmlns="" xmlns:a14="http://schemas.microsoft.com/office/drawing/2010/main" id="{0236442A-5DFB-4861-89FE-C3EDC5EB55CF}"/>
                  </a:ext>
                </a:extLst>
              </p:cNvPr>
              <p:cNvSpPr>
                <a:spLocks noRot="1" noChangeAspect="1" noMove="1" noResize="1" noEditPoints="1" noAdjustHandles="1" noChangeArrowheads="1" noChangeShapeType="1" noTextEdit="1"/>
              </p:cNvSpPr>
              <p:nvPr/>
            </p:nvSpPr>
            <p:spPr>
              <a:xfrm>
                <a:off x="6470935" y="5624127"/>
                <a:ext cx="4724422" cy="1140542"/>
              </a:xfrm>
              <a:prstGeom prst="wedgeRectCallout">
                <a:avLst>
                  <a:gd name="adj1" fmla="val -58505"/>
                  <a:gd name="adj2" fmla="val -4835"/>
                </a:avLst>
              </a:prstGeom>
              <a:blipFill>
                <a:blip r:embed="rId11" cstate="print"/>
                <a:stretch>
                  <a:fillRect t="-1579"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xmlns="" id="{2704D477-77B5-42A4-9FFB-305987D0980F}"/>
              </a:ext>
            </a:extLst>
          </p:cNvPr>
          <p:cNvSpPr/>
          <p:nvPr/>
        </p:nvSpPr>
        <p:spPr>
          <a:xfrm>
            <a:off x="7726504" y="4479941"/>
            <a:ext cx="2979596" cy="490390"/>
          </a:xfrm>
          <a:prstGeom prst="wedgeRectCallout">
            <a:avLst>
              <a:gd name="adj1" fmla="val -76258"/>
              <a:gd name="adj2" fmla="val 306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“plug-in prediction” </a:t>
            </a:r>
            <a:r>
              <a:rPr lang="en-IN" sz="1400" dirty="0">
                <a:solidFill>
                  <a:schemeClr val="tx1"/>
                </a:solidFill>
                <a:latin typeface="Abadi Extra Light" panose="020B0204020104020204" pitchFamily="34" charset="0"/>
              </a:rPr>
              <a:t>(simply plugged in the singe estimate we had)</a:t>
            </a:r>
            <a:endParaRPr lang="en-IN" sz="1400" b="1"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mc:Choice xmlns:a14="http://schemas.microsoft.com/office/drawing/2010/main" xmlns="" Requires="a14">
          <p:sp>
            <p:nvSpPr>
              <p:cNvPr id="6" name="TextBox 5">
                <a:extLst>
                  <a:ext uri="{FF2B5EF4-FFF2-40B4-BE49-F238E27FC236}">
                    <a16:creationId xmlns:a16="http://schemas.microsoft.com/office/drawing/2014/main" id="{7C902CD2-F8D7-4484-A8F2-5376CC67A42F}"/>
                  </a:ext>
                </a:extLst>
              </p:cNvPr>
              <p:cNvSpPr txBox="1"/>
              <p:nvPr/>
            </p:nvSpPr>
            <p:spPr>
              <a:xfrm>
                <a:off x="1695682" y="6486198"/>
                <a:ext cx="1690463"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𝔼</m:t>
                          </m:r>
                        </m:e>
                        <m:sub>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sub>
                      </m:sSub>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e>
                        <m:e>
                          <m:r>
                            <a:rPr lang="en-IN" i="1">
                              <a:latin typeface="Cambria Math" panose="02040503050406030204" pitchFamily="18" charset="0"/>
                            </a:rPr>
                            <m:t>𝜃</m:t>
                          </m:r>
                        </m:e>
                      </m:d>
                      <m:r>
                        <a:rPr lang="en-IN" i="1">
                          <a:latin typeface="Cambria Math" panose="02040503050406030204" pitchFamily="18" charset="0"/>
                        </a:rPr>
                        <m:t>]</m:t>
                      </m:r>
                    </m:oMath>
                  </m:oMathPara>
                </a14:m>
                <a:endParaRPr lang="en-IN" dirty="0"/>
              </a:p>
            </p:txBody>
          </p:sp>
        </mc:Choice>
        <mc:Fallback>
          <p:sp>
            <p:nvSpPr>
              <p:cNvPr id="6" name="TextBox 5">
                <a:extLst>
                  <a:ext uri="{FF2B5EF4-FFF2-40B4-BE49-F238E27FC236}">
                    <a16:creationId xmlns:a16="http://schemas.microsoft.com/office/drawing/2014/main" xmlns="" xmlns:a14="http://schemas.microsoft.com/office/drawing/2010/main" id="{7C902CD2-F8D7-4484-A8F2-5376CC67A42F}"/>
                  </a:ext>
                </a:extLst>
              </p:cNvPr>
              <p:cNvSpPr txBox="1">
                <a:spLocks noRot="1" noChangeAspect="1" noMove="1" noResize="1" noEditPoints="1" noAdjustHandles="1" noChangeArrowheads="1" noChangeShapeType="1" noTextEdit="1"/>
              </p:cNvSpPr>
              <p:nvPr/>
            </p:nvSpPr>
            <p:spPr>
              <a:xfrm>
                <a:off x="1695682" y="6486198"/>
                <a:ext cx="1690463" cy="345544"/>
              </a:xfrm>
              <a:prstGeom prst="rect">
                <a:avLst/>
              </a:prstGeom>
              <a:blipFill>
                <a:blip r:embed="rId12" cstate="print"/>
                <a:stretch>
                  <a:fillRect l="-2527" r="-5054" b="-22807"/>
                </a:stretch>
              </a:blipFill>
            </p:spPr>
            <p:txBody>
              <a:bodyPr/>
              <a:lstStyle/>
              <a:p>
                <a:r>
                  <a:rPr lang="en-IN">
                    <a:noFill/>
                  </a:rPr>
                  <a:t> </a:t>
                </a:r>
              </a:p>
            </p:txBody>
          </p:sp>
        </mc:Fallback>
      </mc:AlternateContent>
      <p:sp>
        <p:nvSpPr>
          <p:cNvPr id="18" name="Oval 17">
            <a:extLst>
              <a:ext uri="{FF2B5EF4-FFF2-40B4-BE49-F238E27FC236}">
                <a16:creationId xmlns:a16="http://schemas.microsoft.com/office/drawing/2014/main" xmlns="" id="{D48E4907-EFCB-4893-A96F-C75C5C0825B1}"/>
              </a:ext>
            </a:extLst>
          </p:cNvPr>
          <p:cNvSpPr/>
          <p:nvPr/>
        </p:nvSpPr>
        <p:spPr>
          <a:xfrm>
            <a:off x="3066474" y="5624127"/>
            <a:ext cx="3103418" cy="915218"/>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xmlns="" id="{39845B12-EAEF-4E79-8CF9-A5768755169A}"/>
              </a:ext>
            </a:extLst>
          </p:cNvPr>
          <p:cNvCxnSpPr>
            <a:cxnSpLocks/>
          </p:cNvCxnSpPr>
          <p:nvPr/>
        </p:nvCxnSpPr>
        <p:spPr>
          <a:xfrm flipV="1">
            <a:off x="2906638" y="6386760"/>
            <a:ext cx="319671" cy="871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peech Bubble: Rectangle 18">
            <a:extLst>
              <a:ext uri="{FF2B5EF4-FFF2-40B4-BE49-F238E27FC236}">
                <a16:creationId xmlns:a16="http://schemas.microsoft.com/office/drawing/2014/main" xmlns="" id="{34803845-9DC1-4A23-8317-0BFC62201779}"/>
              </a:ext>
            </a:extLst>
          </p:cNvPr>
          <p:cNvSpPr/>
          <p:nvPr/>
        </p:nvSpPr>
        <p:spPr>
          <a:xfrm>
            <a:off x="8869505" y="1072452"/>
            <a:ext cx="2779569" cy="510518"/>
          </a:xfrm>
          <a:prstGeom prst="wedgeRectCallout">
            <a:avLst>
              <a:gd name="adj1" fmla="val -99059"/>
              <a:gd name="adj2" fmla="val 853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example, PMF of the label of a new test input in classification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xmlns="" id="{80F2F1FB-25ED-40EC-B188-91C933EE1F92}"/>
              </a:ext>
            </a:extLst>
          </p:cNvPr>
          <p:cNvSpPr/>
          <p:nvPr/>
        </p:nvSpPr>
        <p:spPr>
          <a:xfrm>
            <a:off x="186138" y="3037306"/>
            <a:ext cx="2779569" cy="510518"/>
          </a:xfrm>
          <a:prstGeom prst="wedgeRectCallout">
            <a:avLst>
              <a:gd name="adj1" fmla="val 15423"/>
              <a:gd name="adj2" fmla="val -1109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xmlns="" val="3376191228"/>
      </p:ext>
    </p:extLst>
  </p:cSld>
  <p:clrMapOvr>
    <a:masterClrMapping/>
  </p:clrMapOvr>
  <mc:AlternateContent xmlns:mc="http://schemas.openxmlformats.org/markup-compatibility/2006">
    <mc:Choice xmlns:p14="http://schemas.microsoft.com/office/powerpoint/2010/main" xmlns="" Requires="p14">
      <p:transition spd="slow" p14:dur="2000" advTm="250836"/>
    </mc:Choice>
    <mc:Fallback>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charRg st="2" end="2"/>
                                            </p:txEl>
                                          </p:spTgt>
                                        </p:tgtEl>
                                        <p:attrNameLst>
                                          <p:attrName>style.visibility</p:attrName>
                                        </p:attrNameLst>
                                      </p:cBhvr>
                                      <p:to>
                                        <p:strVal val="visible"/>
                                      </p:to>
                                    </p:set>
                                    <p:animEffect transition="in" filter="wipe(down)">
                                      <p:cBhvr>
                                        <p:cTn id="12" dur="500"/>
                                        <p:tgtEl>
                                          <p:spTgt spid="4">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charRg st="2" end="2"/>
                                            </p:txEl>
                                          </p:spTgt>
                                        </p:tgtEl>
                                        <p:attrNameLst>
                                          <p:attrName>style.visibility</p:attrName>
                                        </p:attrNameLst>
                                      </p:cBhvr>
                                      <p:to>
                                        <p:strVal val="visible"/>
                                      </p:to>
                                    </p:set>
                                    <p:animEffect transition="in" filter="wipe(down)">
                                      <p:cBhvr>
                                        <p:cTn id="57" dur="500"/>
                                        <p:tgtEl>
                                          <p:spTgt spid="4">
                                            <p:txEl>
                                              <p:char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
                                            <p:txEl>
                                              <p:charRg st="2" end="2"/>
                                            </p:txEl>
                                          </p:spTgt>
                                        </p:tgtEl>
                                        <p:attrNameLst>
                                          <p:attrName>style.visibility</p:attrName>
                                        </p:attrNameLst>
                                      </p:cBhvr>
                                      <p:to>
                                        <p:strVal val="visible"/>
                                      </p:to>
                                    </p:set>
                                    <p:animEffect transition="in" filter="wipe(down)">
                                      <p:cBhvr>
                                        <p:cTn id="72" dur="500"/>
                                        <p:tgtEl>
                                          <p:spTgt spid="4">
                                            <p:txEl>
                                              <p:char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dow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par>
                                <p:cTn id="93" presetID="22" presetClass="entr" presetSubtype="4"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down)">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10" grpId="0" animBg="1"/>
      <p:bldP spid="11" grpId="0" animBg="1"/>
      <p:bldP spid="13" grpId="0" animBg="1"/>
      <p:bldP spid="14" grpId="0" animBg="1"/>
      <p:bldP spid="15" grpId="0" animBg="1"/>
      <p:bldP spid="6" grpId="0" animBg="1"/>
      <p:bldP spid="18" grpId="0" animBg="1"/>
      <p:bldP spid="19"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 (Example)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17</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let’s compute probability of the </a:t>
                </a:r>
                <a14:m>
                  <m:oMath xmlns:m="http://schemas.openxmlformats.org/officeDocument/2006/math">
                    <m:sSup>
                      <m:sSupPr>
                        <m:ctrlPr>
                          <a:rPr lang="en-GB" sz="2600" i="1" dirty="0" smtClean="0">
                            <a:latin typeface="Cambria Math" panose="02040503050406030204" pitchFamily="18" charset="0"/>
                          </a:rPr>
                        </m:ctrlPr>
                      </m:sSupPr>
                      <m:e>
                        <m:d>
                          <m:dPr>
                            <m:ctrlPr>
                              <a:rPr lang="en-GB" sz="2600" i="1" dirty="0" smtClean="0">
                                <a:latin typeface="Cambria Math" panose="02040503050406030204" pitchFamily="18" charset="0"/>
                              </a:rPr>
                            </m:ctrlPr>
                          </m:dPr>
                          <m:e>
                            <m:r>
                              <a:rPr lang="en-GB" sz="2600" i="1" dirty="0" smtClean="0">
                                <a:latin typeface="Cambria Math" panose="02040503050406030204" pitchFamily="18" charset="0"/>
                              </a:rPr>
                              <m:t>𝑁</m:t>
                            </m:r>
                            <m:r>
                              <a:rPr lang="en-GB" sz="2600" i="1" dirty="0" smtClean="0">
                                <a:latin typeface="Cambria Math" panose="02040503050406030204" pitchFamily="18" charset="0"/>
                              </a:rPr>
                              <m:t>+1</m:t>
                            </m:r>
                          </m:e>
                        </m:d>
                      </m:e>
                      <m:sup>
                        <m:r>
                          <a:rPr lang="en-GB" sz="2600" i="1" dirty="0" err="1" smtClean="0">
                            <a:latin typeface="Cambria Math" panose="02040503050406030204" pitchFamily="18" charset="0"/>
                          </a:rPr>
                          <m:t>𝑡h</m:t>
                        </m:r>
                      </m:sup>
                    </m:sSup>
                    <m:r>
                      <a:rPr lang="en-GB" sz="2600" i="1" dirty="0" smtClean="0">
                        <a:latin typeface="Cambria Math" panose="02040503050406030204" pitchFamily="18" charset="0"/>
                      </a:rPr>
                      <m:t> </m:t>
                    </m:r>
                  </m:oMath>
                </a14:m>
                <a:r>
                  <a:rPr lang="en-GB" sz="2600" dirty="0">
                    <a:latin typeface="Abadi Extra Light" panose="020B0204020104020204" pitchFamily="34" charset="0"/>
                  </a:rPr>
                  <a:t>toss showing head</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to come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53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p:sp>
            <p:nvSpPr>
              <p:cNvPr id="15" name="TextBox 14">
                <a:extLst>
                  <a:ext uri="{FF2B5EF4-FFF2-40B4-BE49-F238E27FC236}">
                    <a16:creationId xmlns:a16="http://schemas.microsoft.com/office/drawing/2014/main" xmlns="" xmlns:a14="http://schemas.microsoft.com/office/drawing/2010/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p:sp>
            <p:nvSpPr>
              <p:cNvPr id="16" name="TextBox 15">
                <a:extLst>
                  <a:ext uri="{FF2B5EF4-FFF2-40B4-BE49-F238E27FC236}">
                    <a16:creationId xmlns:a16="http://schemas.microsoft.com/office/drawing/2014/main" xmlns="" xmlns:a14="http://schemas.microsoft.com/office/drawing/2010/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p:sp>
            <p:nvSpPr>
              <p:cNvPr id="6" name="Rectangle 5">
                <a:extLst>
                  <a:ext uri="{FF2B5EF4-FFF2-40B4-BE49-F238E27FC236}">
                    <a16:creationId xmlns:a16="http://schemas.microsoft.com/office/drawing/2014/main" xmlns="" xmlns:a14="http://schemas.microsoft.com/office/drawing/2010/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cstate="print"/>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xmlns="" id="{7A9EF5C1-48CF-4D32-86B0-25F1C367B41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a:extLst>
              <a:ext uri="{FF2B5EF4-FFF2-40B4-BE49-F238E27FC236}">
                <a16:creationId xmlns:a16="http://schemas.microsoft.com/office/drawing/2014/main" xmlns="" id="{9BEBA1B8-D7CB-434E-8C4F-A5B387DE697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a:extLst>
              <a:ext uri="{FF2B5EF4-FFF2-40B4-BE49-F238E27FC236}">
                <a16:creationId xmlns:a16="http://schemas.microsoft.com/office/drawing/2014/main" xmlns="" id="{ACC39822-733F-4404-A0C4-45A603913DC9}"/>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p:sp>
            <p:nvSpPr>
              <p:cNvPr id="20" name="Speech Bubble: Rectangle 19">
                <a:extLst>
                  <a:ext uri="{FF2B5EF4-FFF2-40B4-BE49-F238E27FC236}">
                    <a16:creationId xmlns:a16="http://schemas.microsoft.com/office/drawing/2014/main" xmlns=""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cstate="print"/>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xmlns="" id="{8C0EE657-31A4-460F-881D-CD75D82CF9A8}"/>
              </a:ext>
            </a:extLst>
          </p:cNvPr>
          <p:cNvPicPr>
            <a:picLocks noChangeAspect="1"/>
          </p:cNvPicPr>
          <p:nvPr/>
        </p:nvPicPr>
        <p:blipFill>
          <a:blip r:embed="rId11" cstate="print"/>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xmlns=""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xmlns="" val="1826141436"/>
      </p:ext>
    </p:extLst>
  </p:cSld>
  <p:clrMapOvr>
    <a:masterClrMapping/>
  </p:clrMapOvr>
  <mc:AlternateContent xmlns:mc="http://schemas.openxmlformats.org/markup-compatibility/2006">
    <mc:Choice xmlns:p14="http://schemas.microsoft.com/office/powerpoint/2010/main" xmlns="" Requires="p14">
      <p:transition spd="slow" p14:dur="2000" advTm="232361"/>
    </mc:Choice>
    <mc:Fallback>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charRg st="2" end="2"/>
                                            </p:txEl>
                                          </p:spTgt>
                                        </p:tgtEl>
                                        <p:attrNameLst>
                                          <p:attrName>style.visibility</p:attrName>
                                        </p:attrNameLst>
                                      </p:cBhvr>
                                      <p:to>
                                        <p:strVal val="visible"/>
                                      </p:to>
                                    </p:set>
                                    <p:animEffect transition="in" filter="wipe(down)">
                                      <p:cBhvr>
                                        <p:cTn id="12" dur="500"/>
                                        <p:tgtEl>
                                          <p:spTgt spid="4">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charRg st="2" end="2"/>
                                            </p:txEl>
                                          </p:spTgt>
                                        </p:tgtEl>
                                        <p:attrNameLst>
                                          <p:attrName>style.visibility</p:attrName>
                                        </p:attrNameLst>
                                      </p:cBhvr>
                                      <p:to>
                                        <p:strVal val="visible"/>
                                      </p:to>
                                    </p:set>
                                    <p:animEffect transition="in" filter="wipe(down)">
                                      <p:cBhvr>
                                        <p:cTn id="28" dur="500"/>
                                        <p:tgtEl>
                                          <p:spTgt spid="4">
                                            <p:txEl>
                                              <p:char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20"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Modeling: A Summary</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Likelihood corresponds to a loss function; prior corresponds to a </a:t>
            </a:r>
            <a:r>
              <a:rPr lang="en-GB" sz="2600" dirty="0" err="1">
                <a:latin typeface="Abadi Extra Light" panose="020B0204020104020204" pitchFamily="34" charset="0"/>
              </a:rPr>
              <a:t>regularizer</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Can choose likelihoods and priors based on the nature/property of data/parameters</a:t>
            </a:r>
          </a:p>
          <a:p>
            <a:pPr>
              <a:buFont typeface="Wingdings" panose="05000000000000000000" pitchFamily="2" charset="2"/>
              <a:buChar char="§"/>
            </a:pPr>
            <a:r>
              <a:rPr lang="en-GB" sz="2600" dirty="0">
                <a:latin typeface="Abadi Extra Light" panose="020B0204020104020204" pitchFamily="34" charset="0"/>
              </a:rPr>
              <a:t>MLE estimation = unregularized loss function minimization</a:t>
            </a:r>
          </a:p>
          <a:p>
            <a:pPr>
              <a:buFont typeface="Wingdings" panose="05000000000000000000" pitchFamily="2" charset="2"/>
              <a:buChar char="§"/>
            </a:pPr>
            <a:r>
              <a:rPr lang="en-GB" sz="2600" dirty="0">
                <a:latin typeface="Abadi Extra Light" panose="020B0204020104020204" pitchFamily="34" charset="0"/>
              </a:rPr>
              <a:t>MAP estimation = regularized loss function minimization</a:t>
            </a:r>
          </a:p>
          <a:p>
            <a:pPr>
              <a:buFont typeface="Wingdings" panose="05000000000000000000" pitchFamily="2" charset="2"/>
              <a:buChar char="§"/>
            </a:pPr>
            <a:r>
              <a:rPr lang="en-GB" sz="2600" dirty="0">
                <a:latin typeface="Abadi Extra Light" panose="020B0204020104020204" pitchFamily="34" charset="0"/>
              </a:rPr>
              <a:t>Allows us to do fully Bayesian learning (learning the full distribution of the parameters)</a:t>
            </a:r>
          </a:p>
          <a:p>
            <a:pPr>
              <a:buFont typeface="Wingdings" panose="05000000000000000000" pitchFamily="2" charset="2"/>
              <a:buChar char="§"/>
            </a:pPr>
            <a:r>
              <a:rPr lang="en-GB" sz="2600" dirty="0">
                <a:latin typeface="Abadi Extra Light" panose="020B0204020104020204" pitchFamily="34" charset="0"/>
              </a:rPr>
              <a:t>Makes robust predictions by posterior averaging (rather than using point estimate</a:t>
            </a:r>
            <a:r>
              <a:rPr lang="en-GB" sz="2600" dirty="0" smtClean="0">
                <a:latin typeface="Abadi Extra Light" panose="020B0204020104020204" pitchFamily="34" charset="0"/>
              </a:rPr>
              <a:t>)</a:t>
            </a:r>
            <a:r>
              <a:rPr lang="en-IN" dirty="0" smtClean="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xmlns="" val="2909577379"/>
      </p:ext>
    </p:extLst>
  </p:cSld>
  <p:clrMapOvr>
    <a:masterClrMapping/>
  </p:clrMapOvr>
  <mc:AlternateContent xmlns:mc="http://schemas.openxmlformats.org/markup-compatibility/2006">
    <mc:Choice xmlns:p14="http://schemas.microsoft.com/office/powerpoint/2010/main" xmlns="" Requires="p14">
      <p:transition spd="slow" p14:dur="2000" advTm="166344"/>
    </mc:Choice>
    <mc:Fallback>
      <p:transition spd="slow" advTm="1663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Quick announcements</a:t>
            </a:r>
            <a:endParaRPr lang="en-GB" dirty="0"/>
          </a:p>
        </p:txBody>
      </p:sp>
      <p:sp>
        <p:nvSpPr>
          <p:cNvPr id="3" name="Content Placeholder 2"/>
          <p:cNvSpPr>
            <a:spLocks noGrp="1"/>
          </p:cNvSpPr>
          <p:nvPr>
            <p:ph idx="1"/>
          </p:nvPr>
        </p:nvSpPr>
        <p:spPr/>
        <p:txBody>
          <a:bodyPr/>
          <a:lstStyle/>
          <a:p>
            <a:r>
              <a:rPr lang="en-US" dirty="0" smtClean="0"/>
              <a:t>Your mid-sem exam is being graded</a:t>
            </a:r>
          </a:p>
          <a:p>
            <a:r>
              <a:rPr lang="en-US" dirty="0" smtClean="0"/>
              <a:t>Marks will likely be released by the end of this week</a:t>
            </a:r>
          </a:p>
          <a:p>
            <a:r>
              <a:rPr lang="en-US" dirty="0" smtClean="0"/>
              <a:t>Assignment 2 is due at the end of this week</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1565492-80F2-4DB4-B6D4-FE2192C91BC3}"/>
              </a:ext>
            </a:extLst>
          </p:cNvPr>
          <p:cNvSpPr/>
          <p:nvPr/>
        </p:nvSpPr>
        <p:spPr>
          <a:xfrm>
            <a:off x="2813901" y="5443504"/>
            <a:ext cx="7348756" cy="56742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smtClean="0">
                <a:solidFill>
                  <a:schemeClr val="accent2">
                    <a:lumMod val="75000"/>
                  </a:schemeClr>
                </a:solidFill>
              </a:rPr>
              <a:t>MLE recap</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The goal in MLE is to find the optimal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r>
                  <a:rPr lang="en-GB" sz="2600" dirty="0">
                    <a:latin typeface="Abadi Extra Light" panose="020B0204020104020204" pitchFamily="34" charset="0"/>
                  </a:rPr>
                  <a:t>by maximizing the likelihood</a:t>
                </a:r>
              </a:p>
              <a:p>
                <a:pPr>
                  <a:buFont typeface="Wingdings" panose="05000000000000000000" pitchFamily="2" charset="2"/>
                  <a:buChar char="§"/>
                </a:pPr>
                <a:r>
                  <a:rPr lang="en-GB" sz="2600" dirty="0">
                    <a:latin typeface="Abadi Extra Light" panose="020B0204020104020204" pitchFamily="34" charset="0"/>
                  </a:rPr>
                  <a:t>In practice, we maximize the log of the likelihood (</a:t>
                </a:r>
                <a:r>
                  <a:rPr lang="en-GB" sz="2600" dirty="0">
                    <a:solidFill>
                      <a:srgbClr val="0000FF"/>
                    </a:solidFill>
                    <a:latin typeface="Abadi Extra Light" panose="020B0204020104020204" pitchFamily="34" charset="0"/>
                  </a:rPr>
                  <a:t>log-likelihood</a:t>
                </a:r>
                <a:r>
                  <a:rPr lang="en-GB" sz="2600" dirty="0">
                    <a:latin typeface="Abadi Extra Light" panose="020B0204020104020204" pitchFamily="34" charset="0"/>
                  </a:rPr>
                  <a:t> in short)</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the MLE problem is</a:t>
                </a:r>
              </a:p>
              <a:p>
                <a:pPr marL="0" indent="0">
                  <a:buNone/>
                </a:pPr>
                <a:r>
                  <a:rPr lang="en-GB" sz="2600" dirty="0">
                    <a:latin typeface="Abadi Extra Light" panose="020B0204020104020204" pitchFamily="34" charset="0"/>
                  </a:rPr>
                  <a:t>	                  </a:t>
                </a:r>
                <a14:m>
                  <m:oMath xmlns:m="http://schemas.openxmlformats.org/officeDocument/2006/math">
                    <m:r>
                      <a:rPr lang="en-IN" sz="2600" b="0" i="0" smtClean="0">
                        <a:latin typeface="Cambria Math" panose="02040503050406030204" pitchFamily="18" charset="0"/>
                      </a:rPr>
                      <m:t> </m:t>
                    </m:r>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𝜃</m:t>
                        </m:r>
                      </m:e>
                      <m:sub>
                        <m:r>
                          <a:rPr lang="en-IN" sz="2600" b="0" i="1" smtClean="0">
                            <a:latin typeface="Cambria Math" panose="02040503050406030204" pitchFamily="18" charset="0"/>
                          </a:rPr>
                          <m:t>𝑀𝐿𝐸</m:t>
                        </m:r>
                      </m:sub>
                    </m:sSub>
                    <m:r>
                      <a:rPr lang="en-IN" sz="2600" b="0" i="1" smtClean="0">
                        <a:latin typeface="Cambria Math" panose="02040503050406030204" pitchFamily="18" charset="0"/>
                      </a:rPr>
                      <m:t>= </m:t>
                    </m:r>
                    <m:r>
                      <m:rPr>
                        <m:sty m:val="p"/>
                      </m:rPr>
                      <a:rPr lang="en-IN" sz="2600" b="0" i="1" smtClean="0">
                        <a:latin typeface="Cambria Math" panose="02040503050406030204" pitchFamily="18" charset="0"/>
                      </a:rPr>
                      <m:t>arg</m:t>
                    </m:r>
                    <m:limLow>
                      <m:limLowPr>
                        <m:ctrlPr>
                          <a:rPr lang="en-IN" sz="2600" b="0" i="1" smtClean="0">
                            <a:latin typeface="Cambria Math" panose="02040503050406030204" pitchFamily="18" charset="0"/>
                          </a:rPr>
                        </m:ctrlPr>
                      </m:limLowPr>
                      <m:e>
                        <m:r>
                          <m:rPr>
                            <m:sty m:val="p"/>
                          </m:rPr>
                          <a:rPr lang="en-IN" sz="2600" b="0" i="0" smtClean="0">
                            <a:latin typeface="Cambria Math" panose="02040503050406030204" pitchFamily="18" charset="0"/>
                          </a:rPr>
                          <m:t>max</m:t>
                        </m:r>
                      </m:e>
                      <m:lim>
                        <m:r>
                          <a:rPr lang="en-IN" sz="2600" b="0" i="1" smtClean="0">
                            <a:latin typeface="Cambria Math" panose="02040503050406030204" pitchFamily="18" charset="0"/>
                          </a:rPr>
                          <m:t>𝜃</m:t>
                        </m:r>
                      </m:lim>
                    </m:limLow>
                    <m:r>
                      <a:rPr lang="en-IN" sz="2600" b="0" i="1" smtClean="0">
                        <a:latin typeface="Cambria Math" panose="02040503050406030204" pitchFamily="18" charset="0"/>
                      </a:rPr>
                      <m:t> </m:t>
                    </m:r>
                    <m:r>
                      <a:rPr lang="en-IN" sz="2600" b="0" i="1" smtClean="0">
                        <a:latin typeface="Cambria Math" panose="02040503050406030204" pitchFamily="18" charset="0"/>
                      </a:rPr>
                      <m:t>𝐿𝐿</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𝜃</m:t>
                        </m:r>
                      </m:e>
                    </m:d>
                    <m:r>
                      <a:rPr lang="en-IN" sz="2600" b="0" i="1" smtClean="0">
                        <a:latin typeface="Cambria Math" panose="02040503050406030204" pitchFamily="18" charset="0"/>
                      </a:rPr>
                      <m:t>=</m:t>
                    </m:r>
                    <m:r>
                      <m:rPr>
                        <m:sty m:val="p"/>
                      </m:rPr>
                      <a:rPr lang="en-IN" sz="2600" b="0" i="1" smtClean="0">
                        <a:latin typeface="Cambria Math" panose="02040503050406030204" pitchFamily="18" charset="0"/>
                      </a:rPr>
                      <m:t>arg</m:t>
                    </m:r>
                    <m:limLow>
                      <m:limLowPr>
                        <m:ctrlPr>
                          <a:rPr lang="en-IN" sz="2600" b="0" i="1" smtClean="0">
                            <a:latin typeface="Cambria Math" panose="02040503050406030204" pitchFamily="18" charset="0"/>
                          </a:rPr>
                        </m:ctrlPr>
                      </m:limLowPr>
                      <m:e>
                        <m:r>
                          <m:rPr>
                            <m:sty m:val="p"/>
                          </m:rPr>
                          <a:rPr lang="en-IN" sz="2600" b="0" i="0" smtClean="0">
                            <a:latin typeface="Cambria Math" panose="02040503050406030204" pitchFamily="18" charset="0"/>
                          </a:rPr>
                          <m:t>max</m:t>
                        </m:r>
                        <m:r>
                          <a:rPr lang="en-IN" sz="2600" b="0" i="0" smtClean="0">
                            <a:latin typeface="Cambria Math" panose="02040503050406030204" pitchFamily="18" charset="0"/>
                          </a:rPr>
                          <m:t> </m:t>
                        </m:r>
                      </m:e>
                      <m:lim>
                        <m:r>
                          <a:rPr lang="en-IN" sz="2600" b="0" i="1" smtClean="0">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a14:m>
                <a:endParaRPr lang="en-GB" sz="2600"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is now an optimization (maximization problem). Note: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r>
                  <a:rPr lang="en-GB" sz="2600" dirty="0">
                    <a:latin typeface="Abadi Extra Light" panose="020B0204020104020204" pitchFamily="34" charset="0"/>
                  </a:rPr>
                  <a:t>may have constraints</a:t>
                </a: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645" b="-3070"/>
                </a:stretch>
              </a:blipFill>
            </p:spPr>
            <p:txBody>
              <a:bodyPr/>
              <a:lstStyle/>
              <a:p>
                <a:r>
                  <a:rPr lang="en-IN">
                    <a:noFill/>
                  </a:rPr>
                  <a:t> </a:t>
                </a:r>
              </a:p>
            </p:txBody>
          </p:sp>
        </mc:Fallback>
      </mc:AlternateContent>
      <p:sp>
        <p:nvSpPr>
          <p:cNvPr id="20" name="Speech Bubble: Rectangle 19">
            <a:extLst>
              <a:ext uri="{FF2B5EF4-FFF2-40B4-BE49-F238E27FC236}">
                <a16:creationId xmlns:a16="http://schemas.microsoft.com/office/drawing/2014/main" xmlns="" id="{EFFE7525-03B2-433C-AEB5-E7756AE4571B}"/>
              </a:ext>
            </a:extLst>
          </p:cNvPr>
          <p:cNvSpPr/>
          <p:nvPr/>
        </p:nvSpPr>
        <p:spPr>
          <a:xfrm>
            <a:off x="3253229" y="2260839"/>
            <a:ext cx="2136914" cy="851840"/>
          </a:xfrm>
          <a:prstGeom prst="wedgeRectCallout">
            <a:avLst>
              <a:gd name="adj1" fmla="val -70942"/>
              <a:gd name="adj2" fmla="val 3756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Taking log doesn’t affect the optima since log is a monotonic function</a:t>
            </a:r>
            <a:endParaRPr lang="en-IN" sz="1600" b="0" dirty="0">
              <a:solidFill>
                <a:schemeClr val="tx1"/>
              </a:solidFill>
              <a:latin typeface="Abadi Extra Light" panose="020B0204020104020204" pitchFamily="34" charset="0"/>
            </a:endParaRPr>
          </a:p>
        </p:txBody>
      </p:sp>
      <p:sp>
        <p:nvSpPr>
          <p:cNvPr id="21" name="Freeform: Shape 20">
            <a:extLst>
              <a:ext uri="{FF2B5EF4-FFF2-40B4-BE49-F238E27FC236}">
                <a16:creationId xmlns:a16="http://schemas.microsoft.com/office/drawing/2014/main" xmlns="" id="{CB31BAF2-86D5-4E2B-926F-5A13D391A31E}"/>
              </a:ext>
            </a:extLst>
          </p:cNvPr>
          <p:cNvSpPr/>
          <p:nvPr/>
        </p:nvSpPr>
        <p:spPr>
          <a:xfrm>
            <a:off x="1842728" y="2576364"/>
            <a:ext cx="3086854" cy="1705272"/>
          </a:xfrm>
          <a:custGeom>
            <a:avLst/>
            <a:gdLst>
              <a:gd name="connsiteX0" fmla="*/ 0 w 3086854"/>
              <a:gd name="connsiteY0" fmla="*/ 1271546 h 1408137"/>
              <a:gd name="connsiteX1" fmla="*/ 466725 w 3086854"/>
              <a:gd name="connsiteY1" fmla="*/ 4721 h 1408137"/>
              <a:gd name="connsiteX2" fmla="*/ 1524000 w 3086854"/>
              <a:gd name="connsiteY2" fmla="*/ 823871 h 1408137"/>
              <a:gd name="connsiteX3" fmla="*/ 2181225 w 3086854"/>
              <a:gd name="connsiteY3" fmla="*/ 366671 h 1408137"/>
              <a:gd name="connsiteX4" fmla="*/ 2752725 w 3086854"/>
              <a:gd name="connsiteY4" fmla="*/ 1233446 h 1408137"/>
              <a:gd name="connsiteX5" fmla="*/ 3057525 w 3086854"/>
              <a:gd name="connsiteY5" fmla="*/ 1395371 h 1408137"/>
              <a:gd name="connsiteX6" fmla="*/ 3057525 w 3086854"/>
              <a:gd name="connsiteY6" fmla="*/ 1385846 h 1408137"/>
              <a:gd name="connsiteX0" fmla="*/ 0 w 3086854"/>
              <a:gd name="connsiteY0" fmla="*/ 1271846 h 1408437"/>
              <a:gd name="connsiteX1" fmla="*/ 170630 w 3086854"/>
              <a:gd name="connsiteY1" fmla="*/ 517066 h 1408437"/>
              <a:gd name="connsiteX2" fmla="*/ 466725 w 3086854"/>
              <a:gd name="connsiteY2" fmla="*/ 5021 h 1408437"/>
              <a:gd name="connsiteX3" fmla="*/ 1524000 w 3086854"/>
              <a:gd name="connsiteY3" fmla="*/ 824171 h 1408437"/>
              <a:gd name="connsiteX4" fmla="*/ 2181225 w 3086854"/>
              <a:gd name="connsiteY4" fmla="*/ 366971 h 1408437"/>
              <a:gd name="connsiteX5" fmla="*/ 2752725 w 3086854"/>
              <a:gd name="connsiteY5" fmla="*/ 1233746 h 1408437"/>
              <a:gd name="connsiteX6" fmla="*/ 3057525 w 3086854"/>
              <a:gd name="connsiteY6" fmla="*/ 1395671 h 1408437"/>
              <a:gd name="connsiteX7" fmla="*/ 3057525 w 3086854"/>
              <a:gd name="connsiteY7" fmla="*/ 1386146 h 1408437"/>
              <a:gd name="connsiteX0" fmla="*/ 0 w 3086854"/>
              <a:gd name="connsiteY0" fmla="*/ 1341136 h 1477727"/>
              <a:gd name="connsiteX1" fmla="*/ 170630 w 3086854"/>
              <a:gd name="connsiteY1" fmla="*/ 586356 h 1477727"/>
              <a:gd name="connsiteX2" fmla="*/ 466725 w 3086854"/>
              <a:gd name="connsiteY2" fmla="*/ 74311 h 1477727"/>
              <a:gd name="connsiteX3" fmla="*/ 1524000 w 3086854"/>
              <a:gd name="connsiteY3" fmla="*/ 893461 h 1477727"/>
              <a:gd name="connsiteX4" fmla="*/ 2181225 w 3086854"/>
              <a:gd name="connsiteY4" fmla="*/ 436261 h 1477727"/>
              <a:gd name="connsiteX5" fmla="*/ 2752725 w 3086854"/>
              <a:gd name="connsiteY5" fmla="*/ 1303036 h 1477727"/>
              <a:gd name="connsiteX6" fmla="*/ 3057525 w 3086854"/>
              <a:gd name="connsiteY6" fmla="*/ 1464961 h 1477727"/>
              <a:gd name="connsiteX7" fmla="*/ 3057525 w 3086854"/>
              <a:gd name="connsiteY7" fmla="*/ 1455436 h 1477727"/>
              <a:gd name="connsiteX0" fmla="*/ 0 w 3086854"/>
              <a:gd name="connsiteY0" fmla="*/ 1449897 h 1586488"/>
              <a:gd name="connsiteX1" fmla="*/ 170630 w 3086854"/>
              <a:gd name="connsiteY1" fmla="*/ 695117 h 1586488"/>
              <a:gd name="connsiteX2" fmla="*/ 693227 w 3086854"/>
              <a:gd name="connsiteY2" fmla="*/ 32070 h 1586488"/>
              <a:gd name="connsiteX3" fmla="*/ 1524000 w 3086854"/>
              <a:gd name="connsiteY3" fmla="*/ 1002222 h 1586488"/>
              <a:gd name="connsiteX4" fmla="*/ 2181225 w 3086854"/>
              <a:gd name="connsiteY4" fmla="*/ 545022 h 1586488"/>
              <a:gd name="connsiteX5" fmla="*/ 2752725 w 3086854"/>
              <a:gd name="connsiteY5" fmla="*/ 1411797 h 1586488"/>
              <a:gd name="connsiteX6" fmla="*/ 3057525 w 3086854"/>
              <a:gd name="connsiteY6" fmla="*/ 1573722 h 1586488"/>
              <a:gd name="connsiteX7" fmla="*/ 3057525 w 3086854"/>
              <a:gd name="connsiteY7" fmla="*/ 1564197 h 1586488"/>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752725 w 3086854"/>
              <a:gd name="connsiteY5" fmla="*/ 1409613 h 1584304"/>
              <a:gd name="connsiteX6" fmla="*/ 3057525 w 3086854"/>
              <a:gd name="connsiteY6" fmla="*/ 1571538 h 1584304"/>
              <a:gd name="connsiteX7" fmla="*/ 3057525 w 3086854"/>
              <a:gd name="connsiteY7" fmla="*/ 1562013 h 158430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685613 w 3086854"/>
              <a:gd name="connsiteY5" fmla="*/ 1444559 h 1585694"/>
              <a:gd name="connsiteX6" fmla="*/ 3057525 w 3086854"/>
              <a:gd name="connsiteY6" fmla="*/ 1572928 h 1585694"/>
              <a:gd name="connsiteX7" fmla="*/ 3057525 w 3086854"/>
              <a:gd name="connsiteY7" fmla="*/ 1563403 h 1585694"/>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685613 w 3086854"/>
              <a:gd name="connsiteY5" fmla="*/ 1443169 h 1584304"/>
              <a:gd name="connsiteX6" fmla="*/ 3057525 w 3086854"/>
              <a:gd name="connsiteY6" fmla="*/ 1571538 h 1584304"/>
              <a:gd name="connsiteX7" fmla="*/ 3057525 w 3086854"/>
              <a:gd name="connsiteY7" fmla="*/ 1562013 h 1584304"/>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685613 w 3086854"/>
              <a:gd name="connsiteY5" fmla="*/ 1443169 h 1584304"/>
              <a:gd name="connsiteX6" fmla="*/ 3057525 w 3086854"/>
              <a:gd name="connsiteY6" fmla="*/ 1571538 h 1584304"/>
              <a:gd name="connsiteX7" fmla="*/ 3057525 w 3086854"/>
              <a:gd name="connsiteY7" fmla="*/ 1562013 h 1584304"/>
              <a:gd name="connsiteX0" fmla="*/ 0 w 3086854"/>
              <a:gd name="connsiteY0" fmla="*/ 1531664 h 1668255"/>
              <a:gd name="connsiteX1" fmla="*/ 170630 w 3086854"/>
              <a:gd name="connsiteY1" fmla="*/ 785273 h 1668255"/>
              <a:gd name="connsiteX2" fmla="*/ 693227 w 3086854"/>
              <a:gd name="connsiteY2" fmla="*/ 113837 h 1668255"/>
              <a:gd name="connsiteX3" fmla="*/ 1524000 w 3086854"/>
              <a:gd name="connsiteY3" fmla="*/ 1083989 h 1668255"/>
              <a:gd name="connsiteX4" fmla="*/ 2181225 w 3086854"/>
              <a:gd name="connsiteY4" fmla="*/ 626789 h 1668255"/>
              <a:gd name="connsiteX5" fmla="*/ 2685613 w 3086854"/>
              <a:gd name="connsiteY5" fmla="*/ 1527120 h 1668255"/>
              <a:gd name="connsiteX6" fmla="*/ 3057525 w 3086854"/>
              <a:gd name="connsiteY6" fmla="*/ 1655489 h 1668255"/>
              <a:gd name="connsiteX7" fmla="*/ 3057525 w 3086854"/>
              <a:gd name="connsiteY7" fmla="*/ 1645964 h 1668255"/>
              <a:gd name="connsiteX0" fmla="*/ 0 w 3086854"/>
              <a:gd name="connsiteY0" fmla="*/ 1526739 h 1663330"/>
              <a:gd name="connsiteX1" fmla="*/ 170630 w 3086854"/>
              <a:gd name="connsiteY1" fmla="*/ 780348 h 1663330"/>
              <a:gd name="connsiteX2" fmla="*/ 676449 w 3086854"/>
              <a:gd name="connsiteY2" fmla="*/ 117301 h 1663330"/>
              <a:gd name="connsiteX3" fmla="*/ 1524000 w 3086854"/>
              <a:gd name="connsiteY3" fmla="*/ 1079064 h 1663330"/>
              <a:gd name="connsiteX4" fmla="*/ 2181225 w 3086854"/>
              <a:gd name="connsiteY4" fmla="*/ 621864 h 1663330"/>
              <a:gd name="connsiteX5" fmla="*/ 2685613 w 3086854"/>
              <a:gd name="connsiteY5" fmla="*/ 1522195 h 1663330"/>
              <a:gd name="connsiteX6" fmla="*/ 3057525 w 3086854"/>
              <a:gd name="connsiteY6" fmla="*/ 1650564 h 1663330"/>
              <a:gd name="connsiteX7" fmla="*/ 3057525 w 3086854"/>
              <a:gd name="connsiteY7" fmla="*/ 1641039 h 1663330"/>
              <a:gd name="connsiteX0" fmla="*/ 0 w 3086854"/>
              <a:gd name="connsiteY0" fmla="*/ 1558113 h 1694704"/>
              <a:gd name="connsiteX1" fmla="*/ 170630 w 3086854"/>
              <a:gd name="connsiteY1" fmla="*/ 811722 h 1694704"/>
              <a:gd name="connsiteX2" fmla="*/ 676449 w 3086854"/>
              <a:gd name="connsiteY2" fmla="*/ 148675 h 1694704"/>
              <a:gd name="connsiteX3" fmla="*/ 1524000 w 3086854"/>
              <a:gd name="connsiteY3" fmla="*/ 1110438 h 1694704"/>
              <a:gd name="connsiteX4" fmla="*/ 2181225 w 3086854"/>
              <a:gd name="connsiteY4" fmla="*/ 653238 h 1694704"/>
              <a:gd name="connsiteX5" fmla="*/ 2685613 w 3086854"/>
              <a:gd name="connsiteY5" fmla="*/ 1553569 h 1694704"/>
              <a:gd name="connsiteX6" fmla="*/ 3057525 w 3086854"/>
              <a:gd name="connsiteY6" fmla="*/ 1681938 h 1694704"/>
              <a:gd name="connsiteX7" fmla="*/ 3057525 w 3086854"/>
              <a:gd name="connsiteY7" fmla="*/ 1672413 h 1694704"/>
              <a:gd name="connsiteX0" fmla="*/ 0 w 3086854"/>
              <a:gd name="connsiteY0" fmla="*/ 1565153 h 1701744"/>
              <a:gd name="connsiteX1" fmla="*/ 170630 w 3086854"/>
              <a:gd name="connsiteY1" fmla="*/ 818762 h 1701744"/>
              <a:gd name="connsiteX2" fmla="*/ 676449 w 3086854"/>
              <a:gd name="connsiteY2" fmla="*/ 155715 h 1701744"/>
              <a:gd name="connsiteX3" fmla="*/ 1524000 w 3086854"/>
              <a:gd name="connsiteY3" fmla="*/ 1117478 h 1701744"/>
              <a:gd name="connsiteX4" fmla="*/ 2181225 w 3086854"/>
              <a:gd name="connsiteY4" fmla="*/ 660278 h 1701744"/>
              <a:gd name="connsiteX5" fmla="*/ 2685613 w 3086854"/>
              <a:gd name="connsiteY5" fmla="*/ 1560609 h 1701744"/>
              <a:gd name="connsiteX6" fmla="*/ 3057525 w 3086854"/>
              <a:gd name="connsiteY6" fmla="*/ 1688978 h 1701744"/>
              <a:gd name="connsiteX7" fmla="*/ 3057525 w 3086854"/>
              <a:gd name="connsiteY7" fmla="*/ 1679453 h 1701744"/>
              <a:gd name="connsiteX0" fmla="*/ 0 w 3086854"/>
              <a:gd name="connsiteY0" fmla="*/ 1561632 h 1698223"/>
              <a:gd name="connsiteX1" fmla="*/ 170630 w 3086854"/>
              <a:gd name="connsiteY1" fmla="*/ 815241 h 1698223"/>
              <a:gd name="connsiteX2" fmla="*/ 676449 w 3086854"/>
              <a:gd name="connsiteY2" fmla="*/ 152194 h 1698223"/>
              <a:gd name="connsiteX3" fmla="*/ 1524000 w 3086854"/>
              <a:gd name="connsiteY3" fmla="*/ 1113957 h 1698223"/>
              <a:gd name="connsiteX4" fmla="*/ 2181225 w 3086854"/>
              <a:gd name="connsiteY4" fmla="*/ 656757 h 1698223"/>
              <a:gd name="connsiteX5" fmla="*/ 2685613 w 3086854"/>
              <a:gd name="connsiteY5" fmla="*/ 1557088 h 1698223"/>
              <a:gd name="connsiteX6" fmla="*/ 3057525 w 3086854"/>
              <a:gd name="connsiteY6" fmla="*/ 1685457 h 1698223"/>
              <a:gd name="connsiteX7" fmla="*/ 3057525 w 3086854"/>
              <a:gd name="connsiteY7" fmla="*/ 1675932 h 1698223"/>
              <a:gd name="connsiteX0" fmla="*/ 0 w 3086854"/>
              <a:gd name="connsiteY0" fmla="*/ 1568681 h 1705272"/>
              <a:gd name="connsiteX1" fmla="*/ 170630 w 3086854"/>
              <a:gd name="connsiteY1" fmla="*/ 822290 h 1705272"/>
              <a:gd name="connsiteX2" fmla="*/ 676449 w 3086854"/>
              <a:gd name="connsiteY2" fmla="*/ 159243 h 1705272"/>
              <a:gd name="connsiteX3" fmla="*/ 1524000 w 3086854"/>
              <a:gd name="connsiteY3" fmla="*/ 1121006 h 1705272"/>
              <a:gd name="connsiteX4" fmla="*/ 2181225 w 3086854"/>
              <a:gd name="connsiteY4" fmla="*/ 663806 h 1705272"/>
              <a:gd name="connsiteX5" fmla="*/ 2685613 w 3086854"/>
              <a:gd name="connsiteY5" fmla="*/ 1564137 h 1705272"/>
              <a:gd name="connsiteX6" fmla="*/ 3057525 w 3086854"/>
              <a:gd name="connsiteY6" fmla="*/ 1692506 h 1705272"/>
              <a:gd name="connsiteX7" fmla="*/ 3057525 w 3086854"/>
              <a:gd name="connsiteY7" fmla="*/ 1682981 h 170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854" h="1705272">
                <a:moveTo>
                  <a:pt x="0" y="1568681"/>
                </a:moveTo>
                <a:cubicBezTo>
                  <a:pt x="28438" y="1442884"/>
                  <a:pt x="151566" y="1033427"/>
                  <a:pt x="170630" y="822290"/>
                </a:cubicBezTo>
                <a:cubicBezTo>
                  <a:pt x="474920" y="-311636"/>
                  <a:pt x="467665" y="8788"/>
                  <a:pt x="676449" y="159243"/>
                </a:cubicBezTo>
                <a:cubicBezTo>
                  <a:pt x="885233" y="309698"/>
                  <a:pt x="1273204" y="1036912"/>
                  <a:pt x="1524000" y="1121006"/>
                </a:cubicBezTo>
                <a:cubicBezTo>
                  <a:pt x="1774796" y="1205100"/>
                  <a:pt x="1987623" y="589951"/>
                  <a:pt x="2181225" y="663806"/>
                </a:cubicBezTo>
                <a:cubicBezTo>
                  <a:pt x="2374827" y="737661"/>
                  <a:pt x="2539563" y="1392687"/>
                  <a:pt x="2685613" y="1564137"/>
                </a:cubicBezTo>
                <a:cubicBezTo>
                  <a:pt x="2831663" y="1735587"/>
                  <a:pt x="3057525" y="1692506"/>
                  <a:pt x="3057525" y="1692506"/>
                </a:cubicBezTo>
                <a:cubicBezTo>
                  <a:pt x="3108325" y="1717906"/>
                  <a:pt x="3082925" y="1700443"/>
                  <a:pt x="3057525" y="168298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Arrow Connector 21">
            <a:extLst>
              <a:ext uri="{FF2B5EF4-FFF2-40B4-BE49-F238E27FC236}">
                <a16:creationId xmlns:a16="http://schemas.microsoft.com/office/drawing/2014/main" xmlns="" id="{DA37D73E-D011-46A2-A739-B73CE2882DFD}"/>
              </a:ext>
            </a:extLst>
          </p:cNvPr>
          <p:cNvCxnSpPr/>
          <p:nvPr/>
        </p:nvCxnSpPr>
        <p:spPr>
          <a:xfrm flipV="1">
            <a:off x="1571643" y="2536102"/>
            <a:ext cx="0" cy="1847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81223F7-6555-4468-87D8-C24CE6B7B2FA}"/>
              </a:ext>
            </a:extLst>
          </p:cNvPr>
          <p:cNvCxnSpPr>
            <a:cxnSpLocks/>
          </p:cNvCxnSpPr>
          <p:nvPr/>
        </p:nvCxnSpPr>
        <p:spPr>
          <a:xfrm>
            <a:off x="1571643" y="4383952"/>
            <a:ext cx="3629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27" name="TextBox 26">
                <a:extLst>
                  <a:ext uri="{FF2B5EF4-FFF2-40B4-BE49-F238E27FC236}">
                    <a16:creationId xmlns:a16="http://schemas.microsoft.com/office/drawing/2014/main" id="{B033B373-A6E2-4128-A4E9-1D69AAC28E64}"/>
                  </a:ext>
                </a:extLst>
              </p:cNvPr>
              <p:cNvSpPr txBox="1"/>
              <p:nvPr/>
            </p:nvSpPr>
            <p:spPr>
              <a:xfrm>
                <a:off x="5200668" y="4415390"/>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𝜃</m:t>
                      </m:r>
                    </m:oMath>
                  </m:oMathPara>
                </a14:m>
                <a:endParaRPr lang="en-IN" dirty="0"/>
              </a:p>
            </p:txBody>
          </p:sp>
        </mc:Choice>
        <mc:Fallback>
          <p:sp>
            <p:nvSpPr>
              <p:cNvPr id="27" name="TextBox 26">
                <a:extLst>
                  <a:ext uri="{FF2B5EF4-FFF2-40B4-BE49-F238E27FC236}">
                    <a16:creationId xmlns:a16="http://schemas.microsoft.com/office/drawing/2014/main" xmlns="" xmlns:a14="http://schemas.microsoft.com/office/drawing/2010/main" id="{B033B373-A6E2-4128-A4E9-1D69AAC28E64}"/>
                  </a:ext>
                </a:extLst>
              </p:cNvPr>
              <p:cNvSpPr txBox="1">
                <a:spLocks noRot="1" noChangeAspect="1" noMove="1" noResize="1" noEditPoints="1" noAdjustHandles="1" noChangeArrowheads="1" noChangeShapeType="1" noTextEdit="1"/>
              </p:cNvSpPr>
              <p:nvPr/>
            </p:nvSpPr>
            <p:spPr>
              <a:xfrm>
                <a:off x="5200668" y="4415390"/>
                <a:ext cx="189475" cy="276999"/>
              </a:xfrm>
              <a:prstGeom prst="rect">
                <a:avLst/>
              </a:prstGeom>
              <a:blipFill>
                <a:blip r:embed="rId4" cstate="print"/>
                <a:stretch>
                  <a:fillRect l="-29032" r="-25806" b="-652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5" name="TextBox 34">
                <a:extLst>
                  <a:ext uri="{FF2B5EF4-FFF2-40B4-BE49-F238E27FC236}">
                    <a16:creationId xmlns:a16="http://schemas.microsoft.com/office/drawing/2014/main" id="{15AC2B0F-FD3E-47E9-AB49-EF025A837140}"/>
                  </a:ext>
                </a:extLst>
              </p:cNvPr>
              <p:cNvSpPr txBox="1"/>
              <p:nvPr/>
            </p:nvSpPr>
            <p:spPr>
              <a:xfrm>
                <a:off x="443697" y="2734999"/>
                <a:ext cx="10731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1" i="1">
                              <a:latin typeface="Cambria Math" panose="02040503050406030204" pitchFamily="18" charset="0"/>
                            </a:rPr>
                            <m:t>𝒚</m:t>
                          </m:r>
                          <m:r>
                            <a:rPr lang="en-IN" i="1">
                              <a:latin typeface="Cambria Math" panose="02040503050406030204" pitchFamily="18" charset="0"/>
                            </a:rPr>
                            <m:t>|</m:t>
                          </m:r>
                          <m:r>
                            <a:rPr lang="en-IN" i="1">
                              <a:latin typeface="Cambria Math" panose="02040503050406030204" pitchFamily="18" charset="0"/>
                            </a:rPr>
                            <m:t>𝜃</m:t>
                          </m:r>
                        </m:e>
                      </m:d>
                    </m:oMath>
                  </m:oMathPara>
                </a14:m>
                <a:endParaRPr lang="en-IN" dirty="0"/>
              </a:p>
            </p:txBody>
          </p:sp>
        </mc:Choice>
        <mc:Fallback>
          <p:sp>
            <p:nvSpPr>
              <p:cNvPr id="35" name="TextBox 34">
                <a:extLst>
                  <a:ext uri="{FF2B5EF4-FFF2-40B4-BE49-F238E27FC236}">
                    <a16:creationId xmlns:a16="http://schemas.microsoft.com/office/drawing/2014/main" xmlns="" xmlns:a14="http://schemas.microsoft.com/office/drawing/2010/main" id="{15AC2B0F-FD3E-47E9-AB49-EF025A837140}"/>
                  </a:ext>
                </a:extLst>
              </p:cNvPr>
              <p:cNvSpPr txBox="1">
                <a:spLocks noRot="1" noChangeAspect="1" noMove="1" noResize="1" noEditPoints="1" noAdjustHandles="1" noChangeArrowheads="1" noChangeShapeType="1" noTextEdit="1"/>
              </p:cNvSpPr>
              <p:nvPr/>
            </p:nvSpPr>
            <p:spPr>
              <a:xfrm>
                <a:off x="443697" y="2734999"/>
                <a:ext cx="1073179" cy="276999"/>
              </a:xfrm>
              <a:prstGeom prst="rect">
                <a:avLst/>
              </a:prstGeom>
              <a:blipFill>
                <a:blip r:embed="rId5" cstate="print"/>
                <a:stretch>
                  <a:fillRect l="-7386" t="-4444" b="-35556"/>
                </a:stretch>
              </a:blipFill>
            </p:spPr>
            <p:txBody>
              <a:bodyPr/>
              <a:lstStyle/>
              <a:p>
                <a:r>
                  <a:rPr lang="en-IN">
                    <a:noFill/>
                  </a:rPr>
                  <a:t> </a:t>
                </a:r>
              </a:p>
            </p:txBody>
          </p:sp>
        </mc:Fallback>
      </mc:AlternateContent>
      <p:cxnSp>
        <p:nvCxnSpPr>
          <p:cNvPr id="37" name="Straight Connector 36">
            <a:extLst>
              <a:ext uri="{FF2B5EF4-FFF2-40B4-BE49-F238E27FC236}">
                <a16:creationId xmlns:a16="http://schemas.microsoft.com/office/drawing/2014/main" xmlns="" id="{2DCD5D35-8792-4799-97C7-786CB78325C6}"/>
              </a:ext>
            </a:extLst>
          </p:cNvPr>
          <p:cNvCxnSpPr>
            <a:cxnSpLocks/>
          </p:cNvCxnSpPr>
          <p:nvPr/>
        </p:nvCxnSpPr>
        <p:spPr>
          <a:xfrm>
            <a:off x="2326434" y="2576364"/>
            <a:ext cx="0" cy="183902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40" name="TextBox 39">
                <a:extLst>
                  <a:ext uri="{FF2B5EF4-FFF2-40B4-BE49-F238E27FC236}">
                    <a16:creationId xmlns:a16="http://schemas.microsoft.com/office/drawing/2014/main" id="{069FF655-47C3-49D8-A009-1463D09C4D69}"/>
                  </a:ext>
                </a:extLst>
              </p:cNvPr>
              <p:cNvSpPr txBox="1"/>
              <p:nvPr/>
            </p:nvSpPr>
            <p:spPr>
              <a:xfrm>
                <a:off x="1770645" y="4393974"/>
                <a:ext cx="125297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𝑜𝑝𝑡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𝑀𝐿𝐸</m:t>
                          </m:r>
                        </m:sub>
                      </m:sSub>
                    </m:oMath>
                  </m:oMathPara>
                </a14:m>
                <a:endParaRPr lang="en-IN" dirty="0"/>
              </a:p>
            </p:txBody>
          </p:sp>
        </mc:Choice>
        <mc:Fallback>
          <p:sp>
            <p:nvSpPr>
              <p:cNvPr id="40" name="TextBox 39">
                <a:extLst>
                  <a:ext uri="{FF2B5EF4-FFF2-40B4-BE49-F238E27FC236}">
                    <a16:creationId xmlns:a16="http://schemas.microsoft.com/office/drawing/2014/main" xmlns="" xmlns:a14="http://schemas.microsoft.com/office/drawing/2010/main" id="{069FF655-47C3-49D8-A009-1463D09C4D69}"/>
                  </a:ext>
                </a:extLst>
              </p:cNvPr>
              <p:cNvSpPr txBox="1">
                <a:spLocks noRot="1" noChangeAspect="1" noMove="1" noResize="1" noEditPoints="1" noAdjustHandles="1" noChangeArrowheads="1" noChangeShapeType="1" noTextEdit="1"/>
              </p:cNvSpPr>
              <p:nvPr/>
            </p:nvSpPr>
            <p:spPr>
              <a:xfrm>
                <a:off x="1770645" y="4393974"/>
                <a:ext cx="1252971" cy="298415"/>
              </a:xfrm>
              <a:prstGeom prst="rect">
                <a:avLst/>
              </a:prstGeom>
              <a:blipFill>
                <a:blip r:embed="rId6" cstate="print"/>
                <a:stretch>
                  <a:fillRect l="-3883" r="-1456" b="-22449"/>
                </a:stretch>
              </a:blipFill>
            </p:spPr>
            <p:txBody>
              <a:bodyPr/>
              <a:lstStyle/>
              <a:p>
                <a:r>
                  <a:rPr lang="en-IN">
                    <a:noFill/>
                  </a:rPr>
                  <a:t> </a:t>
                </a:r>
              </a:p>
            </p:txBody>
          </p:sp>
        </mc:Fallback>
      </mc:AlternateContent>
      <p:sp>
        <p:nvSpPr>
          <p:cNvPr id="41" name="Star: 5 Points 40">
            <a:extLst>
              <a:ext uri="{FF2B5EF4-FFF2-40B4-BE49-F238E27FC236}">
                <a16:creationId xmlns:a16="http://schemas.microsoft.com/office/drawing/2014/main" xmlns="" id="{0BFA10F5-07C9-44E2-BC5E-5AC27B912C15}"/>
              </a:ext>
            </a:extLst>
          </p:cNvPr>
          <p:cNvSpPr/>
          <p:nvPr/>
        </p:nvSpPr>
        <p:spPr>
          <a:xfrm>
            <a:off x="2216898" y="4255648"/>
            <a:ext cx="219071" cy="205202"/>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xmlns="" Requires="a14">
          <p:sp>
            <p:nvSpPr>
              <p:cNvPr id="6" name="TextBox 5">
                <a:extLst>
                  <a:ext uri="{FF2B5EF4-FFF2-40B4-BE49-F238E27FC236}">
                    <a16:creationId xmlns:a16="http://schemas.microsoft.com/office/drawing/2014/main" id="{C8D41F6A-1AF2-4404-A562-71A312786263}"/>
                  </a:ext>
                </a:extLst>
              </p:cNvPr>
              <p:cNvSpPr txBox="1"/>
              <p:nvPr/>
            </p:nvSpPr>
            <p:spPr>
              <a:xfrm>
                <a:off x="5314165" y="3179368"/>
                <a:ext cx="6259149"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𝐿𝐿</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𝜃</m:t>
                              </m:r>
                            </m:e>
                          </m:d>
                        </m:e>
                      </m:func>
                      <m:r>
                        <a:rPr lang="en-IN" sz="2800" i="1">
                          <a:latin typeface="Cambria Math" panose="02040503050406030204" pitchFamily="18" charset="0"/>
                        </a:rPr>
                        <m:t>=</m:t>
                      </m:r>
                      <m:r>
                        <m:rPr>
                          <m:sty m:val="p"/>
                        </m:rPr>
                        <a:rPr lang="en-IN" sz="2800">
                          <a:latin typeface="Cambria Math" panose="02040503050406030204" pitchFamily="18" charset="0"/>
                        </a:rPr>
                        <m:t>log</m:t>
                      </m:r>
                      <m:nary>
                        <m:naryPr>
                          <m:chr m:val="∏"/>
                          <m:limLoc m:val="subSup"/>
                          <m:ctrlPr>
                            <a:rPr lang="en-IN" sz="2800" i="1" dirty="0">
                              <a:latin typeface="Cambria Math" panose="02040503050406030204" pitchFamily="18" charset="0"/>
                            </a:rPr>
                          </m:ctrlPr>
                        </m:naryPr>
                        <m:sub>
                          <m:r>
                            <m:rPr>
                              <m:brk m:alnAt="25"/>
                            </m:rPr>
                            <a:rPr lang="en-IN" sz="2800" i="1" dirty="0">
                              <a:latin typeface="Cambria Math" panose="02040503050406030204" pitchFamily="18" charset="0"/>
                            </a:rPr>
                            <m:t>𝑛</m:t>
                          </m:r>
                          <m:r>
                            <a:rPr lang="en-IN" sz="2800" i="1" dirty="0">
                              <a:latin typeface="Cambria Math" panose="02040503050406030204" pitchFamily="18" charset="0"/>
                            </a:rPr>
                            <m:t>=1</m:t>
                          </m:r>
                        </m:sub>
                        <m:sup>
                          <m:r>
                            <a:rPr lang="en-IN" sz="2800" i="1" dirty="0">
                              <a:latin typeface="Cambria Math" panose="02040503050406030204" pitchFamily="18" charset="0"/>
                            </a:rPr>
                            <m:t>𝑁</m:t>
                          </m:r>
                        </m:sup>
                        <m:e>
                          <m:r>
                            <a:rPr lang="en-IN" sz="2800" i="1" dirty="0">
                              <a:latin typeface="Cambria Math" panose="02040503050406030204" pitchFamily="18" charset="0"/>
                            </a:rPr>
                            <m:t>𝑝</m:t>
                          </m:r>
                          <m:r>
                            <a:rPr lang="en-IN" sz="2800" i="1"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𝑦</m:t>
                              </m:r>
                            </m:e>
                            <m:sub>
                              <m:r>
                                <a:rPr lang="en-IN" sz="2800" i="1" dirty="0">
                                  <a:latin typeface="Cambria Math" panose="02040503050406030204" pitchFamily="18" charset="0"/>
                                </a:rPr>
                                <m:t>𝑛</m:t>
                              </m:r>
                            </m:sub>
                          </m:sSub>
                          <m:r>
                            <a:rPr lang="en-IN" sz="2800" i="1" dirty="0">
                              <a:latin typeface="Cambria Math" panose="02040503050406030204" pitchFamily="18" charset="0"/>
                            </a:rPr>
                            <m:t>|</m:t>
                          </m:r>
                          <m:r>
                            <a:rPr lang="en-IN" sz="2800" i="1" dirty="0">
                              <a:latin typeface="Cambria Math" panose="02040503050406030204" pitchFamily="18" charset="0"/>
                            </a:rPr>
                            <m:t>𝜃</m:t>
                          </m:r>
                          <m:r>
                            <a:rPr lang="en-IN" sz="2800" i="1" dirty="0">
                              <a:latin typeface="Cambria Math" panose="02040503050406030204" pitchFamily="18" charset="0"/>
                            </a:rPr>
                            <m:t>)</m:t>
                          </m:r>
                        </m:e>
                      </m:nary>
                    </m:oMath>
                  </m:oMathPara>
                </a14:m>
                <a:endParaRPr lang="en-IN" sz="2800" dirty="0"/>
              </a:p>
            </p:txBody>
          </p:sp>
        </mc:Choice>
        <mc:Fallback>
          <p:sp>
            <p:nvSpPr>
              <p:cNvPr id="6" name="TextBox 5">
                <a:extLst>
                  <a:ext uri="{FF2B5EF4-FFF2-40B4-BE49-F238E27FC236}">
                    <a16:creationId xmlns:a16="http://schemas.microsoft.com/office/drawing/2014/main" xmlns="" xmlns:a14="http://schemas.microsoft.com/office/drawing/2010/main" id="{C8D41F6A-1AF2-4404-A562-71A312786263}"/>
                  </a:ext>
                </a:extLst>
              </p:cNvPr>
              <p:cNvSpPr txBox="1">
                <a:spLocks noRot="1" noChangeAspect="1" noMove="1" noResize="1" noEditPoints="1" noAdjustHandles="1" noChangeArrowheads="1" noChangeShapeType="1" noTextEdit="1"/>
              </p:cNvSpPr>
              <p:nvPr/>
            </p:nvSpPr>
            <p:spPr>
              <a:xfrm>
                <a:off x="5314165" y="3179368"/>
                <a:ext cx="6259149" cy="881844"/>
              </a:xfrm>
              <a:prstGeom prst="rect">
                <a:avLst/>
              </a:prstGeom>
              <a:blipFill>
                <a:blip r:embed="rId7"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AD01A626-83F8-41E2-A5C4-FD1DABA5E1B8}"/>
                  </a:ext>
                </a:extLst>
              </p:cNvPr>
              <p:cNvSpPr txBox="1"/>
              <p:nvPr/>
            </p:nvSpPr>
            <p:spPr>
              <a:xfrm>
                <a:off x="8358983" y="4186103"/>
                <a:ext cx="3253263"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nary>
                        <m:naryPr>
                          <m:chr m:val="∑"/>
                          <m:limLoc m:val="subSup"/>
                          <m:ctrlPr>
                            <a:rPr lang="en-IN" sz="280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r>
                            <m:rPr>
                              <m:sty m:val="p"/>
                            </m:rPr>
                            <a:rPr lang="en-IN" sz="2800" b="0" i="1" smtClean="0">
                              <a:latin typeface="Cambria Math" panose="02040503050406030204" pitchFamily="18" charset="0"/>
                            </a:rPr>
                            <m:t>log</m:t>
                          </m:r>
                          <m:r>
                            <a:rPr lang="en-IN" sz="2800" b="0" i="1" smtClean="0">
                              <a:latin typeface="Cambria Math" panose="02040503050406030204" pitchFamily="18" charset="0"/>
                            </a:rPr>
                            <m:t> </m:t>
                          </m:r>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e>
                            <m:e>
                              <m:r>
                                <a:rPr lang="en-IN" sz="2800" b="0" i="1" smtClean="0">
                                  <a:latin typeface="Cambria Math" panose="02040503050406030204" pitchFamily="18" charset="0"/>
                                </a:rPr>
                                <m:t>𝜃</m:t>
                              </m:r>
                            </m:e>
                          </m:d>
                          <m:r>
                            <a:rPr lang="en-IN" sz="2800" b="0" i="1" smtClean="0">
                              <a:latin typeface="Cambria Math" panose="02040503050406030204" pitchFamily="18" charset="0"/>
                            </a:rPr>
                            <m:t> </m:t>
                          </m:r>
                        </m:e>
                      </m:nary>
                    </m:oMath>
                  </m:oMathPara>
                </a14:m>
                <a:endParaRPr lang="en-IN" sz="2800" dirty="0"/>
              </a:p>
            </p:txBody>
          </p:sp>
        </mc:Choice>
        <mc:Fallback>
          <p:sp>
            <p:nvSpPr>
              <p:cNvPr id="9" name="TextBox 8">
                <a:extLst>
                  <a:ext uri="{FF2B5EF4-FFF2-40B4-BE49-F238E27FC236}">
                    <a16:creationId xmlns:a16="http://schemas.microsoft.com/office/drawing/2014/main" xmlns="" xmlns:a14="http://schemas.microsoft.com/office/drawing/2010/main" id="{AD01A626-83F8-41E2-A5C4-FD1DABA5E1B8}"/>
                  </a:ext>
                </a:extLst>
              </p:cNvPr>
              <p:cNvSpPr txBox="1">
                <a:spLocks noRot="1" noChangeAspect="1" noMove="1" noResize="1" noEditPoints="1" noAdjustHandles="1" noChangeArrowheads="1" noChangeShapeType="1" noTextEdit="1"/>
              </p:cNvSpPr>
              <p:nvPr/>
            </p:nvSpPr>
            <p:spPr>
              <a:xfrm>
                <a:off x="8358983" y="4186103"/>
                <a:ext cx="3253263" cy="881844"/>
              </a:xfrm>
              <a:prstGeom prst="rect">
                <a:avLst/>
              </a:prstGeom>
              <a:blipFill>
                <a:blip r:embed="rId8" cstate="print"/>
                <a:stretch>
                  <a:fillRect/>
                </a:stretch>
              </a:blipFill>
            </p:spPr>
            <p:txBody>
              <a:bodyPr/>
              <a:lstStyle/>
              <a:p>
                <a:r>
                  <a:rPr lang="en-IN">
                    <a:noFill/>
                  </a:rPr>
                  <a:t> </a:t>
                </a:r>
              </a:p>
            </p:txBody>
          </p:sp>
        </mc:Fallback>
      </mc:AlternateContent>
      <p:sp>
        <p:nvSpPr>
          <p:cNvPr id="42" name="Speech Bubble: Rectangle 41">
            <a:extLst>
              <a:ext uri="{FF2B5EF4-FFF2-40B4-BE49-F238E27FC236}">
                <a16:creationId xmlns:a16="http://schemas.microsoft.com/office/drawing/2014/main" xmlns="" id="{1672D5B9-425D-4CAF-9051-270288ADDFAC}"/>
              </a:ext>
            </a:extLst>
          </p:cNvPr>
          <p:cNvSpPr/>
          <p:nvPr/>
        </p:nvSpPr>
        <p:spPr>
          <a:xfrm>
            <a:off x="5551058" y="2060008"/>
            <a:ext cx="3303722" cy="992722"/>
          </a:xfrm>
          <a:prstGeom prst="wedgeRectCallout">
            <a:avLst>
              <a:gd name="adj1" fmla="val -57082"/>
              <a:gd name="adj2" fmla="val 243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Leads to simpler algebra/calculus, and also yields better numerical stability when implementing it om computer (dealing with log of probabilities)</a:t>
            </a:r>
            <a:endParaRPr lang="en-IN" sz="16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xmlns="" val="2187017333"/>
      </p:ext>
    </p:extLst>
  </p:cSld>
  <p:clrMapOvr>
    <a:masterClrMapping/>
  </p:clrMapOvr>
  <mc:AlternateContent xmlns:mc="http://schemas.openxmlformats.org/markup-compatibility/2006">
    <mc:Choice xmlns:p14="http://schemas.microsoft.com/office/powerpoint/2010/main" xmlns="" Requires="p14">
      <p:transition spd="slow" p14:dur="2000" advTm="194167"/>
    </mc:Choice>
    <mc:Fallback>
      <p:transition spd="slow" advTm="194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par>
                                <p:cTn id="18" presetID="2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wipe(down)">
                                      <p:cBhvr>
                                        <p:cTn id="54" dur="5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wipe(down)">
                                      <p:cBhvr>
                                        <p:cTn id="59" dur="500"/>
                                        <p:tgtEl>
                                          <p:spTgt spid="4">
                                            <p:txEl>
                                              <p:pRg st="9" end="9"/>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wipe(down)">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down)">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7" grpId="0" animBg="1"/>
      <p:bldP spid="35" grpId="0" animBg="1"/>
      <p:bldP spid="40" grpId="0" animBg="1"/>
      <p:bldP spid="41" grpId="0" animBg="1"/>
      <p:bldP spid="6" grpId="0" animBg="1"/>
      <p:bldP spid="9"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smtClean="0">
                <a:solidFill>
                  <a:schemeClr val="accent2">
                    <a:lumMod val="75000"/>
                  </a:schemeClr>
                </a:solidFill>
              </a:rPr>
              <a:t>MLE Recap</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The MLE problem can also be easily written as a </a:t>
                </a:r>
                <a:r>
                  <a:rPr lang="en-GB" sz="2600" u="sng" dirty="0">
                    <a:latin typeface="Abadi Extra Light" panose="020B0204020104020204" pitchFamily="34" charset="0"/>
                  </a:rPr>
                  <a:t>minimization</a:t>
                </a:r>
                <a:r>
                  <a:rPr lang="en-GB" sz="2600" dirty="0">
                    <a:latin typeface="Abadi Extra Light" panose="020B0204020104020204" pitchFamily="34" charset="0"/>
                  </a:rPr>
                  <a:t> problem</a:t>
                </a:r>
              </a:p>
              <a:p>
                <a:pPr marL="0" indent="0">
                  <a:buNone/>
                </a:pPr>
                <a:endParaRPr lang="en-IN" sz="800" i="1" dirty="0">
                  <a:latin typeface="Cambria Math" panose="02040503050406030204" pitchFamily="18" charset="0"/>
                </a:endParaRPr>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𝑀𝐿𝐸</m:t>
                        </m:r>
                      </m:sub>
                    </m:sSub>
                    <m:r>
                      <a:rPr lang="en-IN" i="1">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m:t>
                        </m:r>
                        <m:r>
                          <m:rPr>
                            <m:sty m:val="p"/>
                          </m:rPr>
                          <a:rPr lang="en-IN" smtClean="0">
                            <a:latin typeface="Cambria Math" panose="02040503050406030204" pitchFamily="18" charset="0"/>
                          </a:rPr>
                          <m:t>ax</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r>
                  <a:rPr lang="en-GB" dirty="0">
                    <a:latin typeface="Abadi Extra Light" panose="020B0204020104020204" pitchFamily="34" charset="0"/>
                  </a:rPr>
                  <a:t>= </a:t>
                </a:r>
                <a14:m>
                  <m:oMath xmlns:m="http://schemas.openxmlformats.org/officeDocument/2006/math">
                    <m:r>
                      <m:rPr>
                        <m:sty m:val="p"/>
                      </m:rPr>
                      <a:rPr lang="en-IN" i="1" smtClean="0">
                        <a:solidFill>
                          <a:srgbClr val="0000FF"/>
                        </a:solidFill>
                        <a:latin typeface="Cambria Math" panose="02040503050406030204" pitchFamily="18" charset="0"/>
                      </a:rPr>
                      <m:t>arg</m:t>
                    </m:r>
                    <m:limLow>
                      <m:limLowPr>
                        <m:ctrlPr>
                          <a:rPr lang="en-IN" i="1">
                            <a:solidFill>
                              <a:srgbClr val="0000FF"/>
                            </a:solidFill>
                            <a:latin typeface="Cambria Math" panose="02040503050406030204" pitchFamily="18" charset="0"/>
                          </a:rPr>
                        </m:ctrlPr>
                      </m:limLowPr>
                      <m:e>
                        <m:r>
                          <m:rPr>
                            <m:sty m:val="p"/>
                          </m:rPr>
                          <a:rPr lang="en-IN" b="0" i="0" smtClean="0">
                            <a:solidFill>
                              <a:srgbClr val="0000FF"/>
                            </a:solidFill>
                            <a:latin typeface="Cambria Math" panose="02040503050406030204" pitchFamily="18" charset="0"/>
                          </a:rPr>
                          <m:t>min</m:t>
                        </m:r>
                        <m:r>
                          <a:rPr lang="en-IN">
                            <a:solidFill>
                              <a:srgbClr val="0000FF"/>
                            </a:solidFill>
                            <a:latin typeface="Cambria Math" panose="02040503050406030204" pitchFamily="18" charset="0"/>
                          </a:rPr>
                          <m:t> </m:t>
                        </m:r>
                      </m:e>
                      <m:lim>
                        <m:r>
                          <a:rPr lang="en-IN" i="1" smtClean="0">
                            <a:solidFill>
                              <a:schemeClr val="tx1"/>
                            </a:solidFill>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b="0" i="1" smtClean="0">
                            <a:solidFill>
                              <a:srgbClr val="0000FF"/>
                            </a:solidFill>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endParaRPr lang="en-GB" dirty="0">
                  <a:latin typeface="Abadi Extra Light" panose="020B0204020104020204" pitchFamily="34" charset="0"/>
                </a:endParaRP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MLE can also be seen as minimizing the negative log-likelihood  (NLL)</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NLL is analogous to a loss function</a:t>
                </a:r>
              </a:p>
              <a:p>
                <a:pPr marL="0" indent="0">
                  <a:buNone/>
                </a:pPr>
                <a:endParaRPr lang="en-GB" sz="200" dirty="0">
                  <a:latin typeface="Abadi Extra Light" panose="020B0204020104020204" pitchFamily="34" charset="0"/>
                </a:endParaRPr>
              </a:p>
              <a:p>
                <a:pPr lvl="1">
                  <a:buFont typeface="Wingdings" panose="05000000000000000000" pitchFamily="2" charset="2"/>
                  <a:buChar char="§"/>
                </a:pPr>
                <a:r>
                  <a:rPr lang="en-GB" sz="2200" dirty="0">
                    <a:latin typeface="Abadi Extra Light" panose="020B0204020104020204" pitchFamily="34" charset="0"/>
                  </a:rPr>
                  <a:t>The negative log-</a:t>
                </a:r>
                <a:r>
                  <a:rPr lang="en-GB" sz="2200" dirty="0" err="1">
                    <a:latin typeface="Abadi Extra Light" panose="020B0204020104020204" pitchFamily="34" charset="0"/>
                  </a:rPr>
                  <a:t>lik</a:t>
                </a:r>
                <a:r>
                  <a:rPr lang="en-GB" sz="2200" dirty="0">
                    <a:latin typeface="Abadi Extra Light" panose="020B0204020104020204" pitchFamily="34" charset="0"/>
                  </a:rPr>
                  <a:t> </a:t>
                </a:r>
                <a14:m>
                  <m:oMath xmlns:m="http://schemas.openxmlformats.org/officeDocument/2006/math">
                    <m:r>
                      <a:rPr lang="en-IN" sz="2000" b="0" i="0"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oMath>
                </a14:m>
                <a:r>
                  <a:rPr lang="en-GB" sz="2200" dirty="0">
                    <a:latin typeface="Abadi Extra Light" panose="020B0204020104020204" pitchFamily="34" charset="0"/>
                  </a:rPr>
                  <a:t>) is akin to the loss on each data point</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doing MLE is akin to </a:t>
                </a:r>
                <a:r>
                  <a:rPr lang="en-GB" sz="2600" u="sng" dirty="0">
                    <a:latin typeface="Abadi Extra Light" panose="020B0204020104020204" pitchFamily="34" charset="0"/>
                  </a:rPr>
                  <a:t>minimizing training loss</a:t>
                </a:r>
              </a:p>
              <a:p>
                <a:pPr marL="0" indent="0">
                  <a:buNone/>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645"/>
                </a:stretch>
              </a:blipFill>
            </p:spPr>
            <p:txBody>
              <a:bodyPr/>
              <a:lstStyle/>
              <a:p>
                <a:r>
                  <a:rPr lang="en-IN">
                    <a:noFill/>
                  </a:rPr>
                  <a:t> </a:t>
                </a:r>
              </a:p>
            </p:txBody>
          </p:sp>
        </mc:Fallback>
      </mc:AlternateContent>
      <p:sp>
        <p:nvSpPr>
          <p:cNvPr id="5" name="Oval 4">
            <a:extLst>
              <a:ext uri="{FF2B5EF4-FFF2-40B4-BE49-F238E27FC236}">
                <a16:creationId xmlns:a16="http://schemas.microsoft.com/office/drawing/2014/main" xmlns="" id="{3E1C66DC-3149-4DB8-A27F-BA99E54DD8E5}"/>
              </a:ext>
            </a:extLst>
          </p:cNvPr>
          <p:cNvSpPr/>
          <p:nvPr/>
        </p:nvSpPr>
        <p:spPr>
          <a:xfrm>
            <a:off x="7841673" y="1588656"/>
            <a:ext cx="3131127" cy="997526"/>
          </a:xfrm>
          <a:prstGeom prst="ellipse">
            <a:avLst/>
          </a:prstGeom>
          <a:solidFill>
            <a:schemeClr val="accent1">
              <a:alpha val="0"/>
            </a:scheme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xmlns="" id="{8809EA49-A55F-4CBF-AC89-A02E0E1F6A87}"/>
              </a:ext>
            </a:extLst>
          </p:cNvPr>
          <p:cNvCxnSpPr/>
          <p:nvPr/>
        </p:nvCxnSpPr>
        <p:spPr>
          <a:xfrm flipH="1">
            <a:off x="10353964" y="1130786"/>
            <a:ext cx="350981" cy="4578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9616FCBA-15AC-47FA-A578-622CBB2D9E85}"/>
              </a:ext>
            </a:extLst>
          </p:cNvPr>
          <p:cNvSpPr txBox="1"/>
          <p:nvPr/>
        </p:nvSpPr>
        <p:spPr>
          <a:xfrm>
            <a:off x="9496152" y="519326"/>
            <a:ext cx="2417585" cy="646331"/>
          </a:xfrm>
          <a:prstGeom prst="rect">
            <a:avLst/>
          </a:prstGeom>
          <a:noFill/>
        </p:spPr>
        <p:txBody>
          <a:bodyPr wrap="none" rtlCol="0">
            <a:spAutoFit/>
          </a:bodyPr>
          <a:lstStyle/>
          <a:p>
            <a:r>
              <a:rPr lang="en-IN" dirty="0">
                <a:latin typeface="Abadi Extra Light" panose="020B0204020104020204" pitchFamily="34" charset="0"/>
              </a:rPr>
              <a:t>Negative Log-Likelihood</a:t>
            </a:r>
          </a:p>
          <a:p>
            <a:r>
              <a:rPr lang="en-IN" dirty="0">
                <a:latin typeface="Abadi Extra Light" panose="020B0204020104020204" pitchFamily="34" charset="0"/>
              </a:rPr>
              <a:t>             (NLL)</a:t>
            </a:r>
          </a:p>
        </p:txBody>
      </p:sp>
      <mc:AlternateContent xmlns:mc="http://schemas.openxmlformats.org/markup-compatibility/2006">
        <mc:Choice xmlns:a14="http://schemas.microsoft.com/office/drawing/2010/main" xmlns="" Requires="a14">
          <p:sp>
            <p:nvSpPr>
              <p:cNvPr id="13" name="TextBox 12">
                <a:extLst>
                  <a:ext uri="{FF2B5EF4-FFF2-40B4-BE49-F238E27FC236}">
                    <a16:creationId xmlns:a16="http://schemas.microsoft.com/office/drawing/2014/main" id="{1F0FC0C3-A325-4955-BB6D-4122D52004A2}"/>
                  </a:ext>
                </a:extLst>
              </p:cNvPr>
              <p:cNvSpPr txBox="1"/>
              <p:nvPr/>
            </p:nvSpPr>
            <p:spPr>
              <a:xfrm>
                <a:off x="3447695" y="3426396"/>
                <a:ext cx="3567323" cy="560923"/>
              </a:xfrm>
              <a:prstGeom prst="rect">
                <a:avLst/>
              </a:prstGeom>
              <a:noFill/>
            </p:spPr>
            <p:txBody>
              <a:bodyPr wrap="none" lIns="0" tIns="0" rIns="0" bIns="0" rtlCol="0">
                <a:spAutoFit/>
              </a:bodyPr>
              <a:lstStyle/>
              <a:p>
                <a14:m>
                  <m:oMath xmlns:m="http://schemas.openxmlformats.org/officeDocument/2006/math">
                    <m:sSub>
                      <m:sSubPr>
                        <m:ctrlPr>
                          <a:rPr lang="en-IN" sz="2800" i="1" smtClean="0">
                            <a:latin typeface="Cambria Math" panose="02040503050406030204" pitchFamily="18" charset="0"/>
                          </a:rPr>
                        </m:ctrlPr>
                      </m:sSubPr>
                      <m:e>
                        <m:r>
                          <a:rPr lang="en-IN" sz="2800" i="1">
                            <a:latin typeface="Cambria Math" panose="02040503050406030204" pitchFamily="18" charset="0"/>
                          </a:rPr>
                          <m:t>𝜃</m:t>
                        </m:r>
                      </m:e>
                      <m:sub>
                        <m:r>
                          <a:rPr lang="en-IN" sz="2800" i="1">
                            <a:latin typeface="Cambria Math" panose="02040503050406030204" pitchFamily="18" charset="0"/>
                          </a:rPr>
                          <m:t>𝑀𝐿𝐸</m:t>
                        </m:r>
                      </m:sub>
                    </m:sSub>
                    <m:r>
                      <a:rPr lang="en-IN" sz="2800" i="1">
                        <a:latin typeface="Cambria Math" panose="02040503050406030204" pitchFamily="18" charset="0"/>
                      </a:rPr>
                      <m:t>=</m:t>
                    </m:r>
                    <m:r>
                      <m:rPr>
                        <m:sty m:val="p"/>
                      </m:rPr>
                      <a:rPr lang="en-IN" sz="2800" b="0" i="1" smtClean="0">
                        <a:latin typeface="Cambria Math" panose="02040503050406030204" pitchFamily="18" charset="0"/>
                      </a:rPr>
                      <m:t>arg</m:t>
                    </m:r>
                    <m:limLow>
                      <m:limLowPr>
                        <m:ctrlPr>
                          <a:rPr lang="en-IN" sz="2800" b="0" i="1" smtClean="0">
                            <a:latin typeface="Cambria Math" panose="02040503050406030204" pitchFamily="18" charset="0"/>
                          </a:rPr>
                        </m:ctrlPr>
                      </m:limLowPr>
                      <m:e>
                        <m:r>
                          <m:rPr>
                            <m:sty m:val="p"/>
                          </m:rPr>
                          <a:rPr lang="en-IN" sz="2800" b="0" i="0" smtClean="0">
                            <a:latin typeface="Cambria Math" panose="02040503050406030204" pitchFamily="18" charset="0"/>
                          </a:rPr>
                          <m:t>min</m:t>
                        </m:r>
                      </m:e>
                      <m:lim>
                        <m:r>
                          <a:rPr lang="en-IN" sz="2800" b="0" i="1" smtClean="0">
                            <a:latin typeface="Cambria Math" panose="02040503050406030204" pitchFamily="18" charset="0"/>
                          </a:rPr>
                          <m:t>𝜃</m:t>
                        </m:r>
                      </m:lim>
                    </m:limLow>
                  </m:oMath>
                </a14:m>
                <a:r>
                  <a:rPr lang="en-IN" sz="2800" dirty="0"/>
                  <a:t> </a:t>
                </a:r>
                <a14:m>
                  <m:oMath xmlns:m="http://schemas.openxmlformats.org/officeDocument/2006/math">
                    <m:r>
                      <a:rPr lang="en-IN" sz="2800" i="1" dirty="0" smtClean="0">
                        <a:latin typeface="Cambria Math" panose="02040503050406030204" pitchFamily="18" charset="0"/>
                      </a:rPr>
                      <m:t>𝑁𝐿𝐿</m:t>
                    </m:r>
                    <m:r>
                      <a:rPr lang="en-IN" sz="2800" i="1" dirty="0" smtClean="0">
                        <a:latin typeface="Cambria Math" panose="02040503050406030204" pitchFamily="18" charset="0"/>
                      </a:rPr>
                      <m:t>(</m:t>
                    </m:r>
                    <m:r>
                      <a:rPr lang="en-IN" sz="2800" i="1" dirty="0" smtClean="0">
                        <a:latin typeface="Cambria Math" panose="02040503050406030204" pitchFamily="18" charset="0"/>
                      </a:rPr>
                      <m:t>𝜃</m:t>
                    </m:r>
                    <m:r>
                      <a:rPr lang="en-IN" sz="2800" i="1" dirty="0" smtClean="0">
                        <a:latin typeface="Cambria Math" panose="02040503050406030204" pitchFamily="18" charset="0"/>
                      </a:rPr>
                      <m:t>)</m:t>
                    </m:r>
                  </m:oMath>
                </a14:m>
                <a:endParaRPr lang="en-IN" sz="2800" dirty="0"/>
              </a:p>
            </p:txBody>
          </p:sp>
        </mc:Choice>
        <mc:Fallback>
          <p:sp>
            <p:nvSpPr>
              <p:cNvPr id="13" name="TextBox 12">
                <a:extLst>
                  <a:ext uri="{FF2B5EF4-FFF2-40B4-BE49-F238E27FC236}">
                    <a16:creationId xmlns:a16="http://schemas.microsoft.com/office/drawing/2014/main" xmlns="" xmlns:a14="http://schemas.microsoft.com/office/drawing/2010/main" id="{1F0FC0C3-A325-4955-BB6D-4122D52004A2}"/>
                  </a:ext>
                </a:extLst>
              </p:cNvPr>
              <p:cNvSpPr txBox="1">
                <a:spLocks noRot="1" noChangeAspect="1" noMove="1" noResize="1" noEditPoints="1" noAdjustHandles="1" noChangeArrowheads="1" noChangeShapeType="1" noTextEdit="1"/>
              </p:cNvSpPr>
              <p:nvPr/>
            </p:nvSpPr>
            <p:spPr>
              <a:xfrm>
                <a:off x="3447695" y="3426396"/>
                <a:ext cx="3567323" cy="560923"/>
              </a:xfrm>
              <a:prstGeom prst="rect">
                <a:avLst/>
              </a:prstGeom>
              <a:blipFill>
                <a:blip r:embed="rId4" cstate="print"/>
                <a:stretch>
                  <a:fillRect/>
                </a:stretch>
              </a:blipFill>
            </p:spPr>
            <p:txBody>
              <a:bodyPr/>
              <a:lstStyle/>
              <a:p>
                <a:r>
                  <a:rPr lang="en-IN">
                    <a:noFill/>
                  </a:rPr>
                  <a:t> </a:t>
                </a:r>
              </a:p>
            </p:txBody>
          </p:sp>
        </mc:Fallback>
      </mc:AlternateContent>
      <p:sp>
        <p:nvSpPr>
          <p:cNvPr id="23" name="Rectangle 22">
            <a:extLst>
              <a:ext uri="{FF2B5EF4-FFF2-40B4-BE49-F238E27FC236}">
                <a16:creationId xmlns:a16="http://schemas.microsoft.com/office/drawing/2014/main" xmlns="" id="{F268A2F5-6360-4057-9FA5-CBA0420CA5EE}"/>
              </a:ext>
            </a:extLst>
          </p:cNvPr>
          <p:cNvSpPr/>
          <p:nvPr/>
        </p:nvSpPr>
        <p:spPr>
          <a:xfrm>
            <a:off x="3273322" y="3346491"/>
            <a:ext cx="3796146" cy="72073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5" name="Picture 2">
            <a:extLst>
              <a:ext uri="{FF2B5EF4-FFF2-40B4-BE49-F238E27FC236}">
                <a16:creationId xmlns:a16="http://schemas.microsoft.com/office/drawing/2014/main" xmlns="" id="{3F40A3E2-DDDB-4BE1-9852-1DC7CC0064B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403523" y="5209486"/>
            <a:ext cx="1181100"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Speech Bubble: Rectangle 25">
            <a:extLst>
              <a:ext uri="{FF2B5EF4-FFF2-40B4-BE49-F238E27FC236}">
                <a16:creationId xmlns:a16="http://schemas.microsoft.com/office/drawing/2014/main" xmlns="" id="{47E47CA7-153F-4997-AAAF-9C5E787C5AD8}"/>
              </a:ext>
            </a:extLst>
          </p:cNvPr>
          <p:cNvSpPr/>
          <p:nvPr/>
        </p:nvSpPr>
        <p:spPr>
          <a:xfrm>
            <a:off x="8676986" y="5539831"/>
            <a:ext cx="2388178" cy="907905"/>
          </a:xfrm>
          <a:prstGeom prst="wedgeRectCallout">
            <a:avLst>
              <a:gd name="adj1" fmla="val -75254"/>
              <a:gd name="adj2" fmla="val 56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Does it mean MLE could overfit? If so, how to prevent this? </a:t>
            </a:r>
          </a:p>
        </p:txBody>
      </p:sp>
      <p:pic>
        <p:nvPicPr>
          <p:cNvPr id="28" name="Picture 27">
            <a:extLst>
              <a:ext uri="{FF2B5EF4-FFF2-40B4-BE49-F238E27FC236}">
                <a16:creationId xmlns:a16="http://schemas.microsoft.com/office/drawing/2014/main" xmlns="" id="{5E091B39-DFC9-4575-8FE5-8FE362035C8D}"/>
              </a:ext>
            </a:extLst>
          </p:cNvPr>
          <p:cNvPicPr>
            <a:picLocks noChangeAspect="1"/>
          </p:cNvPicPr>
          <p:nvPr/>
        </p:nvPicPr>
        <p:blipFill>
          <a:blip r:embed="rId6" cstate="print"/>
          <a:stretch>
            <a:fillRect/>
          </a:stretch>
        </p:blipFill>
        <p:spPr>
          <a:xfrm>
            <a:off x="11187178" y="3276717"/>
            <a:ext cx="1004822" cy="965223"/>
          </a:xfrm>
          <a:prstGeom prst="rect">
            <a:avLst/>
          </a:prstGeom>
        </p:spPr>
      </p:pic>
      <mc:AlternateContent xmlns:mc="http://schemas.openxmlformats.org/markup-compatibility/2006">
        <mc:Choice xmlns:a14="http://schemas.microsoft.com/office/drawing/2010/main" xmlns="" Requires="a14">
          <p:sp>
            <p:nvSpPr>
              <p:cNvPr id="29" name="Speech Bubble: Rectangle 28">
                <a:extLst>
                  <a:ext uri="{FF2B5EF4-FFF2-40B4-BE49-F238E27FC236}">
                    <a16:creationId xmlns:a16="http://schemas.microsoft.com/office/drawing/2014/main" id="{9748ABBA-0666-42F6-9FCD-7F943A3B8FB9}"/>
                  </a:ext>
                </a:extLst>
              </p:cNvPr>
              <p:cNvSpPr/>
              <p:nvPr/>
            </p:nvSpPr>
            <p:spPr>
              <a:xfrm>
                <a:off x="7176656" y="3140364"/>
                <a:ext cx="4051372" cy="1401942"/>
              </a:xfrm>
              <a:prstGeom prst="wedgeRectCallout">
                <a:avLst>
                  <a:gd name="adj1" fmla="val 56264"/>
                  <a:gd name="adj2" fmla="val -1442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Indeed. It may overfit. Several ways to prevent it: Use </a:t>
                </a:r>
                <a:r>
                  <a:rPr lang="en-IN" sz="1600" b="0" dirty="0" err="1">
                    <a:solidFill>
                      <a:schemeClr val="tx1"/>
                    </a:solidFill>
                    <a:latin typeface="Abadi Extra Light" panose="020B0204020104020204" pitchFamily="34" charset="0"/>
                  </a:rPr>
                  <a:t>regularizer</a:t>
                </a:r>
                <a:r>
                  <a:rPr lang="en-IN" sz="1600" b="0" dirty="0">
                    <a:solidFill>
                      <a:schemeClr val="tx1"/>
                    </a:solidFill>
                    <a:latin typeface="Abadi Extra Light" panose="020B0204020104020204" pitchFamily="34" charset="0"/>
                  </a:rPr>
                  <a:t> or other strategies to prevent overfitting. Alternatives, use </a:t>
                </a:r>
                <a:r>
                  <a:rPr lang="en-IN" sz="1600" b="0" dirty="0">
                    <a:solidFill>
                      <a:srgbClr val="0000FF"/>
                    </a:solidFill>
                    <a:latin typeface="Abadi Extra Light" panose="020B0204020104020204" pitchFamily="34" charset="0"/>
                  </a:rPr>
                  <a:t>“prior” distributions </a:t>
                </a:r>
                <a:r>
                  <a:rPr lang="en-IN" sz="1600" b="0" dirty="0">
                    <a:solidFill>
                      <a:schemeClr val="tx1"/>
                    </a:solidFill>
                    <a:latin typeface="Abadi Extra Light" panose="020B0204020104020204" pitchFamily="34" charset="0"/>
                  </a:rPr>
                  <a:t>on the parameters </a:t>
                </a:r>
                <a14:m>
                  <m:oMath xmlns:m="http://schemas.openxmlformats.org/officeDocument/2006/math">
                    <m:r>
                      <a:rPr lang="en-IN" sz="1600" b="0" i="1" dirty="0" smtClean="0">
                        <a:solidFill>
                          <a:schemeClr val="tx1"/>
                        </a:solidFill>
                        <a:latin typeface="Cambria Math" panose="02040503050406030204" pitchFamily="18" charset="0"/>
                      </a:rPr>
                      <m:t>𝜃</m:t>
                    </m:r>
                    <m:r>
                      <a:rPr lang="en-IN" sz="1600" b="0" i="1" dirty="0" smtClean="0">
                        <a:solidFill>
                          <a:schemeClr val="tx1"/>
                        </a:solidFill>
                        <a:latin typeface="Cambria Math" panose="02040503050406030204" pitchFamily="18" charset="0"/>
                      </a:rPr>
                      <m:t> </m:t>
                    </m:r>
                  </m:oMath>
                </a14:m>
                <a:r>
                  <a:rPr lang="en-IN" sz="1600" b="0" dirty="0">
                    <a:solidFill>
                      <a:schemeClr val="tx1"/>
                    </a:solidFill>
                    <a:latin typeface="Abadi Extra Light" panose="020B0204020104020204" pitchFamily="34" charset="0"/>
                  </a:rPr>
                  <a:t>that we are trying to estimate (which </a:t>
                </a:r>
                <a:r>
                  <a:rPr lang="en-IN" sz="1600" dirty="0">
                    <a:solidFill>
                      <a:schemeClr val="tx1"/>
                    </a:solidFill>
                    <a:latin typeface="Abadi Extra Light" panose="020B0204020104020204" pitchFamily="34" charset="0"/>
                  </a:rPr>
                  <a:t>will kind of act as a </a:t>
                </a:r>
                <a:r>
                  <a:rPr lang="en-IN" sz="1600" dirty="0" err="1">
                    <a:solidFill>
                      <a:schemeClr val="tx1"/>
                    </a:solidFill>
                    <a:latin typeface="Abadi Extra Light" panose="020B0204020104020204" pitchFamily="34" charset="0"/>
                  </a:rPr>
                  <a:t>regularizer</a:t>
                </a:r>
                <a:r>
                  <a:rPr lang="en-IN" sz="1600" dirty="0">
                    <a:solidFill>
                      <a:schemeClr val="tx1"/>
                    </a:solidFill>
                    <a:latin typeface="Abadi Extra Light" panose="020B0204020104020204" pitchFamily="34" charset="0"/>
                  </a:rPr>
                  <a:t> as we will see shortly)</a:t>
                </a:r>
                <a:endParaRPr lang="en-IN" sz="1600" b="0" dirty="0">
                  <a:solidFill>
                    <a:schemeClr val="tx1"/>
                  </a:solidFill>
                  <a:latin typeface="Abadi Extra Light" panose="020B0204020104020204" pitchFamily="34" charset="0"/>
                </a:endParaRPr>
              </a:p>
            </p:txBody>
          </p:sp>
        </mc:Choice>
        <mc:Fallback>
          <p:sp>
            <p:nvSpPr>
              <p:cNvPr id="29" name="Speech Bubble: Rectangle 28">
                <a:extLst>
                  <a:ext uri="{FF2B5EF4-FFF2-40B4-BE49-F238E27FC236}">
                    <a16:creationId xmlns:a16="http://schemas.microsoft.com/office/drawing/2014/main" xmlns="" xmlns:a14="http://schemas.microsoft.com/office/drawing/2010/main" id="{9748ABBA-0666-42F6-9FCD-7F943A3B8FB9}"/>
                  </a:ext>
                </a:extLst>
              </p:cNvPr>
              <p:cNvSpPr>
                <a:spLocks noRot="1" noChangeAspect="1" noMove="1" noResize="1" noEditPoints="1" noAdjustHandles="1" noChangeArrowheads="1" noChangeShapeType="1" noTextEdit="1"/>
              </p:cNvSpPr>
              <p:nvPr/>
            </p:nvSpPr>
            <p:spPr>
              <a:xfrm>
                <a:off x="7176656" y="3140364"/>
                <a:ext cx="4051372" cy="1401942"/>
              </a:xfrm>
              <a:prstGeom prst="wedgeRectCallout">
                <a:avLst>
                  <a:gd name="adj1" fmla="val 56264"/>
                  <a:gd name="adj2" fmla="val -14423"/>
                </a:avLst>
              </a:prstGeom>
              <a:blipFill>
                <a:blip r:embed="rId7" cstate="print"/>
                <a:stretch>
                  <a:fillRect l="-563" t="-6034" b="-10776"/>
                </a:stretch>
              </a:blipFill>
              <a:ln>
                <a:solidFill>
                  <a:schemeClr val="accent2"/>
                </a:solidFill>
              </a:ln>
            </p:spPr>
            <p:txBody>
              <a:bodyPr/>
              <a:lstStyle/>
              <a:p>
                <a:r>
                  <a:rPr lang="en-IN">
                    <a:noFill/>
                  </a:rPr>
                  <a:t> </a:t>
                </a:r>
              </a:p>
            </p:txBody>
          </p:sp>
        </mc:Fallback>
      </mc:AlternateContent>
      <p:sp>
        <p:nvSpPr>
          <p:cNvPr id="30" name="Speech Bubble: Rectangle 29">
            <a:extLst>
              <a:ext uri="{FF2B5EF4-FFF2-40B4-BE49-F238E27FC236}">
                <a16:creationId xmlns:a16="http://schemas.microsoft.com/office/drawing/2014/main" xmlns="" id="{DE2D4A4E-0675-429F-99DA-C326940E75EB}"/>
              </a:ext>
            </a:extLst>
          </p:cNvPr>
          <p:cNvSpPr/>
          <p:nvPr/>
        </p:nvSpPr>
        <p:spPr>
          <a:xfrm>
            <a:off x="9225868" y="4792676"/>
            <a:ext cx="2826175" cy="607623"/>
          </a:xfrm>
          <a:prstGeom prst="wedgeRectCallout">
            <a:avLst>
              <a:gd name="adj1" fmla="val -2294"/>
              <a:gd name="adj2" fmla="val -9981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Such priors have various other benefits as we will see later</a:t>
            </a:r>
          </a:p>
        </p:txBody>
      </p:sp>
    </p:spTree>
    <p:custDataLst>
      <p:tags r:id="rId1"/>
    </p:custDataLst>
    <p:extLst>
      <p:ext uri="{BB962C8B-B14F-4D97-AF65-F5344CB8AC3E}">
        <p14:creationId xmlns:p14="http://schemas.microsoft.com/office/powerpoint/2010/main" xmlns="" val="3842810344"/>
      </p:ext>
    </p:extLst>
  </p:cSld>
  <p:clrMapOvr>
    <a:masterClrMapping/>
  </p:clrMapOvr>
  <mc:AlternateContent xmlns:mc="http://schemas.openxmlformats.org/markup-compatibility/2006">
    <mc:Choice xmlns:p14="http://schemas.microsoft.com/office/powerpoint/2010/main" xmlns="" Requires="p14">
      <p:transition spd="slow" p14:dur="2000" advTm="279749"/>
    </mc:Choice>
    <mc:Fallback>
      <p:transition spd="slow" advTm="279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wipe(down)">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down)">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3" grpId="0" animBg="1"/>
      <p:bldP spid="23" grpId="0" animBg="1"/>
      <p:bldP spid="26"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 Example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5</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Consider a sequence of </a:t>
                </a:r>
                <a14:m>
                  <m:oMath xmlns:m="http://schemas.openxmlformats.org/officeDocument/2006/math">
                    <m:r>
                      <a:rPr lang="en-GB" sz="2600" i="1" dirty="0" smtClean="0">
                        <a:latin typeface="Cambria Math" panose="02040503050406030204" pitchFamily="18" charset="0"/>
                      </a:rPr>
                      <m:t>𝑁</m:t>
                    </m:r>
                  </m:oMath>
                </a14:m>
                <a:r>
                  <a:rPr lang="en-GB" sz="2600" dirty="0">
                    <a:latin typeface="Abadi Extra Light" panose="020B0204020104020204" pitchFamily="34" charset="0"/>
                  </a:rPr>
                  <a:t> coin toss outcomes (observations)</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observation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𝑛</m:t>
                        </m:r>
                      </m:sub>
                    </m:sSub>
                  </m:oMath>
                </a14:m>
                <a:r>
                  <a:rPr lang="en-GB" sz="2600" dirty="0">
                    <a:latin typeface="Abadi Extra Light" panose="020B0204020104020204" pitchFamily="34" charset="0"/>
                  </a:rPr>
                  <a:t> is a binary </a:t>
                </a:r>
                <a:r>
                  <a:rPr lang="en-GB" sz="2600" dirty="0">
                    <a:solidFill>
                      <a:srgbClr val="0000FF"/>
                    </a:solidFill>
                    <a:latin typeface="Abadi Extra Light" panose="020B0204020104020204" pitchFamily="34" charset="0"/>
                  </a:rPr>
                  <a:t>random variable</a:t>
                </a:r>
                <a:r>
                  <a:rPr lang="en-GB" sz="2600" dirty="0">
                    <a:latin typeface="Abadi Extra Light" panose="020B0204020104020204" pitchFamily="34" charset="0"/>
                  </a:rPr>
                  <a:t>. Head: </a:t>
                </a:r>
                <a14:m>
                  <m:oMath xmlns:m="http://schemas.openxmlformats.org/officeDocument/2006/math">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𝑦</m:t>
                        </m:r>
                      </m:e>
                      <m:sub>
                        <m:r>
                          <a:rPr lang="en-IN" sz="2600" b="0" i="1" smtClean="0">
                            <a:latin typeface="Cambria Math" panose="02040503050406030204" pitchFamily="18" charset="0"/>
                          </a:rPr>
                          <m:t>𝑛</m:t>
                        </m:r>
                      </m:sub>
                    </m:sSub>
                    <m:r>
                      <a:rPr lang="en-IN" sz="2600" b="0" i="1" smtClean="0">
                        <a:latin typeface="Cambria Math" panose="02040503050406030204" pitchFamily="18" charset="0"/>
                      </a:rPr>
                      <m:t>=1</m:t>
                    </m:r>
                  </m:oMath>
                </a14:m>
                <a:r>
                  <a:rPr lang="en-GB" sz="2600" dirty="0">
                    <a:latin typeface="Abadi Extra Light" panose="020B0204020104020204" pitchFamily="34" charset="0"/>
                  </a:rPr>
                  <a:t>, Tail: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𝑦</m:t>
                        </m:r>
                      </m:e>
                      <m:sub>
                        <m:r>
                          <a:rPr lang="en-IN" sz="2600" i="1">
                            <a:latin typeface="Cambria Math" panose="02040503050406030204" pitchFamily="18" charset="0"/>
                          </a:rPr>
                          <m:t>𝑛</m:t>
                        </m:r>
                      </m:sub>
                    </m:sSub>
                    <m:r>
                      <a:rPr lang="en-IN" sz="2600" i="1">
                        <a:latin typeface="Cambria Math" panose="02040503050406030204" pitchFamily="18" charset="0"/>
                      </a:rPr>
                      <m:t>=</m:t>
                    </m:r>
                    <m:r>
                      <a:rPr lang="en-IN" sz="2600" b="0" i="1" smtClean="0">
                        <a:latin typeface="Cambria Math" panose="02040503050406030204" pitchFamily="18" charset="0"/>
                      </a:rPr>
                      <m:t>0</m:t>
                    </m:r>
                  </m:oMath>
                </a14:m>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a:t>
                </a:r>
                <a14:m>
                  <m:oMath xmlns:m="http://schemas.openxmlformats.org/officeDocument/2006/math">
                    <m:sSub>
                      <m:sSubPr>
                        <m:ctrlPr>
                          <a:rPr lang="en-GB" sz="2600" i="1" dirty="0">
                            <a:latin typeface="Cambria Math" panose="02040503050406030204" pitchFamily="18" charset="0"/>
                          </a:rPr>
                        </m:ctrlPr>
                      </m:sSubPr>
                      <m:e>
                        <m:r>
                          <a:rPr lang="en-GB" sz="2600" i="1" dirty="0">
                            <a:latin typeface="Cambria Math" panose="02040503050406030204" pitchFamily="18" charset="0"/>
                          </a:rPr>
                          <m:t>𝑦</m:t>
                        </m:r>
                      </m:e>
                      <m:sub>
                        <m:r>
                          <a:rPr lang="en-GB" sz="2600" i="1" dirty="0">
                            <a:latin typeface="Cambria Math" panose="02040503050406030204" pitchFamily="18" charset="0"/>
                          </a:rPr>
                          <m:t>𝑛</m:t>
                        </m:r>
                      </m:sub>
                    </m:sSub>
                  </m:oMath>
                </a14:m>
                <a:r>
                  <a:rPr lang="en-GB" sz="2600" dirty="0">
                    <a:latin typeface="Abadi Extra Light" panose="020B0204020104020204" pitchFamily="34" charset="0"/>
                  </a:rPr>
                  <a:t> is assumed generated by a </a:t>
                </a:r>
                <a:r>
                  <a:rPr lang="en-GB" sz="2600" b="1" dirty="0">
                    <a:latin typeface="Abadi Extra Light" panose="020B0204020104020204" pitchFamily="34" charset="0"/>
                  </a:rPr>
                  <a:t>Bernoulli distribution </a:t>
                </a:r>
                <a:r>
                  <a:rPr lang="en-GB" sz="2600" dirty="0">
                    <a:latin typeface="Abadi Extra Light" panose="020B0204020104020204" pitchFamily="34" charset="0"/>
                  </a:rPr>
                  <a:t>with param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(0,1)</m:t>
                    </m:r>
                  </m:oMath>
                </a14:m>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Here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r>
                  <a:rPr lang="en-GB" sz="2600" dirty="0">
                    <a:latin typeface="Abadi Extra Light" panose="020B0204020104020204" pitchFamily="34" charset="0"/>
                  </a:rPr>
                  <a:t>the unknown param (probability of head). Want to estimate it using MLE</a:t>
                </a:r>
              </a:p>
              <a:p>
                <a:pPr marL="0" indent="0">
                  <a:buNone/>
                </a:pPr>
                <a:endParaRPr lang="en-GB" sz="200" dirty="0">
                  <a:latin typeface="Abadi Extra Light" panose="020B0204020104020204" pitchFamily="34" charset="0"/>
                </a:endParaRPr>
              </a:p>
              <a:p>
                <a:pPr>
                  <a:buFont typeface="Wingdings" panose="05000000000000000000" pitchFamily="2" charset="2"/>
                  <a:buChar char="§"/>
                </a:pPr>
                <a:r>
                  <a:rPr lang="en-GB" sz="2600" dirty="0">
                    <a:solidFill>
                      <a:srgbClr val="0000FF"/>
                    </a:solidFill>
                    <a:latin typeface="Abadi Extra Light" panose="020B0204020104020204" pitchFamily="34" charset="0"/>
                  </a:rPr>
                  <a:t>Log-likelihood: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r>
                  <a:rPr lang="en-GB" sz="2600" dirty="0">
                    <a:latin typeface="Abadi Extra Light" panose="020B0204020104020204" pitchFamily="34" charset="0"/>
                  </a:rPr>
                  <a:t>= </a:t>
                </a:r>
                <a14:m>
                  <m:oMath xmlns:m="http://schemas.openxmlformats.org/officeDocument/2006/math">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 </m:t>
                        </m:r>
                      </m:e>
                    </m:nary>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m:rPr>
                        <m:sty m:val="p"/>
                      </m:rPr>
                      <a:rPr lang="en-IN" sz="2400" b="0" i="1" smtClean="0">
                        <a:latin typeface="Cambria Math" panose="02040503050406030204" pitchFamily="18" charset="0"/>
                      </a:rPr>
                      <m:t>log</m:t>
                    </m:r>
                    <m:r>
                      <m:rPr>
                        <m:nor/>
                      </m:rPr>
                      <a:rPr lang="en-IN" sz="2400" b="0" i="0" smtClean="0">
                        <a:latin typeface="Cambria Math" panose="02040503050406030204" pitchFamily="18" charset="0"/>
                      </a:rPr>
                      <m:t> </m:t>
                    </m:r>
                    <m:r>
                      <m:rPr>
                        <m:sty m:val="p"/>
                      </m:rPr>
                      <a:rPr lang="en-IN" sz="2400" b="0" i="1" smtClean="0">
                        <a:latin typeface="Cambria Math" panose="02040503050406030204" pitchFamily="18" charset="0"/>
                      </a:rPr>
                      <m:t>θ</m:t>
                    </m:r>
                    <m:r>
                      <a:rPr lang="en-IN" sz="2400" b="0" i="1" smtClean="0">
                        <a:latin typeface="Cambria Math" panose="02040503050406030204" pitchFamily="18" charset="0"/>
                      </a:rPr>
                      <m:t>+</m:t>
                    </m:r>
                    <m:r>
                      <m:rPr>
                        <m:nor/>
                      </m:rPr>
                      <a:rPr lang="en-IN" sz="2400" dirty="0"/>
                      <m:t> </m:t>
                    </m:r>
                    <m:r>
                      <m:rPr>
                        <m:nor/>
                      </m:rPr>
                      <a:rPr lang="en-IN" sz="2400" b="0" i="0" dirty="0" smtClean="0"/>
                      <m:t>(</m:t>
                    </m:r>
                    <m:r>
                      <a:rPr lang="en-IN" sz="2400" b="0" i="1" dirty="0" smtClean="0">
                        <a:latin typeface="Cambria Math" panose="02040503050406030204" pitchFamily="18" charset="0"/>
                      </a:rPr>
                      <m:t>1−</m:t>
                    </m:r>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𝑦</m:t>
                        </m:r>
                      </m:e>
                      <m:sub>
                        <m:r>
                          <a:rPr lang="en-IN" sz="2400" b="0" i="1" dirty="0" smtClean="0">
                            <a:latin typeface="Cambria Math" panose="02040503050406030204" pitchFamily="18" charset="0"/>
                          </a:rPr>
                          <m:t>𝑛</m:t>
                        </m:r>
                      </m:sub>
                    </m:sSub>
                    <m:r>
                      <a:rPr lang="en-IN" sz="2400" b="0" i="1" dirty="0" smtClean="0">
                        <a:latin typeface="Cambria Math" panose="02040503050406030204" pitchFamily="18" charset="0"/>
                      </a:rPr>
                      <m:t>)</m:t>
                    </m:r>
                    <m:r>
                      <m:rPr>
                        <m:sty m:val="p"/>
                      </m:rPr>
                      <a:rPr lang="en-IN" sz="2400" b="0" i="0" dirty="0" smtClean="0">
                        <a:latin typeface="Cambria Math" panose="02040503050406030204" pitchFamily="18" charset="0"/>
                      </a:rPr>
                      <m:t>log</m:t>
                    </m:r>
                    <m:r>
                      <a:rPr lang="en-IN" sz="2400" b="0" i="1" dirty="0" smtClean="0">
                        <a:latin typeface="Cambria Math" panose="02040503050406030204" pitchFamily="18" charset="0"/>
                      </a:rPr>
                      <m:t>⁡ (1−</m:t>
                    </m:r>
                    <m:r>
                      <a:rPr lang="en-IN" sz="2400" b="0" i="1" dirty="0" smtClean="0">
                        <a:latin typeface="Cambria Math" panose="02040503050406030204" pitchFamily="18" charset="0"/>
                      </a:rPr>
                      <m:t>𝜃</m:t>
                    </m:r>
                    <m:r>
                      <a:rPr lang="en-IN" sz="2400" b="0" i="1" dirty="0" smtClean="0">
                        <a:latin typeface="Cambria Math" panose="02040503050406030204" pitchFamily="18" charset="0"/>
                      </a:rPr>
                      <m:t>)]</m:t>
                    </m:r>
                  </m:oMath>
                </a14:m>
                <a:endParaRPr lang="en-GB" sz="2600" dirty="0">
                  <a:latin typeface="Abadi Extra Light" panose="020B0204020104020204" pitchFamily="34" charset="0"/>
                </a:endParaRPr>
              </a:p>
              <a:p>
                <a:pPr marL="0" indent="0">
                  <a:buNone/>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Maximizing log-</a:t>
                </a:r>
                <a:r>
                  <a:rPr lang="en-GB" sz="2600" dirty="0" err="1">
                    <a:latin typeface="Abadi Extra Light" panose="020B0204020104020204" pitchFamily="34" charset="0"/>
                  </a:rPr>
                  <a:t>lik</a:t>
                </a:r>
                <a:r>
                  <a:rPr lang="en-GB" sz="2600" dirty="0">
                    <a:latin typeface="Abadi Extra Light" panose="020B0204020104020204" pitchFamily="34" charset="0"/>
                  </a:rPr>
                  <a:t> (or minimizing NLL) </a:t>
                </a:r>
                <a:r>
                  <a:rPr lang="en-GB" sz="2600" dirty="0" err="1">
                    <a:latin typeface="Abadi Extra Light" panose="020B0204020104020204" pitchFamily="34" charset="0"/>
                  </a:rPr>
                  <a:t>w.r.t.</a:t>
                </a:r>
                <a:r>
                  <a:rPr lang="en-GB" sz="2600" dirty="0">
                    <a:latin typeface="Abadi Extra Light" panose="020B0204020104020204" pitchFamily="34" charset="0"/>
                  </a:rPr>
                  <a:t>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will give a closed form expression</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64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9464CF04-78A8-42D6-B96F-F0175A90C1D0}"/>
                  </a:ext>
                </a:extLst>
              </p:cNvPr>
              <p:cNvSpPr txBox="1"/>
              <p:nvPr/>
            </p:nvSpPr>
            <p:spPr>
              <a:xfrm>
                <a:off x="2978726" y="3059668"/>
                <a:ext cx="6026522" cy="369332"/>
              </a:xfrm>
              <a:prstGeom prst="rect">
                <a:avLst/>
              </a:prstGeom>
              <a:noFill/>
            </p:spPr>
            <p:txBody>
              <a:bodyPr wrap="none" lIns="0" tIns="0" rIns="0" bIns="0" rtlCol="0">
                <a:spAutoFit/>
              </a:bodyPr>
              <a:lstStyle/>
              <a:p>
                <a14:m>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e>
                      <m:e>
                        <m:r>
                          <a:rPr lang="en-IN" sz="2400" b="0" i="1" smtClean="0">
                            <a:latin typeface="Cambria Math" panose="02040503050406030204" pitchFamily="18" charset="0"/>
                          </a:rPr>
                          <m:t>𝜃</m:t>
                        </m:r>
                      </m:e>
                    </m:d>
                    <m:r>
                      <a:rPr lang="en-IN" sz="2400" b="0" i="0" smtClean="0">
                        <a:latin typeface="Cambria Math" panose="02040503050406030204" pitchFamily="18" charset="0"/>
                      </a:rPr>
                      <m:t>=</m:t>
                    </m:r>
                    <m:r>
                      <m:rPr>
                        <m:sty m:val="p"/>
                      </m:rPr>
                      <a:rPr lang="en-IN" sz="2400" b="0" i="0" smtClean="0">
                        <a:latin typeface="Cambria Math" panose="02040503050406030204" pitchFamily="18" charset="0"/>
                      </a:rPr>
                      <m:t>Bernoulli</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m:rPr>
                                <m:sty m:val="p"/>
                              </m:rPr>
                              <a:rPr lang="en-IN" sz="2400" b="0" i="0" smtClean="0">
                                <a:latin typeface="Cambria Math" panose="02040503050406030204" pitchFamily="18" charset="0"/>
                              </a:rPr>
                              <m:t>n</m:t>
                            </m:r>
                          </m:sub>
                        </m:sSub>
                      </m:e>
                      <m:e>
                        <m:r>
                          <a:rPr lang="en-IN" sz="2400" b="0" i="1" smtClean="0">
                            <a:latin typeface="Cambria Math" panose="02040503050406030204" pitchFamily="18" charset="0"/>
                          </a:rPr>
                          <m:t>𝜃</m:t>
                        </m:r>
                      </m:e>
                    </m:d>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(1−</m:t>
                        </m:r>
                        <m:r>
                          <a:rPr lang="en-IN" sz="2400" i="1">
                            <a:latin typeface="Cambria Math" panose="02040503050406030204" pitchFamily="18" charset="0"/>
                          </a:rPr>
                          <m:t>𝜃</m:t>
                        </m:r>
                        <m:r>
                          <a:rPr lang="en-IN" sz="2400" b="0" i="1" smtClean="0">
                            <a:latin typeface="Cambria Math" panose="02040503050406030204" pitchFamily="18" charset="0"/>
                          </a:rPr>
                          <m:t>)</m:t>
                        </m:r>
                      </m:e>
                      <m:sup>
                        <m:r>
                          <a:rPr lang="en-IN" sz="2400" b="0" i="1" smtClean="0">
                            <a:latin typeface="Cambria Math" panose="02040503050406030204" pitchFamily="18" charset="0"/>
                          </a:rPr>
                          <m:t>1−</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sup>
                    </m:sSup>
                  </m:oMath>
                </a14:m>
                <a:endParaRPr lang="en-IN" sz="2400" dirty="0"/>
              </a:p>
            </p:txBody>
          </p:sp>
        </mc:Choice>
        <mc:Fallback>
          <p:sp>
            <p:nvSpPr>
              <p:cNvPr id="3" name="TextBox 2">
                <a:extLst>
                  <a:ext uri="{FF2B5EF4-FFF2-40B4-BE49-F238E27FC236}">
                    <a16:creationId xmlns:a16="http://schemas.microsoft.com/office/drawing/2014/main" xmlns="" xmlns:a14="http://schemas.microsoft.com/office/drawing/2010/main" id="{9464CF04-78A8-42D6-B96F-F0175A90C1D0}"/>
                  </a:ext>
                </a:extLst>
              </p:cNvPr>
              <p:cNvSpPr txBox="1">
                <a:spLocks noRot="1" noChangeAspect="1" noMove="1" noResize="1" noEditPoints="1" noAdjustHandles="1" noChangeArrowheads="1" noChangeShapeType="1" noTextEdit="1"/>
              </p:cNvSpPr>
              <p:nvPr/>
            </p:nvSpPr>
            <p:spPr>
              <a:xfrm>
                <a:off x="2978726" y="3059668"/>
                <a:ext cx="6026522" cy="369332"/>
              </a:xfrm>
              <a:prstGeom prst="rect">
                <a:avLst/>
              </a:prstGeom>
              <a:blipFill>
                <a:blip r:embed="rId4" cstate="print"/>
                <a:stretch>
                  <a:fillRect l="-1822" b="-32787"/>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xmlns="" id="{DFCC69E1-6AF7-436C-8F75-D9249044DB4D}"/>
              </a:ext>
            </a:extLst>
          </p:cNvPr>
          <p:cNvSpPr txBox="1"/>
          <p:nvPr/>
        </p:nvSpPr>
        <p:spPr>
          <a:xfrm>
            <a:off x="4584678" y="5838050"/>
            <a:ext cx="52900"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067A7AAE-F007-4438-ABE6-0DBDEC77E9DF}"/>
                  </a:ext>
                </a:extLst>
              </p:cNvPr>
              <p:cNvSpPr txBox="1"/>
              <p:nvPr/>
            </p:nvSpPr>
            <p:spPr>
              <a:xfrm>
                <a:off x="4462135" y="5522912"/>
                <a:ext cx="2573590" cy="868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𝑀𝐿𝐸</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e>
                          </m:nary>
                        </m:num>
                        <m:den>
                          <m:r>
                            <a:rPr lang="en-IN" sz="2800" b="0" i="1" smtClean="0">
                              <a:latin typeface="Cambria Math" panose="02040503050406030204" pitchFamily="18" charset="0"/>
                            </a:rPr>
                            <m:t>𝑁</m:t>
                          </m:r>
                        </m:den>
                      </m:f>
                    </m:oMath>
                  </m:oMathPara>
                </a14:m>
                <a:endParaRPr lang="en-IN" sz="2800" dirty="0"/>
              </a:p>
            </p:txBody>
          </p:sp>
        </mc:Choice>
        <mc:Fallback>
          <p:sp>
            <p:nvSpPr>
              <p:cNvPr id="7" name="TextBox 6">
                <a:extLst>
                  <a:ext uri="{FF2B5EF4-FFF2-40B4-BE49-F238E27FC236}">
                    <a16:creationId xmlns:a16="http://schemas.microsoft.com/office/drawing/2014/main" xmlns="" xmlns:a14="http://schemas.microsoft.com/office/drawing/2010/main" id="{067A7AAE-F007-4438-ABE6-0DBDEC77E9DF}"/>
                  </a:ext>
                </a:extLst>
              </p:cNvPr>
              <p:cNvSpPr txBox="1">
                <a:spLocks noRot="1" noChangeAspect="1" noMove="1" noResize="1" noEditPoints="1" noAdjustHandles="1" noChangeArrowheads="1" noChangeShapeType="1" noTextEdit="1"/>
              </p:cNvSpPr>
              <p:nvPr/>
            </p:nvSpPr>
            <p:spPr>
              <a:xfrm>
                <a:off x="4462135" y="5522912"/>
                <a:ext cx="2573590" cy="868315"/>
              </a:xfrm>
              <a:prstGeom prst="rect">
                <a:avLst/>
              </a:prstGeom>
              <a:blipFill>
                <a:blip r:embed="rId5" cstate="print"/>
                <a:stretch>
                  <a:fillRect/>
                </a:stretch>
              </a:blipFill>
            </p:spPr>
            <p:txBody>
              <a:bodyPr/>
              <a:lstStyle/>
              <a:p>
                <a:r>
                  <a:rPr lang="en-IN">
                    <a:noFill/>
                  </a:rPr>
                  <a:t> </a:t>
                </a:r>
              </a:p>
            </p:txBody>
          </p:sp>
        </mc:Fallback>
      </mc:AlternateContent>
      <p:sp>
        <p:nvSpPr>
          <p:cNvPr id="19" name="Speech Bubble: Rectangle 18">
            <a:extLst>
              <a:ext uri="{FF2B5EF4-FFF2-40B4-BE49-F238E27FC236}">
                <a16:creationId xmlns:a16="http://schemas.microsoft.com/office/drawing/2014/main" xmlns="" id="{A5804242-0B31-4020-9C0A-679236CEF667}"/>
              </a:ext>
            </a:extLst>
          </p:cNvPr>
          <p:cNvSpPr/>
          <p:nvPr/>
        </p:nvSpPr>
        <p:spPr>
          <a:xfrm>
            <a:off x="10642901" y="1231327"/>
            <a:ext cx="1283854" cy="593556"/>
          </a:xfrm>
          <a:prstGeom prst="wedgeRectCallout">
            <a:avLst>
              <a:gd name="adj1" fmla="val -47352"/>
              <a:gd name="adj2" fmla="val 14829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Probability of a head</a:t>
            </a:r>
          </a:p>
        </p:txBody>
      </p:sp>
      <p:sp>
        <p:nvSpPr>
          <p:cNvPr id="27" name="Speech Bubble: Rectangle 26">
            <a:extLst>
              <a:ext uri="{FF2B5EF4-FFF2-40B4-BE49-F238E27FC236}">
                <a16:creationId xmlns:a16="http://schemas.microsoft.com/office/drawing/2014/main" xmlns="" id="{13619AB2-B712-4E67-8E63-CF3E914FBDAE}"/>
              </a:ext>
            </a:extLst>
          </p:cNvPr>
          <p:cNvSpPr/>
          <p:nvPr/>
        </p:nvSpPr>
        <p:spPr>
          <a:xfrm>
            <a:off x="10636273" y="4032619"/>
            <a:ext cx="1448695" cy="593556"/>
          </a:xfrm>
          <a:prstGeom prst="wedgeRectCallout">
            <a:avLst>
              <a:gd name="adj1" fmla="val -51815"/>
              <a:gd name="adj2" fmla="val 984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Take deriv. set it to zero and solve. Easy optimization</a:t>
            </a:r>
          </a:p>
        </p:txBody>
      </p:sp>
    </p:spTree>
    <p:custDataLst>
      <p:tags r:id="rId1"/>
    </p:custDataLst>
    <p:extLst>
      <p:ext uri="{BB962C8B-B14F-4D97-AF65-F5344CB8AC3E}">
        <p14:creationId xmlns:p14="http://schemas.microsoft.com/office/powerpoint/2010/main" xmlns="" val="2397523314"/>
      </p:ext>
    </p:extLst>
  </p:cSld>
  <p:clrMapOvr>
    <a:masterClrMapping/>
  </p:clrMapOvr>
  <mc:AlternateContent xmlns:mc="http://schemas.openxmlformats.org/markup-compatibility/2006">
    <mc:Choice xmlns:p14="http://schemas.microsoft.com/office/powerpoint/2010/main" xmlns="" Requires="p14">
      <p:transition spd="slow" p14:dur="2000" advTm="382559"/>
    </mc:Choice>
    <mc:Fallback>
      <p:transition spd="slow" advTm="3825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9"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and Its Shortcomings..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 finds parameters that make the observed data most probable</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 provision to control overfitting (MLE is just like minimizing training loss)</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do we regularize probabilistic models in a principled way?</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MLE gives only a single “best” answer (“</a:t>
            </a:r>
            <a:r>
              <a:rPr lang="en-GB" dirty="0">
                <a:solidFill>
                  <a:srgbClr val="FF0000"/>
                </a:solidFill>
                <a:latin typeface="Abadi Extra Light" panose="020B0204020104020204" pitchFamily="34" charset="0"/>
              </a:rPr>
              <a:t>point estimate</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 and it may not be very reliable, especially when we have very little data</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Desirable: Report a </a:t>
            </a:r>
            <a:r>
              <a:rPr lang="en-GB" u="sng" dirty="0">
                <a:latin typeface="Abadi Extra Light" panose="020B0204020104020204" pitchFamily="34" charset="0"/>
                <a:sym typeface="Wingdings" panose="05000000000000000000" pitchFamily="2" charset="2"/>
              </a:rPr>
              <a:t>probability distribution </a:t>
            </a:r>
            <a:r>
              <a:rPr lang="en-GB" dirty="0">
                <a:latin typeface="Abadi Extra Light" panose="020B0204020104020204" pitchFamily="34" charset="0"/>
                <a:sym typeface="Wingdings" panose="05000000000000000000" pitchFamily="2" charset="2"/>
              </a:rPr>
              <a:t>over the learned params </a:t>
            </a:r>
            <a:r>
              <a:rPr lang="en-GB" u="sng" dirty="0">
                <a:latin typeface="Abadi Extra Light" panose="020B0204020104020204" pitchFamily="34" charset="0"/>
                <a:sym typeface="Wingdings" panose="05000000000000000000" pitchFamily="2" charset="2"/>
              </a:rPr>
              <a:t>instead of point </a:t>
            </a:r>
            <a:r>
              <a:rPr lang="en-GB" u="sng" dirty="0" smtClean="0">
                <a:latin typeface="Abadi Extra Light" panose="020B0204020104020204" pitchFamily="34" charset="0"/>
                <a:sym typeface="Wingdings" panose="05000000000000000000" pitchFamily="2" charset="2"/>
              </a:rPr>
              <a:t>estimate</a:t>
            </a:r>
            <a:endParaRPr lang="en-GB" u="sng"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endParaRPr lang="en-GB" sz="800" dirty="0">
              <a:latin typeface="Abadi Extra Light" panose="020B0204020104020204" pitchFamily="34" charset="0"/>
              <a:sym typeface="Wingdings" panose="05000000000000000000" pitchFamily="2" charset="2"/>
            </a:endParaRPr>
          </a:p>
          <a:p>
            <a:pPr marL="457200" lvl="1" indent="0">
              <a:buNone/>
            </a:pPr>
            <a:endParaRPr lang="en-GB" sz="8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solidFill>
                  <a:srgbClr val="0000FF"/>
                </a:solidFill>
                <a:latin typeface="Abadi Extra Light" panose="020B0204020104020204" pitchFamily="34" charset="0"/>
                <a:sym typeface="Wingdings" panose="05000000000000000000" pitchFamily="2" charset="2"/>
              </a:rPr>
              <a:t>Prior distributions </a:t>
            </a:r>
            <a:r>
              <a:rPr lang="en-GB" dirty="0">
                <a:latin typeface="Abadi Extra Light" panose="020B0204020104020204" pitchFamily="34" charset="0"/>
                <a:sym typeface="Wingdings" panose="05000000000000000000" pitchFamily="2" charset="2"/>
              </a:rPr>
              <a:t>provide a nice way to accomplish such </a:t>
            </a:r>
            <a:r>
              <a:rPr lang="en-GB" dirty="0" smtClean="0">
                <a:latin typeface="Abadi Extra Light" panose="020B0204020104020204" pitchFamily="34" charset="0"/>
                <a:sym typeface="Wingdings" panose="05000000000000000000" pitchFamily="2" charset="2"/>
              </a:rPr>
              <a:t>things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p:txBody>
      </p:sp>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6E8A33D9-8398-4F22-A3E3-D34F7490483C}"/>
                  </a:ext>
                </a:extLst>
              </p:cNvPr>
              <p:cNvSpPr txBox="1"/>
              <p:nvPr/>
            </p:nvSpPr>
            <p:spPr>
              <a:xfrm>
                <a:off x="1652632" y="1879575"/>
                <a:ext cx="872732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𝑀𝐿𝐸</m:t>
                          </m:r>
                        </m:sub>
                      </m:sSub>
                      <m:r>
                        <a:rPr lang="en-IN" sz="2400" i="1">
                          <a:latin typeface="Cambria Math" panose="02040503050406030204" pitchFamily="18"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r>
                        <m:rPr>
                          <m:nor/>
                        </m:rPr>
                        <a:rPr lang="en-GB" sz="2400" dirty="0">
                          <a:latin typeface="Abadi Extra Light" panose="020B0204020104020204" pitchFamily="34"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m:t>
                          </m:r>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m:oMathPara>
                </a14:m>
                <a:endParaRPr lang="en-IN" sz="2400" dirty="0"/>
              </a:p>
            </p:txBody>
          </p:sp>
        </mc:Choice>
        <mc:Fallback>
          <p:sp>
            <p:nvSpPr>
              <p:cNvPr id="9" name="TextBox 8">
                <a:extLst>
                  <a:ext uri="{FF2B5EF4-FFF2-40B4-BE49-F238E27FC236}">
                    <a16:creationId xmlns:a16="http://schemas.microsoft.com/office/drawing/2014/main" xmlns="" xmlns:a14="http://schemas.microsoft.com/office/drawing/2010/main" id="{6E8A33D9-8398-4F22-A3E3-D34F7490483C}"/>
                  </a:ext>
                </a:extLst>
              </p:cNvPr>
              <p:cNvSpPr txBox="1">
                <a:spLocks noRot="1" noChangeAspect="1" noMove="1" noResize="1" noEditPoints="1" noAdjustHandles="1" noChangeArrowheads="1" noChangeShapeType="1" noTextEdit="1"/>
              </p:cNvSpPr>
              <p:nvPr/>
            </p:nvSpPr>
            <p:spPr>
              <a:xfrm>
                <a:off x="1652632" y="1879575"/>
                <a:ext cx="8727326" cy="755913"/>
              </a:xfrm>
              <a:prstGeom prst="rect">
                <a:avLst/>
              </a:prstGeom>
              <a:blipFill>
                <a:blip r:embed="rId3" cstate="print"/>
                <a:stretch>
                  <a:fillRect/>
                </a:stretch>
              </a:blipFill>
            </p:spPr>
            <p:txBody>
              <a:bodyPr/>
              <a:lstStyle/>
              <a:p>
                <a:r>
                  <a:rPr lang="en-IN">
                    <a:noFill/>
                  </a:rPr>
                  <a:t> </a:t>
                </a:r>
              </a:p>
            </p:txBody>
          </p:sp>
        </mc:Fallback>
      </mc:AlternateContent>
      <p:sp>
        <p:nvSpPr>
          <p:cNvPr id="17" name="Speech Bubble: Rectangle 16">
            <a:extLst>
              <a:ext uri="{FF2B5EF4-FFF2-40B4-BE49-F238E27FC236}">
                <a16:creationId xmlns:a16="http://schemas.microsoft.com/office/drawing/2014/main" xmlns="" id="{77FE8BC4-06BC-4B38-8D30-4882DA1777BA}"/>
              </a:ext>
            </a:extLst>
          </p:cNvPr>
          <p:cNvSpPr/>
          <p:nvPr/>
        </p:nvSpPr>
        <p:spPr>
          <a:xfrm>
            <a:off x="5376306" y="1698770"/>
            <a:ext cx="1439388" cy="361610"/>
          </a:xfrm>
          <a:prstGeom prst="wedgeRectCallout">
            <a:avLst>
              <a:gd name="adj1" fmla="val -68806"/>
              <a:gd name="adj2" fmla="val 605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Log-likelihood</a:t>
            </a:r>
          </a:p>
        </p:txBody>
      </p:sp>
      <p:sp>
        <p:nvSpPr>
          <p:cNvPr id="18" name="Speech Bubble: Rectangle 17">
            <a:extLst>
              <a:ext uri="{FF2B5EF4-FFF2-40B4-BE49-F238E27FC236}">
                <a16:creationId xmlns:a16="http://schemas.microsoft.com/office/drawing/2014/main" xmlns="" id="{2AABF811-2979-431F-ABA7-80006473B3B2}"/>
              </a:ext>
            </a:extLst>
          </p:cNvPr>
          <p:cNvSpPr/>
          <p:nvPr/>
        </p:nvSpPr>
        <p:spPr>
          <a:xfrm>
            <a:off x="9307545" y="1608368"/>
            <a:ext cx="2459799" cy="361610"/>
          </a:xfrm>
          <a:prstGeom prst="wedgeRectCallout">
            <a:avLst>
              <a:gd name="adj1" fmla="val -51413"/>
              <a:gd name="adj2" fmla="val 884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Neg. log-likelihood (NLL)</a:t>
            </a:r>
          </a:p>
        </p:txBody>
      </p:sp>
      <p:sp>
        <p:nvSpPr>
          <p:cNvPr id="19" name="Speech Bubble: Rectangle 18">
            <a:extLst>
              <a:ext uri="{FF2B5EF4-FFF2-40B4-BE49-F238E27FC236}">
                <a16:creationId xmlns:a16="http://schemas.microsoft.com/office/drawing/2014/main" xmlns="" id="{F3B8527C-1CFB-467B-8D15-798299AFF918}"/>
              </a:ext>
            </a:extLst>
          </p:cNvPr>
          <p:cNvSpPr/>
          <p:nvPr/>
        </p:nvSpPr>
        <p:spPr>
          <a:xfrm>
            <a:off x="10327956" y="3875714"/>
            <a:ext cx="1760580" cy="1046306"/>
          </a:xfrm>
          <a:prstGeom prst="wedgeRectCallout">
            <a:avLst>
              <a:gd name="adj1" fmla="val -59544"/>
              <a:gd name="adj2" fmla="val 784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distribution can give us a sense about the </a:t>
            </a:r>
            <a:r>
              <a:rPr lang="en-IN" sz="1400" u="sng" dirty="0">
                <a:solidFill>
                  <a:srgbClr val="0000FF"/>
                </a:solidFill>
                <a:latin typeface="Abadi Extra Light" panose="020B0204020104020204" pitchFamily="34" charset="0"/>
              </a:rPr>
              <a:t>uncertainty</a:t>
            </a:r>
            <a:r>
              <a:rPr lang="en-IN" sz="1400" dirty="0">
                <a:solidFill>
                  <a:schemeClr val="tx1"/>
                </a:solidFill>
                <a:latin typeface="Abadi Extra Light" panose="020B0204020104020204" pitchFamily="34" charset="0"/>
              </a:rPr>
              <a:t> in the parameter estimate</a:t>
            </a:r>
          </a:p>
        </p:txBody>
      </p:sp>
    </p:spTree>
    <p:custDataLst>
      <p:tags r:id="rId1"/>
    </p:custDataLst>
    <p:extLst>
      <p:ext uri="{BB962C8B-B14F-4D97-AF65-F5344CB8AC3E}">
        <p14:creationId xmlns:p14="http://schemas.microsoft.com/office/powerpoint/2010/main" xmlns="" val="4179243391"/>
      </p:ext>
    </p:extLst>
  </p:cSld>
  <p:clrMapOvr>
    <a:masterClrMapping/>
  </p:clrMapOvr>
  <mc:AlternateContent xmlns:mc="http://schemas.openxmlformats.org/markup-compatibility/2006">
    <mc:Choice xmlns:p14="http://schemas.microsoft.com/office/powerpoint/2010/main" xmlns="" Requires="p14">
      <p:transition spd="slow" p14:dur="2000" advTm="202794"/>
    </mc:Choice>
    <mc:Fallback>
      <p:transition spd="slow" advTm="2027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wipe(down)">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wipe(down)">
                                      <p:cBhvr>
                                        <p:cTn id="5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Priors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7</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specify our prior belief about likely param values via a prob. dist.,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Once we observe the data </a:t>
                </a:r>
                <a14:m>
                  <m:oMath xmlns:m="http://schemas.openxmlformats.org/officeDocument/2006/math">
                    <m:r>
                      <a:rPr lang="en-IN" b="1" i="1" smtClean="0">
                        <a:latin typeface="Cambria Math" panose="02040503050406030204" pitchFamily="18" charset="0"/>
                      </a:rPr>
                      <m:t>𝒚</m:t>
                    </m:r>
                  </m:oMath>
                </a14:m>
                <a:r>
                  <a:rPr lang="en-GB" dirty="0">
                    <a:latin typeface="Abadi Extra Light" panose="020B0204020104020204" pitchFamily="34" charset="0"/>
                  </a:rPr>
                  <a:t>, apply Bayes rule to update prior into </a:t>
                </a:r>
                <a:r>
                  <a:rPr lang="en-GB" u="sng" dirty="0">
                    <a:latin typeface="Abadi Extra Light" panose="020B0204020104020204" pitchFamily="34" charset="0"/>
                  </a:rPr>
                  <a:t>posterior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Two way now to report the answer now:</a:t>
                </a: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maxima (mode) </a:t>
                </a:r>
                <a:r>
                  <a:rPr lang="en-GB" dirty="0">
                    <a:latin typeface="Abadi Extra Light" panose="020B0204020104020204" pitchFamily="34" charset="0"/>
                  </a:rPr>
                  <a:t>of the posterior: </a:t>
                </a:r>
                <a14:m>
                  <m:oMath xmlns:m="http://schemas.openxmlformats.org/officeDocument/2006/math">
                    <m:r>
                      <m:rPr>
                        <m:sty m:val="p"/>
                      </m:rPr>
                      <a:rPr lang="en-IN" b="0" i="1" smtClean="0">
                        <a:latin typeface="Cambria Math" panose="02040503050406030204" pitchFamily="18" charset="0"/>
                      </a:rPr>
                      <m:t>arg</m:t>
                    </m:r>
                    <m:r>
                      <a:rPr lang="en-IN" b="0" i="1" smtClean="0">
                        <a:latin typeface="Cambria Math" panose="02040503050406030204" pitchFamily="18" charset="0"/>
                      </a:rPr>
                      <m:t> </m:t>
                    </m:r>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𝜃</m:t>
                        </m:r>
                      </m:lim>
                    </m:limLow>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full posterior </a:t>
                </a:r>
                <a:r>
                  <a:rPr lang="en-GB" dirty="0">
                    <a:latin typeface="Abadi Extra Light" panose="020B0204020104020204" pitchFamily="34" charset="0"/>
                  </a:rPr>
                  <a:t>(and its properties, e.g., mean, mode, variance, quantiles, etc)</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b="-4715"/>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593778A0-86BC-452C-9968-55A682A5D4BA}"/>
              </a:ext>
            </a:extLst>
          </p:cNvPr>
          <p:cNvCxnSpPr>
            <a:cxnSpLocks/>
          </p:cNvCxnSpPr>
          <p:nvPr/>
        </p:nvCxnSpPr>
        <p:spPr>
          <a:xfrm flipH="1">
            <a:off x="4781725" y="2124285"/>
            <a:ext cx="1191239" cy="1501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767E891-96C2-4468-A946-6007596D4622}"/>
              </a:ext>
            </a:extLst>
          </p:cNvPr>
          <p:cNvCxnSpPr>
            <a:cxnSpLocks/>
          </p:cNvCxnSpPr>
          <p:nvPr/>
        </p:nvCxnSpPr>
        <p:spPr>
          <a:xfrm>
            <a:off x="5972962" y="2124285"/>
            <a:ext cx="1266737" cy="1468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5747589-6688-45C7-9526-3BD24E307448}"/>
              </a:ext>
            </a:extLst>
          </p:cNvPr>
          <p:cNvCxnSpPr>
            <a:cxnSpLocks/>
          </p:cNvCxnSpPr>
          <p:nvPr/>
        </p:nvCxnSpPr>
        <p:spPr>
          <a:xfrm flipV="1">
            <a:off x="4781725" y="3588164"/>
            <a:ext cx="2869035" cy="37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0791D3D-4DC0-4F30-BCB6-70A638DF1F97}"/>
              </a:ext>
            </a:extLst>
          </p:cNvPr>
          <p:cNvCxnSpPr>
            <a:cxnSpLocks/>
          </p:cNvCxnSpPr>
          <p:nvPr/>
        </p:nvCxnSpPr>
        <p:spPr>
          <a:xfrm flipV="1">
            <a:off x="4781725" y="1720215"/>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F07EFFFD-8559-40D7-9BFC-22764786D294}"/>
              </a:ext>
            </a:extLst>
          </p:cNvPr>
          <p:cNvSpPr txBox="1"/>
          <p:nvPr/>
        </p:nvSpPr>
        <p:spPr>
          <a:xfrm>
            <a:off x="5782849" y="3579776"/>
            <a:ext cx="380232" cy="276999"/>
          </a:xfrm>
          <a:prstGeom prst="rect">
            <a:avLst/>
          </a:prstGeom>
          <a:noFill/>
        </p:spPr>
        <p:txBody>
          <a:bodyPr wrap="none" rtlCol="0">
            <a:spAutoFit/>
          </a:bodyPr>
          <a:lstStyle/>
          <a:p>
            <a:r>
              <a:rPr lang="en-IN" sz="1200" dirty="0"/>
              <a:t>0.5</a:t>
            </a:r>
          </a:p>
        </p:txBody>
      </p:sp>
      <p:sp>
        <p:nvSpPr>
          <p:cNvPr id="25" name="TextBox 24">
            <a:extLst>
              <a:ext uri="{FF2B5EF4-FFF2-40B4-BE49-F238E27FC236}">
                <a16:creationId xmlns:a16="http://schemas.microsoft.com/office/drawing/2014/main" xmlns="" id="{BB5F6CC0-2BB2-41F1-AE83-F6C2BC573520}"/>
              </a:ext>
            </a:extLst>
          </p:cNvPr>
          <p:cNvSpPr txBox="1"/>
          <p:nvPr/>
        </p:nvSpPr>
        <p:spPr>
          <a:xfrm>
            <a:off x="6362056" y="3580960"/>
            <a:ext cx="458780" cy="276999"/>
          </a:xfrm>
          <a:prstGeom prst="rect">
            <a:avLst/>
          </a:prstGeom>
          <a:noFill/>
        </p:spPr>
        <p:txBody>
          <a:bodyPr wrap="none" rtlCol="0">
            <a:spAutoFit/>
          </a:bodyPr>
          <a:lstStyle/>
          <a:p>
            <a:r>
              <a:rPr lang="en-IN" sz="1200" dirty="0"/>
              <a:t>0.75</a:t>
            </a:r>
          </a:p>
        </p:txBody>
      </p:sp>
      <p:sp>
        <p:nvSpPr>
          <p:cNvPr id="26" name="TextBox 25">
            <a:extLst>
              <a:ext uri="{FF2B5EF4-FFF2-40B4-BE49-F238E27FC236}">
                <a16:creationId xmlns:a16="http://schemas.microsoft.com/office/drawing/2014/main" xmlns="" id="{985FD9DC-FE9C-4E27-A88E-792B92FFA194}"/>
              </a:ext>
            </a:extLst>
          </p:cNvPr>
          <p:cNvSpPr txBox="1"/>
          <p:nvPr/>
        </p:nvSpPr>
        <p:spPr>
          <a:xfrm>
            <a:off x="7019811" y="3579775"/>
            <a:ext cx="263214" cy="276999"/>
          </a:xfrm>
          <a:prstGeom prst="rect">
            <a:avLst/>
          </a:prstGeom>
          <a:noFill/>
        </p:spPr>
        <p:txBody>
          <a:bodyPr wrap="none" rtlCol="0">
            <a:spAutoFit/>
          </a:bodyPr>
          <a:lstStyle/>
          <a:p>
            <a:r>
              <a:rPr lang="en-IN" sz="1200" dirty="0"/>
              <a:t>1</a:t>
            </a:r>
          </a:p>
        </p:txBody>
      </p:sp>
      <p:sp>
        <p:nvSpPr>
          <p:cNvPr id="27" name="TextBox 26">
            <a:extLst>
              <a:ext uri="{FF2B5EF4-FFF2-40B4-BE49-F238E27FC236}">
                <a16:creationId xmlns:a16="http://schemas.microsoft.com/office/drawing/2014/main" xmlns="" id="{E8B061FC-7C96-4975-95B2-2001B69186D1}"/>
              </a:ext>
            </a:extLst>
          </p:cNvPr>
          <p:cNvSpPr txBox="1"/>
          <p:nvPr/>
        </p:nvSpPr>
        <p:spPr>
          <a:xfrm>
            <a:off x="5220149" y="3579775"/>
            <a:ext cx="458780" cy="276999"/>
          </a:xfrm>
          <a:prstGeom prst="rect">
            <a:avLst/>
          </a:prstGeom>
          <a:noFill/>
        </p:spPr>
        <p:txBody>
          <a:bodyPr wrap="none" rtlCol="0">
            <a:spAutoFit/>
          </a:bodyPr>
          <a:lstStyle/>
          <a:p>
            <a:r>
              <a:rPr lang="en-IN" sz="1200" dirty="0"/>
              <a:t>0.25</a:t>
            </a:r>
          </a:p>
        </p:txBody>
      </p:sp>
      <p:sp>
        <p:nvSpPr>
          <p:cNvPr id="28" name="TextBox 27">
            <a:extLst>
              <a:ext uri="{FF2B5EF4-FFF2-40B4-BE49-F238E27FC236}">
                <a16:creationId xmlns:a16="http://schemas.microsoft.com/office/drawing/2014/main" xmlns="" id="{F5BE7DC6-5428-4E74-9BCB-648EBAADB45B}"/>
              </a:ext>
            </a:extLst>
          </p:cNvPr>
          <p:cNvSpPr txBox="1"/>
          <p:nvPr/>
        </p:nvSpPr>
        <p:spPr>
          <a:xfrm>
            <a:off x="4590974" y="3569724"/>
            <a:ext cx="263214" cy="276999"/>
          </a:xfrm>
          <a:prstGeom prst="rect">
            <a:avLst/>
          </a:prstGeom>
          <a:noFill/>
        </p:spPr>
        <p:txBody>
          <a:bodyPr wrap="none" rtlCol="0">
            <a:spAutoFit/>
          </a:bodyPr>
          <a:lstStyle/>
          <a:p>
            <a:r>
              <a:rPr lang="en-IN" sz="1200" dirty="0"/>
              <a:t>0</a:t>
            </a:r>
          </a:p>
        </p:txBody>
      </p:sp>
      <mc:AlternateContent xmlns:mc="http://schemas.openxmlformats.org/markup-compatibility/2006">
        <mc:Choice xmlns:a14="http://schemas.microsoft.com/office/drawing/2010/main" xmlns="" Requires="a14">
          <p:sp>
            <p:nvSpPr>
              <p:cNvPr id="29" name="TextBox 28">
                <a:extLst>
                  <a:ext uri="{FF2B5EF4-FFF2-40B4-BE49-F238E27FC236}">
                    <a16:creationId xmlns:a16="http://schemas.microsoft.com/office/drawing/2014/main" id="{A5F8E253-5070-442C-8EDE-4285BD4FF891}"/>
                  </a:ext>
                </a:extLst>
              </p:cNvPr>
              <p:cNvSpPr txBox="1"/>
              <p:nvPr/>
            </p:nvSpPr>
            <p:spPr>
              <a:xfrm>
                <a:off x="4216756" y="1791814"/>
                <a:ext cx="512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oMath>
                  </m:oMathPara>
                </a14:m>
                <a:endParaRPr lang="en-IN" dirty="0"/>
              </a:p>
            </p:txBody>
          </p:sp>
        </mc:Choice>
        <mc:Fallback>
          <p:sp>
            <p:nvSpPr>
              <p:cNvPr id="29" name="TextBox 28">
                <a:extLst>
                  <a:ext uri="{FF2B5EF4-FFF2-40B4-BE49-F238E27FC236}">
                    <a16:creationId xmlns:a16="http://schemas.microsoft.com/office/drawing/2014/main" xmlns="" xmlns:a14="http://schemas.microsoft.com/office/drawing/2010/main" id="{A5F8E253-5070-442C-8EDE-4285BD4FF891}"/>
                  </a:ext>
                </a:extLst>
              </p:cNvPr>
              <p:cNvSpPr txBox="1">
                <a:spLocks noRot="1" noChangeAspect="1" noMove="1" noResize="1" noEditPoints="1" noAdjustHandles="1" noChangeArrowheads="1" noChangeShapeType="1" noTextEdit="1"/>
              </p:cNvSpPr>
              <p:nvPr/>
            </p:nvSpPr>
            <p:spPr>
              <a:xfrm>
                <a:off x="4216756" y="1791814"/>
                <a:ext cx="512897" cy="276999"/>
              </a:xfrm>
              <a:prstGeom prst="rect">
                <a:avLst/>
              </a:prstGeom>
              <a:blipFill>
                <a:blip r:embed="rId4" cstate="print"/>
                <a:stretch>
                  <a:fillRect l="-10714" t="-2222" r="-16667" b="-355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1" name="TextBox 30">
                <a:extLst>
                  <a:ext uri="{FF2B5EF4-FFF2-40B4-BE49-F238E27FC236}">
                    <a16:creationId xmlns:a16="http://schemas.microsoft.com/office/drawing/2014/main" id="{FA1E0832-2196-49A3-8CDC-52C20E954CB1}"/>
                  </a:ext>
                </a:extLst>
              </p:cNvPr>
              <p:cNvSpPr txBox="1"/>
              <p:nvPr/>
            </p:nvSpPr>
            <p:spPr>
              <a:xfrm>
                <a:off x="7600643" y="3569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p:sp>
            <p:nvSpPr>
              <p:cNvPr id="31" name="TextBox 30">
                <a:extLst>
                  <a:ext uri="{FF2B5EF4-FFF2-40B4-BE49-F238E27FC236}">
                    <a16:creationId xmlns:a16="http://schemas.microsoft.com/office/drawing/2014/main" xmlns="" xmlns:a14="http://schemas.microsoft.com/office/drawing/2010/main" id="{FA1E0832-2196-49A3-8CDC-52C20E954CB1}"/>
                  </a:ext>
                </a:extLst>
              </p:cNvPr>
              <p:cNvSpPr txBox="1">
                <a:spLocks noRot="1" noChangeAspect="1" noMove="1" noResize="1" noEditPoints="1" noAdjustHandles="1" noChangeArrowheads="1" noChangeShapeType="1" noTextEdit="1"/>
              </p:cNvSpPr>
              <p:nvPr/>
            </p:nvSpPr>
            <p:spPr>
              <a:xfrm>
                <a:off x="7600643" y="3569724"/>
                <a:ext cx="189474" cy="276999"/>
              </a:xfrm>
              <a:prstGeom prst="rect">
                <a:avLst/>
              </a:prstGeom>
              <a:blipFill>
                <a:blip r:embed="rId5" cstate="print"/>
                <a:stretch>
                  <a:fillRect l="-32258" r="-22581" b="-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2" name="TextBox 31">
                <a:extLst>
                  <a:ext uri="{FF2B5EF4-FFF2-40B4-BE49-F238E27FC236}">
                    <a16:creationId xmlns:a16="http://schemas.microsoft.com/office/drawing/2014/main" id="{F33DC53E-C920-42D1-AE5D-AE5335F62E9F}"/>
                  </a:ext>
                </a:extLst>
              </p:cNvPr>
              <p:cNvSpPr txBox="1"/>
              <p:nvPr/>
            </p:nvSpPr>
            <p:spPr>
              <a:xfrm>
                <a:off x="4021959" y="4518986"/>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p:sp>
            <p:nvSpPr>
              <p:cNvPr id="32" name="TextBox 31">
                <a:extLst>
                  <a:ext uri="{FF2B5EF4-FFF2-40B4-BE49-F238E27FC236}">
                    <a16:creationId xmlns:a16="http://schemas.microsoft.com/office/drawing/2014/main" xmlns="" xmlns:a14="http://schemas.microsoft.com/office/drawing/2010/main" id="{F33DC53E-C920-42D1-AE5D-AE5335F62E9F}"/>
                  </a:ext>
                </a:extLst>
              </p:cNvPr>
              <p:cNvSpPr txBox="1">
                <a:spLocks noRot="1" noChangeAspect="1" noMove="1" noResize="1" noEditPoints="1" noAdjustHandles="1" noChangeArrowheads="1" noChangeShapeType="1" noTextEdit="1"/>
              </p:cNvSpPr>
              <p:nvPr/>
            </p:nvSpPr>
            <p:spPr>
              <a:xfrm>
                <a:off x="4021959" y="4518986"/>
                <a:ext cx="3413948" cy="912622"/>
              </a:xfrm>
              <a:prstGeom prst="rect">
                <a:avLst/>
              </a:prstGeom>
              <a:blipFill>
                <a:blip r:embed="rId6" cstate="print"/>
                <a:stretch>
                  <a:fillRect/>
                </a:stretch>
              </a:blipFill>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xmlns="" id="{7CE8E33E-4A03-424A-87D4-9503FCC82CF0}"/>
              </a:ext>
            </a:extLst>
          </p:cNvPr>
          <p:cNvSpPr/>
          <p:nvPr/>
        </p:nvSpPr>
        <p:spPr>
          <a:xfrm>
            <a:off x="8623883" y="5727214"/>
            <a:ext cx="1749733" cy="678512"/>
          </a:xfrm>
          <a:prstGeom prst="wedgeRectCallout">
            <a:avLst>
              <a:gd name="adj1" fmla="val -60806"/>
              <a:gd name="adj2" fmla="val 12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B050"/>
                </a:solidFill>
                <a:latin typeface="Abadi Extra Light" panose="020B0204020104020204" pitchFamily="34" charset="0"/>
              </a:rPr>
              <a:t>Maximum-a-posteriori (MAP) estimation</a:t>
            </a:r>
          </a:p>
        </p:txBody>
      </p:sp>
      <p:sp>
        <p:nvSpPr>
          <p:cNvPr id="34" name="Speech Bubble: Rectangle 33">
            <a:extLst>
              <a:ext uri="{FF2B5EF4-FFF2-40B4-BE49-F238E27FC236}">
                <a16:creationId xmlns:a16="http://schemas.microsoft.com/office/drawing/2014/main" xmlns="" id="{BDFE98AE-2256-470C-BB91-1AF7AB433052}"/>
              </a:ext>
            </a:extLst>
          </p:cNvPr>
          <p:cNvSpPr/>
          <p:nvPr/>
        </p:nvSpPr>
        <p:spPr>
          <a:xfrm>
            <a:off x="10595791" y="5727214"/>
            <a:ext cx="1505076" cy="552329"/>
          </a:xfrm>
          <a:prstGeom prst="wedgeRectCallout">
            <a:avLst>
              <a:gd name="adj1" fmla="val -31037"/>
              <a:gd name="adj2" fmla="val 762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B050"/>
                </a:solidFill>
                <a:latin typeface="Abadi Extra Light" panose="020B0204020104020204" pitchFamily="34" charset="0"/>
              </a:rPr>
              <a:t>Fully Bayesian inference</a:t>
            </a:r>
          </a:p>
        </p:txBody>
      </p:sp>
      <p:pic>
        <p:nvPicPr>
          <p:cNvPr id="38" name="Picture 37">
            <a:extLst>
              <a:ext uri="{FF2B5EF4-FFF2-40B4-BE49-F238E27FC236}">
                <a16:creationId xmlns:a16="http://schemas.microsoft.com/office/drawing/2014/main" xmlns="" id="{49D57B6B-A5BA-45A4-904F-57AEC17E360F}"/>
              </a:ext>
            </a:extLst>
          </p:cNvPr>
          <p:cNvPicPr>
            <a:picLocks noChangeAspect="1"/>
          </p:cNvPicPr>
          <p:nvPr/>
        </p:nvPicPr>
        <p:blipFill>
          <a:blip r:embed="rId7" cstate="print"/>
          <a:stretch>
            <a:fillRect/>
          </a:stretch>
        </p:blipFill>
        <p:spPr>
          <a:xfrm>
            <a:off x="10821519" y="1780113"/>
            <a:ext cx="1004822" cy="965223"/>
          </a:xfrm>
          <a:prstGeom prst="rect">
            <a:avLst/>
          </a:prstGeom>
        </p:spPr>
      </p:pic>
      <mc:AlternateContent xmlns:mc="http://schemas.openxmlformats.org/markup-compatibility/2006">
        <mc:Choice xmlns:a14="http://schemas.microsoft.com/office/drawing/2010/main" xmlns="" Requires="a14">
          <p:sp>
            <p:nvSpPr>
              <p:cNvPr id="39" name="Speech Bubble: Rectangle 38">
                <a:extLst>
                  <a:ext uri="{FF2B5EF4-FFF2-40B4-BE49-F238E27FC236}">
                    <a16:creationId xmlns:a16="http://schemas.microsoft.com/office/drawing/2014/main" id="{9889B36B-BB3A-456E-BA93-3F67E33F28F8}"/>
                  </a:ext>
                </a:extLst>
              </p:cNvPr>
              <p:cNvSpPr/>
              <p:nvPr/>
            </p:nvSpPr>
            <p:spPr>
              <a:xfrm>
                <a:off x="190025" y="1772484"/>
                <a:ext cx="3608235" cy="1826077"/>
              </a:xfrm>
              <a:prstGeom prst="wedgeRectCallout">
                <a:avLst>
                  <a:gd name="adj1" fmla="val 58168"/>
                  <a:gd name="adj2" fmla="val -3449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This is a rather simplistic/contrived prior. </a:t>
                </a:r>
                <a:r>
                  <a:rPr lang="en-IN" sz="1600" b="0" dirty="0">
                    <a:solidFill>
                      <a:schemeClr val="tx1"/>
                    </a:solidFill>
                    <a:latin typeface="Abadi Extra Light" panose="020B0204020104020204" pitchFamily="34" charset="0"/>
                    <a:sym typeface="Wingdings" panose="05000000000000000000" pitchFamily="2" charset="2"/>
                  </a:rPr>
                  <a:t></a:t>
                </a:r>
                <a:r>
                  <a:rPr lang="en-IN" sz="1600" b="0"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J</a:t>
                </a:r>
                <a:r>
                  <a:rPr lang="en-IN" sz="1600" b="0" dirty="0">
                    <a:solidFill>
                      <a:schemeClr val="tx1"/>
                    </a:solidFill>
                    <a:latin typeface="Abadi Extra Light" panose="020B0204020104020204" pitchFamily="34" charset="0"/>
                  </a:rPr>
                  <a:t>ust to illustrate the basic idea. </a:t>
                </a:r>
                <a:r>
                  <a:rPr lang="en-IN" sz="1600" dirty="0">
                    <a:solidFill>
                      <a:schemeClr val="tx1"/>
                    </a:solidFill>
                    <a:latin typeface="Abadi Extra Light" panose="020B0204020104020204" pitchFamily="34" charset="0"/>
                  </a:rPr>
                  <a:t>We will see more concrete examples of priors shortly. Also, the prior usually depends (assumed conditioned on) on some fixed/learnable hyperparameters (say some </a:t>
                </a:r>
                <a14:m>
                  <m:oMath xmlns:m="http://schemas.openxmlformats.org/officeDocument/2006/math">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i="1" dirty="0" smtClean="0">
                        <a:solidFill>
                          <a:schemeClr val="tx1"/>
                        </a:solidFill>
                        <a:latin typeface="Cambria Math" panose="02040503050406030204" pitchFamily="18" charset="0"/>
                      </a:rPr>
                      <m:t>𝛽</m:t>
                    </m:r>
                  </m:oMath>
                </a14:m>
                <a:r>
                  <a:rPr lang="en-IN" sz="1600" dirty="0">
                    <a:solidFill>
                      <a:schemeClr val="tx1"/>
                    </a:solidFill>
                    <a:latin typeface="Abadi Extra Light" panose="020B0204020104020204" pitchFamily="34" charset="0"/>
                  </a:rPr>
                  <a:t> , and written as </a:t>
                </a:r>
                <a14:m>
                  <m:oMath xmlns:m="http://schemas.openxmlformats.org/officeDocument/2006/math">
                    <m:r>
                      <a:rPr lang="en-IN" sz="1600" i="1" dirty="0" smtClean="0">
                        <a:solidFill>
                          <a:schemeClr val="tx1"/>
                        </a:solidFill>
                        <a:latin typeface="Cambria Math" panose="02040503050406030204" pitchFamily="18" charset="0"/>
                      </a:rPr>
                      <m:t>𝑝</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𝜃</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𝛽</m:t>
                    </m:r>
                    <m:r>
                      <a:rPr lang="en-IN" sz="1600" i="1" dirty="0" smtClean="0">
                        <a:solidFill>
                          <a:schemeClr val="tx1"/>
                        </a:solidFill>
                        <a:latin typeface="Cambria Math" panose="02040503050406030204" pitchFamily="18" charset="0"/>
                      </a:rPr>
                      <m:t>)</m:t>
                    </m:r>
                  </m:oMath>
                </a14:m>
                <a:r>
                  <a:rPr lang="en-IN" sz="1600" b="0" dirty="0">
                    <a:solidFill>
                      <a:schemeClr val="tx1"/>
                    </a:solidFill>
                    <a:latin typeface="Abadi Extra Light" panose="020B0204020104020204" pitchFamily="34" charset="0"/>
                  </a:rPr>
                  <a:t> </a:t>
                </a:r>
              </a:p>
            </p:txBody>
          </p:sp>
        </mc:Choice>
        <mc:Fallback>
          <p:sp>
            <p:nvSpPr>
              <p:cNvPr id="39" name="Speech Bubble: Rectangle 38">
                <a:extLst>
                  <a:ext uri="{FF2B5EF4-FFF2-40B4-BE49-F238E27FC236}">
                    <a16:creationId xmlns:a16="http://schemas.microsoft.com/office/drawing/2014/main" xmlns="" xmlns:a14="http://schemas.microsoft.com/office/drawing/2010/main" id="{9889B36B-BB3A-456E-BA93-3F67E33F28F8}"/>
                  </a:ext>
                </a:extLst>
              </p:cNvPr>
              <p:cNvSpPr>
                <a:spLocks noRot="1" noChangeAspect="1" noMove="1" noResize="1" noEditPoints="1" noAdjustHandles="1" noChangeArrowheads="1" noChangeShapeType="1" noTextEdit="1"/>
              </p:cNvSpPr>
              <p:nvPr/>
            </p:nvSpPr>
            <p:spPr>
              <a:xfrm>
                <a:off x="190025" y="1772484"/>
                <a:ext cx="3608235" cy="1826077"/>
              </a:xfrm>
              <a:prstGeom prst="wedgeRectCallout">
                <a:avLst>
                  <a:gd name="adj1" fmla="val 58168"/>
                  <a:gd name="adj2" fmla="val -34498"/>
                </a:avLst>
              </a:prstGeom>
              <a:blipFill>
                <a:blip r:embed="rId8" cstate="print"/>
                <a:stretch>
                  <a:fillRect l="-621" b="-3322"/>
                </a:stretch>
              </a:blipFill>
              <a:ln>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43" name="Speech Bubble: Rectangle 42">
                <a:extLst>
                  <a:ext uri="{FF2B5EF4-FFF2-40B4-BE49-F238E27FC236}">
                    <a16:creationId xmlns:a16="http://schemas.microsoft.com/office/drawing/2014/main" id="{48FCD73B-3BAB-4246-B110-133D4399E6F0}"/>
                  </a:ext>
                </a:extLst>
              </p:cNvPr>
              <p:cNvSpPr/>
              <p:nvPr/>
            </p:nvSpPr>
            <p:spPr>
              <a:xfrm>
                <a:off x="7695380" y="1737420"/>
                <a:ext cx="2847913" cy="1655962"/>
              </a:xfrm>
              <a:prstGeom prst="wedgeRectCallout">
                <a:avLst>
                  <a:gd name="adj1" fmla="val 67421"/>
                  <a:gd name="adj2" fmla="val -213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 possible prior for the coin bias estimation problem. The unknown </a:t>
                </a:r>
                <a14:m>
                  <m:oMath xmlns:m="http://schemas.openxmlformats.org/officeDocument/2006/math">
                    <m:r>
                      <a:rPr lang="en-IN" i="1" dirty="0" smtClean="0">
                        <a:solidFill>
                          <a:schemeClr val="tx1"/>
                        </a:solidFill>
                        <a:latin typeface="Cambria Math" panose="02040503050406030204" pitchFamily="18" charset="0"/>
                      </a:rPr>
                      <m:t>𝜃</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is being treated as a </a:t>
                </a:r>
                <a:r>
                  <a:rPr lang="en-IN" dirty="0">
                    <a:solidFill>
                      <a:srgbClr val="0000FF"/>
                    </a:solidFill>
                    <a:latin typeface="Abadi Extra Light" panose="020B0204020104020204" pitchFamily="34" charset="0"/>
                  </a:rPr>
                  <a:t>random variable</a:t>
                </a:r>
                <a:r>
                  <a:rPr lang="en-IN" dirty="0">
                    <a:solidFill>
                      <a:schemeClr val="tx1"/>
                    </a:solidFill>
                    <a:latin typeface="Abadi Extra Light" panose="020B0204020104020204" pitchFamily="34" charset="0"/>
                  </a:rPr>
                  <a:t>, not simply a fixed unknown as we treated it as in MLE</a:t>
                </a:r>
              </a:p>
            </p:txBody>
          </p:sp>
        </mc:Choice>
        <mc:Fallback>
          <p:sp>
            <p:nvSpPr>
              <p:cNvPr id="43" name="Speech Bubble: Rectangle 42">
                <a:extLst>
                  <a:ext uri="{FF2B5EF4-FFF2-40B4-BE49-F238E27FC236}">
                    <a16:creationId xmlns:a16="http://schemas.microsoft.com/office/drawing/2014/main" xmlns="" xmlns:a14="http://schemas.microsoft.com/office/drawing/2010/main" id="{48FCD73B-3BAB-4246-B110-133D4399E6F0}"/>
                  </a:ext>
                </a:extLst>
              </p:cNvPr>
              <p:cNvSpPr>
                <a:spLocks noRot="1" noChangeAspect="1" noMove="1" noResize="1" noEditPoints="1" noAdjustHandles="1" noChangeArrowheads="1" noChangeShapeType="1" noTextEdit="1"/>
              </p:cNvSpPr>
              <p:nvPr/>
            </p:nvSpPr>
            <p:spPr>
              <a:xfrm>
                <a:off x="7695380" y="1737420"/>
                <a:ext cx="2847913" cy="1655962"/>
              </a:xfrm>
              <a:prstGeom prst="wedgeRectCallout">
                <a:avLst>
                  <a:gd name="adj1" fmla="val 67421"/>
                  <a:gd name="adj2" fmla="val -21337"/>
                </a:avLst>
              </a:prstGeom>
              <a:blipFill>
                <a:blip r:embed="rId9" cstate="print"/>
                <a:stretch>
                  <a:fillRect l="-1261" t="-4000" b="-7273"/>
                </a:stretch>
              </a:blipFill>
              <a:ln w="19050">
                <a:solidFill>
                  <a:schemeClr val="accent2"/>
                </a:solidFill>
              </a:ln>
            </p:spPr>
            <p:txBody>
              <a:bodyPr/>
              <a:lstStyle/>
              <a:p>
                <a:r>
                  <a:rPr lang="en-IN">
                    <a:noFill/>
                  </a:rPr>
                  <a:t> </a:t>
                </a:r>
              </a:p>
            </p:txBody>
          </p:sp>
        </mc:Fallback>
      </mc:AlternateContent>
      <p:sp>
        <p:nvSpPr>
          <p:cNvPr id="44" name="Speech Bubble: Rectangle 43">
            <a:extLst>
              <a:ext uri="{FF2B5EF4-FFF2-40B4-BE49-F238E27FC236}">
                <a16:creationId xmlns:a16="http://schemas.microsoft.com/office/drawing/2014/main" xmlns="" id="{6590CDF6-BC22-4A41-AD9A-EE3108AC2B3D}"/>
              </a:ext>
            </a:extLst>
          </p:cNvPr>
          <p:cNvSpPr/>
          <p:nvPr/>
        </p:nvSpPr>
        <p:spPr>
          <a:xfrm>
            <a:off x="7525922" y="4321920"/>
            <a:ext cx="1097961" cy="319305"/>
          </a:xfrm>
          <a:prstGeom prst="wedgeRectCallout">
            <a:avLst>
              <a:gd name="adj1" fmla="val -59403"/>
              <a:gd name="adj2" fmla="val 791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Likelihood</a:t>
            </a:r>
          </a:p>
        </p:txBody>
      </p:sp>
      <p:sp>
        <p:nvSpPr>
          <p:cNvPr id="45" name="Speech Bubble: Rectangle 44">
            <a:extLst>
              <a:ext uri="{FF2B5EF4-FFF2-40B4-BE49-F238E27FC236}">
                <a16:creationId xmlns:a16="http://schemas.microsoft.com/office/drawing/2014/main" xmlns="" id="{C4B5507D-A347-4795-8303-5A8A8506EFF2}"/>
              </a:ext>
            </a:extLst>
          </p:cNvPr>
          <p:cNvSpPr/>
          <p:nvPr/>
        </p:nvSpPr>
        <p:spPr>
          <a:xfrm>
            <a:off x="4835780" y="4424474"/>
            <a:ext cx="633274"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Prior</a:t>
            </a:r>
          </a:p>
        </p:txBody>
      </p:sp>
      <p:sp>
        <p:nvSpPr>
          <p:cNvPr id="46" name="Speech Bubble: Rectangle 45">
            <a:extLst>
              <a:ext uri="{FF2B5EF4-FFF2-40B4-BE49-F238E27FC236}">
                <a16:creationId xmlns:a16="http://schemas.microsoft.com/office/drawing/2014/main" xmlns="" id="{20E85FD5-1AC0-4911-8425-CD2716D19C52}"/>
              </a:ext>
            </a:extLst>
          </p:cNvPr>
          <p:cNvSpPr/>
          <p:nvPr/>
        </p:nvSpPr>
        <p:spPr>
          <a:xfrm>
            <a:off x="7227893" y="5091564"/>
            <a:ext cx="1097961" cy="555909"/>
          </a:xfrm>
          <a:prstGeom prst="wedgeRectCallout">
            <a:avLst>
              <a:gd name="adj1" fmla="val -81560"/>
              <a:gd name="adj2" fmla="val -90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Marginal likelihood</a:t>
            </a:r>
          </a:p>
        </p:txBody>
      </p:sp>
      <p:sp>
        <p:nvSpPr>
          <p:cNvPr id="47" name="Speech Bubble: Rectangle 46">
            <a:extLst>
              <a:ext uri="{FF2B5EF4-FFF2-40B4-BE49-F238E27FC236}">
                <a16:creationId xmlns:a16="http://schemas.microsoft.com/office/drawing/2014/main" xmlns="" id="{24D73350-B812-4735-9D35-3874361A76EE}"/>
              </a:ext>
            </a:extLst>
          </p:cNvPr>
          <p:cNvSpPr/>
          <p:nvPr/>
        </p:nvSpPr>
        <p:spPr>
          <a:xfrm>
            <a:off x="2709644" y="4867638"/>
            <a:ext cx="1055642"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Posterior</a:t>
            </a:r>
          </a:p>
        </p:txBody>
      </p:sp>
      <p:sp>
        <p:nvSpPr>
          <p:cNvPr id="48" name="Speech Bubble: Rectangle 47">
            <a:extLst>
              <a:ext uri="{FF2B5EF4-FFF2-40B4-BE49-F238E27FC236}">
                <a16:creationId xmlns:a16="http://schemas.microsoft.com/office/drawing/2014/main" xmlns="" id="{58CBAD2D-E1D0-42C5-BBFC-70944C9D17CF}"/>
              </a:ext>
            </a:extLst>
          </p:cNvPr>
          <p:cNvSpPr/>
          <p:nvPr/>
        </p:nvSpPr>
        <p:spPr>
          <a:xfrm>
            <a:off x="8711865" y="4366315"/>
            <a:ext cx="3114476" cy="1281157"/>
          </a:xfrm>
          <a:prstGeom prst="wedgeRectCallout">
            <a:avLst>
              <a:gd name="adj1" fmla="val -65329"/>
              <a:gd name="adj2" fmla="val 44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Marginal </a:t>
            </a:r>
            <a:r>
              <a:rPr lang="en-IN" sz="1400" dirty="0" err="1">
                <a:solidFill>
                  <a:schemeClr val="tx1"/>
                </a:solidFill>
                <a:latin typeface="Abadi Extra Light" panose="020B0204020104020204" pitchFamily="34" charset="0"/>
              </a:rPr>
              <a:t>lik</a:t>
            </a:r>
            <a:r>
              <a:rPr lang="en-IN" sz="1400" dirty="0">
                <a:solidFill>
                  <a:schemeClr val="tx1"/>
                </a:solidFill>
                <a:latin typeface="Abadi Extra Light" panose="020B0204020104020204" pitchFamily="34" charset="0"/>
              </a:rPr>
              <a:t>. is hard to compute in general as it requires a </a:t>
            </a:r>
            <a:r>
              <a:rPr lang="en-IN" sz="1400" dirty="0">
                <a:solidFill>
                  <a:srgbClr val="FF0000"/>
                </a:solidFill>
                <a:latin typeface="Abadi Extra Light" panose="020B0204020104020204" pitchFamily="34" charset="0"/>
              </a:rPr>
              <a:t>summation or integral</a:t>
            </a:r>
            <a:r>
              <a:rPr lang="en-IN" sz="1400" dirty="0">
                <a:solidFill>
                  <a:schemeClr val="tx1"/>
                </a:solidFill>
                <a:latin typeface="Abadi Extra Light" panose="020B0204020104020204" pitchFamily="34" charset="0"/>
              </a:rPr>
              <a:t> which may not be easy (will briefly look at this in CS771, although will stay away going too deep in this course –CS775 does that in more detail)</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xmlns="" val="1608437063"/>
      </p:ext>
    </p:extLst>
  </p:cSld>
  <p:clrMapOvr>
    <a:masterClrMapping/>
  </p:clrMapOvr>
  <mc:AlternateContent xmlns:mc="http://schemas.openxmlformats.org/markup-compatibility/2006">
    <mc:Choice xmlns:p14="http://schemas.microsoft.com/office/powerpoint/2010/main" xmlns="" Requires="p14">
      <p:transition spd="slow" p14:dur="2000" advTm="431232"/>
    </mc:Choice>
    <mc:Fallback>
      <p:transition spd="slow" advTm="43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charRg st="2" end="2"/>
                                            </p:txEl>
                                          </p:spTgt>
                                        </p:tgtEl>
                                        <p:attrNameLst>
                                          <p:attrName>style.visibility</p:attrName>
                                        </p:attrNameLst>
                                      </p:cBhvr>
                                      <p:to>
                                        <p:strVal val="visible"/>
                                      </p:to>
                                    </p:set>
                                    <p:animEffect transition="in" filter="wipe(down)">
                                      <p:cBhvr>
                                        <p:cTn id="60" dur="500"/>
                                        <p:tgtEl>
                                          <p:spTgt spid="4">
                                            <p:txEl>
                                              <p:char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down)">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
                                            <p:txEl>
                                              <p:charRg st="2" end="2"/>
                                            </p:txEl>
                                          </p:spTgt>
                                        </p:tgtEl>
                                        <p:attrNameLst>
                                          <p:attrName>style.visibility</p:attrName>
                                        </p:attrNameLst>
                                      </p:cBhvr>
                                      <p:to>
                                        <p:strVal val="visible"/>
                                      </p:to>
                                    </p:set>
                                    <p:animEffect transition="in" filter="wipe(down)">
                                      <p:cBhvr>
                                        <p:cTn id="95" dur="500"/>
                                        <p:tgtEl>
                                          <p:spTgt spid="4">
                                            <p:txEl>
                                              <p:char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xEl>
                                              <p:charRg st="2" end="2"/>
                                            </p:txEl>
                                          </p:spTgt>
                                        </p:tgtEl>
                                        <p:attrNameLst>
                                          <p:attrName>style.visibility</p:attrName>
                                        </p:attrNameLst>
                                      </p:cBhvr>
                                      <p:to>
                                        <p:strVal val="visible"/>
                                      </p:to>
                                    </p:set>
                                    <p:animEffect transition="in" filter="wipe(down)">
                                      <p:cBhvr>
                                        <p:cTn id="100" dur="500"/>
                                        <p:tgtEl>
                                          <p:spTgt spid="4">
                                            <p:txEl>
                                              <p:char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down)">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
                                            <p:txEl>
                                              <p:charRg st="2" end="2"/>
                                            </p:txEl>
                                          </p:spTgt>
                                        </p:tgtEl>
                                        <p:attrNameLst>
                                          <p:attrName>style.visibility</p:attrName>
                                        </p:attrNameLst>
                                      </p:cBhvr>
                                      <p:to>
                                        <p:strVal val="visible"/>
                                      </p:to>
                                    </p:set>
                                    <p:animEffect transition="in" filter="wipe(down)">
                                      <p:cBhvr>
                                        <p:cTn id="110" dur="500"/>
                                        <p:tgtEl>
                                          <p:spTgt spid="4">
                                            <p:txEl>
                                              <p:char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down)">
                                      <p:cBhvr>
                                        <p:cTn id="1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animBg="1"/>
      <p:bldP spid="31" grpId="0" animBg="1"/>
      <p:bldP spid="32" grpId="0" animBg="1"/>
      <p:bldP spid="33" grpId="0" animBg="1"/>
      <p:bldP spid="34" grpId="0" animBg="1"/>
      <p:bldP spid="39" grpId="0" animBg="1"/>
      <p:bldP spid="43" grpId="0" animBg="1"/>
      <p:bldP spid="44" grpId="0" animBg="1"/>
      <p:bldP spid="45" grpId="0" animBg="1"/>
      <p:bldP spid="46"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Posterior</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Posterior distribution tells us how probable different parameter values are </a:t>
            </a:r>
            <a:r>
              <a:rPr lang="en-GB" u="sng" dirty="0">
                <a:latin typeface="Abadi Extra Light" panose="020B0204020104020204" pitchFamily="34" charset="0"/>
              </a:rPr>
              <a:t>after</a:t>
            </a:r>
            <a:r>
              <a:rPr lang="en-GB" dirty="0">
                <a:latin typeface="Abadi Extra Light" panose="020B0204020104020204" pitchFamily="34" charset="0"/>
              </a:rPr>
              <a:t> we have observed some data</a:t>
            </a:r>
          </a:p>
          <a:p>
            <a:pPr>
              <a:buFont typeface="Wingdings" panose="05000000000000000000" pitchFamily="2" charset="2"/>
              <a:buChar char="§"/>
            </a:pPr>
            <a:r>
              <a:rPr lang="en-GB" dirty="0">
                <a:latin typeface="Abadi Extra Light" panose="020B0204020104020204" pitchFamily="34" charset="0"/>
              </a:rPr>
              <a:t>Height of posterior at each value gives the posterior probability of that value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think of the posterior as a “hybrid” obtained by combining information from the likelihood and the prior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cxnSp>
        <p:nvCxnSpPr>
          <p:cNvPr id="7" name="Straight Arrow Connector 6">
            <a:extLst>
              <a:ext uri="{FF2B5EF4-FFF2-40B4-BE49-F238E27FC236}">
                <a16:creationId xmlns:a16="http://schemas.microsoft.com/office/drawing/2014/main" xmlns="" id="{B619B740-C151-4DC0-B07A-B1605D4CC0D5}"/>
              </a:ext>
            </a:extLst>
          </p:cNvPr>
          <p:cNvCxnSpPr>
            <a:cxnSpLocks/>
          </p:cNvCxnSpPr>
          <p:nvPr/>
        </p:nvCxnSpPr>
        <p:spPr>
          <a:xfrm>
            <a:off x="5110676" y="4836528"/>
            <a:ext cx="2818918" cy="16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8670DAB8-BB71-4134-9D02-38E89AEA8CD6}"/>
              </a:ext>
            </a:extLst>
          </p:cNvPr>
          <p:cNvCxnSpPr>
            <a:cxnSpLocks/>
          </p:cNvCxnSpPr>
          <p:nvPr/>
        </p:nvCxnSpPr>
        <p:spPr>
          <a:xfrm flipV="1">
            <a:off x="5110676" y="2930829"/>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93D732DA-503D-40C5-AE60-9B0ED23F9395}"/>
              </a:ext>
            </a:extLst>
          </p:cNvPr>
          <p:cNvSpPr txBox="1"/>
          <p:nvPr/>
        </p:nvSpPr>
        <p:spPr>
          <a:xfrm>
            <a:off x="6111800" y="4790390"/>
            <a:ext cx="380232" cy="276999"/>
          </a:xfrm>
          <a:prstGeom prst="rect">
            <a:avLst/>
          </a:prstGeom>
          <a:noFill/>
        </p:spPr>
        <p:txBody>
          <a:bodyPr wrap="none" rtlCol="0">
            <a:spAutoFit/>
          </a:bodyPr>
          <a:lstStyle/>
          <a:p>
            <a:r>
              <a:rPr lang="en-IN" sz="1200" dirty="0"/>
              <a:t>0.5</a:t>
            </a:r>
          </a:p>
        </p:txBody>
      </p:sp>
      <p:sp>
        <p:nvSpPr>
          <p:cNvPr id="10" name="TextBox 9">
            <a:extLst>
              <a:ext uri="{FF2B5EF4-FFF2-40B4-BE49-F238E27FC236}">
                <a16:creationId xmlns:a16="http://schemas.microsoft.com/office/drawing/2014/main" xmlns="" id="{9E64B31C-5FBC-4D78-A9EC-93997829D6EE}"/>
              </a:ext>
            </a:extLst>
          </p:cNvPr>
          <p:cNvSpPr txBox="1"/>
          <p:nvPr/>
        </p:nvSpPr>
        <p:spPr>
          <a:xfrm>
            <a:off x="6691007" y="4791574"/>
            <a:ext cx="458780" cy="276999"/>
          </a:xfrm>
          <a:prstGeom prst="rect">
            <a:avLst/>
          </a:prstGeom>
          <a:noFill/>
        </p:spPr>
        <p:txBody>
          <a:bodyPr wrap="none" rtlCol="0">
            <a:spAutoFit/>
          </a:bodyPr>
          <a:lstStyle/>
          <a:p>
            <a:r>
              <a:rPr lang="en-IN" sz="1200" dirty="0"/>
              <a:t>0.75</a:t>
            </a:r>
          </a:p>
        </p:txBody>
      </p:sp>
      <p:sp>
        <p:nvSpPr>
          <p:cNvPr id="11" name="TextBox 10">
            <a:extLst>
              <a:ext uri="{FF2B5EF4-FFF2-40B4-BE49-F238E27FC236}">
                <a16:creationId xmlns:a16="http://schemas.microsoft.com/office/drawing/2014/main" xmlns="" id="{2681D86A-CA0C-40F4-ABFC-6043F8125C9F}"/>
              </a:ext>
            </a:extLst>
          </p:cNvPr>
          <p:cNvSpPr txBox="1"/>
          <p:nvPr/>
        </p:nvSpPr>
        <p:spPr>
          <a:xfrm>
            <a:off x="7348762" y="4790389"/>
            <a:ext cx="263214" cy="276999"/>
          </a:xfrm>
          <a:prstGeom prst="rect">
            <a:avLst/>
          </a:prstGeom>
          <a:noFill/>
        </p:spPr>
        <p:txBody>
          <a:bodyPr wrap="none" rtlCol="0">
            <a:spAutoFit/>
          </a:bodyPr>
          <a:lstStyle/>
          <a:p>
            <a:r>
              <a:rPr lang="en-IN" sz="1200" dirty="0"/>
              <a:t>1</a:t>
            </a:r>
          </a:p>
        </p:txBody>
      </p:sp>
      <p:sp>
        <p:nvSpPr>
          <p:cNvPr id="13" name="TextBox 12">
            <a:extLst>
              <a:ext uri="{FF2B5EF4-FFF2-40B4-BE49-F238E27FC236}">
                <a16:creationId xmlns:a16="http://schemas.microsoft.com/office/drawing/2014/main" xmlns="" id="{A07DC894-82C7-4D41-B501-DE1D33CD7D4B}"/>
              </a:ext>
            </a:extLst>
          </p:cNvPr>
          <p:cNvSpPr txBox="1"/>
          <p:nvPr/>
        </p:nvSpPr>
        <p:spPr>
          <a:xfrm>
            <a:off x="5549100" y="4790389"/>
            <a:ext cx="458780" cy="276999"/>
          </a:xfrm>
          <a:prstGeom prst="rect">
            <a:avLst/>
          </a:prstGeom>
          <a:noFill/>
        </p:spPr>
        <p:txBody>
          <a:bodyPr wrap="none" rtlCol="0">
            <a:spAutoFit/>
          </a:bodyPr>
          <a:lstStyle/>
          <a:p>
            <a:r>
              <a:rPr lang="en-IN" sz="1200" dirty="0"/>
              <a:t>0.25</a:t>
            </a:r>
          </a:p>
        </p:txBody>
      </p:sp>
      <p:sp>
        <p:nvSpPr>
          <p:cNvPr id="14" name="TextBox 13">
            <a:extLst>
              <a:ext uri="{FF2B5EF4-FFF2-40B4-BE49-F238E27FC236}">
                <a16:creationId xmlns:a16="http://schemas.microsoft.com/office/drawing/2014/main" xmlns="" id="{F9F64BBD-E35F-4C71-A849-3ABD9C907947}"/>
              </a:ext>
            </a:extLst>
          </p:cNvPr>
          <p:cNvSpPr txBox="1"/>
          <p:nvPr/>
        </p:nvSpPr>
        <p:spPr>
          <a:xfrm>
            <a:off x="4919925" y="4780338"/>
            <a:ext cx="263214" cy="276999"/>
          </a:xfrm>
          <a:prstGeom prst="rect">
            <a:avLst/>
          </a:prstGeom>
          <a:noFill/>
        </p:spPr>
        <p:txBody>
          <a:bodyPr wrap="none" rtlCol="0">
            <a:spAutoFit/>
          </a:bodyPr>
          <a:lstStyle/>
          <a:p>
            <a:r>
              <a:rPr lang="en-IN" sz="1200" dirty="0"/>
              <a:t>0</a:t>
            </a:r>
          </a:p>
        </p:txBody>
      </p:sp>
      <mc:AlternateContent xmlns:mc="http://schemas.openxmlformats.org/markup-compatibility/2006">
        <mc:Choice xmlns:a14="http://schemas.microsoft.com/office/drawing/2010/main" xmlns="" Requires="a14">
          <p:sp>
            <p:nvSpPr>
              <p:cNvPr id="15" name="TextBox 14">
                <a:extLst>
                  <a:ext uri="{FF2B5EF4-FFF2-40B4-BE49-F238E27FC236}">
                    <a16:creationId xmlns:a16="http://schemas.microsoft.com/office/drawing/2014/main" id="{D16DCC12-CFCC-4667-9C96-8F0418C8B723}"/>
                  </a:ext>
                </a:extLst>
              </p:cNvPr>
              <p:cNvSpPr txBox="1"/>
              <p:nvPr/>
            </p:nvSpPr>
            <p:spPr>
              <a:xfrm>
                <a:off x="4331078" y="3017724"/>
                <a:ext cx="720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r>
                        <a:rPr lang="en-IN" b="1" i="1" smtClean="0">
                          <a:latin typeface="Cambria Math" panose="02040503050406030204" pitchFamily="18" charset="0"/>
                        </a:rPr>
                        <m:t>𝒚</m:t>
                      </m:r>
                      <m:r>
                        <a:rPr lang="en-IN" b="0" i="1" smtClean="0">
                          <a:latin typeface="Cambria Math" panose="02040503050406030204" pitchFamily="18" charset="0"/>
                        </a:rPr>
                        <m:t>)</m:t>
                      </m:r>
                    </m:oMath>
                  </m:oMathPara>
                </a14:m>
                <a:endParaRPr lang="en-IN" dirty="0"/>
              </a:p>
            </p:txBody>
          </p:sp>
        </mc:Choice>
        <mc:Fallback>
          <p:sp>
            <p:nvSpPr>
              <p:cNvPr id="15" name="TextBox 14">
                <a:extLst>
                  <a:ext uri="{FF2B5EF4-FFF2-40B4-BE49-F238E27FC236}">
                    <a16:creationId xmlns:a16="http://schemas.microsoft.com/office/drawing/2014/main" xmlns="" id="{D16DCC12-CFCC-4667-9C96-8F0418C8B723}"/>
                  </a:ext>
                </a:extLst>
              </p:cNvPr>
              <p:cNvSpPr txBox="1">
                <a:spLocks noRot="1" noChangeAspect="1" noMove="1" noResize="1" noEditPoints="1" noAdjustHandles="1" noChangeArrowheads="1" noChangeShapeType="1" noTextEdit="1"/>
              </p:cNvSpPr>
              <p:nvPr/>
            </p:nvSpPr>
            <p:spPr>
              <a:xfrm>
                <a:off x="4331078" y="3017724"/>
                <a:ext cx="720454" cy="276999"/>
              </a:xfrm>
              <a:prstGeom prst="rect">
                <a:avLst/>
              </a:prstGeom>
              <a:blipFill>
                <a:blip r:embed="rId3" cstate="print"/>
                <a:stretch>
                  <a:fillRect l="-8403" t="-2222" r="-11765" b="-355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6" name="TextBox 15">
                <a:extLst>
                  <a:ext uri="{FF2B5EF4-FFF2-40B4-BE49-F238E27FC236}">
                    <a16:creationId xmlns:a16="http://schemas.microsoft.com/office/drawing/2014/main" id="{EDC3EC9F-F973-418F-B946-956F3BDBE590}"/>
                  </a:ext>
                </a:extLst>
              </p:cNvPr>
              <p:cNvSpPr txBox="1"/>
              <p:nvPr/>
            </p:nvSpPr>
            <p:spPr>
              <a:xfrm>
                <a:off x="7672605" y="4854487"/>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p:sp>
            <p:nvSpPr>
              <p:cNvPr id="16" name="TextBox 15">
                <a:extLst>
                  <a:ext uri="{FF2B5EF4-FFF2-40B4-BE49-F238E27FC236}">
                    <a16:creationId xmlns:a16="http://schemas.microsoft.com/office/drawing/2014/main" xmlns="" id="{EDC3EC9F-F973-418F-B946-956F3BDBE590}"/>
                  </a:ext>
                </a:extLst>
              </p:cNvPr>
              <p:cNvSpPr txBox="1">
                <a:spLocks noRot="1" noChangeAspect="1" noMove="1" noResize="1" noEditPoints="1" noAdjustHandles="1" noChangeArrowheads="1" noChangeShapeType="1" noTextEdit="1"/>
              </p:cNvSpPr>
              <p:nvPr/>
            </p:nvSpPr>
            <p:spPr>
              <a:xfrm>
                <a:off x="7672605" y="4854487"/>
                <a:ext cx="189474" cy="276999"/>
              </a:xfrm>
              <a:prstGeom prst="rect">
                <a:avLst/>
              </a:prstGeom>
              <a:blipFill>
                <a:blip r:embed="rId4" cstate="print"/>
                <a:stretch>
                  <a:fillRect l="-32258" r="-22581" b="-6522"/>
                </a:stretch>
              </a:blipFill>
            </p:spPr>
            <p:txBody>
              <a:bodyPr/>
              <a:lstStyle/>
              <a:p>
                <a:r>
                  <a:rPr lang="en-IN">
                    <a:noFill/>
                  </a:rPr>
                  <a:t> </a:t>
                </a:r>
              </a:p>
            </p:txBody>
          </p:sp>
        </mc:Fallback>
      </mc:AlternateContent>
      <p:sp>
        <p:nvSpPr>
          <p:cNvPr id="18" name="Freeform: Shape 17">
            <a:extLst>
              <a:ext uri="{FF2B5EF4-FFF2-40B4-BE49-F238E27FC236}">
                <a16:creationId xmlns:a16="http://schemas.microsoft.com/office/drawing/2014/main" xmlns="" id="{986B4D5A-00F2-4AF0-8EAC-726B0D37F1C3}"/>
              </a:ext>
            </a:extLst>
          </p:cNvPr>
          <p:cNvSpPr/>
          <p:nvPr/>
        </p:nvSpPr>
        <p:spPr>
          <a:xfrm>
            <a:off x="5128557" y="3698177"/>
            <a:ext cx="2282616" cy="1155206"/>
          </a:xfrm>
          <a:custGeom>
            <a:avLst/>
            <a:gdLst>
              <a:gd name="connsiteX0" fmla="*/ 0 w 2376119"/>
              <a:gd name="connsiteY0" fmla="*/ 1223495 h 1327107"/>
              <a:gd name="connsiteX1" fmla="*/ 1474631 w 2376119"/>
              <a:gd name="connsiteY1" fmla="*/ 2 h 1327107"/>
              <a:gd name="connsiteX2" fmla="*/ 2298879 w 2376119"/>
              <a:gd name="connsiteY2" fmla="*/ 1210616 h 1327107"/>
              <a:gd name="connsiteX3" fmla="*/ 2292440 w 2376119"/>
              <a:gd name="connsiteY3" fmla="*/ 1210616 h 1327107"/>
              <a:gd name="connsiteX0" fmla="*/ 0 w 2373289"/>
              <a:gd name="connsiteY0" fmla="*/ 1223496 h 1294685"/>
              <a:gd name="connsiteX1" fmla="*/ 1474631 w 2373289"/>
              <a:gd name="connsiteY1" fmla="*/ 3 h 1294685"/>
              <a:gd name="connsiteX2" fmla="*/ 2298879 w 2373289"/>
              <a:gd name="connsiteY2" fmla="*/ 1210617 h 1294685"/>
              <a:gd name="connsiteX3" fmla="*/ 2285930 w 2373289"/>
              <a:gd name="connsiteY3" fmla="*/ 1126392 h 1294685"/>
              <a:gd name="connsiteX0" fmla="*/ 0 w 2399183"/>
              <a:gd name="connsiteY0" fmla="*/ 1223496 h 1368038"/>
              <a:gd name="connsiteX1" fmla="*/ 1474631 w 2399183"/>
              <a:gd name="connsiteY1" fmla="*/ 3 h 1368038"/>
              <a:gd name="connsiteX2" fmla="*/ 2298879 w 2399183"/>
              <a:gd name="connsiteY2" fmla="*/ 1210617 h 1368038"/>
              <a:gd name="connsiteX3" fmla="*/ 2338009 w 2399183"/>
              <a:gd name="connsiteY3" fmla="*/ 1287824 h 1368038"/>
              <a:gd name="connsiteX0" fmla="*/ 0 w 2376519"/>
              <a:gd name="connsiteY0" fmla="*/ 1224717 h 1318461"/>
              <a:gd name="connsiteX1" fmla="*/ 1474631 w 2376519"/>
              <a:gd name="connsiteY1" fmla="*/ 1224 h 1318461"/>
              <a:gd name="connsiteX2" fmla="*/ 2240290 w 2376519"/>
              <a:gd name="connsiteY2" fmla="*/ 1001275 h 1318461"/>
              <a:gd name="connsiteX3" fmla="*/ 2338009 w 2376519"/>
              <a:gd name="connsiteY3" fmla="*/ 1289045 h 1318461"/>
              <a:gd name="connsiteX0" fmla="*/ 0 w 2429540"/>
              <a:gd name="connsiteY0" fmla="*/ 1224731 h 1370335"/>
              <a:gd name="connsiteX1" fmla="*/ 1474631 w 2429540"/>
              <a:gd name="connsiteY1" fmla="*/ 1238 h 1370335"/>
              <a:gd name="connsiteX2" fmla="*/ 2240290 w 2429540"/>
              <a:gd name="connsiteY2" fmla="*/ 1001289 h 1370335"/>
              <a:gd name="connsiteX3" fmla="*/ 2403108 w 2429540"/>
              <a:gd name="connsiteY3" fmla="*/ 1345209 h 1370335"/>
              <a:gd name="connsiteX0" fmla="*/ 0 w 2413692"/>
              <a:gd name="connsiteY0" fmla="*/ 1226583 h 1365611"/>
              <a:gd name="connsiteX1" fmla="*/ 1474631 w 2413692"/>
              <a:gd name="connsiteY1" fmla="*/ 3090 h 1365611"/>
              <a:gd name="connsiteX2" fmla="*/ 2012443 w 2413692"/>
              <a:gd name="connsiteY2" fmla="*/ 890841 h 1365611"/>
              <a:gd name="connsiteX3" fmla="*/ 2403108 w 2413692"/>
              <a:gd name="connsiteY3" fmla="*/ 1347061 h 1365611"/>
              <a:gd name="connsiteX0" fmla="*/ 0 w 2412452"/>
              <a:gd name="connsiteY0" fmla="*/ 1231235 h 1371475"/>
              <a:gd name="connsiteX1" fmla="*/ 1474631 w 2412452"/>
              <a:gd name="connsiteY1" fmla="*/ 7742 h 1371475"/>
              <a:gd name="connsiteX2" fmla="*/ 2012443 w 2412452"/>
              <a:gd name="connsiteY2" fmla="*/ 895493 h 1371475"/>
              <a:gd name="connsiteX3" fmla="*/ 2403108 w 2412452"/>
              <a:gd name="connsiteY3" fmla="*/ 1351713 h 1371475"/>
              <a:gd name="connsiteX0" fmla="*/ 0 w 2368605"/>
              <a:gd name="connsiteY0" fmla="*/ 1226561 h 1332833"/>
              <a:gd name="connsiteX1" fmla="*/ 1474631 w 2368605"/>
              <a:gd name="connsiteY1" fmla="*/ 3068 h 1332833"/>
              <a:gd name="connsiteX2" fmla="*/ 2012443 w 2368605"/>
              <a:gd name="connsiteY2" fmla="*/ 890819 h 1332833"/>
              <a:gd name="connsiteX3" fmla="*/ 2356770 w 2368605"/>
              <a:gd name="connsiteY3" fmla="*/ 1312940 h 1332833"/>
              <a:gd name="connsiteX0" fmla="*/ 0 w 2368605"/>
              <a:gd name="connsiteY0" fmla="*/ 1226508 h 1255092"/>
              <a:gd name="connsiteX1" fmla="*/ 1474631 w 2368605"/>
              <a:gd name="connsiteY1" fmla="*/ 3015 h 1255092"/>
              <a:gd name="connsiteX2" fmla="*/ 2012443 w 2368605"/>
              <a:gd name="connsiteY2" fmla="*/ 890766 h 1255092"/>
              <a:gd name="connsiteX3" fmla="*/ 2356771 w 2368605"/>
              <a:gd name="connsiteY3" fmla="*/ 1231050 h 1255092"/>
              <a:gd name="connsiteX0" fmla="*/ 0 w 2394337"/>
              <a:gd name="connsiteY0" fmla="*/ 1226556 h 1326300"/>
              <a:gd name="connsiteX1" fmla="*/ 1474631 w 2394337"/>
              <a:gd name="connsiteY1" fmla="*/ 3063 h 1326300"/>
              <a:gd name="connsiteX2" fmla="*/ 2012443 w 2394337"/>
              <a:gd name="connsiteY2" fmla="*/ 890814 h 1326300"/>
              <a:gd name="connsiteX3" fmla="*/ 2383251 w 2394337"/>
              <a:gd name="connsiteY3" fmla="*/ 1306116 h 1326300"/>
              <a:gd name="connsiteX0" fmla="*/ 0 w 2330696"/>
              <a:gd name="connsiteY0" fmla="*/ 1226507 h 1253238"/>
              <a:gd name="connsiteX1" fmla="*/ 1474631 w 2330696"/>
              <a:gd name="connsiteY1" fmla="*/ 3014 h 1253238"/>
              <a:gd name="connsiteX2" fmla="*/ 2012443 w 2330696"/>
              <a:gd name="connsiteY2" fmla="*/ 890765 h 1253238"/>
              <a:gd name="connsiteX3" fmla="*/ 2317551 w 2330696"/>
              <a:gd name="connsiteY3" fmla="*/ 1229077 h 1253238"/>
              <a:gd name="connsiteX0" fmla="*/ 0 w 2328935"/>
              <a:gd name="connsiteY0" fmla="*/ 1227002 h 1255603"/>
              <a:gd name="connsiteX1" fmla="*/ 1474631 w 2328935"/>
              <a:gd name="connsiteY1" fmla="*/ 3509 h 1255603"/>
              <a:gd name="connsiteX2" fmla="*/ 2012443 w 2328935"/>
              <a:gd name="connsiteY2" fmla="*/ 891260 h 1255603"/>
              <a:gd name="connsiteX3" fmla="*/ 2317551 w 2328935"/>
              <a:gd name="connsiteY3" fmla="*/ 1229572 h 1255603"/>
            </a:gdLst>
            <a:ahLst/>
            <a:cxnLst>
              <a:cxn ang="0">
                <a:pos x="connsiteX0" y="connsiteY0"/>
              </a:cxn>
              <a:cxn ang="0">
                <a:pos x="connsiteX1" y="connsiteY1"/>
              </a:cxn>
              <a:cxn ang="0">
                <a:pos x="connsiteX2" y="connsiteY2"/>
              </a:cxn>
              <a:cxn ang="0">
                <a:pos x="connsiteX3" y="connsiteY3"/>
              </a:cxn>
            </a:cxnLst>
            <a:rect l="l" t="t" r="r" b="b"/>
            <a:pathLst>
              <a:path w="2328935" h="1255603">
                <a:moveTo>
                  <a:pt x="0" y="1227002"/>
                </a:moveTo>
                <a:cubicBezTo>
                  <a:pt x="545742" y="616328"/>
                  <a:pt x="1139224" y="59466"/>
                  <a:pt x="1474631" y="3509"/>
                </a:cubicBezTo>
                <a:cubicBezTo>
                  <a:pt x="1810038" y="-52448"/>
                  <a:pt x="1885097" y="574930"/>
                  <a:pt x="2012443" y="891260"/>
                </a:cubicBezTo>
                <a:cubicBezTo>
                  <a:pt x="2105050" y="1121297"/>
                  <a:pt x="2388921" y="1330456"/>
                  <a:pt x="2317551" y="122957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xmlns="" id="{C53A7A2B-FA13-4BEA-A961-341B6933DC4E}"/>
              </a:ext>
            </a:extLst>
          </p:cNvPr>
          <p:cNvSpPr/>
          <p:nvPr/>
        </p:nvSpPr>
        <p:spPr>
          <a:xfrm>
            <a:off x="5204021" y="476134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xmlns="" id="{472F1984-C17F-481A-9029-E6FD63F7785F}"/>
              </a:ext>
            </a:extLst>
          </p:cNvPr>
          <p:cNvSpPr/>
          <p:nvPr/>
        </p:nvSpPr>
        <p:spPr>
          <a:xfrm>
            <a:off x="5362830" y="4761347"/>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xmlns="" id="{036A5D8A-B99E-4155-A6C1-2EE57250D4AF}"/>
              </a:ext>
            </a:extLst>
          </p:cNvPr>
          <p:cNvSpPr/>
          <p:nvPr/>
        </p:nvSpPr>
        <p:spPr>
          <a:xfrm>
            <a:off x="7215153" y="476134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xmlns="" id="{913E88D3-9D34-4B94-98F7-EBC63DC31A2B}"/>
              </a:ext>
            </a:extLst>
          </p:cNvPr>
          <p:cNvSpPr/>
          <p:nvPr/>
        </p:nvSpPr>
        <p:spPr>
          <a:xfrm>
            <a:off x="7078228" y="476058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xmlns="" id="{56C09EF6-B86A-4011-8EA5-3445CFF63036}"/>
              </a:ext>
            </a:extLst>
          </p:cNvPr>
          <p:cNvSpPr/>
          <p:nvPr/>
        </p:nvSpPr>
        <p:spPr>
          <a:xfrm>
            <a:off x="6443818" y="4766966"/>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xmlns="" id="{55D1A623-AA02-4031-82E2-E87894408AAA}"/>
              </a:ext>
            </a:extLst>
          </p:cNvPr>
          <p:cNvSpPr/>
          <p:nvPr/>
        </p:nvSpPr>
        <p:spPr>
          <a:xfrm>
            <a:off x="6576006" y="4766374"/>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xmlns="" id="{747961D1-2952-4CF9-8077-D719944E1BFA}"/>
              </a:ext>
            </a:extLst>
          </p:cNvPr>
          <p:cNvSpPr/>
          <p:nvPr/>
        </p:nvSpPr>
        <p:spPr>
          <a:xfrm>
            <a:off x="8299629" y="3091552"/>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xmlns="" id="{0F64D668-C63E-4177-9779-1E7AF44F8485}"/>
              </a:ext>
            </a:extLst>
          </p:cNvPr>
          <p:cNvSpPr/>
          <p:nvPr/>
        </p:nvSpPr>
        <p:spPr>
          <a:xfrm>
            <a:off x="8298320" y="350918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F168BF9F-979D-4BE7-8E88-8D4C53FF6A7E}"/>
              </a:ext>
            </a:extLst>
          </p:cNvPr>
          <p:cNvSpPr txBox="1"/>
          <p:nvPr/>
        </p:nvSpPr>
        <p:spPr>
          <a:xfrm>
            <a:off x="8564451" y="2971556"/>
            <a:ext cx="1767279" cy="369332"/>
          </a:xfrm>
          <a:prstGeom prst="rect">
            <a:avLst/>
          </a:prstGeom>
          <a:noFill/>
        </p:spPr>
        <p:txBody>
          <a:bodyPr wrap="none" rtlCol="0">
            <a:spAutoFit/>
          </a:bodyPr>
          <a:lstStyle/>
          <a:p>
            <a:r>
              <a:rPr lang="en-IN" dirty="0">
                <a:latin typeface="Abadi Extra Light" panose="020B0204020104020204" pitchFamily="34" charset="0"/>
              </a:rPr>
              <a:t>More likely values</a:t>
            </a:r>
          </a:p>
        </p:txBody>
      </p:sp>
      <p:sp>
        <p:nvSpPr>
          <p:cNvPr id="29" name="TextBox 28">
            <a:extLst>
              <a:ext uri="{FF2B5EF4-FFF2-40B4-BE49-F238E27FC236}">
                <a16:creationId xmlns:a16="http://schemas.microsoft.com/office/drawing/2014/main" xmlns="" id="{E1A97D79-3206-4EEF-A9FC-45CA8C75E1F5}"/>
              </a:ext>
            </a:extLst>
          </p:cNvPr>
          <p:cNvSpPr txBox="1"/>
          <p:nvPr/>
        </p:nvSpPr>
        <p:spPr>
          <a:xfrm>
            <a:off x="8564451" y="3389192"/>
            <a:ext cx="1749582" cy="369332"/>
          </a:xfrm>
          <a:prstGeom prst="rect">
            <a:avLst/>
          </a:prstGeom>
          <a:noFill/>
        </p:spPr>
        <p:txBody>
          <a:bodyPr wrap="none" rtlCol="0">
            <a:spAutoFit/>
          </a:bodyPr>
          <a:lstStyle/>
          <a:p>
            <a:r>
              <a:rPr lang="en-IN" dirty="0">
                <a:latin typeface="Abadi Extra Light" panose="020B0204020104020204" pitchFamily="34" charset="0"/>
              </a:rPr>
              <a:t>Less likely values</a:t>
            </a:r>
          </a:p>
        </p:txBody>
      </p:sp>
    </p:spTree>
    <p:custDataLst>
      <p:tags r:id="rId1"/>
    </p:custDataLst>
    <p:extLst>
      <p:ext uri="{BB962C8B-B14F-4D97-AF65-F5344CB8AC3E}">
        <p14:creationId xmlns:p14="http://schemas.microsoft.com/office/powerpoint/2010/main" xmlns="" val="268873566"/>
      </p:ext>
    </p:extLst>
  </p:cSld>
  <p:clrMapOvr>
    <a:masterClrMapping/>
  </p:clrMapOvr>
  <mc:AlternateContent xmlns:mc="http://schemas.openxmlformats.org/markup-compatibility/2006">
    <mc:Choice xmlns:p14="http://schemas.microsoft.com/office/powerpoint/2010/main" xmlns="" Requires="p14">
      <p:transition spd="slow" p14:dur="2000" advTm="78641"/>
    </mc:Choice>
    <mc:Fallback>
      <p:transition spd="slow" advTm="786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Maximum-a-Posteriori (MAP) Estimation</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9</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estimation approach reports the maxima/mode of the posterior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m:t>
                    </m:r>
                  </m:oMath>
                </a14:m>
                <a:r>
                  <a:rPr lang="en-GB" dirty="0">
                    <a:latin typeface="Abadi Extra Light" panose="020B0204020104020204" pitchFamily="34" charset="0"/>
                  </a:rPr>
                  <a:t> is constant </a:t>
                </a:r>
                <a:r>
                  <a:rPr lang="en-GB" dirty="0" err="1">
                    <a:latin typeface="Abadi Extra Light" panose="020B0204020104020204" pitchFamily="34" charset="0"/>
                  </a:rPr>
                  <a:t>w.r.t.</a:t>
                </a:r>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above simplifies to</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Same as MLE with an extra log-prior-distribution term (acts as a </a:t>
                </a:r>
                <a:r>
                  <a:rPr lang="en-GB" dirty="0" err="1">
                    <a:latin typeface="Abadi Extra Light" panose="020B0204020104020204" pitchFamily="34" charset="0"/>
                  </a:rPr>
                  <a:t>regularizer</a:t>
                </a:r>
                <a:r>
                  <a:rPr lang="en-GB" dirty="0">
                    <a:latin typeface="Abadi Extra Light" panose="020B0204020104020204" pitchFamily="34" charset="0"/>
                  </a:rPr>
                  <a:t>)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the prior is absent or </a:t>
                </a:r>
                <a:r>
                  <a:rPr lang="en-GB" u="sng" dirty="0">
                    <a:latin typeface="Abadi Extra Light" panose="020B0204020104020204" pitchFamily="34" charset="0"/>
                  </a:rPr>
                  <a:t>uniform</a:t>
                </a:r>
                <a:r>
                  <a:rPr lang="en-GB" dirty="0">
                    <a:latin typeface="Abadi Extra Light" panose="020B0204020104020204" pitchFamily="34" charset="0"/>
                  </a:rPr>
                  <a:t> (all values equally likely a prior) then MAP=MLE</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dirty="0">
                    <a:noFill/>
                  </a:rPr>
                  <a:t> </a:t>
                </a:r>
              </a:p>
            </p:txBody>
          </p:sp>
        </mc:Fallback>
      </mc:AlternateContent>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CB253901-90AC-4B77-8154-D12002E2C893}"/>
                  </a:ext>
                </a:extLst>
              </p:cNvPr>
              <p:cNvSpPr txBox="1"/>
              <p:nvPr/>
            </p:nvSpPr>
            <p:spPr>
              <a:xfrm>
                <a:off x="1179137" y="1726879"/>
                <a:ext cx="9503499"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r>
                        <a:rPr lang="en-IN" sz="2400" b="0" i="1" smtClean="0">
                          <a:latin typeface="Cambria Math" panose="02040503050406030204" pitchFamily="18" charset="0"/>
                        </a:rPr>
                        <m:t> </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𝑦</m:t>
                          </m:r>
                        </m:e>
                      </m:d>
                      <m:r>
                        <a:rPr lang="en-IN" sz="2400" b="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solidFill>
                            <a:schemeClr val="tx1"/>
                          </a:solidFill>
                          <a:latin typeface="Cambria Math" panose="02040503050406030204" pitchFamily="18" charset="0"/>
                        </a:rPr>
                        <m:t>log</m:t>
                      </m:r>
                      <m:r>
                        <a:rPr lang="en-IN" sz="2400" b="0" i="1" smtClean="0">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𝑦</m:t>
                          </m:r>
                        </m:e>
                      </m:d>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latin typeface="Cambria Math" panose="02040503050406030204" pitchFamily="18" charset="0"/>
                        </a:rPr>
                        <m:t>log</m:t>
                      </m:r>
                      <m:r>
                        <a:rPr lang="en-IN" sz="2400" b="0" i="1" smtClean="0">
                          <a:latin typeface="Cambria Math" panose="02040503050406030204" pitchFamily="18" charset="0"/>
                        </a:rPr>
                        <m:t> </m:t>
                      </m:r>
                      <m:f>
                        <m:fPr>
                          <m:ctrlPr>
                            <a:rPr lang="en-IN" sz="2400" i="1">
                              <a:latin typeface="Cambria Math" panose="02040503050406030204" pitchFamily="18" charset="0"/>
                            </a:rPr>
                          </m:ctrlPr>
                        </m:fPr>
                        <m:num>
                          <m:r>
                            <a:rPr lang="en-IN" sz="2400" i="1" smtClean="0">
                              <a:solidFill>
                                <a:srgbClr val="00B050"/>
                              </a:solidFill>
                              <a:latin typeface="Cambria Math" panose="02040503050406030204" pitchFamily="18" charset="0"/>
                            </a:rPr>
                            <m:t>𝑝</m:t>
                          </m:r>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𝜃</m:t>
                              </m:r>
                            </m:e>
                          </m:d>
                          <m:r>
                            <a:rPr lang="en-IN" sz="2400" i="1" smtClean="0">
                              <a:solidFill>
                                <a:srgbClr val="0000FF"/>
                              </a:solidFill>
                              <a:latin typeface="Cambria Math" panose="02040503050406030204" pitchFamily="18" charset="0"/>
                            </a:rPr>
                            <m:t>𝑝</m:t>
                          </m:r>
                          <m:r>
                            <a:rPr lang="en-IN" sz="2400" i="1" smtClean="0">
                              <a:solidFill>
                                <a:srgbClr val="0000FF"/>
                              </a:solidFill>
                              <a:latin typeface="Cambria Math" panose="02040503050406030204" pitchFamily="18" charset="0"/>
                            </a:rPr>
                            <m:t>(</m:t>
                          </m:r>
                          <m:r>
                            <a:rPr lang="en-IN" sz="2400" b="1" i="1">
                              <a:solidFill>
                                <a:srgbClr val="0000FF"/>
                              </a:solidFill>
                              <a:latin typeface="Cambria Math" panose="02040503050406030204" pitchFamily="18" charset="0"/>
                            </a:rPr>
                            <m:t>𝒚</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𝜃</m:t>
                          </m:r>
                          <m:r>
                            <a:rPr lang="en-IN" sz="2400" i="1">
                              <a:solidFill>
                                <a:srgbClr val="0000FF"/>
                              </a:solidFill>
                              <a:latin typeface="Cambria Math" panose="02040503050406030204" pitchFamily="18" charset="0"/>
                            </a:rPr>
                            <m:t>)</m:t>
                          </m:r>
                        </m:num>
                        <m:den>
                          <m:r>
                            <a:rPr lang="en-IN" sz="2400" i="1" smtClean="0">
                              <a:solidFill>
                                <a:srgbClr val="FF0000"/>
                              </a:solidFill>
                              <a:latin typeface="Cambria Math" panose="02040503050406030204" pitchFamily="18" charset="0"/>
                            </a:rPr>
                            <m:t>𝑝</m:t>
                          </m:r>
                          <m:r>
                            <a:rPr lang="en-IN" sz="2400"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𝒚</m:t>
                          </m:r>
                          <m:r>
                            <a:rPr lang="en-IN" sz="2400" i="1">
                              <a:solidFill>
                                <a:srgbClr val="FF0000"/>
                              </a:solidFill>
                              <a:latin typeface="Cambria Math" panose="02040503050406030204" pitchFamily="18" charset="0"/>
                            </a:rPr>
                            <m:t>)</m:t>
                          </m:r>
                        </m:den>
                      </m:f>
                    </m:oMath>
                  </m:oMathPara>
                </a14:m>
                <a:endParaRPr lang="en-IN" sz="2400" dirty="0"/>
              </a:p>
            </p:txBody>
          </p:sp>
        </mc:Choice>
        <mc:Fallback>
          <p:sp>
            <p:nvSpPr>
              <p:cNvPr id="3" name="TextBox 2">
                <a:extLst>
                  <a:ext uri="{FF2B5EF4-FFF2-40B4-BE49-F238E27FC236}">
                    <a16:creationId xmlns:a16="http://schemas.microsoft.com/office/drawing/2014/main" xmlns="" xmlns:a14="http://schemas.microsoft.com/office/drawing/2010/main" id="{CB253901-90AC-4B77-8154-D12002E2C893}"/>
                  </a:ext>
                </a:extLst>
              </p:cNvPr>
              <p:cNvSpPr txBox="1">
                <a:spLocks noRot="1" noChangeAspect="1" noMove="1" noResize="1" noEditPoints="1" noAdjustHandles="1" noChangeArrowheads="1" noChangeShapeType="1" noTextEdit="1"/>
              </p:cNvSpPr>
              <p:nvPr/>
            </p:nvSpPr>
            <p:spPr>
              <a:xfrm>
                <a:off x="1179137" y="1726879"/>
                <a:ext cx="9503499" cy="782265"/>
              </a:xfrm>
              <a:prstGeom prst="rect">
                <a:avLst/>
              </a:prstGeom>
              <a:blipFill>
                <a:blip r:embed="rId4" cstate="print"/>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23" name="TextBox 22">
                <a:extLst>
                  <a:ext uri="{FF2B5EF4-FFF2-40B4-BE49-F238E27FC236}">
                    <a16:creationId xmlns:a16="http://schemas.microsoft.com/office/drawing/2014/main" id="{67C8564D-621D-4E58-8940-B659EE382B98}"/>
                  </a:ext>
                </a:extLst>
              </p:cNvPr>
              <p:cNvSpPr txBox="1"/>
              <p:nvPr/>
            </p:nvSpPr>
            <p:spPr>
              <a:xfrm>
                <a:off x="3346941" y="3255981"/>
                <a:ext cx="5343194"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p:sp>
            <p:nvSpPr>
              <p:cNvPr id="23" name="TextBox 22">
                <a:extLst>
                  <a:ext uri="{FF2B5EF4-FFF2-40B4-BE49-F238E27FC236}">
                    <a16:creationId xmlns:a16="http://schemas.microsoft.com/office/drawing/2014/main" xmlns="" xmlns:a14="http://schemas.microsoft.com/office/drawing/2010/main" id="{67C8564D-621D-4E58-8940-B659EE382B98}"/>
                  </a:ext>
                </a:extLst>
              </p:cNvPr>
              <p:cNvSpPr txBox="1">
                <a:spLocks noRot="1" noChangeAspect="1" noMove="1" noResize="1" noEditPoints="1" noAdjustHandles="1" noChangeArrowheads="1" noChangeShapeType="1" noTextEdit="1"/>
              </p:cNvSpPr>
              <p:nvPr/>
            </p:nvSpPr>
            <p:spPr>
              <a:xfrm>
                <a:off x="3346941" y="3255981"/>
                <a:ext cx="5343194" cy="483209"/>
              </a:xfrm>
              <a:prstGeom prst="rect">
                <a:avLst/>
              </a:prstGeom>
              <a:blipFill>
                <a:blip r:embed="rId5" cstate="print"/>
                <a:stretch>
                  <a:fillRect l="-798" r="-1596" b="-164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0" name="TextBox 29">
                <a:extLst>
                  <a:ext uri="{FF2B5EF4-FFF2-40B4-BE49-F238E27FC236}">
                    <a16:creationId xmlns:a16="http://schemas.microsoft.com/office/drawing/2014/main" id="{3A90A716-C1D6-456A-A63C-C7CC7017909C}"/>
                  </a:ext>
                </a:extLst>
              </p:cNvPr>
              <p:cNvSpPr txBox="1"/>
              <p:nvPr/>
            </p:nvSpPr>
            <p:spPr>
              <a:xfrm>
                <a:off x="4077049" y="3865648"/>
                <a:ext cx="4778224"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p:sp>
            <p:nvSpPr>
              <p:cNvPr id="30" name="TextBox 29">
                <a:extLst>
                  <a:ext uri="{FF2B5EF4-FFF2-40B4-BE49-F238E27FC236}">
                    <a16:creationId xmlns:a16="http://schemas.microsoft.com/office/drawing/2014/main" xmlns="" xmlns:a14="http://schemas.microsoft.com/office/drawing/2010/main" id="{3A90A716-C1D6-456A-A63C-C7CC7017909C}"/>
                  </a:ext>
                </a:extLst>
              </p:cNvPr>
              <p:cNvSpPr txBox="1">
                <a:spLocks noRot="1" noChangeAspect="1" noMove="1" noResize="1" noEditPoints="1" noAdjustHandles="1" noChangeArrowheads="1" noChangeShapeType="1" noTextEdit="1"/>
              </p:cNvSpPr>
              <p:nvPr/>
            </p:nvSpPr>
            <p:spPr>
              <a:xfrm>
                <a:off x="4077049" y="3865648"/>
                <a:ext cx="4778224" cy="480901"/>
              </a:xfrm>
              <a:prstGeom prst="rect">
                <a:avLst/>
              </a:prstGeom>
              <a:blipFill>
                <a:blip r:embed="rId6" cstate="print"/>
                <a:stretch>
                  <a:fillRect l="-128" r="-1786" b="-164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5" name="TextBox 34">
                <a:extLst>
                  <a:ext uri="{FF2B5EF4-FFF2-40B4-BE49-F238E27FC236}">
                    <a16:creationId xmlns:a16="http://schemas.microsoft.com/office/drawing/2014/main" id="{93C57EC1-F4E9-42F7-A4AD-0AB80969DB9E}"/>
                  </a:ext>
                </a:extLst>
              </p:cNvPr>
              <p:cNvSpPr txBox="1"/>
              <p:nvPr/>
            </p:nvSpPr>
            <p:spPr>
              <a:xfrm>
                <a:off x="2996272" y="4594971"/>
                <a:ext cx="5518558"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𝜃</m:t>
                          </m:r>
                        </m:e>
                        <m:sub>
                          <m:r>
                            <a:rPr lang="en-IN" sz="2400" b="0" i="1" smtClean="0">
                              <a:latin typeface="Cambria Math" panose="02040503050406030204" pitchFamily="18" charset="0"/>
                            </a:rPr>
                            <m:t>𝑀𝐴𝑃</m:t>
                          </m:r>
                        </m:sub>
                      </m:sSub>
                      <m:r>
                        <a:rPr lang="en-IN" sz="2400" b="0" i="1" smtClean="0">
                          <a:latin typeface="Cambria Math" panose="02040503050406030204" pitchFamily="18" charset="0"/>
                        </a:rPr>
                        <m:t> </m:t>
                      </m:r>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𝑁𝐿𝐿</m:t>
                      </m:r>
                      <m:r>
                        <a:rPr lang="en-IN" sz="2400" b="0" i="1" smtClean="0">
                          <a:solidFill>
                            <a:srgbClr val="0000FF"/>
                          </a:solidFill>
                          <a:latin typeface="Cambria Math" panose="02040503050406030204" pitchFamily="18" charset="0"/>
                        </a:rPr>
                        <m:t>(</m:t>
                      </m:r>
                      <m:r>
                        <a:rPr lang="en-IN" sz="2400" b="0" i="1" smtClean="0">
                          <a:solidFill>
                            <a:srgbClr val="0000FF"/>
                          </a:solidFill>
                          <a:latin typeface="Cambria Math" panose="02040503050406030204" pitchFamily="18" charset="0"/>
                        </a:rPr>
                        <m:t>𝜃</m:t>
                      </m:r>
                      <m:r>
                        <a:rPr lang="en-IN" sz="2400" b="0" i="1" smtClean="0">
                          <a:solidFill>
                            <a:srgbClr val="0000FF"/>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p:sp>
            <p:nvSpPr>
              <p:cNvPr id="35" name="TextBox 34">
                <a:extLst>
                  <a:ext uri="{FF2B5EF4-FFF2-40B4-BE49-F238E27FC236}">
                    <a16:creationId xmlns:a16="http://schemas.microsoft.com/office/drawing/2014/main" xmlns="" xmlns:a14="http://schemas.microsoft.com/office/drawing/2010/main" id="{93C57EC1-F4E9-42F7-A4AD-0AB80969DB9E}"/>
                  </a:ext>
                </a:extLst>
              </p:cNvPr>
              <p:cNvSpPr txBox="1">
                <a:spLocks noRot="1" noChangeAspect="1" noMove="1" noResize="1" noEditPoints="1" noAdjustHandles="1" noChangeArrowheads="1" noChangeShapeType="1" noTextEdit="1"/>
              </p:cNvSpPr>
              <p:nvPr/>
            </p:nvSpPr>
            <p:spPr>
              <a:xfrm>
                <a:off x="2996272" y="4594971"/>
                <a:ext cx="5518558" cy="480901"/>
              </a:xfrm>
              <a:prstGeom prst="rect">
                <a:avLst/>
              </a:prstGeom>
              <a:blipFill>
                <a:blip r:embed="rId7" cstate="print"/>
                <a:stretch>
                  <a:fillRect b="-1519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xmlns="" id="{8D0B556F-F843-4F81-987F-B0DBED261874}"/>
              </a:ext>
            </a:extLst>
          </p:cNvPr>
          <p:cNvSpPr/>
          <p:nvPr/>
        </p:nvSpPr>
        <p:spPr>
          <a:xfrm>
            <a:off x="3162650" y="4496499"/>
            <a:ext cx="5167889" cy="599195"/>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xmlns="" id="{EC3A819D-F869-4ECD-B300-07F26F2E1F1E}"/>
              </a:ext>
            </a:extLst>
          </p:cNvPr>
          <p:cNvPicPr>
            <a:picLocks noChangeAspect="1"/>
          </p:cNvPicPr>
          <p:nvPr/>
        </p:nvPicPr>
        <p:blipFill>
          <a:blip r:embed="rId8" cstate="print"/>
          <a:stretch>
            <a:fillRect/>
          </a:stretch>
        </p:blipFill>
        <p:spPr>
          <a:xfrm>
            <a:off x="11036049" y="3298674"/>
            <a:ext cx="1004822" cy="965223"/>
          </a:xfrm>
          <a:prstGeom prst="rect">
            <a:avLst/>
          </a:prstGeom>
        </p:spPr>
      </p:pic>
      <p:sp>
        <p:nvSpPr>
          <p:cNvPr id="40" name="Speech Bubble: Rectangle 39">
            <a:extLst>
              <a:ext uri="{FF2B5EF4-FFF2-40B4-BE49-F238E27FC236}">
                <a16:creationId xmlns:a16="http://schemas.microsoft.com/office/drawing/2014/main" xmlns="" id="{7072741E-E341-44FD-8DE3-705F75E15B11}"/>
              </a:ext>
            </a:extLst>
          </p:cNvPr>
          <p:cNvSpPr/>
          <p:nvPr/>
        </p:nvSpPr>
        <p:spPr>
          <a:xfrm>
            <a:off x="8855273" y="3255981"/>
            <a:ext cx="2041663" cy="1655962"/>
          </a:xfrm>
          <a:prstGeom prst="wedgeRectCallout">
            <a:avLst>
              <a:gd name="adj1" fmla="val 71119"/>
              <a:gd name="adj2" fmla="val -2184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NLL term acts like the training loss and the (negative) log-prior acts as regularizer. Keep in mind this analogy. </a:t>
            </a:r>
          </a:p>
        </p:txBody>
      </p:sp>
    </p:spTree>
    <p:custDataLst>
      <p:tags r:id="rId1"/>
    </p:custDataLst>
    <p:extLst>
      <p:ext uri="{BB962C8B-B14F-4D97-AF65-F5344CB8AC3E}">
        <p14:creationId xmlns:p14="http://schemas.microsoft.com/office/powerpoint/2010/main" xmlns="" val="3150105497"/>
      </p:ext>
    </p:extLst>
  </p:cSld>
  <p:clrMapOvr>
    <a:masterClrMapping/>
  </p:clrMapOvr>
  <mc:AlternateContent xmlns:mc="http://schemas.openxmlformats.org/markup-compatibility/2006">
    <mc:Choice xmlns:p14="http://schemas.microsoft.com/office/powerpoint/2010/main" xmlns="" Requires="p14">
      <p:transition spd="slow" p14:dur="2000" advTm="227157"/>
    </mc:Choice>
    <mc:Fallback>
      <p:transition spd="slow" advTm="22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charRg st="2" end="2"/>
                                            </p:txEl>
                                          </p:spTgt>
                                        </p:tgtEl>
                                        <p:attrNameLst>
                                          <p:attrName>style.visibility</p:attrName>
                                        </p:attrNameLst>
                                      </p:cBhvr>
                                      <p:to>
                                        <p:strVal val="visible"/>
                                      </p:to>
                                    </p:set>
                                    <p:animEffect transition="in" filter="wipe(down)">
                                      <p:cBhvr>
                                        <p:cTn id="17" dur="500"/>
                                        <p:tgtEl>
                                          <p:spTgt spid="4">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charRg st="2" end="2"/>
                                            </p:txEl>
                                          </p:spTgt>
                                        </p:tgtEl>
                                        <p:attrNameLst>
                                          <p:attrName>style.visibility</p:attrName>
                                        </p:attrNameLst>
                                      </p:cBhvr>
                                      <p:to>
                                        <p:strVal val="visible"/>
                                      </p:to>
                                    </p:set>
                                    <p:animEffect transition="in" filter="wipe(down)">
                                      <p:cBhvr>
                                        <p:cTn id="40" dur="500"/>
                                        <p:tgtEl>
                                          <p:spTgt spid="4">
                                            <p:txEl>
                                              <p:char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charRg st="2" end="2"/>
                                            </p:txEl>
                                          </p:spTgt>
                                        </p:tgtEl>
                                        <p:attrNameLst>
                                          <p:attrName>style.visibility</p:attrName>
                                        </p:attrNameLst>
                                      </p:cBhvr>
                                      <p:to>
                                        <p:strVal val="visible"/>
                                      </p:to>
                                    </p:set>
                                    <p:animEffect transition="in" filter="wipe(down)">
                                      <p:cBhvr>
                                        <p:cTn id="53" dur="500"/>
                                        <p:tgtEl>
                                          <p:spTgt spid="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30" grpId="0" animBg="1"/>
      <p:bldP spid="35" grpId="0" animBg="1"/>
      <p:bldP spid="6" grpId="0" animBg="1"/>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5.6|9.4|10.2|13.4|12.9|26.4|20.8|3|23|49.3|6.6"/>
</p:tagLst>
</file>

<file path=ppt/tags/tag10.xml><?xml version="1.0" encoding="utf-8"?>
<p:tagLst xmlns:a="http://schemas.openxmlformats.org/drawingml/2006/main" xmlns:r="http://schemas.openxmlformats.org/officeDocument/2006/relationships" xmlns:p="http://schemas.openxmlformats.org/presentationml/2006/main">
  <p:tag name="TIMING" val="|2.7|17.3|38.5|67.4|15.4|56.2|8.9|7.8|82|22.8"/>
</p:tagLst>
</file>

<file path=ppt/tags/tag11.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2.xml><?xml version="1.0" encoding="utf-8"?>
<p:tagLst xmlns:a="http://schemas.openxmlformats.org/drawingml/2006/main" xmlns:r="http://schemas.openxmlformats.org/officeDocument/2006/relationships" xmlns:p="http://schemas.openxmlformats.org/presentationml/2006/main">
  <p:tag name="TIMING" val="|1.2|8.8|74.2|46"/>
</p:tagLst>
</file>

<file path=ppt/tags/tag13.xml><?xml version="1.0" encoding="utf-8"?>
<p:tagLst xmlns:a="http://schemas.openxmlformats.org/drawingml/2006/main" xmlns:r="http://schemas.openxmlformats.org/officeDocument/2006/relationships" xmlns:p="http://schemas.openxmlformats.org/presentationml/2006/main">
  <p:tag name="TIMING" val="|9.9|15.1|3.8|6|6|22.3|63.1|10.6|15.8|6.7|3.4|38.3|55.4|34.1|83.4|33.1|24.1"/>
</p:tagLst>
</file>

<file path=ppt/tags/tag14.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15.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16.xml><?xml version="1.0" encoding="utf-8"?>
<p:tagLst xmlns:a="http://schemas.openxmlformats.org/drawingml/2006/main" xmlns:r="http://schemas.openxmlformats.org/officeDocument/2006/relationships" xmlns:p="http://schemas.openxmlformats.org/presentationml/2006/main">
  <p:tag name="TIMING" val="|2.2|8.4|26.1"/>
</p:tagLst>
</file>

<file path=ppt/tags/tag2.xml><?xml version="1.0" encoding="utf-8"?>
<p:tagLst xmlns:a="http://schemas.openxmlformats.org/drawingml/2006/main" xmlns:r="http://schemas.openxmlformats.org/officeDocument/2006/relationships" xmlns:p="http://schemas.openxmlformats.org/presentationml/2006/main">
  <p:tag name="TIMING" val="|2.7|12.1|25.8|4.8|9.1|6.8|14.7|38.6|27.6|10.2|33.3|57.5"/>
</p:tagLst>
</file>

<file path=ppt/tags/tag3.xml><?xml version="1.0" encoding="utf-8"?>
<p:tagLst xmlns:a="http://schemas.openxmlformats.org/drawingml/2006/main" xmlns:r="http://schemas.openxmlformats.org/officeDocument/2006/relationships" xmlns:p="http://schemas.openxmlformats.org/presentationml/2006/main">
  <p:tag name="TIMING" val="|13.1|17.4|15.7|21.9|11|28.7|7.2|33.5|31.2|15.7|19.3|52.4|28.6"/>
</p:tagLst>
</file>

<file path=ppt/tags/tag4.xml><?xml version="1.0" encoding="utf-8"?>
<p:tagLst xmlns:a="http://schemas.openxmlformats.org/drawingml/2006/main" xmlns:r="http://schemas.openxmlformats.org/officeDocument/2006/relationships" xmlns:p="http://schemas.openxmlformats.org/presentationml/2006/main">
  <p:tag name="TIMING" val="|6.1|9.8|14.9|2.7|6.5|23.5|34.4|24.8|23.7|25.3|8"/>
</p:tagLst>
</file>

<file path=ppt/tags/tag5.xml><?xml version="1.0" encoding="utf-8"?>
<p:tagLst xmlns:a="http://schemas.openxmlformats.org/drawingml/2006/main" xmlns:r="http://schemas.openxmlformats.org/officeDocument/2006/relationships" xmlns:p="http://schemas.openxmlformats.org/presentationml/2006/main">
  <p:tag name="TIMING" val="|4.4|32.8|26.3|46.1|69.8|29.9|7.1|4.5|8.3|9.1|33.2|51.4|24|27.5|12.2|26"/>
</p:tagLst>
</file>

<file path=ppt/tags/tag6.xml><?xml version="1.0" encoding="utf-8"?>
<p:tagLst xmlns:a="http://schemas.openxmlformats.org/drawingml/2006/main" xmlns:r="http://schemas.openxmlformats.org/officeDocument/2006/relationships" xmlns:p="http://schemas.openxmlformats.org/presentationml/2006/main">
  <p:tag name="TIMING" val="|62.1"/>
</p:tagLst>
</file>

<file path=ppt/tags/tag7.xml><?xml version="1.0" encoding="utf-8"?>
<p:tagLst xmlns:a="http://schemas.openxmlformats.org/drawingml/2006/main" xmlns:r="http://schemas.openxmlformats.org/officeDocument/2006/relationships" xmlns:p="http://schemas.openxmlformats.org/presentationml/2006/main">
  <p:tag name="TIMING" val="|7.9|7.1|43.6|25.1|22.2|13|15.6|53.7|5.4"/>
</p:tagLst>
</file>

<file path=ppt/tags/tag8.xml><?xml version="1.0" encoding="utf-8"?>
<p:tagLst xmlns:a="http://schemas.openxmlformats.org/drawingml/2006/main" xmlns:r="http://schemas.openxmlformats.org/officeDocument/2006/relationships" xmlns:p="http://schemas.openxmlformats.org/presentationml/2006/main">
  <p:tag name="TIMING" val="|6.6|10.4|9.9|7.3|6.9|12|43.8|30.8|4.3|9.6|36.3"/>
</p:tagLst>
</file>

<file path=ppt/tags/tag9.xml><?xml version="1.0" encoding="utf-8"?>
<p:tagLst xmlns:a="http://schemas.openxmlformats.org/drawingml/2006/main" xmlns:r="http://schemas.openxmlformats.org/officeDocument/2006/relationships" xmlns:p="http://schemas.openxmlformats.org/presentationml/2006/main">
  <p:tag name="TIMING" val="|7.5|7.8|16.9|25.7|28.7|12.5|18.8|81.4|73.2|3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19236</TotalTime>
  <Words>1116</Words>
  <Application>Microsoft Office PowerPoint</Application>
  <PresentationFormat>Custom</PresentationFormat>
  <Paragraphs>216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MAP and Bayesian estimation</vt:lpstr>
      <vt:lpstr>Quick announcements</vt:lpstr>
      <vt:lpstr>MLE recap</vt:lpstr>
      <vt:lpstr>MLE Recap</vt:lpstr>
      <vt:lpstr>MLE: An Example</vt:lpstr>
      <vt:lpstr>MLE and Its Shortcomings..</vt:lpstr>
      <vt:lpstr>Priors</vt:lpstr>
      <vt:lpstr>Posterior</vt:lpstr>
      <vt:lpstr>Maximum-a-Posteriori (MAP) Estimation</vt:lpstr>
      <vt:lpstr>MAP Estimation: An Example</vt:lpstr>
      <vt:lpstr>MAP Estimation: An Example (Contd)</vt:lpstr>
      <vt:lpstr>Fully Bayesian Inference</vt:lpstr>
      <vt:lpstr>Conjugacy</vt:lpstr>
      <vt:lpstr>“Online” Nature of Bayesian Inference</vt:lpstr>
      <vt:lpstr>Fully Bayesian Inference: An Example</vt:lpstr>
      <vt:lpstr>Probabilistic Models: Making Predictions</vt:lpstr>
      <vt:lpstr>Probabilistic Models: Making Predictions (Example)</vt:lpstr>
      <vt:lpstr>Probabilistic Modeling: A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Nisheeth Srivastava</dc:creator>
  <cp:lastModifiedBy>nisheeth</cp:lastModifiedBy>
  <cp:revision>1400</cp:revision>
  <dcterms:created xsi:type="dcterms:W3CDTF">2020-07-07T20:42:16Z</dcterms:created>
  <dcterms:modified xsi:type="dcterms:W3CDTF">2021-09-20T11:43:21Z</dcterms:modified>
</cp:coreProperties>
</file>