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8" r:id="rId3"/>
    <p:sldId id="259" r:id="rId4"/>
    <p:sldId id="260" r:id="rId5"/>
    <p:sldId id="261" r:id="rId6"/>
    <p:sldId id="264" r:id="rId7"/>
    <p:sldId id="266" r:id="rId8"/>
    <p:sldId id="267" r:id="rId9"/>
    <p:sldId id="268" r:id="rId10"/>
    <p:sldId id="269" r:id="rId11"/>
    <p:sldId id="270" r:id="rId12"/>
    <p:sldId id="271" r:id="rId13"/>
    <p:sldId id="276" r:id="rId14"/>
    <p:sldId id="277" r:id="rId15"/>
    <p:sldId id="278" r:id="rId16"/>
    <p:sldId id="281" r:id="rId17"/>
    <p:sldId id="287" r:id="rId18"/>
    <p:sldId id="288" r:id="rId19"/>
    <p:sldId id="293" r:id="rId20"/>
    <p:sldId id="292" r:id="rId21"/>
  </p:sldIdLst>
  <p:sldSz cx="9144000" cy="5143500" type="screen16x9"/>
  <p:notesSz cx="6858000" cy="9144000"/>
  <p:embeddedFontLst>
    <p:embeddedFont>
      <p:font typeface="Livvic" pitchFamily="2" charset="0"/>
      <p:regular r:id="rId23"/>
      <p:bold r:id="rId24"/>
      <p:italic r:id="rId25"/>
      <p:boldItalic r:id="rId26"/>
    </p:embeddedFont>
    <p:embeddedFont>
      <p:font typeface="Oswald" panose="00000500000000000000" pitchFamily="2" charset="0"/>
      <p:regular r:id="rId27"/>
      <p:bold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79F84D-B101-4CF4-8A22-AD2F81F4B343}">
  <a:tblStyle styleId="{0179F84D-B101-4CF4-8A22-AD2F81F4B3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9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8c1997cbfd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8c1997cbfd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8c1997cbfd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8c1997cbfd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8346375" y="224871"/>
            <a:ext cx="1022509" cy="572747"/>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24875" y="4345871"/>
            <a:ext cx="1022509" cy="572747"/>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2" r:id="rId12"/>
    <p:sldLayoutId id="2147483664" r:id="rId13"/>
    <p:sldLayoutId id="2147483666" r:id="rId14"/>
    <p:sldLayoutId id="2147483668"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719999" y="903413"/>
            <a:ext cx="4502975" cy="264647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u="sng" dirty="0"/>
              <a:t>ECOMMERCE    WEBSITE/WEBAPP</a:t>
            </a:r>
            <a:endParaRPr u="sng" dirty="0"/>
          </a:p>
        </p:txBody>
      </p:sp>
      <p:sp>
        <p:nvSpPr>
          <p:cNvPr id="513" name="Google Shape;513;p27"/>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our presentation begins</a:t>
            </a:r>
            <a:endParaRPr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923" name="Google Shape;923;p40"/>
          <p:cNvSpPr txBox="1">
            <a:spLocks noGrp="1"/>
          </p:cNvSpPr>
          <p:nvPr>
            <p:ph type="title"/>
          </p:nvPr>
        </p:nvSpPr>
        <p:spPr>
          <a:xfrm>
            <a:off x="1903250" y="1834838"/>
            <a:ext cx="5337600" cy="11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1</a:t>
            </a:r>
            <a:r>
              <a:rPr lang="en">
                <a:solidFill>
                  <a:schemeClr val="accent2"/>
                </a:solidFill>
              </a:rPr>
              <a:t>,</a:t>
            </a:r>
            <a:r>
              <a:rPr lang="en">
                <a:solidFill>
                  <a:schemeClr val="accent3"/>
                </a:solidFill>
              </a:rPr>
              <a:t>200</a:t>
            </a:r>
            <a:r>
              <a:rPr lang="en">
                <a:solidFill>
                  <a:schemeClr val="accent4"/>
                </a:solidFill>
              </a:rPr>
              <a:t>,</a:t>
            </a:r>
            <a:r>
              <a:rPr lang="en">
                <a:solidFill>
                  <a:schemeClr val="accent5"/>
                </a:solidFill>
              </a:rPr>
              <a:t>000</a:t>
            </a:r>
            <a:endParaRPr>
              <a:solidFill>
                <a:schemeClr val="accent5"/>
              </a:solidFill>
            </a:endParaRPr>
          </a:p>
        </p:txBody>
      </p:sp>
      <p:sp>
        <p:nvSpPr>
          <p:cNvPr id="924" name="Google Shape;924;p40"/>
          <p:cNvSpPr txBox="1">
            <a:spLocks noGrp="1"/>
          </p:cNvSpPr>
          <p:nvPr>
            <p:ph type="body" idx="1"/>
          </p:nvPr>
        </p:nvSpPr>
        <p:spPr>
          <a:xfrm>
            <a:off x="2524200" y="2955575"/>
            <a:ext cx="4095600" cy="3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numbers catch your audience’s attention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216899" y="2879675"/>
            <a:ext cx="2710371"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ANALYSIS &amp; COMPETITION</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53"/>
        <p:cNvGrpSpPr/>
        <p:nvPr/>
      </p:nvGrpSpPr>
      <p:grpSpPr>
        <a:xfrm>
          <a:off x="0" y="0"/>
          <a:ext cx="0" cy="0"/>
          <a:chOff x="0" y="0"/>
          <a:chExt cx="0" cy="0"/>
        </a:xfrm>
      </p:grpSpPr>
      <p:sp>
        <p:nvSpPr>
          <p:cNvPr id="954" name="Google Shape;954;p42"/>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Targeted Audience</a:t>
            </a:r>
            <a:endParaRPr dirty="0"/>
          </a:p>
        </p:txBody>
      </p:sp>
      <p:sp>
        <p:nvSpPr>
          <p:cNvPr id="955" name="Google Shape;955;p42"/>
          <p:cNvSpPr txBox="1">
            <a:spLocks noGrp="1"/>
          </p:cNvSpPr>
          <p:nvPr>
            <p:ph type="subTitle" idx="1"/>
          </p:nvPr>
        </p:nvSpPr>
        <p:spPr>
          <a:xfrm>
            <a:off x="1257153" y="2364736"/>
            <a:ext cx="2208493" cy="66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Keep it short and simple</a:t>
            </a:r>
            <a:endParaRPr dirty="0"/>
          </a:p>
        </p:txBody>
      </p:sp>
      <p:sp>
        <p:nvSpPr>
          <p:cNvPr id="956" name="Google Shape;956;p42"/>
          <p:cNvSpPr txBox="1">
            <a:spLocks noGrp="1"/>
          </p:cNvSpPr>
          <p:nvPr>
            <p:ph type="body" idx="2"/>
          </p:nvPr>
        </p:nvSpPr>
        <p:spPr>
          <a:xfrm>
            <a:off x="4132103" y="996450"/>
            <a:ext cx="4422600" cy="2263500"/>
          </a:xfrm>
          <a:prstGeom prst="rect">
            <a:avLst/>
          </a:prstGeom>
        </p:spPr>
        <p:txBody>
          <a:bodyPr spcFirstLastPara="1" wrap="square" lIns="91425" tIns="91425" rIns="91425" bIns="91425" anchor="t" anchorCtr="0">
            <a:noAutofit/>
          </a:bodyPr>
          <a:lstStyle/>
          <a:p>
            <a:pPr marL="0" lvl="0" indent="0">
              <a:buSzPts val="1100"/>
              <a:buNone/>
            </a:pPr>
            <a:r>
              <a:rPr lang="en-US" dirty="0"/>
              <a:t>If we make a project and it doesn’t makes a change for the targeted audience then you can't use the language or address the pain points that mean the most to them ,so people to which this project will be beneficial are:</a:t>
            </a:r>
          </a:p>
          <a:p>
            <a:pPr marL="0" lvl="0" indent="0" algn="l" rtl="0">
              <a:spcBef>
                <a:spcPts val="0"/>
              </a:spcBef>
              <a:spcAft>
                <a:spcPts val="0"/>
              </a:spcAft>
              <a:buClr>
                <a:schemeClr val="dk1"/>
              </a:buClr>
              <a:buSzPts val="1100"/>
              <a:buFont typeface="Arial"/>
              <a:buNone/>
            </a:pPr>
            <a:endParaRPr lang="en-US" dirty="0"/>
          </a:p>
          <a:p>
            <a:pPr marL="457200" lvl="0" indent="-317500" algn="l" rtl="0">
              <a:spcBef>
                <a:spcPts val="0"/>
              </a:spcBef>
              <a:spcAft>
                <a:spcPts val="0"/>
              </a:spcAft>
              <a:buSzPts val="1400"/>
              <a:buChar char="●"/>
            </a:pPr>
            <a:r>
              <a:rPr lang="en-US" dirty="0"/>
              <a:t>Street Vendors()</a:t>
            </a:r>
          </a:p>
          <a:p>
            <a:r>
              <a:rPr lang="en-US" dirty="0"/>
              <a:t>Kiosks(A small shops)</a:t>
            </a:r>
          </a:p>
          <a:p>
            <a:pPr marL="457200" lvl="0" indent="-317500" algn="l" rtl="0">
              <a:spcBef>
                <a:spcPts val="0"/>
              </a:spcBef>
              <a:spcAft>
                <a:spcPts val="0"/>
              </a:spcAft>
              <a:buSzPts val="1400"/>
              <a:buChar char="●"/>
            </a:pPr>
            <a:r>
              <a:rPr lang="en-US" dirty="0"/>
              <a:t>Small stores</a:t>
            </a:r>
          </a:p>
          <a:p>
            <a:pPr marL="457200" lvl="0" indent="0" algn="l" rtl="0">
              <a:spcBef>
                <a:spcPts val="0"/>
              </a:spcBef>
              <a:spcAft>
                <a:spcPts val="0"/>
              </a:spcAft>
              <a:buNone/>
            </a:pPr>
            <a:endParaRPr lang="en-US" dirty="0"/>
          </a:p>
          <a:p>
            <a:pPr marL="0" lvl="0" indent="0" algn="l" rtl="0">
              <a:spcBef>
                <a:spcPts val="0"/>
              </a:spcBef>
              <a:spcAft>
                <a:spcPts val="0"/>
              </a:spcAft>
              <a:buNone/>
            </a:pPr>
            <a:r>
              <a:rPr lang="en-US" dirty="0"/>
              <a:t>And the most important thing: According to a website www.indiaspend.com there are approximately 10 million street vendors in our country</a:t>
            </a:r>
          </a:p>
          <a:p>
            <a:pPr marL="0" lvl="0" indent="0" algn="l" rtl="0">
              <a:spcBef>
                <a:spcPts val="0"/>
              </a:spcBef>
              <a:spcAft>
                <a:spcPts val="1600"/>
              </a:spcAf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12"/>
        <p:cNvGrpSpPr/>
        <p:nvPr/>
      </p:nvGrpSpPr>
      <p:grpSpPr>
        <a:xfrm>
          <a:off x="0" y="0"/>
          <a:ext cx="0" cy="0"/>
          <a:chOff x="0" y="0"/>
          <a:chExt cx="0" cy="0"/>
        </a:xfrm>
      </p:grpSpPr>
      <p:sp>
        <p:nvSpPr>
          <p:cNvPr id="1113" name="Google Shape;1113;p4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COMPETITION ANALYSIS</a:t>
            </a:r>
            <a:endParaRPr/>
          </a:p>
        </p:txBody>
      </p:sp>
      <p:graphicFrame>
        <p:nvGraphicFramePr>
          <p:cNvPr id="1114" name="Google Shape;1114;p47"/>
          <p:cNvGraphicFramePr/>
          <p:nvPr>
            <p:extLst>
              <p:ext uri="{D42A27DB-BD31-4B8C-83A1-F6EECF244321}">
                <p14:modId xmlns:p14="http://schemas.microsoft.com/office/powerpoint/2010/main" val="1657052404"/>
              </p:ext>
            </p:extLst>
          </p:nvPr>
        </p:nvGraphicFramePr>
        <p:xfrm>
          <a:off x="1532954" y="1754202"/>
          <a:ext cx="6075750" cy="1981425"/>
        </p:xfrm>
        <a:graphic>
          <a:graphicData uri="http://schemas.openxmlformats.org/drawingml/2006/table">
            <a:tbl>
              <a:tblPr>
                <a:noFill/>
                <a:tableStyleId>{0179F84D-B101-4CF4-8A22-AD2F81F4B343}</a:tableStyleId>
              </a:tblPr>
              <a:tblGrid>
                <a:gridCol w="1215150">
                  <a:extLst>
                    <a:ext uri="{9D8B030D-6E8A-4147-A177-3AD203B41FA5}">
                      <a16:colId xmlns:a16="http://schemas.microsoft.com/office/drawing/2014/main" val="20000"/>
                    </a:ext>
                  </a:extLst>
                </a:gridCol>
                <a:gridCol w="1215150">
                  <a:extLst>
                    <a:ext uri="{9D8B030D-6E8A-4147-A177-3AD203B41FA5}">
                      <a16:colId xmlns:a16="http://schemas.microsoft.com/office/drawing/2014/main" val="20001"/>
                    </a:ext>
                  </a:extLst>
                </a:gridCol>
                <a:gridCol w="1215150">
                  <a:extLst>
                    <a:ext uri="{9D8B030D-6E8A-4147-A177-3AD203B41FA5}">
                      <a16:colId xmlns:a16="http://schemas.microsoft.com/office/drawing/2014/main" val="20002"/>
                    </a:ext>
                  </a:extLst>
                </a:gridCol>
                <a:gridCol w="1215150">
                  <a:extLst>
                    <a:ext uri="{9D8B030D-6E8A-4147-A177-3AD203B41FA5}">
                      <a16:colId xmlns:a16="http://schemas.microsoft.com/office/drawing/2014/main" val="20003"/>
                    </a:ext>
                  </a:extLst>
                </a:gridCol>
                <a:gridCol w="1215150">
                  <a:extLst>
                    <a:ext uri="{9D8B030D-6E8A-4147-A177-3AD203B41FA5}">
                      <a16:colId xmlns:a16="http://schemas.microsoft.com/office/drawing/2014/main" val="20004"/>
                    </a:ext>
                  </a:extLst>
                </a:gridCol>
              </a:tblGrid>
              <a:tr h="491775">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accent1"/>
                          </a:solidFill>
                          <a:latin typeface="Oswald"/>
                          <a:ea typeface="Oswald"/>
                          <a:cs typeface="Oswald"/>
                          <a:sym typeface="Oswald"/>
                        </a:rPr>
                        <a:t>L</a:t>
                      </a:r>
                      <a:r>
                        <a:rPr lang="en" dirty="0">
                          <a:solidFill>
                            <a:schemeClr val="accent1"/>
                          </a:solidFill>
                          <a:latin typeface="Oswald"/>
                          <a:ea typeface="Oswald"/>
                          <a:cs typeface="Oswald"/>
                          <a:sym typeface="Oswald"/>
                        </a:rPr>
                        <a:t>ow cost</a:t>
                      </a:r>
                      <a:endParaRPr dirty="0">
                        <a:solidFill>
                          <a:schemeClr val="accent1"/>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2"/>
                          </a:solidFill>
                          <a:latin typeface="Oswald"/>
                          <a:ea typeface="Oswald"/>
                          <a:cs typeface="Oswald"/>
                          <a:sym typeface="Oswald"/>
                        </a:rPr>
                        <a:t>Modify</a:t>
                      </a:r>
                      <a:endParaRPr dirty="0">
                        <a:solidFill>
                          <a:schemeClr val="accent2"/>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6"/>
                          </a:solidFill>
                          <a:latin typeface="Oswald"/>
                          <a:ea typeface="Oswald"/>
                          <a:cs typeface="Oswald"/>
                          <a:sym typeface="Oswald"/>
                        </a:rPr>
                        <a:t>UI/UX Exp.</a:t>
                      </a:r>
                      <a:endParaRPr dirty="0">
                        <a:solidFill>
                          <a:schemeClr val="accent6"/>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4"/>
                          </a:solidFill>
                          <a:latin typeface="Oswald"/>
                          <a:ea typeface="Oswald"/>
                          <a:cs typeface="Oswald"/>
                          <a:sym typeface="Oswald"/>
                        </a:rPr>
                        <a:t>B2C/B2B</a:t>
                      </a:r>
                      <a:endParaRPr dirty="0">
                        <a:solidFill>
                          <a:schemeClr val="accent4"/>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6550">
                <a:tc>
                  <a:txBody>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OUR PROJECT</a:t>
                      </a:r>
                      <a:endParaRPr sz="1200" dirty="0">
                        <a:solidFill>
                          <a:schemeClr val="dk1"/>
                        </a:solidFill>
                        <a:latin typeface="Oswald"/>
                        <a:ea typeface="Oswald"/>
                        <a:cs typeface="Oswald"/>
                        <a:sym typeface="Oswald"/>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accent6">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6550">
                <a:tc>
                  <a:txBody>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COMPETITOR 01</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6550">
                <a:tc>
                  <a:txBody>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COMPETITOR 02</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115" name="Google Shape;1115;p47"/>
          <p:cNvGrpSpPr/>
          <p:nvPr/>
        </p:nvGrpSpPr>
        <p:grpSpPr>
          <a:xfrm>
            <a:off x="6854939" y="1360025"/>
            <a:ext cx="358199" cy="359154"/>
            <a:chOff x="-48633950" y="1972600"/>
            <a:chExt cx="300100" cy="300900"/>
          </a:xfrm>
        </p:grpSpPr>
        <p:sp>
          <p:nvSpPr>
            <p:cNvPr id="1116" name="Google Shape;1116;p47"/>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47"/>
          <p:cNvGrpSpPr/>
          <p:nvPr/>
        </p:nvGrpSpPr>
        <p:grpSpPr>
          <a:xfrm>
            <a:off x="5593356" y="1360488"/>
            <a:ext cx="361004" cy="358229"/>
            <a:chOff x="-48266125" y="1973375"/>
            <a:chExt cx="302450" cy="300125"/>
          </a:xfrm>
        </p:grpSpPr>
        <p:sp>
          <p:nvSpPr>
            <p:cNvPr id="1119" name="Google Shape;1119;p47"/>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47"/>
          <p:cNvSpPr/>
          <p:nvPr/>
        </p:nvSpPr>
        <p:spPr>
          <a:xfrm>
            <a:off x="3194309" y="1360503"/>
            <a:ext cx="359154" cy="358199"/>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6" name="Google Shape;1126;p47"/>
          <p:cNvGrpSpPr/>
          <p:nvPr/>
        </p:nvGrpSpPr>
        <p:grpSpPr>
          <a:xfrm>
            <a:off x="4457065" y="1360040"/>
            <a:ext cx="230365" cy="359124"/>
            <a:chOff x="-47842400" y="2342000"/>
            <a:chExt cx="193000" cy="300875"/>
          </a:xfrm>
        </p:grpSpPr>
        <p:sp>
          <p:nvSpPr>
            <p:cNvPr id="1127" name="Google Shape;1127;p47"/>
            <p:cNvSpPr/>
            <p:nvPr/>
          </p:nvSpPr>
          <p:spPr>
            <a:xfrm>
              <a:off x="-47809325" y="2412875"/>
              <a:ext cx="124475" cy="124475"/>
            </a:xfrm>
            <a:custGeom>
              <a:avLst/>
              <a:gdLst/>
              <a:ahLst/>
              <a:cxnLst/>
              <a:rect l="l" t="t" r="r" b="b"/>
              <a:pathLst>
                <a:path w="4979" h="4979" extrusionOk="0">
                  <a:moveTo>
                    <a:pt x="1828" y="725"/>
                  </a:moveTo>
                  <a:cubicBezTo>
                    <a:pt x="2301" y="725"/>
                    <a:pt x="2679" y="1009"/>
                    <a:pt x="2805" y="1418"/>
                  </a:cubicBezTo>
                  <a:lnTo>
                    <a:pt x="1828" y="1418"/>
                  </a:lnTo>
                  <a:cubicBezTo>
                    <a:pt x="1639" y="1418"/>
                    <a:pt x="1482" y="1576"/>
                    <a:pt x="1482" y="1796"/>
                  </a:cubicBezTo>
                  <a:lnTo>
                    <a:pt x="1482" y="2773"/>
                  </a:lnTo>
                  <a:cubicBezTo>
                    <a:pt x="1072" y="2647"/>
                    <a:pt x="757" y="2269"/>
                    <a:pt x="757" y="1796"/>
                  </a:cubicBezTo>
                  <a:cubicBezTo>
                    <a:pt x="757" y="1198"/>
                    <a:pt x="1230" y="725"/>
                    <a:pt x="1828" y="725"/>
                  </a:cubicBezTo>
                  <a:close/>
                  <a:moveTo>
                    <a:pt x="2805" y="2143"/>
                  </a:moveTo>
                  <a:cubicBezTo>
                    <a:pt x="2679" y="2458"/>
                    <a:pt x="2458" y="2678"/>
                    <a:pt x="2175" y="2773"/>
                  </a:cubicBezTo>
                  <a:lnTo>
                    <a:pt x="2175" y="2143"/>
                  </a:lnTo>
                  <a:close/>
                  <a:moveTo>
                    <a:pt x="4286" y="2111"/>
                  </a:moveTo>
                  <a:lnTo>
                    <a:pt x="4286" y="4222"/>
                  </a:lnTo>
                  <a:lnTo>
                    <a:pt x="2143" y="4222"/>
                  </a:lnTo>
                  <a:lnTo>
                    <a:pt x="2143" y="3466"/>
                  </a:lnTo>
                  <a:cubicBezTo>
                    <a:pt x="2805" y="3309"/>
                    <a:pt x="3372" y="2804"/>
                    <a:pt x="3529" y="2111"/>
                  </a:cubicBezTo>
                  <a:close/>
                  <a:moveTo>
                    <a:pt x="1797" y="1"/>
                  </a:moveTo>
                  <a:cubicBezTo>
                    <a:pt x="789" y="1"/>
                    <a:pt x="1" y="788"/>
                    <a:pt x="1" y="1796"/>
                  </a:cubicBezTo>
                  <a:cubicBezTo>
                    <a:pt x="1" y="2647"/>
                    <a:pt x="599" y="3372"/>
                    <a:pt x="1450" y="3529"/>
                  </a:cubicBezTo>
                  <a:lnTo>
                    <a:pt x="1450" y="4632"/>
                  </a:lnTo>
                  <a:cubicBezTo>
                    <a:pt x="1450" y="4821"/>
                    <a:pt x="1576" y="4978"/>
                    <a:pt x="1797" y="4978"/>
                  </a:cubicBezTo>
                  <a:lnTo>
                    <a:pt x="4601" y="4978"/>
                  </a:lnTo>
                  <a:cubicBezTo>
                    <a:pt x="4790" y="4978"/>
                    <a:pt x="4947" y="4821"/>
                    <a:pt x="4947" y="4632"/>
                  </a:cubicBezTo>
                  <a:lnTo>
                    <a:pt x="4947" y="1828"/>
                  </a:lnTo>
                  <a:cubicBezTo>
                    <a:pt x="4979" y="1576"/>
                    <a:pt x="4821" y="1418"/>
                    <a:pt x="4632" y="1418"/>
                  </a:cubicBezTo>
                  <a:lnTo>
                    <a:pt x="3529" y="1418"/>
                  </a:lnTo>
                  <a:cubicBezTo>
                    <a:pt x="3372" y="631"/>
                    <a:pt x="2647"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47842400" y="2342000"/>
              <a:ext cx="193000" cy="300875"/>
            </a:xfrm>
            <a:custGeom>
              <a:avLst/>
              <a:gdLst/>
              <a:ahLst/>
              <a:cxnLst/>
              <a:rect l="l" t="t" r="r" b="b"/>
              <a:pathLst>
                <a:path w="7720" h="12035" extrusionOk="0">
                  <a:moveTo>
                    <a:pt x="6995" y="725"/>
                  </a:moveTo>
                  <a:lnTo>
                    <a:pt x="6995" y="1418"/>
                  </a:lnTo>
                  <a:lnTo>
                    <a:pt x="662" y="1418"/>
                  </a:lnTo>
                  <a:lnTo>
                    <a:pt x="662" y="725"/>
                  </a:lnTo>
                  <a:close/>
                  <a:moveTo>
                    <a:pt x="7058" y="2142"/>
                  </a:moveTo>
                  <a:lnTo>
                    <a:pt x="7058" y="8506"/>
                  </a:lnTo>
                  <a:lnTo>
                    <a:pt x="694" y="8506"/>
                  </a:lnTo>
                  <a:lnTo>
                    <a:pt x="694" y="2142"/>
                  </a:lnTo>
                  <a:close/>
                  <a:moveTo>
                    <a:pt x="7058" y="9200"/>
                  </a:moveTo>
                  <a:lnTo>
                    <a:pt x="7058" y="11310"/>
                  </a:lnTo>
                  <a:lnTo>
                    <a:pt x="694" y="11310"/>
                  </a:lnTo>
                  <a:lnTo>
                    <a:pt x="694" y="9200"/>
                  </a:lnTo>
                  <a:close/>
                  <a:moveTo>
                    <a:pt x="347" y="0"/>
                  </a:moveTo>
                  <a:cubicBezTo>
                    <a:pt x="158" y="0"/>
                    <a:pt x="1" y="158"/>
                    <a:pt x="1" y="378"/>
                  </a:cubicBezTo>
                  <a:lnTo>
                    <a:pt x="1" y="11657"/>
                  </a:lnTo>
                  <a:cubicBezTo>
                    <a:pt x="1" y="11877"/>
                    <a:pt x="158" y="12035"/>
                    <a:pt x="347" y="12035"/>
                  </a:cubicBezTo>
                  <a:lnTo>
                    <a:pt x="7373" y="12035"/>
                  </a:lnTo>
                  <a:cubicBezTo>
                    <a:pt x="7562" y="12035"/>
                    <a:pt x="7719" y="11877"/>
                    <a:pt x="7719" y="11657"/>
                  </a:cubicBezTo>
                  <a:lnTo>
                    <a:pt x="7719" y="378"/>
                  </a:lnTo>
                  <a:cubicBezTo>
                    <a:pt x="7719" y="158"/>
                    <a:pt x="7562" y="0"/>
                    <a:pt x="7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772300" y="2589300"/>
              <a:ext cx="52800" cy="18150"/>
            </a:xfrm>
            <a:custGeom>
              <a:avLst/>
              <a:gdLst/>
              <a:ahLst/>
              <a:cxnLst/>
              <a:rect l="l" t="t" r="r" b="b"/>
              <a:pathLst>
                <a:path w="2112" h="726" extrusionOk="0">
                  <a:moveTo>
                    <a:pt x="347" y="1"/>
                  </a:moveTo>
                  <a:cubicBezTo>
                    <a:pt x="158" y="1"/>
                    <a:pt x="1" y="158"/>
                    <a:pt x="1" y="347"/>
                  </a:cubicBezTo>
                  <a:cubicBezTo>
                    <a:pt x="1" y="568"/>
                    <a:pt x="158" y="725"/>
                    <a:pt x="347" y="725"/>
                  </a:cubicBezTo>
                  <a:lnTo>
                    <a:pt x="1765" y="725"/>
                  </a:lnTo>
                  <a:cubicBezTo>
                    <a:pt x="1954" y="725"/>
                    <a:pt x="2111" y="568"/>
                    <a:pt x="2111" y="347"/>
                  </a:cubicBezTo>
                  <a:cubicBezTo>
                    <a:pt x="2111" y="158"/>
                    <a:pt x="1954" y="1"/>
                    <a:pt x="1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7"/>
          <p:cNvGrpSpPr/>
          <p:nvPr/>
        </p:nvGrpSpPr>
        <p:grpSpPr>
          <a:xfrm>
            <a:off x="3219769" y="2343040"/>
            <a:ext cx="308234" cy="308234"/>
            <a:chOff x="1487200" y="4993750"/>
            <a:chExt cx="483125" cy="483125"/>
          </a:xfrm>
        </p:grpSpPr>
        <p:sp>
          <p:nvSpPr>
            <p:cNvPr id="1131" name="Google Shape;1131;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2" name="Google Shape;1132;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3" name="Google Shape;1133;p47"/>
          <p:cNvGrpSpPr/>
          <p:nvPr/>
        </p:nvGrpSpPr>
        <p:grpSpPr>
          <a:xfrm>
            <a:off x="3219769" y="2835365"/>
            <a:ext cx="308234" cy="308234"/>
            <a:chOff x="2081650" y="4993750"/>
            <a:chExt cx="483125" cy="483125"/>
          </a:xfrm>
        </p:grpSpPr>
        <p:sp>
          <p:nvSpPr>
            <p:cNvPr id="1134" name="Google Shape;1134;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5" name="Google Shape;1135;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6" name="Google Shape;1136;p47"/>
          <p:cNvGrpSpPr/>
          <p:nvPr/>
        </p:nvGrpSpPr>
        <p:grpSpPr>
          <a:xfrm>
            <a:off x="3219769" y="3327690"/>
            <a:ext cx="308234" cy="308234"/>
            <a:chOff x="1487200" y="4993750"/>
            <a:chExt cx="483125" cy="483125"/>
          </a:xfrm>
        </p:grpSpPr>
        <p:sp>
          <p:nvSpPr>
            <p:cNvPr id="1137" name="Google Shape;1137;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8" name="Google Shape;1138;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42" name="Google Shape;1142;p47"/>
          <p:cNvGrpSpPr/>
          <p:nvPr/>
        </p:nvGrpSpPr>
        <p:grpSpPr>
          <a:xfrm>
            <a:off x="6879921" y="2343040"/>
            <a:ext cx="308234" cy="308234"/>
            <a:chOff x="1487200" y="4993750"/>
            <a:chExt cx="483125" cy="483125"/>
          </a:xfrm>
        </p:grpSpPr>
        <p:sp>
          <p:nvSpPr>
            <p:cNvPr id="1143" name="Google Shape;1143;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4" name="Google Shape;1144;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45" name="Google Shape;1145;p47"/>
          <p:cNvGrpSpPr/>
          <p:nvPr/>
        </p:nvGrpSpPr>
        <p:grpSpPr>
          <a:xfrm>
            <a:off x="6879921" y="2835365"/>
            <a:ext cx="308234" cy="308234"/>
            <a:chOff x="2081650" y="4993750"/>
            <a:chExt cx="483125" cy="483125"/>
          </a:xfrm>
        </p:grpSpPr>
        <p:sp>
          <p:nvSpPr>
            <p:cNvPr id="1146" name="Google Shape;1146;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7" name="Google Shape;1147;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48" name="Google Shape;1148;p47"/>
          <p:cNvGrpSpPr/>
          <p:nvPr/>
        </p:nvGrpSpPr>
        <p:grpSpPr>
          <a:xfrm>
            <a:off x="6879921" y="3327690"/>
            <a:ext cx="308234" cy="308234"/>
            <a:chOff x="1487200" y="4993750"/>
            <a:chExt cx="483125" cy="483125"/>
          </a:xfrm>
        </p:grpSpPr>
        <p:sp>
          <p:nvSpPr>
            <p:cNvPr id="1149" name="Google Shape;1149;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50" name="Google Shape;1150;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57" name="Google Shape;1157;p47"/>
          <p:cNvGrpSpPr/>
          <p:nvPr/>
        </p:nvGrpSpPr>
        <p:grpSpPr>
          <a:xfrm>
            <a:off x="4418130" y="2835365"/>
            <a:ext cx="308234" cy="308234"/>
            <a:chOff x="2081650" y="4993750"/>
            <a:chExt cx="483125" cy="483125"/>
          </a:xfrm>
        </p:grpSpPr>
        <p:sp>
          <p:nvSpPr>
            <p:cNvPr id="1158" name="Google Shape;1158;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59" name="Google Shape;1159;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60" name="Google Shape;1160;p47"/>
          <p:cNvGrpSpPr/>
          <p:nvPr/>
        </p:nvGrpSpPr>
        <p:grpSpPr>
          <a:xfrm>
            <a:off x="4418130" y="3314847"/>
            <a:ext cx="308234" cy="308234"/>
            <a:chOff x="2081650" y="4993750"/>
            <a:chExt cx="483125" cy="483125"/>
          </a:xfrm>
        </p:grpSpPr>
        <p:sp>
          <p:nvSpPr>
            <p:cNvPr id="1161" name="Google Shape;1161;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2" name="Google Shape;1162;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63" name="Google Shape;1163;p47"/>
          <p:cNvGrpSpPr/>
          <p:nvPr/>
        </p:nvGrpSpPr>
        <p:grpSpPr>
          <a:xfrm>
            <a:off x="5619741" y="3327690"/>
            <a:ext cx="308234" cy="308234"/>
            <a:chOff x="2081650" y="4993750"/>
            <a:chExt cx="483125" cy="483125"/>
          </a:xfrm>
        </p:grpSpPr>
        <p:sp>
          <p:nvSpPr>
            <p:cNvPr id="1164" name="Google Shape;1164;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5" name="Google Shape;1165;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66" name="Google Shape;1166;p47"/>
          <p:cNvGrpSpPr/>
          <p:nvPr/>
        </p:nvGrpSpPr>
        <p:grpSpPr>
          <a:xfrm>
            <a:off x="5619741" y="2343040"/>
            <a:ext cx="308234" cy="308234"/>
            <a:chOff x="2081650" y="4993750"/>
            <a:chExt cx="483125" cy="483125"/>
          </a:xfrm>
        </p:grpSpPr>
        <p:sp>
          <p:nvSpPr>
            <p:cNvPr id="1167" name="Google Shape;1167;p4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8" name="Google Shape;1168;p4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72" name="Google Shape;1172;p47"/>
          <p:cNvGrpSpPr/>
          <p:nvPr/>
        </p:nvGrpSpPr>
        <p:grpSpPr>
          <a:xfrm>
            <a:off x="5619741" y="2835365"/>
            <a:ext cx="308234" cy="308234"/>
            <a:chOff x="1487200" y="4993750"/>
            <a:chExt cx="483125" cy="483125"/>
          </a:xfrm>
        </p:grpSpPr>
        <p:sp>
          <p:nvSpPr>
            <p:cNvPr id="1173" name="Google Shape;1173;p4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4" name="Google Shape;1174;p4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 name="Google Shape;1175;p47">
            <a:extLst>
              <a:ext uri="{FF2B5EF4-FFF2-40B4-BE49-F238E27FC236}">
                <a16:creationId xmlns:a16="http://schemas.microsoft.com/office/drawing/2014/main" id="{378D00F4-54D3-4B15-846D-0D74A894D77F}"/>
              </a:ext>
            </a:extLst>
          </p:cNvPr>
          <p:cNvGrpSpPr/>
          <p:nvPr/>
        </p:nvGrpSpPr>
        <p:grpSpPr>
          <a:xfrm>
            <a:off x="4418130" y="2325100"/>
            <a:ext cx="308234" cy="308234"/>
            <a:chOff x="1487200" y="4993750"/>
            <a:chExt cx="483125" cy="483125"/>
          </a:xfrm>
        </p:grpSpPr>
        <p:sp>
          <p:nvSpPr>
            <p:cNvPr id="68" name="Google Shape;1176;p47">
              <a:extLst>
                <a:ext uri="{FF2B5EF4-FFF2-40B4-BE49-F238E27FC236}">
                  <a16:creationId xmlns:a16="http://schemas.microsoft.com/office/drawing/2014/main" id="{E6271E89-C716-47DB-9D3E-0A15560C2393}"/>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1177;p47">
              <a:extLst>
                <a:ext uri="{FF2B5EF4-FFF2-40B4-BE49-F238E27FC236}">
                  <a16:creationId xmlns:a16="http://schemas.microsoft.com/office/drawing/2014/main" id="{5F013AC0-9899-4EE8-871C-2ABD0C94FB7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03</a:t>
            </a:r>
            <a:endParaRPr>
              <a:solidFill>
                <a:schemeClr val="accent3"/>
              </a:solidFill>
            </a:endParaRPr>
          </a:p>
        </p:txBody>
      </p:sp>
      <p:sp>
        <p:nvSpPr>
          <p:cNvPr id="1183" name="Google Shape;1183;p4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accent3"/>
                </a:solidFill>
              </a:rPr>
              <a:t>SYSTEM REQUIREMENTS</a:t>
            </a:r>
            <a:endParaRPr dirty="0">
              <a:solidFill>
                <a:schemeClr val="accent3"/>
              </a:solidFill>
            </a:endParaRP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20"/>
        <p:cNvGrpSpPr/>
        <p:nvPr/>
      </p:nvGrpSpPr>
      <p:grpSpPr>
        <a:xfrm>
          <a:off x="0" y="0"/>
          <a:ext cx="0" cy="0"/>
          <a:chOff x="0" y="0"/>
          <a:chExt cx="0" cy="0"/>
        </a:xfrm>
      </p:grpSpPr>
      <p:sp>
        <p:nvSpPr>
          <p:cNvPr id="1221" name="Google Shape;1221;p49"/>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WEB BROWSER</a:t>
            </a:r>
            <a:endParaRPr dirty="0"/>
          </a:p>
        </p:txBody>
      </p:sp>
      <p:sp>
        <p:nvSpPr>
          <p:cNvPr id="1222" name="Google Shape;1222;p49"/>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OS</a:t>
            </a:r>
            <a:endParaRPr dirty="0"/>
          </a:p>
        </p:txBody>
      </p:sp>
      <p:sp>
        <p:nvSpPr>
          <p:cNvPr id="1223" name="Google Shape;1223;p49"/>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Google Chrome, Internet Explorer, Mozilla Firefox, etc.</a:t>
            </a:r>
            <a:endParaRPr dirty="0"/>
          </a:p>
        </p:txBody>
      </p:sp>
      <p:sp>
        <p:nvSpPr>
          <p:cNvPr id="1224" name="Google Shape;1224;p49"/>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MEMORY</a:t>
            </a:r>
            <a:endParaRPr dirty="0"/>
          </a:p>
        </p:txBody>
      </p:sp>
      <p:sp>
        <p:nvSpPr>
          <p:cNvPr id="1225" name="Google Shape;1225;p49"/>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Min. space required to store Backend data and at least 2 GB of Ram.</a:t>
            </a:r>
            <a:endParaRPr dirty="0"/>
          </a:p>
        </p:txBody>
      </p:sp>
      <p:sp>
        <p:nvSpPr>
          <p:cNvPr id="1226" name="Google Shape;1226;p49"/>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INTERNET</a:t>
            </a:r>
            <a:endParaRPr dirty="0"/>
          </a:p>
        </p:txBody>
      </p:sp>
      <p:sp>
        <p:nvSpPr>
          <p:cNvPr id="1227" name="Google Shape;1227;p49"/>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Internet speed should be 1Mbps.</a:t>
            </a:r>
            <a:endParaRPr dirty="0"/>
          </a:p>
        </p:txBody>
      </p:sp>
      <p:sp>
        <p:nvSpPr>
          <p:cNvPr id="1228" name="Google Shape;1228;p49"/>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Windows 8,8.1,10,11, Mac, Linux.</a:t>
            </a:r>
            <a:endParaRPr dirty="0"/>
          </a:p>
        </p:txBody>
      </p:sp>
      <p:sp>
        <p:nvSpPr>
          <p:cNvPr id="1229" name="Google Shape;1229;p4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SYSTEM REQUIREMENTS</a:t>
            </a:r>
            <a:endParaRPr dirty="0"/>
          </a:p>
        </p:txBody>
      </p:sp>
      <p:sp>
        <p:nvSpPr>
          <p:cNvPr id="1230" name="Google Shape;1230;p49"/>
          <p:cNvSpPr/>
          <p:nvPr/>
        </p:nvSpPr>
        <p:spPr>
          <a:xfrm>
            <a:off x="3672333" y="1611267"/>
            <a:ext cx="406871" cy="404753"/>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3673922" y="2935449"/>
            <a:ext cx="403694" cy="403659"/>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5058199" y="2935449"/>
            <a:ext cx="410151" cy="403659"/>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9"/>
          <p:cNvGrpSpPr/>
          <p:nvPr/>
        </p:nvGrpSpPr>
        <p:grpSpPr>
          <a:xfrm>
            <a:off x="5064520" y="1614901"/>
            <a:ext cx="397509" cy="397484"/>
            <a:chOff x="-1700225" y="2768875"/>
            <a:chExt cx="291450" cy="292225"/>
          </a:xfrm>
        </p:grpSpPr>
        <p:sp>
          <p:nvSpPr>
            <p:cNvPr id="1234" name="Google Shape;1234;p49"/>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83"/>
        <p:cNvGrpSpPr/>
        <p:nvPr/>
      </p:nvGrpSpPr>
      <p:grpSpPr>
        <a:xfrm>
          <a:off x="0" y="0"/>
          <a:ext cx="0" cy="0"/>
          <a:chOff x="0" y="0"/>
          <a:chExt cx="0" cy="0"/>
        </a:xfrm>
      </p:grpSpPr>
      <p:sp>
        <p:nvSpPr>
          <p:cNvPr id="1284" name="Google Shape;1284;p52"/>
          <p:cNvSpPr/>
          <p:nvPr/>
        </p:nvSpPr>
        <p:spPr>
          <a:xfrm>
            <a:off x="1731413" y="2269000"/>
            <a:ext cx="1399800" cy="449700"/>
          </a:xfrm>
          <a:prstGeom prst="round2Diag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1731413" y="3714075"/>
            <a:ext cx="1399800" cy="449700"/>
          </a:xfrm>
          <a:prstGeom prst="round2DiagRect">
            <a:avLst>
              <a:gd name="adj1" fmla="val 16667"/>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1731413" y="1546463"/>
            <a:ext cx="1399800" cy="4497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1731413" y="2999702"/>
            <a:ext cx="1399800" cy="4497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DISTRIBUTION OF WEBSITE</a:t>
            </a:r>
            <a:endParaRPr dirty="0"/>
          </a:p>
        </p:txBody>
      </p:sp>
      <p:sp>
        <p:nvSpPr>
          <p:cNvPr id="1289" name="Google Shape;1289;p52"/>
          <p:cNvSpPr txBox="1">
            <a:spLocks noGrp="1"/>
          </p:cNvSpPr>
          <p:nvPr>
            <p:ph type="subTitle" idx="4294967295"/>
          </p:nvPr>
        </p:nvSpPr>
        <p:spPr>
          <a:xfrm>
            <a:off x="1849862" y="1574125"/>
            <a:ext cx="11742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dirty="0">
                <a:solidFill>
                  <a:schemeClr val="lt1"/>
                </a:solidFill>
                <a:latin typeface="Oswald"/>
                <a:ea typeface="Oswald"/>
                <a:cs typeface="Oswald"/>
                <a:sym typeface="Oswald"/>
              </a:rPr>
              <a:t>CHANNEL 1</a:t>
            </a:r>
            <a:endParaRPr sz="1800" dirty="0">
              <a:solidFill>
                <a:schemeClr val="lt1"/>
              </a:solidFill>
              <a:latin typeface="Oswald"/>
              <a:ea typeface="Oswald"/>
              <a:cs typeface="Oswald"/>
              <a:sym typeface="Oswald"/>
            </a:endParaRPr>
          </a:p>
        </p:txBody>
      </p:sp>
      <p:sp>
        <p:nvSpPr>
          <p:cNvPr id="1290" name="Google Shape;1290;p52"/>
          <p:cNvSpPr txBox="1">
            <a:spLocks noGrp="1"/>
          </p:cNvSpPr>
          <p:nvPr>
            <p:ph type="subTitle" idx="4294967295"/>
          </p:nvPr>
        </p:nvSpPr>
        <p:spPr>
          <a:xfrm>
            <a:off x="1849862" y="2296642"/>
            <a:ext cx="11742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CHANNEL 2</a:t>
            </a:r>
            <a:endParaRPr sz="1800">
              <a:solidFill>
                <a:schemeClr val="lt1"/>
              </a:solidFill>
              <a:latin typeface="Oswald"/>
              <a:ea typeface="Oswald"/>
              <a:cs typeface="Oswald"/>
              <a:sym typeface="Oswald"/>
            </a:endParaRPr>
          </a:p>
        </p:txBody>
      </p:sp>
      <p:sp>
        <p:nvSpPr>
          <p:cNvPr id="1291" name="Google Shape;1291;p52"/>
          <p:cNvSpPr txBox="1">
            <a:spLocks noGrp="1"/>
          </p:cNvSpPr>
          <p:nvPr>
            <p:ph type="subTitle" idx="4294967295"/>
          </p:nvPr>
        </p:nvSpPr>
        <p:spPr>
          <a:xfrm>
            <a:off x="1849862" y="3019158"/>
            <a:ext cx="11742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CHANNEL 3</a:t>
            </a:r>
            <a:endParaRPr sz="1800">
              <a:solidFill>
                <a:schemeClr val="lt1"/>
              </a:solidFill>
              <a:latin typeface="Oswald"/>
              <a:ea typeface="Oswald"/>
              <a:cs typeface="Oswald"/>
              <a:sym typeface="Oswald"/>
            </a:endParaRPr>
          </a:p>
        </p:txBody>
      </p:sp>
      <p:sp>
        <p:nvSpPr>
          <p:cNvPr id="1292" name="Google Shape;1292;p52"/>
          <p:cNvSpPr txBox="1">
            <a:spLocks noGrp="1"/>
          </p:cNvSpPr>
          <p:nvPr>
            <p:ph type="subTitle" idx="4294967295"/>
          </p:nvPr>
        </p:nvSpPr>
        <p:spPr>
          <a:xfrm>
            <a:off x="1849862" y="3741675"/>
            <a:ext cx="11742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CHANNEL 4</a:t>
            </a:r>
            <a:endParaRPr sz="1800">
              <a:solidFill>
                <a:schemeClr val="lt1"/>
              </a:solidFill>
              <a:latin typeface="Oswald"/>
              <a:ea typeface="Oswald"/>
              <a:cs typeface="Oswald"/>
              <a:sym typeface="Oswald"/>
            </a:endParaRPr>
          </a:p>
        </p:txBody>
      </p:sp>
      <p:sp>
        <p:nvSpPr>
          <p:cNvPr id="1293" name="Google Shape;1293;p52"/>
          <p:cNvSpPr/>
          <p:nvPr/>
        </p:nvSpPr>
        <p:spPr>
          <a:xfrm>
            <a:off x="4120387" y="1476275"/>
            <a:ext cx="3292200" cy="585300"/>
          </a:xfrm>
          <a:prstGeom prst="rect">
            <a:avLst/>
          </a:prstGeom>
          <a:noFill/>
          <a:ln>
            <a:noFill/>
          </a:ln>
        </p:spPr>
        <p:txBody>
          <a:bodyPr spcFirstLastPara="1" wrap="square" lIns="27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Shop  =&gt;  home/ , tracker/ , checkout/ , about/ , product/ ,</a:t>
            </a:r>
          </a:p>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Addtocart/ , thank/</a:t>
            </a:r>
          </a:p>
          <a:p>
            <a:pPr marL="0" marR="0" lvl="0" indent="0" algn="l" rtl="0">
              <a:spcBef>
                <a:spcPts val="0"/>
              </a:spcBef>
              <a:spcAft>
                <a:spcPts val="0"/>
              </a:spcAft>
              <a:buClr>
                <a:srgbClr val="000000"/>
              </a:buClr>
              <a:buSzPts val="1100"/>
              <a:buFont typeface="Arial"/>
              <a:buNone/>
            </a:pPr>
            <a:endParaRPr dirty="0">
              <a:solidFill>
                <a:schemeClr val="dk1"/>
              </a:solidFill>
              <a:latin typeface="Roboto"/>
              <a:ea typeface="Roboto"/>
              <a:cs typeface="Roboto"/>
              <a:sym typeface="Roboto"/>
            </a:endParaRPr>
          </a:p>
        </p:txBody>
      </p:sp>
      <p:sp>
        <p:nvSpPr>
          <p:cNvPr id="1294" name="Google Shape;1294;p52"/>
          <p:cNvSpPr/>
          <p:nvPr/>
        </p:nvSpPr>
        <p:spPr>
          <a:xfrm>
            <a:off x="4120387" y="2921342"/>
            <a:ext cx="3292200"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Login and Authentication	</a:t>
            </a:r>
            <a:endParaRPr dirty="0">
              <a:solidFill>
                <a:schemeClr val="dk1"/>
              </a:solidFill>
              <a:latin typeface="Roboto"/>
              <a:ea typeface="Roboto"/>
              <a:cs typeface="Roboto"/>
              <a:sym typeface="Roboto"/>
            </a:endParaRPr>
          </a:p>
        </p:txBody>
      </p:sp>
      <p:sp>
        <p:nvSpPr>
          <p:cNvPr id="1295" name="Google Shape;1295;p52"/>
          <p:cNvSpPr/>
          <p:nvPr/>
        </p:nvSpPr>
        <p:spPr>
          <a:xfrm>
            <a:off x="4275508" y="2208445"/>
            <a:ext cx="3292200" cy="585300"/>
          </a:xfrm>
          <a:prstGeom prst="rect">
            <a:avLst/>
          </a:prstGeom>
          <a:no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Blog or notice </a:t>
            </a:r>
            <a:endParaRPr dirty="0">
              <a:solidFill>
                <a:schemeClr val="dk1"/>
              </a:solidFill>
              <a:latin typeface="Roboto"/>
              <a:ea typeface="Roboto"/>
              <a:cs typeface="Roboto"/>
              <a:sym typeface="Roboto"/>
            </a:endParaRPr>
          </a:p>
        </p:txBody>
      </p:sp>
      <p:sp>
        <p:nvSpPr>
          <p:cNvPr id="1296" name="Google Shape;1296;p52"/>
          <p:cNvSpPr/>
          <p:nvPr/>
        </p:nvSpPr>
        <p:spPr>
          <a:xfrm>
            <a:off x="4120387" y="3643875"/>
            <a:ext cx="3292200"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Admin Panel and Distribution</a:t>
            </a:r>
            <a:endParaRPr dirty="0">
              <a:solidFill>
                <a:schemeClr val="dk1"/>
              </a:solidFill>
              <a:latin typeface="Roboto"/>
              <a:ea typeface="Roboto"/>
              <a:cs typeface="Roboto"/>
              <a:sym typeface="Roboto"/>
            </a:endParaRPr>
          </a:p>
        </p:txBody>
      </p:sp>
      <p:cxnSp>
        <p:nvCxnSpPr>
          <p:cNvPr id="1297" name="Google Shape;1297;p52"/>
          <p:cNvCxnSpPr/>
          <p:nvPr/>
        </p:nvCxnSpPr>
        <p:spPr>
          <a:xfrm>
            <a:off x="3358387" y="1768925"/>
            <a:ext cx="685800" cy="0"/>
          </a:xfrm>
          <a:prstGeom prst="straightConnector1">
            <a:avLst/>
          </a:prstGeom>
          <a:noFill/>
          <a:ln w="19050" cap="flat" cmpd="sng">
            <a:solidFill>
              <a:schemeClr val="accent1"/>
            </a:solidFill>
            <a:prstDash val="solid"/>
            <a:round/>
            <a:headEnd type="none" w="med" len="med"/>
            <a:tailEnd type="oval" w="med" len="med"/>
          </a:ln>
        </p:spPr>
      </p:cxnSp>
      <p:cxnSp>
        <p:nvCxnSpPr>
          <p:cNvPr id="1298" name="Google Shape;1298;p52"/>
          <p:cNvCxnSpPr/>
          <p:nvPr/>
        </p:nvCxnSpPr>
        <p:spPr>
          <a:xfrm>
            <a:off x="3282187" y="2491500"/>
            <a:ext cx="685800" cy="0"/>
          </a:xfrm>
          <a:prstGeom prst="straightConnector1">
            <a:avLst/>
          </a:prstGeom>
          <a:noFill/>
          <a:ln w="19050" cap="flat" cmpd="sng">
            <a:solidFill>
              <a:schemeClr val="accent2"/>
            </a:solidFill>
            <a:prstDash val="solid"/>
            <a:round/>
            <a:headEnd type="none" w="med" len="med"/>
            <a:tailEnd type="oval" w="med" len="med"/>
          </a:ln>
        </p:spPr>
      </p:cxnSp>
      <p:cxnSp>
        <p:nvCxnSpPr>
          <p:cNvPr id="1299" name="Google Shape;1299;p52"/>
          <p:cNvCxnSpPr/>
          <p:nvPr/>
        </p:nvCxnSpPr>
        <p:spPr>
          <a:xfrm>
            <a:off x="3282187" y="3214025"/>
            <a:ext cx="685800" cy="0"/>
          </a:xfrm>
          <a:prstGeom prst="straightConnector1">
            <a:avLst/>
          </a:prstGeom>
          <a:noFill/>
          <a:ln w="19050" cap="flat" cmpd="sng">
            <a:solidFill>
              <a:schemeClr val="accent3"/>
            </a:solidFill>
            <a:prstDash val="solid"/>
            <a:round/>
            <a:headEnd type="none" w="med" len="med"/>
            <a:tailEnd type="oval" w="med" len="med"/>
          </a:ln>
        </p:spPr>
      </p:cxnSp>
      <p:cxnSp>
        <p:nvCxnSpPr>
          <p:cNvPr id="1300" name="Google Shape;1300;p52"/>
          <p:cNvCxnSpPr/>
          <p:nvPr/>
        </p:nvCxnSpPr>
        <p:spPr>
          <a:xfrm>
            <a:off x="3282187" y="3936538"/>
            <a:ext cx="685800" cy="0"/>
          </a:xfrm>
          <a:prstGeom prst="straightConnector1">
            <a:avLst/>
          </a:prstGeom>
          <a:noFill/>
          <a:ln w="19050" cap="flat" cmpd="sng">
            <a:solidFill>
              <a:schemeClr val="accent4"/>
            </a:solidFill>
            <a:prstDash val="solid"/>
            <a:round/>
            <a:headEnd type="none" w="med" len="med"/>
            <a:tailEnd type="oval"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solidFill>
              </a:rPr>
              <a:t>04</a:t>
            </a:r>
            <a:endParaRPr dirty="0">
              <a:solidFill>
                <a:schemeClr val="accent5"/>
              </a:solidFill>
            </a:endParaRPr>
          </a:p>
        </p:txBody>
      </p:sp>
      <p:sp>
        <p:nvSpPr>
          <p:cNvPr id="1451" name="Google Shape;1451;p5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OPERATING PLAN</a:t>
            </a:r>
            <a:endParaRPr>
              <a:solidFill>
                <a:schemeClr val="accent5"/>
              </a:solidFill>
            </a:endParaRP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87"/>
        <p:cNvGrpSpPr/>
        <p:nvPr/>
      </p:nvGrpSpPr>
      <p:grpSpPr>
        <a:xfrm>
          <a:off x="0" y="0"/>
          <a:ext cx="0" cy="0"/>
          <a:chOff x="0" y="0"/>
          <a:chExt cx="0" cy="0"/>
        </a:xfrm>
      </p:grpSpPr>
      <p:cxnSp>
        <p:nvCxnSpPr>
          <p:cNvPr id="1488" name="Google Shape;1488;p59"/>
          <p:cNvCxnSpPr>
            <a:stCxn id="1489" idx="6"/>
            <a:endCxn id="1490" idx="2"/>
          </p:cNvCxnSpPr>
          <p:nvPr/>
        </p:nvCxnSpPr>
        <p:spPr>
          <a:xfrm rot="10800000" flipH="1">
            <a:off x="2023889" y="2814225"/>
            <a:ext cx="5096700" cy="300"/>
          </a:xfrm>
          <a:prstGeom prst="straightConnector1">
            <a:avLst/>
          </a:prstGeom>
          <a:noFill/>
          <a:ln w="19050" cap="flat" cmpd="sng">
            <a:solidFill>
              <a:schemeClr val="dk1"/>
            </a:solidFill>
            <a:prstDash val="solid"/>
            <a:round/>
            <a:headEnd type="none" w="med" len="med"/>
            <a:tailEnd type="none" w="med" len="med"/>
          </a:ln>
        </p:spPr>
      </p:cxnSp>
      <p:sp>
        <p:nvSpPr>
          <p:cNvPr id="1491" name="Google Shape;1491;p5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PROCESS</a:t>
            </a:r>
            <a:endParaRPr/>
          </a:p>
        </p:txBody>
      </p:sp>
      <p:grpSp>
        <p:nvGrpSpPr>
          <p:cNvPr id="1492" name="Google Shape;1492;p59"/>
          <p:cNvGrpSpPr/>
          <p:nvPr/>
        </p:nvGrpSpPr>
        <p:grpSpPr>
          <a:xfrm>
            <a:off x="4320043" y="2562683"/>
            <a:ext cx="503592" cy="503592"/>
            <a:chOff x="3969644" y="2440153"/>
            <a:chExt cx="225900" cy="225900"/>
          </a:xfrm>
        </p:grpSpPr>
        <p:sp>
          <p:nvSpPr>
            <p:cNvPr id="1493" name="Google Shape;1493;p59"/>
            <p:cNvSpPr/>
            <p:nvPr/>
          </p:nvSpPr>
          <p:spPr>
            <a:xfrm>
              <a:off x="3969644" y="2440153"/>
              <a:ext cx="225900" cy="2259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9"/>
            <p:cNvSpPr/>
            <p:nvPr/>
          </p:nvSpPr>
          <p:spPr>
            <a:xfrm>
              <a:off x="3998471" y="2468982"/>
              <a:ext cx="168300" cy="16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59"/>
          <p:cNvGrpSpPr/>
          <p:nvPr/>
        </p:nvGrpSpPr>
        <p:grpSpPr>
          <a:xfrm>
            <a:off x="5720346" y="2562761"/>
            <a:ext cx="502930" cy="502930"/>
            <a:chOff x="4426818" y="2440153"/>
            <a:chExt cx="225600" cy="225600"/>
          </a:xfrm>
        </p:grpSpPr>
        <p:sp>
          <p:nvSpPr>
            <p:cNvPr id="1496" name="Google Shape;1496;p59"/>
            <p:cNvSpPr/>
            <p:nvPr/>
          </p:nvSpPr>
          <p:spPr>
            <a:xfrm>
              <a:off x="4426818" y="2440153"/>
              <a:ext cx="225600" cy="2256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9"/>
            <p:cNvSpPr/>
            <p:nvPr/>
          </p:nvSpPr>
          <p:spPr>
            <a:xfrm>
              <a:off x="4455644" y="2468982"/>
              <a:ext cx="168000" cy="16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9"/>
          <p:cNvGrpSpPr/>
          <p:nvPr/>
        </p:nvGrpSpPr>
        <p:grpSpPr>
          <a:xfrm>
            <a:off x="7120507" y="2562761"/>
            <a:ext cx="502930" cy="502930"/>
            <a:chOff x="4883984" y="2440153"/>
            <a:chExt cx="225600" cy="225600"/>
          </a:xfrm>
        </p:grpSpPr>
        <p:sp>
          <p:nvSpPr>
            <p:cNvPr id="1490" name="Google Shape;1490;p59"/>
            <p:cNvSpPr/>
            <p:nvPr/>
          </p:nvSpPr>
          <p:spPr>
            <a:xfrm>
              <a:off x="4883984" y="2440153"/>
              <a:ext cx="225600" cy="225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9"/>
            <p:cNvSpPr/>
            <p:nvPr/>
          </p:nvSpPr>
          <p:spPr>
            <a:xfrm>
              <a:off x="4912810" y="2468982"/>
              <a:ext cx="168000" cy="168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59"/>
          <p:cNvGrpSpPr/>
          <p:nvPr/>
        </p:nvGrpSpPr>
        <p:grpSpPr>
          <a:xfrm>
            <a:off x="2920070" y="2562914"/>
            <a:ext cx="503031" cy="503222"/>
            <a:chOff x="2182679" y="2292572"/>
            <a:chExt cx="792300" cy="792600"/>
          </a:xfrm>
        </p:grpSpPr>
        <p:sp>
          <p:nvSpPr>
            <p:cNvPr id="1501" name="Google Shape;1501;p59"/>
            <p:cNvSpPr/>
            <p:nvPr/>
          </p:nvSpPr>
          <p:spPr>
            <a:xfrm>
              <a:off x="2182679" y="2292572"/>
              <a:ext cx="792300" cy="7926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9"/>
            <p:cNvSpPr/>
            <p:nvPr/>
          </p:nvSpPr>
          <p:spPr>
            <a:xfrm>
              <a:off x="2283911" y="2393814"/>
              <a:ext cx="590100" cy="59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59"/>
          <p:cNvGrpSpPr/>
          <p:nvPr/>
        </p:nvGrpSpPr>
        <p:grpSpPr>
          <a:xfrm>
            <a:off x="1520857" y="2562914"/>
            <a:ext cx="503031" cy="503222"/>
            <a:chOff x="2182679" y="2292572"/>
            <a:chExt cx="792300" cy="792600"/>
          </a:xfrm>
        </p:grpSpPr>
        <p:sp>
          <p:nvSpPr>
            <p:cNvPr id="1489" name="Google Shape;1489;p59"/>
            <p:cNvSpPr/>
            <p:nvPr/>
          </p:nvSpPr>
          <p:spPr>
            <a:xfrm>
              <a:off x="2182679" y="2292572"/>
              <a:ext cx="792300" cy="79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9"/>
            <p:cNvSpPr/>
            <p:nvPr/>
          </p:nvSpPr>
          <p:spPr>
            <a:xfrm>
              <a:off x="2283911" y="2393814"/>
              <a:ext cx="590100" cy="59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5" name="Google Shape;1505;p59"/>
          <p:cNvSpPr txBox="1">
            <a:spLocks noGrp="1"/>
          </p:cNvSpPr>
          <p:nvPr>
            <p:ph type="subTitle" idx="4294967295"/>
          </p:nvPr>
        </p:nvSpPr>
        <p:spPr>
          <a:xfrm>
            <a:off x="5135950" y="1413475"/>
            <a:ext cx="1665000" cy="69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Using Bootstrap 4 form enhancing UI / UX Experience</a:t>
            </a:r>
            <a:endParaRPr dirty="0"/>
          </a:p>
          <a:p>
            <a:pPr marL="0" lvl="0" indent="0" algn="ctr" rtl="0">
              <a:spcBef>
                <a:spcPts val="0"/>
              </a:spcBef>
              <a:spcAft>
                <a:spcPts val="0"/>
              </a:spcAft>
              <a:buNone/>
            </a:pPr>
            <a:endParaRPr dirty="0"/>
          </a:p>
        </p:txBody>
      </p:sp>
      <p:sp>
        <p:nvSpPr>
          <p:cNvPr id="1506" name="Google Shape;1506;p59"/>
          <p:cNvSpPr txBox="1">
            <a:spLocks noGrp="1"/>
          </p:cNvSpPr>
          <p:nvPr>
            <p:ph type="subTitle" idx="4294967295"/>
          </p:nvPr>
        </p:nvSpPr>
        <p:spPr>
          <a:xfrm>
            <a:off x="3739498" y="3371842"/>
            <a:ext cx="1665000" cy="73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Providing Brain to webpage using JavaScript</a:t>
            </a:r>
            <a:endParaRPr dirty="0"/>
          </a:p>
        </p:txBody>
      </p:sp>
      <p:sp>
        <p:nvSpPr>
          <p:cNvPr id="1507" name="Google Shape;1507;p59"/>
          <p:cNvSpPr txBox="1">
            <a:spLocks noGrp="1"/>
          </p:cNvSpPr>
          <p:nvPr>
            <p:ph type="subTitle" idx="4294967295"/>
          </p:nvPr>
        </p:nvSpPr>
        <p:spPr>
          <a:xfrm>
            <a:off x="6520741" y="3381942"/>
            <a:ext cx="1665000" cy="73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Setting up all the front end with backend using Django</a:t>
            </a:r>
            <a:endParaRPr dirty="0"/>
          </a:p>
        </p:txBody>
      </p:sp>
      <p:sp>
        <p:nvSpPr>
          <p:cNvPr id="1508" name="Google Shape;1508;p59"/>
          <p:cNvSpPr txBox="1">
            <a:spLocks noGrp="1"/>
          </p:cNvSpPr>
          <p:nvPr>
            <p:ph type="subTitle" idx="4294967295"/>
          </p:nvPr>
        </p:nvSpPr>
        <p:spPr>
          <a:xfrm>
            <a:off x="958250" y="3371850"/>
            <a:ext cx="1665000" cy="73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Getting Ready all the html content of webpage</a:t>
            </a:r>
            <a:endParaRPr dirty="0"/>
          </a:p>
        </p:txBody>
      </p:sp>
      <p:sp>
        <p:nvSpPr>
          <p:cNvPr id="1509" name="Google Shape;1509;p59"/>
          <p:cNvSpPr txBox="1">
            <a:spLocks noGrp="1"/>
          </p:cNvSpPr>
          <p:nvPr>
            <p:ph type="subTitle" idx="4294967295"/>
          </p:nvPr>
        </p:nvSpPr>
        <p:spPr>
          <a:xfrm>
            <a:off x="2324100" y="1395319"/>
            <a:ext cx="1665000" cy="73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Figure out design and logo of company</a:t>
            </a:r>
            <a:endParaRPr dirty="0"/>
          </a:p>
        </p:txBody>
      </p:sp>
      <p:sp>
        <p:nvSpPr>
          <p:cNvPr id="1510" name="Google Shape;1510;p59"/>
          <p:cNvSpPr txBox="1">
            <a:spLocks noGrp="1"/>
          </p:cNvSpPr>
          <p:nvPr>
            <p:ph type="title" idx="4294967295"/>
          </p:nvPr>
        </p:nvSpPr>
        <p:spPr>
          <a:xfrm>
            <a:off x="1213607" y="3053675"/>
            <a:ext cx="1069222"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rPr>
              <a:t>WEEK 1-2</a:t>
            </a:r>
            <a:endParaRPr sz="1800" dirty="0">
              <a:solidFill>
                <a:schemeClr val="accent1"/>
              </a:solidFill>
            </a:endParaRPr>
          </a:p>
        </p:txBody>
      </p:sp>
      <p:sp>
        <p:nvSpPr>
          <p:cNvPr id="1511" name="Google Shape;1511;p59"/>
          <p:cNvSpPr txBox="1">
            <a:spLocks noGrp="1"/>
          </p:cNvSpPr>
          <p:nvPr>
            <p:ph type="title" idx="4294967295"/>
          </p:nvPr>
        </p:nvSpPr>
        <p:spPr>
          <a:xfrm>
            <a:off x="4107324" y="3053675"/>
            <a:ext cx="1012724"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rPr>
              <a:t>WEEK 5</a:t>
            </a:r>
            <a:endParaRPr sz="1800" dirty="0">
              <a:solidFill>
                <a:schemeClr val="accent3"/>
              </a:solidFill>
            </a:endParaRPr>
          </a:p>
        </p:txBody>
      </p:sp>
      <p:sp>
        <p:nvSpPr>
          <p:cNvPr id="1512" name="Google Shape;1512;p59"/>
          <p:cNvSpPr txBox="1">
            <a:spLocks noGrp="1"/>
          </p:cNvSpPr>
          <p:nvPr>
            <p:ph type="title" idx="4294967295"/>
          </p:nvPr>
        </p:nvSpPr>
        <p:spPr>
          <a:xfrm>
            <a:off x="6766187" y="3063775"/>
            <a:ext cx="1223616"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rPr>
              <a:t>WEEK 8</a:t>
            </a:r>
            <a:endParaRPr sz="1800" dirty="0">
              <a:solidFill>
                <a:schemeClr val="accent5"/>
              </a:solidFill>
            </a:endParaRPr>
          </a:p>
        </p:txBody>
      </p:sp>
      <p:sp>
        <p:nvSpPr>
          <p:cNvPr id="1513" name="Google Shape;1513;p59"/>
          <p:cNvSpPr txBox="1">
            <a:spLocks noGrp="1"/>
          </p:cNvSpPr>
          <p:nvPr>
            <p:ph type="title" idx="4294967295"/>
          </p:nvPr>
        </p:nvSpPr>
        <p:spPr>
          <a:xfrm>
            <a:off x="2708226" y="2125525"/>
            <a:ext cx="1031272"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solidFill>
                  <a:schemeClr val="accent2"/>
                </a:solidFill>
              </a:rPr>
              <a:t>WEEK 3-4</a:t>
            </a:r>
          </a:p>
        </p:txBody>
      </p:sp>
      <p:sp>
        <p:nvSpPr>
          <p:cNvPr id="1514" name="Google Shape;1514;p59"/>
          <p:cNvSpPr txBox="1">
            <a:spLocks noGrp="1"/>
          </p:cNvSpPr>
          <p:nvPr>
            <p:ph type="title" idx="4294967295"/>
          </p:nvPr>
        </p:nvSpPr>
        <p:spPr>
          <a:xfrm>
            <a:off x="5462953" y="2125525"/>
            <a:ext cx="1035821"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rPr>
              <a:t>WEEK 6-7</a:t>
            </a:r>
            <a:endParaRPr sz="1800" dirty="0">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83"/>
        <p:cNvGrpSpPr/>
        <p:nvPr/>
      </p:nvGrpSpPr>
      <p:grpSpPr>
        <a:xfrm>
          <a:off x="0" y="0"/>
          <a:ext cx="0" cy="0"/>
          <a:chOff x="0" y="0"/>
          <a:chExt cx="0" cy="0"/>
        </a:xfrm>
      </p:grpSpPr>
      <p:sp>
        <p:nvSpPr>
          <p:cNvPr id="6" name="Google Shape;1590;p65">
            <a:extLst>
              <a:ext uri="{FF2B5EF4-FFF2-40B4-BE49-F238E27FC236}">
                <a16:creationId xmlns:a16="http://schemas.microsoft.com/office/drawing/2014/main" id="{1BA62C93-0FDD-44F8-B702-CCC05D841487}"/>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PICTURES OF PROJECT</a:t>
            </a:r>
            <a:endParaRPr dirty="0"/>
          </a:p>
        </p:txBody>
      </p:sp>
      <p:pic>
        <p:nvPicPr>
          <p:cNvPr id="24" name="Picture 23">
            <a:extLst>
              <a:ext uri="{FF2B5EF4-FFF2-40B4-BE49-F238E27FC236}">
                <a16:creationId xmlns:a16="http://schemas.microsoft.com/office/drawing/2014/main" id="{39CDC3A5-D34A-4019-85C2-B4FB721EBDAE}"/>
              </a:ext>
            </a:extLst>
          </p:cNvPr>
          <p:cNvPicPr>
            <a:picLocks noChangeAspect="1"/>
          </p:cNvPicPr>
          <p:nvPr/>
        </p:nvPicPr>
        <p:blipFill>
          <a:blip r:embed="rId3"/>
          <a:stretch>
            <a:fillRect/>
          </a:stretch>
        </p:blipFill>
        <p:spPr>
          <a:xfrm>
            <a:off x="629921" y="1687065"/>
            <a:ext cx="3550193" cy="2124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a:extLst>
              <a:ext uri="{FF2B5EF4-FFF2-40B4-BE49-F238E27FC236}">
                <a16:creationId xmlns:a16="http://schemas.microsoft.com/office/drawing/2014/main" id="{7176C09E-F98C-460A-AB5D-10AE81201459}"/>
              </a:ext>
            </a:extLst>
          </p:cNvPr>
          <p:cNvPicPr>
            <a:picLocks noChangeAspect="1"/>
          </p:cNvPicPr>
          <p:nvPr/>
        </p:nvPicPr>
        <p:blipFill>
          <a:blip r:embed="rId4"/>
          <a:stretch>
            <a:fillRect/>
          </a:stretch>
        </p:blipFill>
        <p:spPr>
          <a:xfrm>
            <a:off x="4661806" y="1687065"/>
            <a:ext cx="3692009" cy="2127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Html Basic	</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29"/>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HyperText Markup Language</a:t>
            </a:r>
            <a:endParaRPr dirty="0"/>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CSS Intermediate</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29"/>
          <p:cNvSpPr txBox="1">
            <a:spLocks noGrp="1"/>
          </p:cNvSpPr>
          <p:nvPr>
            <p:ph type="subTitle" idx="6"/>
          </p:nvPr>
        </p:nvSpPr>
        <p:spPr>
          <a:xfrm>
            <a:off x="3119221" y="2146716"/>
            <a:ext cx="2905607"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Cascading Style Sheets</a:t>
            </a:r>
            <a:r>
              <a:rPr lang="en-US" b="0" i="0" dirty="0">
                <a:solidFill>
                  <a:srgbClr val="202124"/>
                </a:solidFill>
                <a:effectLst/>
                <a:latin typeface="arial" panose="020B0604020202020204" pitchFamily="34" charset="0"/>
              </a:rPr>
              <a:t> </a:t>
            </a:r>
            <a:r>
              <a:rPr lang="en-US" dirty="0"/>
              <a:t>is used to style and layout web pages</a:t>
            </a:r>
            <a:endParaRPr dirty="0"/>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Bootstrap 4</a:t>
            </a: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7" name="Google Shape;717;p29"/>
          <p:cNvSpPr txBox="1">
            <a:spLocks noGrp="1"/>
          </p:cNvSpPr>
          <p:nvPr>
            <p:ph type="subTitle" idx="9"/>
          </p:nvPr>
        </p:nvSpPr>
        <p:spPr>
          <a:xfrm>
            <a:off x="6024679" y="2084127"/>
            <a:ext cx="2775642"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Bootstrap is a potent front-end framework used to create modern websites</a:t>
            </a:r>
            <a:endParaRPr dirty="0"/>
          </a:p>
        </p:txBody>
      </p:sp>
      <p:sp>
        <p:nvSpPr>
          <p:cNvPr id="718" name="Google Shape;718;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JavaScript</a:t>
            </a: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0" name="Google Shape;720;p29"/>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JavaScript is used to create dynamic content</a:t>
            </a:r>
            <a:endParaRPr dirty="0"/>
          </a:p>
        </p:txBody>
      </p:sp>
      <p:sp>
        <p:nvSpPr>
          <p:cNvPr id="721" name="Google Shape;721;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jQuery</a:t>
            </a: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3" name="Google Shape;723;p29"/>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 </a:t>
            </a:r>
            <a:r>
              <a:rPr lang="en-US" dirty="0"/>
              <a:t>is a lightweight, "write less, do more", JavaScript library</a:t>
            </a:r>
            <a:endParaRPr dirty="0"/>
          </a:p>
        </p:txBody>
      </p:sp>
      <p:sp>
        <p:nvSpPr>
          <p:cNvPr id="724" name="Google Shape;724;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Django</a:t>
            </a:r>
            <a:endParaRPr dirty="0"/>
          </a:p>
        </p:txBody>
      </p:sp>
      <p:sp>
        <p:nvSpPr>
          <p:cNvPr id="725" name="Google Shape;725;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26" name="Google Shape;726;p29"/>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 is used for back-end with python modules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64"/>
        <p:cNvGrpSpPr/>
        <p:nvPr/>
      </p:nvGrpSpPr>
      <p:grpSpPr>
        <a:xfrm>
          <a:off x="0" y="0"/>
          <a:ext cx="0" cy="0"/>
          <a:chOff x="0" y="0"/>
          <a:chExt cx="0" cy="0"/>
        </a:xfrm>
      </p:grpSpPr>
      <p:sp>
        <p:nvSpPr>
          <p:cNvPr id="1565" name="Google Shape;1565;p63"/>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566" name="Google Shape;1566;p63"/>
          <p:cNvSpPr txBox="1">
            <a:spLocks noGrp="1"/>
          </p:cNvSpPr>
          <p:nvPr>
            <p:ph type="subTitle" idx="1"/>
          </p:nvPr>
        </p:nvSpPr>
        <p:spPr>
          <a:xfrm>
            <a:off x="3169515" y="1819082"/>
            <a:ext cx="3054900"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u="sng" dirty="0"/>
              <a:t>Guide- </a:t>
            </a:r>
            <a:r>
              <a:rPr lang="en" dirty="0"/>
              <a:t>Mr. Prabhat Singh</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IN" b="1" u="sng" dirty="0"/>
              <a:t>T</a:t>
            </a:r>
            <a:r>
              <a:rPr lang="en" b="1" u="sng" dirty="0"/>
              <a:t>eam- </a:t>
            </a:r>
          </a:p>
          <a:p>
            <a:pPr marL="0" lvl="0" indent="0" algn="ctr" rtl="0">
              <a:spcBef>
                <a:spcPts val="0"/>
              </a:spcBef>
              <a:spcAft>
                <a:spcPts val="0"/>
              </a:spcAft>
              <a:buClr>
                <a:schemeClr val="dk1"/>
              </a:buClr>
              <a:buSzPts val="1100"/>
              <a:buFont typeface="Arial"/>
              <a:buNone/>
            </a:pPr>
            <a:endParaRPr lang="en" b="1" u="sng" dirty="0"/>
          </a:p>
          <a:p>
            <a:pPr marL="0" lvl="0" indent="0" algn="ctr" rtl="0">
              <a:spcBef>
                <a:spcPts val="0"/>
              </a:spcBef>
              <a:spcAft>
                <a:spcPts val="0"/>
              </a:spcAft>
              <a:buClr>
                <a:schemeClr val="dk1"/>
              </a:buClr>
              <a:buSzPts val="1100"/>
              <a:buFont typeface="Arial"/>
              <a:buNone/>
            </a:pPr>
            <a:r>
              <a:rPr lang="en" dirty="0"/>
              <a:t>Yash (CSE-C)</a:t>
            </a:r>
          </a:p>
          <a:p>
            <a:pPr marL="0" lvl="0" indent="0" algn="ctr" rtl="0">
              <a:spcBef>
                <a:spcPts val="0"/>
              </a:spcBef>
              <a:spcAft>
                <a:spcPts val="0"/>
              </a:spcAft>
              <a:buClr>
                <a:schemeClr val="dk1"/>
              </a:buClr>
              <a:buSzPts val="1100"/>
              <a:buFont typeface="Arial"/>
              <a:buNone/>
            </a:pPr>
            <a:r>
              <a:rPr lang="en" dirty="0"/>
              <a:t>Arnav Chaturvedi (CSE-A)</a:t>
            </a:r>
          </a:p>
        </p:txBody>
      </p:sp>
      <p:sp>
        <p:nvSpPr>
          <p:cNvPr id="1579" name="Google Shape;1579;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AA78655-D4D6-4244-BAE7-C134D3A81C71}"/>
              </a:ext>
            </a:extLst>
          </p:cNvPr>
          <p:cNvPicPr>
            <a:picLocks noChangeAspect="1"/>
          </p:cNvPicPr>
          <p:nvPr/>
        </p:nvPicPr>
        <p:blipFill>
          <a:blip r:embed="rId3"/>
          <a:stretch>
            <a:fillRect/>
          </a:stretch>
        </p:blipFill>
        <p:spPr>
          <a:xfrm>
            <a:off x="-1842" y="0"/>
            <a:ext cx="9145842"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“If Someone is giving you some Inspiring words , then do’nt do it.”</a:t>
            </a:r>
            <a:endParaRPr dirty="0"/>
          </a:p>
        </p:txBody>
      </p:sp>
      <p:sp>
        <p:nvSpPr>
          <p:cNvPr id="732" name="Google Shape;732;p30"/>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—ELON MUSK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MISSION STATEMENT</a:t>
            </a:r>
            <a:endParaRPr/>
          </a:p>
        </p:txBody>
      </p:sp>
      <p:sp>
        <p:nvSpPr>
          <p:cNvPr id="738" name="Google Shape;738;p31"/>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Aim is to resolve the real time problem during pandemic crises, also help small scale venedors to grow their businesses.</a:t>
            </a:r>
            <a:r>
              <a:rPr lang="en-US" dirty="0"/>
              <a:t>😊</a:t>
            </a:r>
            <a:endParaRPr dirty="0"/>
          </a:p>
        </p:txBody>
      </p:sp>
      <p:grpSp>
        <p:nvGrpSpPr>
          <p:cNvPr id="739" name="Google Shape;739;p31"/>
          <p:cNvGrpSpPr/>
          <p:nvPr/>
        </p:nvGrpSpPr>
        <p:grpSpPr>
          <a:xfrm>
            <a:off x="1845914" y="1864668"/>
            <a:ext cx="1600177" cy="1414164"/>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63"/>
        <p:cNvGrpSpPr/>
        <p:nvPr/>
      </p:nvGrpSpPr>
      <p:grpSpPr>
        <a:xfrm>
          <a:off x="0" y="0"/>
          <a:ext cx="0" cy="0"/>
          <a:chOff x="0" y="0"/>
          <a:chExt cx="0" cy="0"/>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txBox="1">
            <a:spLocks noGrp="1"/>
          </p:cNvSpPr>
          <p:nvPr>
            <p:ph type="title"/>
          </p:nvPr>
        </p:nvSpPr>
        <p:spPr>
          <a:xfrm>
            <a:off x="4874546" y="1754259"/>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TEAM</a:t>
            </a:r>
            <a:endParaRPr dirty="0"/>
          </a:p>
        </p:txBody>
      </p:sp>
      <p:sp>
        <p:nvSpPr>
          <p:cNvPr id="769" name="Google Shape;769;p32"/>
          <p:cNvSpPr txBox="1">
            <a:spLocks noGrp="1"/>
          </p:cNvSpPr>
          <p:nvPr>
            <p:ph type="body" idx="1"/>
          </p:nvPr>
        </p:nvSpPr>
        <p:spPr>
          <a:xfrm>
            <a:off x="4861811" y="2827025"/>
            <a:ext cx="2282135"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Yash (CSE-C) </a:t>
            </a:r>
          </a:p>
          <a:p>
            <a:pPr marL="0" lvl="0" indent="0" algn="l" rtl="0">
              <a:spcBef>
                <a:spcPts val="0"/>
              </a:spcBef>
              <a:spcAft>
                <a:spcPts val="0"/>
              </a:spcAft>
              <a:buClr>
                <a:schemeClr val="dk1"/>
              </a:buClr>
              <a:buSzPts val="1100"/>
              <a:buFont typeface="Arial"/>
              <a:buNone/>
            </a:pPr>
            <a:r>
              <a:rPr lang="en" dirty="0"/>
              <a:t>Arnav Chaturvedi (CSE-A)</a:t>
            </a:r>
            <a:endParaRPr dirty="0"/>
          </a:p>
          <a:p>
            <a:pPr marL="0" lvl="0" indent="0" algn="l" rtl="0">
              <a:spcBef>
                <a:spcPts val="0"/>
              </a:spcBef>
              <a:spcAft>
                <a:spcPts val="0"/>
              </a:spcAft>
              <a:buNone/>
            </a:pPr>
            <a:endParaRPr dirty="0"/>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txBox="1"/>
          <p:nvPr/>
        </p:nvSpPr>
        <p:spPr>
          <a:xfrm>
            <a:off x="1487400" y="3728825"/>
            <a:ext cx="23172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Oswald"/>
                <a:ea typeface="Oswald"/>
                <a:cs typeface="Oswald"/>
                <a:sym typeface="Oswald"/>
              </a:rPr>
              <a:t>Logo</a:t>
            </a:r>
            <a:endParaRPr sz="1800" dirty="0">
              <a:solidFill>
                <a:schemeClr val="dk1"/>
              </a:solidFill>
              <a:latin typeface="Oswald"/>
              <a:ea typeface="Oswald"/>
              <a:cs typeface="Oswald"/>
              <a:sym typeface="Oswald"/>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a:t>
            </a:r>
            <a:br>
              <a:rPr lang="en" dirty="0"/>
            </a:br>
            <a:r>
              <a:rPr lang="en" dirty="0"/>
              <a:t>OVERVIEW</a:t>
            </a:r>
            <a:endParaRPr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sp>
        <p:nvSpPr>
          <p:cNvPr id="878" name="Google Shape;878;p37"/>
          <p:cNvSpPr txBox="1">
            <a:spLocks noGrp="1"/>
          </p:cNvSpPr>
          <p:nvPr>
            <p:ph type="body" idx="1"/>
          </p:nvPr>
        </p:nvSpPr>
        <p:spPr>
          <a:xfrm>
            <a:off x="5005261" y="2842318"/>
            <a:ext cx="2700142"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We made a platform for them, so that anyone of them can come across &amp; showcase their business at scalable level.</a:t>
            </a:r>
            <a:endParaRPr dirty="0"/>
          </a:p>
        </p:txBody>
      </p:sp>
      <p:sp>
        <p:nvSpPr>
          <p:cNvPr id="879" name="Google Shape;879;p37"/>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There is no platform available for vendors, where they can connect with other customers.</a:t>
            </a:r>
            <a:endParaRPr dirty="0"/>
          </a:p>
        </p:txBody>
      </p:sp>
      <p:sp>
        <p:nvSpPr>
          <p:cNvPr id="880" name="Google Shape;880;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a:t>
            </a:r>
            <a:endParaRPr/>
          </a:p>
        </p:txBody>
      </p:sp>
      <p:sp>
        <p:nvSpPr>
          <p:cNvPr id="881" name="Google Shape;881;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VS SOLUTION</a:t>
            </a:r>
            <a:endParaRPr/>
          </a:p>
        </p:txBody>
      </p:sp>
      <p:grpSp>
        <p:nvGrpSpPr>
          <p:cNvPr id="882" name="Google Shape;882;p37"/>
          <p:cNvGrpSpPr/>
          <p:nvPr/>
        </p:nvGrpSpPr>
        <p:grpSpPr>
          <a:xfrm>
            <a:off x="5999604" y="1751566"/>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674509" y="1751566"/>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COMPETITORS</a:t>
            </a:r>
            <a:endParaRPr/>
          </a:p>
        </p:txBody>
      </p:sp>
      <p:sp>
        <p:nvSpPr>
          <p:cNvPr id="893" name="Google Shape;893;p38"/>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Wordpress</a:t>
            </a:r>
            <a:endParaRPr dirty="0"/>
          </a:p>
        </p:txBody>
      </p:sp>
      <p:sp>
        <p:nvSpPr>
          <p:cNvPr id="894" name="Google Shape;894;p38"/>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p>
            <a:pPr marL="0" lvl="0" indent="0">
              <a:buSzPts val="1100"/>
            </a:pPr>
            <a:r>
              <a:rPr lang="en-US" dirty="0"/>
              <a:t>WordPress is a free, open-source website creation platform</a:t>
            </a:r>
            <a:endParaRPr dirty="0"/>
          </a:p>
          <a:p>
            <a:pPr marL="0" lvl="0" indent="0" algn="ctr" rtl="0">
              <a:spcBef>
                <a:spcPts val="0"/>
              </a:spcBef>
              <a:spcAft>
                <a:spcPts val="0"/>
              </a:spcAft>
              <a:buNone/>
            </a:pPr>
            <a:endParaRPr dirty="0"/>
          </a:p>
        </p:txBody>
      </p:sp>
      <p:sp>
        <p:nvSpPr>
          <p:cNvPr id="895" name="Google Shape;895;p38"/>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Blogger.com</a:t>
            </a:r>
            <a:endParaRPr dirty="0"/>
          </a:p>
        </p:txBody>
      </p:sp>
      <p:sp>
        <p:nvSpPr>
          <p:cNvPr id="896" name="Google Shape;896;p38"/>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Publish your passions your way</a:t>
            </a:r>
            <a:endParaRPr dirty="0"/>
          </a:p>
          <a:p>
            <a:pPr marL="0" lvl="0" indent="0" algn="ctr" rtl="0">
              <a:spcBef>
                <a:spcPts val="0"/>
              </a:spcBef>
              <a:spcAft>
                <a:spcPts val="0"/>
              </a:spcAft>
              <a:buNone/>
            </a:pPr>
            <a:endParaRPr dirty="0"/>
          </a:p>
        </p:txBody>
      </p:sp>
      <p:sp>
        <p:nvSpPr>
          <p:cNvPr id="897" name="Google Shape;897;p38"/>
          <p:cNvSpPr txBox="1">
            <a:spLocks noGrp="1"/>
          </p:cNvSpPr>
          <p:nvPr>
            <p:ph type="subTitle" idx="5"/>
          </p:nvPr>
        </p:nvSpPr>
        <p:spPr>
          <a:xfrm>
            <a:off x="5808294" y="2434925"/>
            <a:ext cx="2914461"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E-commerce template website</a:t>
            </a:r>
            <a:endParaRPr dirty="0"/>
          </a:p>
        </p:txBody>
      </p:sp>
      <p:sp>
        <p:nvSpPr>
          <p:cNvPr id="898" name="Google Shape;898;p38"/>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Start your Business with template websites</a:t>
            </a:r>
            <a:endParaRPr dirty="0"/>
          </a:p>
          <a:p>
            <a:pPr marL="0" lvl="0" indent="0" algn="ctr" rtl="0">
              <a:spcBef>
                <a:spcPts val="0"/>
              </a:spcBef>
              <a:spcAft>
                <a:spcPts val="0"/>
              </a:spcAft>
              <a:buNone/>
            </a:pPr>
            <a:endParaRPr dirty="0"/>
          </a:p>
        </p:txBody>
      </p:sp>
      <p:grpSp>
        <p:nvGrpSpPr>
          <p:cNvPr id="899" name="Google Shape;899;p38"/>
          <p:cNvGrpSpPr/>
          <p:nvPr/>
        </p:nvGrpSpPr>
        <p:grpSpPr>
          <a:xfrm>
            <a:off x="1645117" y="1866256"/>
            <a:ext cx="466361" cy="466336"/>
            <a:chOff x="1487200" y="2021475"/>
            <a:chExt cx="483125" cy="483150"/>
          </a:xfrm>
        </p:grpSpPr>
        <p:sp>
          <p:nvSpPr>
            <p:cNvPr id="900" name="Google Shape;900;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1" name="Google Shape;901;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2" name="Google Shape;902;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3" name="Google Shape;903;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04" name="Google Shape;904;p38"/>
          <p:cNvGrpSpPr/>
          <p:nvPr/>
        </p:nvGrpSpPr>
        <p:grpSpPr>
          <a:xfrm>
            <a:off x="4338843" y="1866258"/>
            <a:ext cx="466331" cy="466332"/>
            <a:chOff x="3282325" y="2035675"/>
            <a:chExt cx="459575" cy="454825"/>
          </a:xfrm>
        </p:grpSpPr>
        <p:sp>
          <p:nvSpPr>
            <p:cNvPr id="905" name="Google Shape;905;p3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6" name="Google Shape;906;p3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3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3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09" name="Google Shape;909;p38"/>
          <p:cNvSpPr/>
          <p:nvPr/>
        </p:nvSpPr>
        <p:spPr>
          <a:xfrm>
            <a:off x="7032558" y="1872738"/>
            <a:ext cx="466343" cy="453373"/>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13"/>
        <p:cNvGrpSpPr/>
        <p:nvPr/>
      </p:nvGrpSpPr>
      <p:grpSpPr>
        <a:xfrm>
          <a:off x="0" y="0"/>
          <a:ext cx="0" cy="0"/>
          <a:chOff x="0" y="0"/>
          <a:chExt cx="0" cy="0"/>
        </a:xfrm>
      </p:grpSpPr>
      <p:sp>
        <p:nvSpPr>
          <p:cNvPr id="914" name="Google Shape;914;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THEM VS US</a:t>
            </a:r>
            <a:endParaRPr/>
          </a:p>
        </p:txBody>
      </p:sp>
      <p:sp>
        <p:nvSpPr>
          <p:cNvPr id="915" name="Google Shape;915;p39"/>
          <p:cNvSpPr txBox="1">
            <a:spLocks noGrp="1"/>
          </p:cNvSpPr>
          <p:nvPr>
            <p:ph type="body" idx="1"/>
          </p:nvPr>
        </p:nvSpPr>
        <p:spPr>
          <a:xfrm>
            <a:off x="5328072" y="2439450"/>
            <a:ext cx="2145300" cy="102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LOW COST</a:t>
            </a:r>
          </a:p>
          <a:p>
            <a:pPr marL="0" lvl="0" indent="0" rtl="0">
              <a:spcBef>
                <a:spcPts val="0"/>
              </a:spcBef>
              <a:spcAft>
                <a:spcPts val="0"/>
              </a:spcAft>
              <a:buNone/>
            </a:pPr>
            <a:r>
              <a:rPr lang="en" dirty="0"/>
              <a:t>EASY TO MODIFY</a:t>
            </a:r>
          </a:p>
        </p:txBody>
      </p:sp>
      <p:sp>
        <p:nvSpPr>
          <p:cNvPr id="916" name="Google Shape;916;p39"/>
          <p:cNvSpPr txBox="1">
            <a:spLocks noGrp="1"/>
          </p:cNvSpPr>
          <p:nvPr>
            <p:ph type="body" idx="2"/>
          </p:nvPr>
        </p:nvSpPr>
        <p:spPr>
          <a:xfrm>
            <a:off x="1760435" y="2454107"/>
            <a:ext cx="2145300" cy="1027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MORE COST</a:t>
            </a:r>
          </a:p>
          <a:p>
            <a:pPr marL="0" lvl="0" indent="0" rtl="0">
              <a:spcBef>
                <a:spcPts val="0"/>
              </a:spcBef>
              <a:spcAft>
                <a:spcPts val="0"/>
              </a:spcAft>
              <a:buClr>
                <a:schemeClr val="dk1"/>
              </a:buClr>
              <a:buSzPts val="1100"/>
              <a:buFont typeface="Arial"/>
              <a:buNone/>
            </a:pPr>
            <a:r>
              <a:rPr lang="en-US" dirty="0"/>
              <a:t>DIFFICULT TO MODIFY</a:t>
            </a:r>
          </a:p>
        </p:txBody>
      </p:sp>
      <p:sp>
        <p:nvSpPr>
          <p:cNvPr id="917" name="Google Shape;917;p39"/>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THEM</a:t>
            </a:r>
            <a:endParaRPr dirty="0"/>
          </a:p>
        </p:txBody>
      </p:sp>
      <p:sp>
        <p:nvSpPr>
          <p:cNvPr id="918" name="Google Shape;918;p39"/>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a:t>
            </a:r>
            <a:endParaRP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520</Words>
  <Application>Microsoft Office PowerPoint</Application>
  <PresentationFormat>On-screen Show (16:9)</PresentationFormat>
  <Paragraphs>113</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Raleway</vt:lpstr>
      <vt:lpstr>Roboto</vt:lpstr>
      <vt:lpstr>arial</vt:lpstr>
      <vt:lpstr>Livvic</vt:lpstr>
      <vt:lpstr>Roboto Condensed Light</vt:lpstr>
      <vt:lpstr>Oswald</vt:lpstr>
      <vt:lpstr>arial</vt:lpstr>
      <vt:lpstr>Software Development Bussines Plan by Slidesgo</vt:lpstr>
      <vt:lpstr>ECOMMERCE    WEBSITE/WEBAPP</vt:lpstr>
      <vt:lpstr>TABLE OF CONTENTS</vt:lpstr>
      <vt:lpstr>“If Someone is giving you some Inspiring words , then do’nt do it.”</vt:lpstr>
      <vt:lpstr>MISSION STATEMENT</vt:lpstr>
      <vt:lpstr>OUR TEAM</vt:lpstr>
      <vt:lpstr>01</vt:lpstr>
      <vt:lpstr>SOLUTION</vt:lpstr>
      <vt:lpstr>COMPETITORS</vt:lpstr>
      <vt:lpstr>THEM VS US</vt:lpstr>
      <vt:lpstr>1,200,000</vt:lpstr>
      <vt:lpstr>02</vt:lpstr>
      <vt:lpstr>Targeted Audience</vt:lpstr>
      <vt:lpstr>COMPETITION ANALYSIS</vt:lpstr>
      <vt:lpstr>03</vt:lpstr>
      <vt:lpstr>OUR SYSTEM REQUIREMENTS</vt:lpstr>
      <vt:lpstr>MAIN DISTRIBUTION OF WEBSITE</vt:lpstr>
      <vt:lpstr>04</vt:lpstr>
      <vt:lpstr>OUR PROCESS</vt:lpstr>
      <vt:lpstr>PICTURES OF PROJECT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NAME</dc:title>
  <dc:creator>Yash Bhardwaj</dc:creator>
  <cp:lastModifiedBy>Yash Bhardwaj</cp:lastModifiedBy>
  <cp:revision>27</cp:revision>
  <dcterms:modified xsi:type="dcterms:W3CDTF">2022-04-19T16:50:31Z</dcterms:modified>
</cp:coreProperties>
</file>