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9" d="100"/>
          <a:sy n="49" d="100"/>
        </p:scale>
        <p:origin x="16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66338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6904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1217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97274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8536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86308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94075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8136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5896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7100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2052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6669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9797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7343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84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4896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3/1/2025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92429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EB6C-9B87-D08C-DA42-3DA96A2A7C38}"/>
              </a:ext>
            </a:extLst>
          </p:cNvPr>
          <p:cNvSpPr>
            <a:spLocks noGrp="1"/>
          </p:cNvSpPr>
          <p:nvPr>
            <p:ph type="ctrTitle"/>
          </p:nvPr>
        </p:nvSpPr>
        <p:spPr/>
        <p:txBody>
          <a:bodyPr/>
          <a:lstStyle/>
          <a:p>
            <a:r>
              <a:rPr lang="en-US"/>
              <a:t>ANDROID APPLICATION</a:t>
            </a:r>
            <a:br>
              <a:rPr lang="en-US" dirty="0"/>
            </a:br>
            <a:r>
              <a:rPr lang="en-US" dirty="0"/>
              <a:t>DEVELOPMENT</a:t>
            </a:r>
            <a:endParaRPr lang="en-IN" dirty="0"/>
          </a:p>
        </p:txBody>
      </p:sp>
      <p:sp>
        <p:nvSpPr>
          <p:cNvPr id="3" name="Subtitle 2">
            <a:extLst>
              <a:ext uri="{FF2B5EF4-FFF2-40B4-BE49-F238E27FC236}">
                <a16:creationId xmlns:a16="http://schemas.microsoft.com/office/drawing/2014/main" id="{31770E1E-4083-4AE1-F939-F858C14B27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21515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D6C3-D685-F373-5139-C6DB54DA1F28}"/>
              </a:ext>
            </a:extLst>
          </p:cNvPr>
          <p:cNvSpPr>
            <a:spLocks noGrp="1"/>
          </p:cNvSpPr>
          <p:nvPr>
            <p:ph type="title"/>
          </p:nvPr>
        </p:nvSpPr>
        <p:spPr/>
        <p:txBody>
          <a:bodyPr>
            <a:normAutofit fontScale="90000"/>
          </a:bodyPr>
          <a:lstStyle/>
          <a:p>
            <a:r>
              <a:rPr lang="en-US" sz="2400" dirty="0"/>
              <a:t>Content Provider:</a:t>
            </a:r>
            <a:br>
              <a:rPr lang="en-US" sz="2400" dirty="0"/>
            </a:br>
            <a:r>
              <a:rPr lang="en-US" sz="2400" dirty="0"/>
              <a:t>Content Providers are used to share data between the applications.</a:t>
            </a:r>
            <a:br>
              <a:rPr lang="en-US" sz="2400" dirty="0"/>
            </a:br>
            <a:r>
              <a:rPr lang="en-US" sz="2400" dirty="0"/>
              <a:t>Fragment: Fragments are like parts of activity. An activity can display one or more fragments on the screen at the same time.</a:t>
            </a:r>
            <a:endParaRPr lang="en-IN" sz="2400" dirty="0"/>
          </a:p>
        </p:txBody>
      </p:sp>
      <p:sp>
        <p:nvSpPr>
          <p:cNvPr id="3" name="Content Placeholder 2">
            <a:extLst>
              <a:ext uri="{FF2B5EF4-FFF2-40B4-BE49-F238E27FC236}">
                <a16:creationId xmlns:a16="http://schemas.microsoft.com/office/drawing/2014/main" id="{4A858118-9DF3-E90D-0090-984D17F3D06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0036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018F-A4FA-1571-102C-8FAD3A61E1FF}"/>
              </a:ext>
            </a:extLst>
          </p:cNvPr>
          <p:cNvSpPr>
            <a:spLocks noGrp="1"/>
          </p:cNvSpPr>
          <p:nvPr>
            <p:ph type="title"/>
          </p:nvPr>
        </p:nvSpPr>
        <p:spPr/>
        <p:txBody>
          <a:bodyPr>
            <a:normAutofit fontScale="90000"/>
          </a:bodyPr>
          <a:lstStyle/>
          <a:p>
            <a:r>
              <a:rPr lang="en-US" sz="2000" b="1" dirty="0"/>
              <a:t>Android</a:t>
            </a:r>
            <a:r>
              <a:rPr lang="en-US" sz="2000" dirty="0"/>
              <a:t> </a:t>
            </a:r>
            <a:r>
              <a:rPr lang="en-US" sz="2000" b="1" dirty="0"/>
              <a:t>Studio</a:t>
            </a:r>
            <a:br>
              <a:rPr lang="en-US" sz="2000" b="1" dirty="0"/>
            </a:br>
            <a:br>
              <a:rPr lang="en-US" sz="2000" dirty="0"/>
            </a:br>
            <a:r>
              <a:rPr lang="en-US" sz="2000" dirty="0"/>
              <a:t>Android Studio is the official </a:t>
            </a:r>
            <a:r>
              <a:rPr lang="en-US" sz="2000" b="1" dirty="0"/>
              <a:t>Integrated Development Environment (IDE)</a:t>
            </a:r>
            <a:r>
              <a:rPr lang="en-US" sz="2000" dirty="0"/>
              <a:t> for developing Android apps. It is based on </a:t>
            </a:r>
            <a:r>
              <a:rPr lang="en-US" sz="2000" b="1" dirty="0"/>
              <a:t>IntelliJ IDEA</a:t>
            </a:r>
            <a:r>
              <a:rPr lang="en-US" sz="2000" dirty="0"/>
              <a:t> and is developed by Google. It provides tools and features to help developers build, test, and debug Android applications efficiently.</a:t>
            </a:r>
            <a:endParaRPr lang="en-IN" sz="2000" dirty="0"/>
          </a:p>
        </p:txBody>
      </p:sp>
      <p:sp>
        <p:nvSpPr>
          <p:cNvPr id="3" name="Content Placeholder 2">
            <a:extLst>
              <a:ext uri="{FF2B5EF4-FFF2-40B4-BE49-F238E27FC236}">
                <a16:creationId xmlns:a16="http://schemas.microsoft.com/office/drawing/2014/main" id="{22C19C56-22D7-EE11-640F-BF3A20CBD11A}"/>
              </a:ext>
            </a:extLst>
          </p:cNvPr>
          <p:cNvSpPr>
            <a:spLocks noGrp="1"/>
          </p:cNvSpPr>
          <p:nvPr>
            <p:ph idx="1"/>
          </p:nvPr>
        </p:nvSpPr>
        <p:spPr/>
        <p:txBody>
          <a:bodyPr>
            <a:normAutofit fontScale="92500" lnSpcReduction="20000"/>
          </a:bodyPr>
          <a:lstStyle/>
          <a:p>
            <a:r>
              <a:rPr lang="en-IN" sz="2400" b="1" dirty="0"/>
              <a:t>Key Features of Android Studio:</a:t>
            </a:r>
          </a:p>
          <a:p>
            <a:pPr>
              <a:buFont typeface="+mj-lt"/>
              <a:buAutoNum type="arabicPeriod"/>
            </a:pPr>
            <a:r>
              <a:rPr lang="en-IN" b="1" dirty="0"/>
              <a:t>Intelligent Code Editor:</a:t>
            </a:r>
            <a:endParaRPr lang="en-IN" dirty="0"/>
          </a:p>
          <a:p>
            <a:pPr marL="742950" lvl="1" indent="-285750">
              <a:buFont typeface="+mj-lt"/>
              <a:buAutoNum type="arabicPeriod"/>
            </a:pPr>
            <a:r>
              <a:rPr lang="en-IN" dirty="0"/>
              <a:t>Offers </a:t>
            </a:r>
            <a:r>
              <a:rPr lang="en-IN" b="1" dirty="0"/>
              <a:t>code completion</a:t>
            </a:r>
            <a:r>
              <a:rPr lang="en-IN" dirty="0"/>
              <a:t>, </a:t>
            </a:r>
            <a:r>
              <a:rPr lang="en-IN" b="1" dirty="0"/>
              <a:t>refactoring</a:t>
            </a:r>
            <a:r>
              <a:rPr lang="en-IN" dirty="0"/>
              <a:t>, and </a:t>
            </a:r>
            <a:r>
              <a:rPr lang="en-IN" b="1" dirty="0"/>
              <a:t>real-time error checking</a:t>
            </a:r>
            <a:r>
              <a:rPr lang="en-IN" dirty="0"/>
              <a:t>.</a:t>
            </a:r>
          </a:p>
          <a:p>
            <a:pPr>
              <a:buFont typeface="+mj-lt"/>
              <a:buAutoNum type="arabicPeriod"/>
            </a:pPr>
            <a:r>
              <a:rPr lang="en-IN" b="1" dirty="0"/>
              <a:t>Layout Editor:</a:t>
            </a:r>
            <a:endParaRPr lang="en-IN" dirty="0"/>
          </a:p>
          <a:p>
            <a:pPr marL="742950" lvl="1" indent="-285750">
              <a:buFont typeface="+mj-lt"/>
              <a:buAutoNum type="arabicPeriod"/>
            </a:pPr>
            <a:r>
              <a:rPr lang="en-IN" dirty="0"/>
              <a:t>Drag-and-drop UI design using </a:t>
            </a:r>
            <a:r>
              <a:rPr lang="en-IN" b="1" dirty="0"/>
              <a:t>XML</a:t>
            </a:r>
            <a:r>
              <a:rPr lang="en-IN" dirty="0"/>
              <a:t> and </a:t>
            </a:r>
            <a:r>
              <a:rPr lang="en-IN" b="1" dirty="0" err="1"/>
              <a:t>ConstraintLayout</a:t>
            </a:r>
            <a:r>
              <a:rPr lang="en-IN" dirty="0"/>
              <a:t> for responsive designs.</a:t>
            </a:r>
          </a:p>
          <a:p>
            <a:pPr>
              <a:buFont typeface="+mj-lt"/>
              <a:buAutoNum type="arabicPeriod"/>
            </a:pPr>
            <a:r>
              <a:rPr lang="en-IN" b="1" dirty="0"/>
              <a:t>Android Virtual Device (AVD):</a:t>
            </a:r>
            <a:endParaRPr lang="en-IN" dirty="0"/>
          </a:p>
          <a:p>
            <a:pPr marL="742950" lvl="1" indent="-285750">
              <a:buFont typeface="+mj-lt"/>
              <a:buAutoNum type="arabicPeriod"/>
            </a:pPr>
            <a:r>
              <a:rPr lang="en-IN" dirty="0"/>
              <a:t>Built-in </a:t>
            </a:r>
            <a:r>
              <a:rPr lang="en-IN" b="1" dirty="0"/>
              <a:t>emulator</a:t>
            </a:r>
            <a:r>
              <a:rPr lang="en-IN" dirty="0"/>
              <a:t> to test apps on different Android devices without needing a physical phone.</a:t>
            </a:r>
          </a:p>
          <a:p>
            <a:pPr>
              <a:buFont typeface="+mj-lt"/>
              <a:buAutoNum type="arabicPeriod"/>
            </a:pPr>
            <a:r>
              <a:rPr lang="en-IN" b="1" dirty="0"/>
              <a:t>Gradle-Based Build System:</a:t>
            </a:r>
            <a:endParaRPr lang="en-IN" dirty="0"/>
          </a:p>
          <a:p>
            <a:pPr marL="742950" lvl="1" indent="-285750">
              <a:buFont typeface="+mj-lt"/>
              <a:buAutoNum type="arabicPeriod"/>
            </a:pPr>
            <a:r>
              <a:rPr lang="en-IN" dirty="0"/>
              <a:t>Automates </a:t>
            </a:r>
            <a:r>
              <a:rPr lang="en-IN" b="1" dirty="0"/>
              <a:t>dependency management</a:t>
            </a:r>
            <a:r>
              <a:rPr lang="en-IN" dirty="0"/>
              <a:t>, </a:t>
            </a:r>
            <a:r>
              <a:rPr lang="en-IN" b="1" dirty="0"/>
              <a:t>compilation</a:t>
            </a:r>
            <a:r>
              <a:rPr lang="en-IN" dirty="0"/>
              <a:t>, and </a:t>
            </a:r>
            <a:r>
              <a:rPr lang="en-IN" b="1" dirty="0"/>
              <a:t>APK packaging</a:t>
            </a:r>
            <a:r>
              <a:rPr lang="en-IN" dirty="0"/>
              <a:t>.</a:t>
            </a:r>
          </a:p>
          <a:p>
            <a:pPr>
              <a:buFont typeface="+mj-lt"/>
              <a:buAutoNum type="arabicPeriod"/>
            </a:pPr>
            <a:r>
              <a:rPr lang="en-IN" b="1" dirty="0"/>
              <a:t>Debugger &amp; Performance Profiler:</a:t>
            </a:r>
            <a:endParaRPr lang="en-IN" dirty="0"/>
          </a:p>
          <a:p>
            <a:pPr marL="742950" lvl="1" indent="-285750">
              <a:buFont typeface="+mj-lt"/>
              <a:buAutoNum type="arabicPeriod"/>
            </a:pPr>
            <a:r>
              <a:rPr lang="en-IN" dirty="0"/>
              <a:t>Helps </a:t>
            </a:r>
            <a:r>
              <a:rPr lang="en-IN" dirty="0" err="1"/>
              <a:t>analyze</a:t>
            </a:r>
            <a:r>
              <a:rPr lang="en-IN" dirty="0"/>
              <a:t> </a:t>
            </a:r>
            <a:r>
              <a:rPr lang="en-IN" b="1" dirty="0"/>
              <a:t>CPU, memory, and network usage</a:t>
            </a:r>
            <a:r>
              <a:rPr lang="en-IN" dirty="0"/>
              <a:t>.</a:t>
            </a:r>
          </a:p>
          <a:p>
            <a:endParaRPr lang="en-IN" dirty="0"/>
          </a:p>
        </p:txBody>
      </p:sp>
    </p:spTree>
    <p:extLst>
      <p:ext uri="{BB962C8B-B14F-4D97-AF65-F5344CB8AC3E}">
        <p14:creationId xmlns:p14="http://schemas.microsoft.com/office/powerpoint/2010/main" val="281857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5C69-ADFA-D913-6E75-9460089DD5E7}"/>
              </a:ext>
            </a:extLst>
          </p:cNvPr>
          <p:cNvSpPr>
            <a:spLocks noGrp="1"/>
          </p:cNvSpPr>
          <p:nvPr>
            <p:ph type="title"/>
          </p:nvPr>
        </p:nvSpPr>
        <p:spPr/>
        <p:txBody>
          <a:bodyPr>
            <a:noAutofit/>
          </a:bodyPr>
          <a:lstStyle/>
          <a:p>
            <a:r>
              <a:rPr lang="en-IN" sz="2000" b="1" dirty="0"/>
              <a:t>System Requirements for Android Studio (2025 Edition)</a:t>
            </a:r>
            <a:br>
              <a:rPr lang="en-IN" sz="2000" b="1" dirty="0"/>
            </a:br>
            <a:r>
              <a:rPr lang="en-IN" sz="2000" b="1" dirty="0"/>
              <a:t>For Windows</a:t>
            </a:r>
            <a:br>
              <a:rPr lang="en-IN" sz="2000" b="1" dirty="0"/>
            </a:br>
            <a:br>
              <a:rPr lang="en-IN" sz="2000" b="1" dirty="0"/>
            </a:br>
            <a:r>
              <a:rPr lang="en-IN" sz="2000" b="1" dirty="0"/>
              <a:t>OS:</a:t>
            </a:r>
            <a:r>
              <a:rPr lang="en-IN" sz="2000" dirty="0"/>
              <a:t> Windows 10 or later (64-bit)</a:t>
            </a:r>
            <a:br>
              <a:rPr lang="en-IN" sz="2000" dirty="0"/>
            </a:br>
            <a:r>
              <a:rPr lang="en-IN" sz="2000" b="1" dirty="0"/>
              <a:t>Processor:</a:t>
            </a:r>
            <a:r>
              <a:rPr lang="en-IN" sz="2000" dirty="0"/>
              <a:t> Intel Core i5 or AMD </a:t>
            </a:r>
            <a:r>
              <a:rPr lang="en-IN" sz="2000" dirty="0" err="1"/>
              <a:t>Ryzen</a:t>
            </a:r>
            <a:r>
              <a:rPr lang="en-IN" sz="2000" dirty="0"/>
              <a:t> 5 (Recommended: i7/</a:t>
            </a:r>
            <a:r>
              <a:rPr lang="en-IN" sz="2000" dirty="0" err="1"/>
              <a:t>Ryzen</a:t>
            </a:r>
            <a:r>
              <a:rPr lang="en-IN" sz="2000" dirty="0"/>
              <a:t> 7)</a:t>
            </a:r>
            <a:br>
              <a:rPr lang="en-IN" sz="2000" dirty="0"/>
            </a:br>
            <a:r>
              <a:rPr lang="en-IN" sz="2000" b="1" dirty="0"/>
              <a:t>RAM:</a:t>
            </a:r>
            <a:r>
              <a:rPr lang="en-IN" sz="2000" dirty="0"/>
              <a:t> 8 GB minimum (Recommended: 16 GB or more)</a:t>
            </a:r>
            <a:br>
              <a:rPr lang="en-IN" sz="2000" dirty="0"/>
            </a:br>
            <a:r>
              <a:rPr lang="en-IN" sz="2000" b="1" dirty="0"/>
              <a:t>Storage:</a:t>
            </a:r>
            <a:r>
              <a:rPr lang="en-IN" sz="2000" dirty="0"/>
              <a:t> At least 8 GB free space (SSD recommended for better performance)</a:t>
            </a:r>
            <a:br>
              <a:rPr lang="en-IN" sz="2000" dirty="0"/>
            </a:br>
            <a:r>
              <a:rPr lang="en-IN" sz="2000" b="1" dirty="0"/>
              <a:t>Graphics:</a:t>
            </a:r>
            <a:r>
              <a:rPr lang="en-IN" sz="2000" dirty="0"/>
              <a:t> OpenGL 2.0+ support</a:t>
            </a:r>
            <a:br>
              <a:rPr lang="en-IN" sz="2000" dirty="0"/>
            </a:br>
            <a:r>
              <a:rPr lang="en-IN" sz="2000" b="1" dirty="0"/>
              <a:t>Screen Resolution:</a:t>
            </a:r>
            <a:r>
              <a:rPr lang="en-IN" sz="2000" dirty="0"/>
              <a:t> 1280 x 800 minimum</a:t>
            </a:r>
            <a:br>
              <a:rPr lang="en-IN" sz="2000" dirty="0"/>
            </a:br>
            <a:endParaRPr lang="en-IN" sz="2000" dirty="0"/>
          </a:p>
        </p:txBody>
      </p:sp>
      <p:sp>
        <p:nvSpPr>
          <p:cNvPr id="3" name="Content Placeholder 2">
            <a:extLst>
              <a:ext uri="{FF2B5EF4-FFF2-40B4-BE49-F238E27FC236}">
                <a16:creationId xmlns:a16="http://schemas.microsoft.com/office/drawing/2014/main" id="{2D270446-9E82-F848-109A-729F7D4CDDD2}"/>
              </a:ext>
            </a:extLst>
          </p:cNvPr>
          <p:cNvSpPr>
            <a:spLocks noGrp="1"/>
          </p:cNvSpPr>
          <p:nvPr>
            <p:ph idx="1"/>
          </p:nvPr>
        </p:nvSpPr>
        <p:spPr/>
        <p:txBody>
          <a:bodyPr/>
          <a:lstStyle/>
          <a:p>
            <a:endParaRPr lang="en-US" dirty="0"/>
          </a:p>
          <a:p>
            <a:endParaRPr lang="en-IN" dirty="0"/>
          </a:p>
          <a:p>
            <a:endParaRPr lang="en-IN" b="1" dirty="0"/>
          </a:p>
          <a:p>
            <a:r>
              <a:rPr lang="en-IN" b="1" dirty="0"/>
              <a:t>Additional Requirements</a:t>
            </a:r>
          </a:p>
          <a:p>
            <a:pPr>
              <a:buFont typeface="Arial" panose="020B0604020202020204" pitchFamily="34" charset="0"/>
              <a:buChar char="•"/>
            </a:pPr>
            <a:r>
              <a:rPr lang="en-IN" b="1" dirty="0"/>
              <a:t>Java Development Kit (JDK) 17+</a:t>
            </a:r>
            <a:r>
              <a:rPr lang="en-IN" dirty="0"/>
              <a:t> (bundled with Android Studio)</a:t>
            </a:r>
          </a:p>
          <a:p>
            <a:pPr>
              <a:buFont typeface="Arial" panose="020B0604020202020204" pitchFamily="34" charset="0"/>
              <a:buChar char="•"/>
            </a:pPr>
            <a:r>
              <a:rPr lang="en-IN" b="1" dirty="0"/>
              <a:t>Fast Internet Connection</a:t>
            </a:r>
            <a:r>
              <a:rPr lang="en-IN" dirty="0"/>
              <a:t> (for SDK &amp; Emulator updates)</a:t>
            </a:r>
          </a:p>
          <a:p>
            <a:pPr>
              <a:buFont typeface="Arial" panose="020B0604020202020204" pitchFamily="34" charset="0"/>
              <a:buChar char="•"/>
            </a:pPr>
            <a:r>
              <a:rPr lang="en-IN" b="1" dirty="0"/>
              <a:t>Android Emulator:</a:t>
            </a:r>
            <a:r>
              <a:rPr lang="en-IN" dirty="0"/>
              <a:t> Requires at least 4 GB RAM (8 GB recommended)</a:t>
            </a:r>
          </a:p>
          <a:p>
            <a:endParaRPr lang="en-IN" dirty="0"/>
          </a:p>
        </p:txBody>
      </p:sp>
    </p:spTree>
    <p:extLst>
      <p:ext uri="{BB962C8B-B14F-4D97-AF65-F5344CB8AC3E}">
        <p14:creationId xmlns:p14="http://schemas.microsoft.com/office/powerpoint/2010/main" val="55025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EB8B-FDC4-8BDE-B4FE-016349EC291A}"/>
              </a:ext>
            </a:extLst>
          </p:cNvPr>
          <p:cNvSpPr>
            <a:spLocks noGrp="1"/>
          </p:cNvSpPr>
          <p:nvPr>
            <p:ph type="title"/>
          </p:nvPr>
        </p:nvSpPr>
        <p:spPr/>
        <p:txBody>
          <a:bodyPr/>
          <a:lstStyle/>
          <a:p>
            <a:r>
              <a:rPr lang="en-US" dirty="0"/>
              <a:t>Android Emulator</a:t>
            </a:r>
            <a:endParaRPr lang="en-IN" dirty="0"/>
          </a:p>
        </p:txBody>
      </p:sp>
      <p:sp>
        <p:nvSpPr>
          <p:cNvPr id="3" name="Content Placeholder 2">
            <a:extLst>
              <a:ext uri="{FF2B5EF4-FFF2-40B4-BE49-F238E27FC236}">
                <a16:creationId xmlns:a16="http://schemas.microsoft.com/office/drawing/2014/main" id="{5595D759-3FAB-D5DE-F5A3-E09A65CDF555}"/>
              </a:ext>
            </a:extLst>
          </p:cNvPr>
          <p:cNvSpPr>
            <a:spLocks noGrp="1"/>
          </p:cNvSpPr>
          <p:nvPr>
            <p:ph idx="1"/>
          </p:nvPr>
        </p:nvSpPr>
        <p:spPr/>
        <p:txBody>
          <a:bodyPr>
            <a:normAutofit fontScale="92500" lnSpcReduction="10000"/>
          </a:bodyPr>
          <a:lstStyle/>
          <a:p>
            <a:r>
              <a:rPr lang="en-US" dirty="0"/>
              <a:t>The </a:t>
            </a:r>
            <a:r>
              <a:rPr lang="en-US" b="1" dirty="0"/>
              <a:t>Android Emulator</a:t>
            </a:r>
            <a:r>
              <a:rPr lang="en-US" dirty="0"/>
              <a:t> is a built-in tool in </a:t>
            </a:r>
            <a:r>
              <a:rPr lang="en-US" b="1" dirty="0"/>
              <a:t>Android Studio</a:t>
            </a:r>
            <a:r>
              <a:rPr lang="en-US" dirty="0"/>
              <a:t> that lets you test Android apps on a virtual device without needing a physical phone. It mimics real Android hardware and software, allowing developers to check their app’s functionality, UI, and performance on different devices.</a:t>
            </a:r>
          </a:p>
          <a:p>
            <a:r>
              <a:rPr lang="en-IN" b="1" dirty="0"/>
              <a:t>Features of Android Emulator</a:t>
            </a:r>
          </a:p>
          <a:p>
            <a:r>
              <a:rPr lang="en-IN" dirty="0"/>
              <a:t>✅ </a:t>
            </a:r>
            <a:r>
              <a:rPr lang="en-IN" b="1" dirty="0"/>
              <a:t>Multiple Device Profiles:</a:t>
            </a:r>
            <a:r>
              <a:rPr lang="en-IN" dirty="0"/>
              <a:t> Test apps on different screen sizes, resolutions, and hardware configurations.</a:t>
            </a:r>
            <a:br>
              <a:rPr lang="en-IN" dirty="0"/>
            </a:br>
            <a:r>
              <a:rPr lang="en-IN" dirty="0"/>
              <a:t>✅ </a:t>
            </a:r>
            <a:r>
              <a:rPr lang="en-IN" b="1" dirty="0"/>
              <a:t>Different Android Versions:</a:t>
            </a:r>
            <a:r>
              <a:rPr lang="en-IN" dirty="0"/>
              <a:t> Run apps on various Android versions (e.g., Android 11, 12, 13, etc.).</a:t>
            </a:r>
            <a:br>
              <a:rPr lang="en-IN" dirty="0"/>
            </a:br>
            <a:r>
              <a:rPr lang="en-IN" dirty="0"/>
              <a:t>✅ </a:t>
            </a:r>
            <a:r>
              <a:rPr lang="en-IN" b="1" dirty="0"/>
              <a:t>Hardware Emulation:</a:t>
            </a:r>
            <a:r>
              <a:rPr lang="en-IN" dirty="0"/>
              <a:t> Simulates sensors like GPS, accelerometer, camera, and fingerprint scanner.</a:t>
            </a:r>
            <a:br>
              <a:rPr lang="en-IN" dirty="0"/>
            </a:br>
            <a:r>
              <a:rPr lang="en-IN" dirty="0"/>
              <a:t>✅ </a:t>
            </a:r>
            <a:r>
              <a:rPr lang="en-IN" b="1" dirty="0"/>
              <a:t>Fast Deployment:</a:t>
            </a:r>
            <a:r>
              <a:rPr lang="en-IN" dirty="0"/>
              <a:t> Instant Run allows quick code testing without restarting the app.</a:t>
            </a:r>
            <a:br>
              <a:rPr lang="en-IN" dirty="0"/>
            </a:br>
            <a:r>
              <a:rPr lang="en-IN" dirty="0"/>
              <a:t>✅ </a:t>
            </a:r>
            <a:r>
              <a:rPr lang="en-IN" b="1" dirty="0"/>
              <a:t>Connectivity Simulation:</a:t>
            </a:r>
            <a:r>
              <a:rPr lang="en-IN" dirty="0"/>
              <a:t> Emulates </a:t>
            </a:r>
            <a:r>
              <a:rPr lang="en-IN" dirty="0" err="1"/>
              <a:t>WiFi</a:t>
            </a:r>
            <a:r>
              <a:rPr lang="en-IN" dirty="0"/>
              <a:t>, cellular networks, and airplane mode.</a:t>
            </a:r>
          </a:p>
          <a:p>
            <a:endParaRPr lang="en-IN" dirty="0"/>
          </a:p>
        </p:txBody>
      </p:sp>
    </p:spTree>
    <p:extLst>
      <p:ext uri="{BB962C8B-B14F-4D97-AF65-F5344CB8AC3E}">
        <p14:creationId xmlns:p14="http://schemas.microsoft.com/office/powerpoint/2010/main" val="3497067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AD93-147D-0335-7EAD-0F6704CC221B}"/>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9995BA76-8015-1401-DA37-7BC38879591B}"/>
              </a:ext>
            </a:extLst>
          </p:cNvPr>
          <p:cNvPicPr>
            <a:picLocks noGrp="1" noChangeAspect="1"/>
          </p:cNvPicPr>
          <p:nvPr>
            <p:ph idx="1"/>
          </p:nvPr>
        </p:nvPicPr>
        <p:blipFill>
          <a:blip r:embed="rId2"/>
          <a:stretch>
            <a:fillRect/>
          </a:stretch>
        </p:blipFill>
        <p:spPr>
          <a:xfrm>
            <a:off x="1219200" y="190500"/>
            <a:ext cx="10477500" cy="5981700"/>
          </a:xfrm>
        </p:spPr>
      </p:pic>
    </p:spTree>
    <p:extLst>
      <p:ext uri="{BB962C8B-B14F-4D97-AF65-F5344CB8AC3E}">
        <p14:creationId xmlns:p14="http://schemas.microsoft.com/office/powerpoint/2010/main" val="409222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3B21-653C-EA3F-40DD-3E3479613DA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8CD7C8D-D934-87A0-F3EC-375EF8DCE128}"/>
              </a:ext>
            </a:extLst>
          </p:cNvPr>
          <p:cNvPicPr>
            <a:picLocks noGrp="1" noChangeAspect="1"/>
          </p:cNvPicPr>
          <p:nvPr>
            <p:ph idx="1"/>
          </p:nvPr>
        </p:nvPicPr>
        <p:blipFill>
          <a:blip r:embed="rId2"/>
          <a:stretch>
            <a:fillRect/>
          </a:stretch>
        </p:blipFill>
        <p:spPr>
          <a:xfrm>
            <a:off x="378268" y="0"/>
            <a:ext cx="9194800" cy="6477000"/>
          </a:xfrm>
        </p:spPr>
      </p:pic>
    </p:spTree>
    <p:extLst>
      <p:ext uri="{BB962C8B-B14F-4D97-AF65-F5344CB8AC3E}">
        <p14:creationId xmlns:p14="http://schemas.microsoft.com/office/powerpoint/2010/main" val="334320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B771-76D5-8D23-AD9F-DDED6F4FA8A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59EF76B-E191-394E-D3CE-1F7F1B86E534}"/>
              </a:ext>
            </a:extLst>
          </p:cNvPr>
          <p:cNvPicPr>
            <a:picLocks noGrp="1" noChangeAspect="1"/>
          </p:cNvPicPr>
          <p:nvPr>
            <p:ph idx="1"/>
          </p:nvPr>
        </p:nvPicPr>
        <p:blipFill>
          <a:blip r:embed="rId2"/>
          <a:stretch>
            <a:fillRect/>
          </a:stretch>
        </p:blipFill>
        <p:spPr>
          <a:xfrm>
            <a:off x="457200" y="266700"/>
            <a:ext cx="9893300" cy="5486400"/>
          </a:xfrm>
        </p:spPr>
      </p:pic>
    </p:spTree>
    <p:extLst>
      <p:ext uri="{BB962C8B-B14F-4D97-AF65-F5344CB8AC3E}">
        <p14:creationId xmlns:p14="http://schemas.microsoft.com/office/powerpoint/2010/main" val="3314713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6ED6-DE71-F5F7-0308-0815B010041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E3DE7B1-7E35-C050-68FD-D7692D377E04}"/>
              </a:ext>
            </a:extLst>
          </p:cNvPr>
          <p:cNvPicPr>
            <a:picLocks noGrp="1" noChangeAspect="1"/>
          </p:cNvPicPr>
          <p:nvPr>
            <p:ph idx="1"/>
          </p:nvPr>
        </p:nvPicPr>
        <p:blipFill>
          <a:blip r:embed="rId2"/>
          <a:stretch>
            <a:fillRect/>
          </a:stretch>
        </p:blipFill>
        <p:spPr>
          <a:xfrm>
            <a:off x="406400" y="0"/>
            <a:ext cx="9804400" cy="6248400"/>
          </a:xfrm>
        </p:spPr>
      </p:pic>
    </p:spTree>
    <p:extLst>
      <p:ext uri="{BB962C8B-B14F-4D97-AF65-F5344CB8AC3E}">
        <p14:creationId xmlns:p14="http://schemas.microsoft.com/office/powerpoint/2010/main" val="846756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4D21-3646-EBAF-DAE4-91966F131C6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CEDEE17-05D7-BB3A-8A76-1700F3BF0F38}"/>
              </a:ext>
            </a:extLst>
          </p:cNvPr>
          <p:cNvPicPr>
            <a:picLocks noGrp="1" noChangeAspect="1"/>
          </p:cNvPicPr>
          <p:nvPr>
            <p:ph idx="1"/>
          </p:nvPr>
        </p:nvPicPr>
        <p:blipFill>
          <a:blip r:embed="rId2"/>
          <a:stretch>
            <a:fillRect/>
          </a:stretch>
        </p:blipFill>
        <p:spPr>
          <a:xfrm>
            <a:off x="677334" y="101600"/>
            <a:ext cx="9804400" cy="5613400"/>
          </a:xfrm>
        </p:spPr>
      </p:pic>
    </p:spTree>
    <p:extLst>
      <p:ext uri="{BB962C8B-B14F-4D97-AF65-F5344CB8AC3E}">
        <p14:creationId xmlns:p14="http://schemas.microsoft.com/office/powerpoint/2010/main" val="176833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85CD-CAB7-7ACE-748F-4148F5464A1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5489474-CD6F-7E24-E7E9-2A631AF4217E}"/>
              </a:ext>
            </a:extLst>
          </p:cNvPr>
          <p:cNvPicPr>
            <a:picLocks noGrp="1" noChangeAspect="1"/>
          </p:cNvPicPr>
          <p:nvPr>
            <p:ph idx="1"/>
          </p:nvPr>
        </p:nvPicPr>
        <p:blipFill>
          <a:blip r:embed="rId2"/>
          <a:stretch>
            <a:fillRect/>
          </a:stretch>
        </p:blipFill>
        <p:spPr>
          <a:xfrm>
            <a:off x="419100" y="393700"/>
            <a:ext cx="10058400" cy="5740400"/>
          </a:xfrm>
        </p:spPr>
      </p:pic>
    </p:spTree>
    <p:extLst>
      <p:ext uri="{BB962C8B-B14F-4D97-AF65-F5344CB8AC3E}">
        <p14:creationId xmlns:p14="http://schemas.microsoft.com/office/powerpoint/2010/main" val="421206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56E8-A687-6928-B01D-6EC318305C0C}"/>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3343FA8-DD77-2117-8F7E-8C2B23D6C5B3}"/>
              </a:ext>
            </a:extLst>
          </p:cNvPr>
          <p:cNvSpPr>
            <a:spLocks noGrp="1"/>
          </p:cNvSpPr>
          <p:nvPr>
            <p:ph idx="1"/>
          </p:nvPr>
        </p:nvSpPr>
        <p:spPr>
          <a:xfrm>
            <a:off x="1485900" y="1479550"/>
            <a:ext cx="9601200" cy="3581400"/>
          </a:xfrm>
        </p:spPr>
        <p:txBody>
          <a:bodyPr>
            <a:noAutofit/>
          </a:bodyPr>
          <a:lstStyle/>
          <a:p>
            <a:r>
              <a:rPr lang="en-US" dirty="0"/>
              <a:t>What is Android?</a:t>
            </a:r>
          </a:p>
          <a:p>
            <a:r>
              <a:rPr lang="en-US" dirty="0"/>
              <a:t>History of Android</a:t>
            </a:r>
          </a:p>
          <a:p>
            <a:r>
              <a:rPr lang="en-US" dirty="0"/>
              <a:t>Android Architecture</a:t>
            </a:r>
          </a:p>
          <a:p>
            <a:r>
              <a:rPr lang="en-US" dirty="0"/>
              <a:t>Components of Android App</a:t>
            </a:r>
          </a:p>
          <a:p>
            <a:r>
              <a:rPr lang="en-IN" dirty="0"/>
              <a:t>Android Studio</a:t>
            </a:r>
          </a:p>
          <a:p>
            <a:r>
              <a:rPr lang="en-IN" dirty="0"/>
              <a:t>System Requirements</a:t>
            </a:r>
          </a:p>
          <a:p>
            <a:r>
              <a:rPr lang="en-IN" dirty="0"/>
              <a:t>Developing Your First App</a:t>
            </a:r>
          </a:p>
          <a:p>
            <a:r>
              <a:rPr lang="en-IN" dirty="0"/>
              <a:t>Programming Language Use</a:t>
            </a:r>
          </a:p>
          <a:p>
            <a:r>
              <a:rPr lang="en-IN" dirty="0"/>
              <a:t>Conclusion</a:t>
            </a:r>
          </a:p>
          <a:p>
            <a:r>
              <a:rPr lang="en-IN" dirty="0"/>
              <a:t>Reference</a:t>
            </a:r>
          </a:p>
        </p:txBody>
      </p:sp>
    </p:spTree>
    <p:extLst>
      <p:ext uri="{BB962C8B-B14F-4D97-AF65-F5344CB8AC3E}">
        <p14:creationId xmlns:p14="http://schemas.microsoft.com/office/powerpoint/2010/main" val="258986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21D0-0BD9-A244-C903-FE65DF4EAE65}"/>
              </a:ext>
            </a:extLst>
          </p:cNvPr>
          <p:cNvSpPr>
            <a:spLocks noGrp="1"/>
          </p:cNvSpPr>
          <p:nvPr>
            <p:ph type="title"/>
          </p:nvPr>
        </p:nvSpPr>
        <p:spPr>
          <a:xfrm>
            <a:off x="677334" y="0"/>
            <a:ext cx="8596668" cy="1930400"/>
          </a:xfrm>
        </p:spPr>
        <p:txBody>
          <a:bodyPr/>
          <a:lstStyle/>
          <a:p>
            <a:endParaRPr lang="en-IN" dirty="0"/>
          </a:p>
        </p:txBody>
      </p:sp>
      <p:pic>
        <p:nvPicPr>
          <p:cNvPr id="5" name="Content Placeholder 4">
            <a:extLst>
              <a:ext uri="{FF2B5EF4-FFF2-40B4-BE49-F238E27FC236}">
                <a16:creationId xmlns:a16="http://schemas.microsoft.com/office/drawing/2014/main" id="{1DD059BA-74F6-40B9-8C13-C4B33CD9727F}"/>
              </a:ext>
            </a:extLst>
          </p:cNvPr>
          <p:cNvPicPr>
            <a:picLocks noGrp="1" noChangeAspect="1"/>
          </p:cNvPicPr>
          <p:nvPr>
            <p:ph idx="1"/>
          </p:nvPr>
        </p:nvPicPr>
        <p:blipFill>
          <a:blip r:embed="rId2"/>
          <a:stretch>
            <a:fillRect/>
          </a:stretch>
        </p:blipFill>
        <p:spPr>
          <a:xfrm>
            <a:off x="-177934" y="-88900"/>
            <a:ext cx="11366634" cy="6731000"/>
          </a:xfrm>
        </p:spPr>
      </p:pic>
    </p:spTree>
    <p:extLst>
      <p:ext uri="{BB962C8B-B14F-4D97-AF65-F5344CB8AC3E}">
        <p14:creationId xmlns:p14="http://schemas.microsoft.com/office/powerpoint/2010/main" val="1601765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E6CC-79A0-BC62-0242-C1EDD884350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71FF66A-AE65-F95F-2303-6EB222BB0AF3}"/>
              </a:ext>
            </a:extLst>
          </p:cNvPr>
          <p:cNvPicPr>
            <a:picLocks noGrp="1" noChangeAspect="1"/>
          </p:cNvPicPr>
          <p:nvPr>
            <p:ph idx="1"/>
          </p:nvPr>
        </p:nvPicPr>
        <p:blipFill>
          <a:blip r:embed="rId2"/>
          <a:stretch>
            <a:fillRect/>
          </a:stretch>
        </p:blipFill>
        <p:spPr>
          <a:xfrm>
            <a:off x="127000" y="0"/>
            <a:ext cx="10274300" cy="6553200"/>
          </a:xfrm>
        </p:spPr>
      </p:pic>
    </p:spTree>
    <p:extLst>
      <p:ext uri="{BB962C8B-B14F-4D97-AF65-F5344CB8AC3E}">
        <p14:creationId xmlns:p14="http://schemas.microsoft.com/office/powerpoint/2010/main" val="3007845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BC5E-E7A0-2E05-4628-BC94CB579FA6}"/>
              </a:ext>
            </a:extLst>
          </p:cNvPr>
          <p:cNvSpPr>
            <a:spLocks noGrp="1"/>
          </p:cNvSpPr>
          <p:nvPr>
            <p:ph type="title"/>
          </p:nvPr>
        </p:nvSpPr>
        <p:spPr/>
        <p:txBody>
          <a:bodyPr/>
          <a:lstStyle/>
          <a:p>
            <a:r>
              <a:rPr lang="en-US" dirty="0"/>
              <a:t>Programming languages</a:t>
            </a:r>
            <a:endParaRPr lang="en-IN" dirty="0"/>
          </a:p>
        </p:txBody>
      </p:sp>
      <p:sp>
        <p:nvSpPr>
          <p:cNvPr id="3" name="Content Placeholder 2">
            <a:extLst>
              <a:ext uri="{FF2B5EF4-FFF2-40B4-BE49-F238E27FC236}">
                <a16:creationId xmlns:a16="http://schemas.microsoft.com/office/drawing/2014/main" id="{AECEB21D-81F0-0FAB-731F-B33449F2031D}"/>
              </a:ext>
            </a:extLst>
          </p:cNvPr>
          <p:cNvSpPr>
            <a:spLocks noGrp="1"/>
          </p:cNvSpPr>
          <p:nvPr>
            <p:ph idx="1"/>
          </p:nvPr>
        </p:nvSpPr>
        <p:spPr/>
        <p:txBody>
          <a:bodyPr/>
          <a:lstStyle/>
          <a:p>
            <a:r>
              <a:rPr lang="en-IN" b="1" dirty="0"/>
              <a:t>1️⃣ Kotlin (Recommended by Google)</a:t>
            </a:r>
          </a:p>
          <a:p>
            <a:r>
              <a:rPr lang="en-IN" dirty="0"/>
              <a:t>🔹 </a:t>
            </a:r>
            <a:r>
              <a:rPr lang="en-IN" b="1" dirty="0"/>
              <a:t>Best for:</a:t>
            </a:r>
            <a:r>
              <a:rPr lang="en-IN" dirty="0"/>
              <a:t> Native Android apps</a:t>
            </a:r>
            <a:br>
              <a:rPr lang="en-IN" dirty="0"/>
            </a:br>
            <a:r>
              <a:rPr lang="en-IN" dirty="0"/>
              <a:t>🔹 </a:t>
            </a:r>
            <a:r>
              <a:rPr lang="en-IN" b="1" dirty="0"/>
              <a:t>Why?</a:t>
            </a:r>
            <a:br>
              <a:rPr lang="en-IN" dirty="0"/>
            </a:br>
            <a:r>
              <a:rPr lang="en-IN" dirty="0"/>
              <a:t>✅ Officially recommended by Google for Android development</a:t>
            </a:r>
            <a:br>
              <a:rPr lang="en-IN" dirty="0"/>
            </a:br>
            <a:r>
              <a:rPr lang="en-IN" dirty="0"/>
              <a:t>✅ Concise &amp; expressive syntax (less boilerplate code than Java)</a:t>
            </a:r>
            <a:br>
              <a:rPr lang="en-IN" dirty="0"/>
            </a:br>
            <a:r>
              <a:rPr lang="en-IN" dirty="0"/>
              <a:t>✅ Fully interoperable with Java</a:t>
            </a:r>
            <a:br>
              <a:rPr lang="en-IN" dirty="0"/>
            </a:br>
            <a:r>
              <a:rPr lang="en-IN" dirty="0"/>
              <a:t>✅ Safer (reduces </a:t>
            </a:r>
            <a:r>
              <a:rPr lang="en-IN" dirty="0" err="1"/>
              <a:t>NullPointerException</a:t>
            </a:r>
            <a:r>
              <a:rPr lang="en-IN" dirty="0"/>
              <a:t> errors)</a:t>
            </a:r>
            <a:br>
              <a:rPr lang="en-IN" dirty="0"/>
            </a:br>
            <a:r>
              <a:rPr lang="en-IN" dirty="0"/>
              <a:t>✅ Works with Jetpack Compose (modern UI toolkit)</a:t>
            </a:r>
          </a:p>
          <a:p>
            <a:endParaRPr lang="en-IN" dirty="0"/>
          </a:p>
        </p:txBody>
      </p:sp>
    </p:spTree>
    <p:extLst>
      <p:ext uri="{BB962C8B-B14F-4D97-AF65-F5344CB8AC3E}">
        <p14:creationId xmlns:p14="http://schemas.microsoft.com/office/powerpoint/2010/main" val="261572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E137-1DB1-22C7-23C0-241FA170A0E8}"/>
              </a:ext>
            </a:extLst>
          </p:cNvPr>
          <p:cNvSpPr>
            <a:spLocks noGrp="1"/>
          </p:cNvSpPr>
          <p:nvPr>
            <p:ph type="title"/>
          </p:nvPr>
        </p:nvSpPr>
        <p:spPr>
          <a:xfrm>
            <a:off x="1460500" y="571500"/>
            <a:ext cx="9601200" cy="1485900"/>
          </a:xfrm>
        </p:spPr>
        <p:txBody>
          <a:bodyPr>
            <a:normAutofit/>
          </a:bodyPr>
          <a:lstStyle/>
          <a:p>
            <a:r>
              <a:rPr lang="en-IN" sz="2400" dirty="0"/>
              <a:t>Java (Traditional Language for Android)</a:t>
            </a:r>
          </a:p>
        </p:txBody>
      </p:sp>
      <p:sp>
        <p:nvSpPr>
          <p:cNvPr id="3" name="Content Placeholder 2">
            <a:extLst>
              <a:ext uri="{FF2B5EF4-FFF2-40B4-BE49-F238E27FC236}">
                <a16:creationId xmlns:a16="http://schemas.microsoft.com/office/drawing/2014/main" id="{3911FA09-0138-6985-2C90-9BFCEED92425}"/>
              </a:ext>
            </a:extLst>
          </p:cNvPr>
          <p:cNvSpPr>
            <a:spLocks noGrp="1"/>
          </p:cNvSpPr>
          <p:nvPr>
            <p:ph idx="1"/>
          </p:nvPr>
        </p:nvSpPr>
        <p:spPr/>
        <p:txBody>
          <a:bodyPr/>
          <a:lstStyle/>
          <a:p>
            <a:r>
              <a:rPr lang="en-IN" dirty="0"/>
              <a:t>🔹 </a:t>
            </a:r>
            <a:r>
              <a:rPr lang="en-IN" b="1" dirty="0"/>
              <a:t>Best for:</a:t>
            </a:r>
            <a:r>
              <a:rPr lang="en-IN" dirty="0"/>
              <a:t> Legacy Android apps, enterprise applications</a:t>
            </a:r>
            <a:br>
              <a:rPr lang="en-IN" dirty="0"/>
            </a:br>
            <a:r>
              <a:rPr lang="en-IN" dirty="0"/>
              <a:t>🔹 </a:t>
            </a:r>
            <a:r>
              <a:rPr lang="en-IN" b="1" dirty="0"/>
              <a:t>Why?</a:t>
            </a:r>
            <a:br>
              <a:rPr lang="en-IN" dirty="0"/>
            </a:br>
            <a:r>
              <a:rPr lang="en-IN" dirty="0"/>
              <a:t>✅ Long-time official language for Android</a:t>
            </a:r>
            <a:br>
              <a:rPr lang="en-IN" dirty="0"/>
            </a:br>
            <a:r>
              <a:rPr lang="en-IN" dirty="0"/>
              <a:t>✅ Huge community support</a:t>
            </a:r>
            <a:br>
              <a:rPr lang="en-IN" dirty="0"/>
            </a:br>
            <a:r>
              <a:rPr lang="en-IN" dirty="0"/>
              <a:t>✅ Compatible with most Android libraries</a:t>
            </a:r>
            <a:br>
              <a:rPr lang="en-IN" dirty="0"/>
            </a:br>
            <a:r>
              <a:rPr lang="en-IN" dirty="0"/>
              <a:t>✅ Runs on the JVM (Java Virtual Machine)</a:t>
            </a:r>
          </a:p>
        </p:txBody>
      </p:sp>
    </p:spTree>
    <p:extLst>
      <p:ext uri="{BB962C8B-B14F-4D97-AF65-F5344CB8AC3E}">
        <p14:creationId xmlns:p14="http://schemas.microsoft.com/office/powerpoint/2010/main" val="73621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E719-2F15-522E-AF25-AF3752A5903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BBFC80CA-321E-1081-B1FF-CA34545B124B}"/>
              </a:ext>
            </a:extLst>
          </p:cNvPr>
          <p:cNvSpPr>
            <a:spLocks noGrp="1"/>
          </p:cNvSpPr>
          <p:nvPr>
            <p:ph idx="1"/>
          </p:nvPr>
        </p:nvSpPr>
        <p:spPr/>
        <p:txBody>
          <a:bodyPr>
            <a:normAutofit fontScale="92500" lnSpcReduction="10000"/>
          </a:bodyPr>
          <a:lstStyle/>
          <a:p>
            <a:r>
              <a:rPr lang="en-US" dirty="0"/>
              <a:t>Android programming is a powerful and versatile skill that allows developers to create innovative mobile applications for millions of users worldwide. With languages like </a:t>
            </a:r>
            <a:r>
              <a:rPr lang="en-US" b="1" dirty="0"/>
              <a:t>Kotlin (recommended by Google)</a:t>
            </a:r>
            <a:r>
              <a:rPr lang="en-US" dirty="0"/>
              <a:t>, </a:t>
            </a:r>
            <a:r>
              <a:rPr lang="en-US" b="1" dirty="0"/>
              <a:t>Java (legacy support)</a:t>
            </a:r>
            <a:r>
              <a:rPr lang="en-US" dirty="0"/>
              <a:t>, and frameworks like </a:t>
            </a:r>
            <a:r>
              <a:rPr lang="en-US" b="1" dirty="0"/>
              <a:t>Flutter (Dart) and React Native (JavaScript)</a:t>
            </a:r>
            <a:r>
              <a:rPr lang="en-US" dirty="0"/>
              <a:t>, developers have multiple options to build apps efficiently.</a:t>
            </a:r>
          </a:p>
          <a:p>
            <a:r>
              <a:rPr lang="en-US" dirty="0"/>
              <a:t>Mastering </a:t>
            </a:r>
            <a:r>
              <a:rPr lang="en-US" b="1" dirty="0"/>
              <a:t>Android Studio, Jetpack libraries, and modern UI tools like Jetpack Compose</a:t>
            </a:r>
            <a:r>
              <a:rPr lang="en-US" dirty="0"/>
              <a:t> is essential for creating high-performance and user-friendly apps. Additionally, leveraging </a:t>
            </a:r>
            <a:r>
              <a:rPr lang="en-US" b="1" dirty="0"/>
              <a:t>APIs, databases, and cloud services</a:t>
            </a:r>
            <a:r>
              <a:rPr lang="en-US" dirty="0"/>
              <a:t> enhances app functionality and scalability.</a:t>
            </a:r>
          </a:p>
          <a:p>
            <a:r>
              <a:rPr lang="en-US" dirty="0"/>
              <a:t>With a vast community, extensive documentation, and numerous learning resources available, anyone can start and excel in </a:t>
            </a:r>
            <a:r>
              <a:rPr lang="en-US" b="1" dirty="0"/>
              <a:t>Android development</a:t>
            </a:r>
            <a:r>
              <a:rPr lang="en-US" dirty="0"/>
              <a:t>—whether as a beginner or an experienced programmer. The future of Android development continues to evolve with </a:t>
            </a:r>
            <a:r>
              <a:rPr lang="en-US" b="1" dirty="0"/>
              <a:t>AI, AR/VR, and cross-platform technologies</a:t>
            </a:r>
            <a:r>
              <a:rPr lang="en-US" dirty="0"/>
              <a:t>, making it an exciting field to explore.</a:t>
            </a:r>
          </a:p>
          <a:p>
            <a:endParaRPr lang="en-IN" dirty="0"/>
          </a:p>
        </p:txBody>
      </p:sp>
    </p:spTree>
    <p:extLst>
      <p:ext uri="{BB962C8B-B14F-4D97-AF65-F5344CB8AC3E}">
        <p14:creationId xmlns:p14="http://schemas.microsoft.com/office/powerpoint/2010/main" val="105273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6BF9-8E30-59F9-0CB9-86B71F8D6D45}"/>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67D0804-2CF4-1D07-FF02-1BD1AEA3A9F2}"/>
              </a:ext>
            </a:extLst>
          </p:cNvPr>
          <p:cNvSpPr>
            <a:spLocks noGrp="1"/>
          </p:cNvSpPr>
          <p:nvPr>
            <p:ph idx="1"/>
          </p:nvPr>
        </p:nvSpPr>
        <p:spPr/>
        <p:txBody>
          <a:bodyPr>
            <a:normAutofit/>
          </a:bodyPr>
          <a:lstStyle/>
          <a:p>
            <a:r>
              <a:rPr lang="en-IN" sz="2400" dirty="0"/>
              <a:t>Official Documentation &amp; Guides</a:t>
            </a:r>
          </a:p>
          <a:p>
            <a:r>
              <a:rPr lang="en-IN" sz="2400" dirty="0"/>
              <a:t>Books &amp; eBooks</a:t>
            </a:r>
          </a:p>
        </p:txBody>
      </p:sp>
    </p:spTree>
    <p:extLst>
      <p:ext uri="{BB962C8B-B14F-4D97-AF65-F5344CB8AC3E}">
        <p14:creationId xmlns:p14="http://schemas.microsoft.com/office/powerpoint/2010/main" val="101215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C580-47BE-C582-0609-21050995F1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1A203A-50F8-4941-0EE3-246E4C0116A9}"/>
              </a:ext>
            </a:extLst>
          </p:cNvPr>
          <p:cNvSpPr>
            <a:spLocks noGrp="1"/>
          </p:cNvSpPr>
          <p:nvPr>
            <p:ph idx="1"/>
          </p:nvPr>
        </p:nvSpPr>
        <p:spPr/>
        <p:txBody>
          <a:bodyPr>
            <a:normAutofit/>
          </a:bodyPr>
          <a:lstStyle/>
          <a:p>
            <a:endParaRPr lang="en-US" sz="4400" b="1" dirty="0"/>
          </a:p>
          <a:p>
            <a:endParaRPr lang="en-US" sz="4400" b="1" dirty="0"/>
          </a:p>
          <a:p>
            <a:r>
              <a:rPr lang="en-US" sz="4800" b="1" dirty="0"/>
              <a:t>Thank You</a:t>
            </a:r>
          </a:p>
        </p:txBody>
      </p:sp>
    </p:spTree>
    <p:extLst>
      <p:ext uri="{BB962C8B-B14F-4D97-AF65-F5344CB8AC3E}">
        <p14:creationId xmlns:p14="http://schemas.microsoft.com/office/powerpoint/2010/main" val="121269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FC1B-C546-CCB9-1E76-E0AFC7C3F602}"/>
              </a:ext>
            </a:extLst>
          </p:cNvPr>
          <p:cNvSpPr>
            <a:spLocks noGrp="1"/>
          </p:cNvSpPr>
          <p:nvPr>
            <p:ph type="title"/>
          </p:nvPr>
        </p:nvSpPr>
        <p:spPr/>
        <p:txBody>
          <a:bodyPr/>
          <a:lstStyle/>
          <a:p>
            <a:r>
              <a:rPr lang="en-US" dirty="0"/>
              <a:t>What is Android?</a:t>
            </a:r>
            <a:br>
              <a:rPr lang="en-US" dirty="0"/>
            </a:br>
            <a:endParaRPr lang="en-IN" dirty="0"/>
          </a:p>
        </p:txBody>
      </p:sp>
      <p:sp>
        <p:nvSpPr>
          <p:cNvPr id="3" name="Content Placeholder 2">
            <a:extLst>
              <a:ext uri="{FF2B5EF4-FFF2-40B4-BE49-F238E27FC236}">
                <a16:creationId xmlns:a16="http://schemas.microsoft.com/office/drawing/2014/main" id="{6031363B-5E11-D00B-A4C9-DB03CEB72B4E}"/>
              </a:ext>
            </a:extLst>
          </p:cNvPr>
          <p:cNvSpPr>
            <a:spLocks noGrp="1"/>
          </p:cNvSpPr>
          <p:nvPr>
            <p:ph idx="1"/>
          </p:nvPr>
        </p:nvSpPr>
        <p:spPr/>
        <p:txBody>
          <a:bodyPr>
            <a:normAutofit fontScale="92500" lnSpcReduction="10000"/>
          </a:bodyPr>
          <a:lstStyle/>
          <a:p>
            <a:r>
              <a:rPr lang="en-US" dirty="0"/>
              <a:t>Android is an open-source operating system developed by </a:t>
            </a:r>
            <a:r>
              <a:rPr lang="en-US" b="1" dirty="0"/>
              <a:t>Google</a:t>
            </a:r>
            <a:r>
              <a:rPr lang="en-US" dirty="0"/>
              <a:t> for </a:t>
            </a:r>
            <a:r>
              <a:rPr lang="en-US" b="1" dirty="0"/>
              <a:t>smartphones, tablets, smart TVs, wearables, and other devices</a:t>
            </a:r>
            <a:r>
              <a:rPr lang="en-US" dirty="0"/>
              <a:t>. It is based on the </a:t>
            </a:r>
            <a:r>
              <a:rPr lang="en-US" b="1" dirty="0"/>
              <a:t>Linux kernel</a:t>
            </a:r>
            <a:r>
              <a:rPr lang="en-US" dirty="0"/>
              <a:t> and is the most widely used mobile operating system in the world.</a:t>
            </a:r>
          </a:p>
          <a:p>
            <a:r>
              <a:rPr lang="en-US" b="1" dirty="0"/>
              <a:t>Key Features of Android:</a:t>
            </a:r>
          </a:p>
          <a:p>
            <a:pPr>
              <a:buFont typeface="Arial" panose="020B0604020202020204" pitchFamily="34" charset="0"/>
              <a:buChar char="•"/>
            </a:pPr>
            <a:r>
              <a:rPr lang="en-US" b="1" dirty="0"/>
              <a:t>Open-source:</a:t>
            </a:r>
            <a:r>
              <a:rPr lang="en-US" dirty="0"/>
              <a:t> Developers can modify and customize it.</a:t>
            </a:r>
          </a:p>
          <a:p>
            <a:pPr>
              <a:buFont typeface="Arial" panose="020B0604020202020204" pitchFamily="34" charset="0"/>
              <a:buChar char="•"/>
            </a:pPr>
            <a:r>
              <a:rPr lang="en-US" b="1" dirty="0"/>
              <a:t>Google Services Integration:</a:t>
            </a:r>
            <a:r>
              <a:rPr lang="en-US" dirty="0"/>
              <a:t> Comes with apps like Gmail, Google Maps, and Play Store.</a:t>
            </a:r>
          </a:p>
          <a:p>
            <a:pPr>
              <a:buFont typeface="Arial" panose="020B0604020202020204" pitchFamily="34" charset="0"/>
              <a:buChar char="•"/>
            </a:pPr>
            <a:r>
              <a:rPr lang="en-US" b="1" dirty="0"/>
              <a:t>App Support:</a:t>
            </a:r>
            <a:r>
              <a:rPr lang="en-US" dirty="0"/>
              <a:t> Millions of apps available on the Google Play Store.</a:t>
            </a:r>
          </a:p>
          <a:p>
            <a:pPr>
              <a:buFont typeface="Arial" panose="020B0604020202020204" pitchFamily="34" charset="0"/>
              <a:buChar char="•"/>
            </a:pPr>
            <a:r>
              <a:rPr lang="en-US" b="1" dirty="0"/>
              <a:t>Customization:</a:t>
            </a:r>
            <a:r>
              <a:rPr lang="en-US" dirty="0"/>
              <a:t> Allows users to change themes, icons, and widgets.</a:t>
            </a:r>
          </a:p>
          <a:p>
            <a:pPr>
              <a:buFont typeface="Arial" panose="020B0604020202020204" pitchFamily="34" charset="0"/>
              <a:buChar char="•"/>
            </a:pPr>
            <a:r>
              <a:rPr lang="en-US" b="1" dirty="0"/>
              <a:t>Multi-device Compatibility:</a:t>
            </a:r>
            <a:r>
              <a:rPr lang="en-US" dirty="0"/>
              <a:t> Runs on phones, tablets, smartwatches (Wear OS), TVs (Android TV), and cars (Android Auto).</a:t>
            </a:r>
          </a:p>
          <a:p>
            <a:endParaRPr lang="en-IN" dirty="0"/>
          </a:p>
        </p:txBody>
      </p:sp>
    </p:spTree>
    <p:extLst>
      <p:ext uri="{BB962C8B-B14F-4D97-AF65-F5344CB8AC3E}">
        <p14:creationId xmlns:p14="http://schemas.microsoft.com/office/powerpoint/2010/main" val="361787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C45C-E96F-6AAA-2083-82E5F7337768}"/>
              </a:ext>
            </a:extLst>
          </p:cNvPr>
          <p:cNvSpPr>
            <a:spLocks noGrp="1"/>
          </p:cNvSpPr>
          <p:nvPr>
            <p:ph type="title"/>
          </p:nvPr>
        </p:nvSpPr>
        <p:spPr/>
        <p:txBody>
          <a:bodyPr/>
          <a:lstStyle/>
          <a:p>
            <a:r>
              <a:rPr lang="en-US" dirty="0"/>
              <a:t>History Of Android</a:t>
            </a:r>
            <a:endParaRPr lang="en-IN" dirty="0"/>
          </a:p>
        </p:txBody>
      </p:sp>
      <p:sp>
        <p:nvSpPr>
          <p:cNvPr id="3" name="Content Placeholder 2">
            <a:extLst>
              <a:ext uri="{FF2B5EF4-FFF2-40B4-BE49-F238E27FC236}">
                <a16:creationId xmlns:a16="http://schemas.microsoft.com/office/drawing/2014/main" id="{B4EEA268-0239-6B25-C6BB-68CA067CDDEA}"/>
              </a:ext>
            </a:extLst>
          </p:cNvPr>
          <p:cNvSpPr>
            <a:spLocks noGrp="1"/>
          </p:cNvSpPr>
          <p:nvPr>
            <p:ph idx="1"/>
          </p:nvPr>
        </p:nvSpPr>
        <p:spPr/>
        <p:txBody>
          <a:bodyPr/>
          <a:lstStyle/>
          <a:p>
            <a:r>
              <a:rPr lang="en-US" b="0" i="0" dirty="0">
                <a:solidFill>
                  <a:schemeClr val="tx1"/>
                </a:solidFill>
                <a:effectLst/>
                <a:latin typeface="Nunito" panose="020F0502020204030204" pitchFamily="2" charset="0"/>
              </a:rPr>
              <a:t>The story of Android dates back to 2003 when </a:t>
            </a:r>
            <a:r>
              <a:rPr lang="en-US" b="1" i="0" dirty="0">
                <a:solidFill>
                  <a:schemeClr val="tx1"/>
                </a:solidFill>
                <a:effectLst/>
                <a:latin typeface="Nunito" panose="020F0502020204030204" pitchFamily="2" charset="0"/>
              </a:rPr>
              <a:t>Andy Rubin, Rich Miner, Nick Sears, and Chris</a:t>
            </a:r>
            <a:r>
              <a:rPr lang="en-US" b="0" i="0" dirty="0">
                <a:solidFill>
                  <a:schemeClr val="tx1"/>
                </a:solidFill>
                <a:effectLst/>
                <a:latin typeface="Nunito" panose="020F0502020204030204" pitchFamily="2" charset="0"/>
              </a:rPr>
              <a:t> </a:t>
            </a:r>
            <a:r>
              <a:rPr lang="en-US" b="1" i="0" dirty="0">
                <a:solidFill>
                  <a:schemeClr val="tx1"/>
                </a:solidFill>
                <a:effectLst/>
                <a:latin typeface="Nunito" panose="020F0502020204030204" pitchFamily="2" charset="0"/>
              </a:rPr>
              <a:t>White</a:t>
            </a:r>
            <a:r>
              <a:rPr lang="en-US" b="0" i="0" dirty="0">
                <a:solidFill>
                  <a:schemeClr val="tx1"/>
                </a:solidFill>
                <a:effectLst/>
                <a:latin typeface="Nunito" panose="020F0502020204030204" pitchFamily="2" charset="0"/>
              </a:rPr>
              <a:t> co-founded a start-up </a:t>
            </a:r>
            <a:r>
              <a:rPr lang="en-US" b="1" i="1" dirty="0">
                <a:solidFill>
                  <a:schemeClr val="tx1"/>
                </a:solidFill>
                <a:effectLst/>
                <a:latin typeface="Nunito" panose="020F0502020204030204" pitchFamily="2" charset="0"/>
              </a:rPr>
              <a:t>Android Inc.</a:t>
            </a:r>
            <a:r>
              <a:rPr lang="en-US" b="0" i="0" dirty="0">
                <a:solidFill>
                  <a:schemeClr val="tx1"/>
                </a:solidFill>
                <a:effectLst/>
                <a:latin typeface="Nunito" panose="020F0502020204030204" pitchFamily="2" charset="0"/>
              </a:rPr>
              <a:t> in </a:t>
            </a:r>
            <a:r>
              <a:rPr lang="en-US" b="1" i="0" dirty="0">
                <a:solidFill>
                  <a:schemeClr val="tx1"/>
                </a:solidFill>
                <a:effectLst/>
                <a:latin typeface="Nunito" panose="020F0502020204030204" pitchFamily="2" charset="0"/>
              </a:rPr>
              <a:t>Palo Alto, California</a:t>
            </a:r>
            <a:r>
              <a:rPr lang="en-US" b="0" i="0" dirty="0">
                <a:solidFill>
                  <a:schemeClr val="tx1"/>
                </a:solidFill>
                <a:effectLst/>
                <a:latin typeface="Nunito" panose="020F0502020204030204" pitchFamily="2" charset="0"/>
              </a:rPr>
              <a:t>. However, the company was later faced with the insufficiency of funds which brought Google into the picture. Google could sense the potential the product carried within and sealed a deal worth $50 Million to acquire Android in 2005. All the four Co-founders soon moved to the </a:t>
            </a:r>
            <a:r>
              <a:rPr lang="en-US" b="1" i="0" dirty="0">
                <a:solidFill>
                  <a:schemeClr val="tx1"/>
                </a:solidFill>
                <a:effectLst/>
                <a:latin typeface="Nunito" panose="020F0502020204030204" pitchFamily="2" charset="0"/>
              </a:rPr>
              <a:t>Googleplex</a:t>
            </a:r>
            <a:r>
              <a:rPr lang="en-US" b="0" i="0" dirty="0">
                <a:solidFill>
                  <a:schemeClr val="tx1"/>
                </a:solidFill>
                <a:effectLst/>
                <a:latin typeface="Nunito" panose="020F0502020204030204" pitchFamily="2" charset="0"/>
              </a:rPr>
              <a:t> to continue to develop the OS further under their new owners. The first public Android Beta Version 1.0 was</a:t>
            </a:r>
          </a:p>
          <a:p>
            <a:r>
              <a:rPr lang="en-US" b="0" i="0" dirty="0">
                <a:solidFill>
                  <a:schemeClr val="tx1"/>
                </a:solidFill>
                <a:effectLst/>
                <a:latin typeface="Nunito" panose="020F0502020204030204" pitchFamily="2" charset="0"/>
              </a:rPr>
              <a:t> finally published on</a:t>
            </a:r>
            <a:r>
              <a:rPr lang="en-US" b="1" i="0" dirty="0">
                <a:solidFill>
                  <a:schemeClr val="tx1"/>
                </a:solidFill>
                <a:effectLst/>
                <a:latin typeface="Nunito" panose="020F0502020204030204" pitchFamily="2" charset="0"/>
              </a:rPr>
              <a:t> 5th November 2007</a:t>
            </a:r>
            <a:r>
              <a:rPr lang="en-US" b="0" i="0" dirty="0">
                <a:solidFill>
                  <a:schemeClr val="tx1"/>
                </a:solidFill>
                <a:effectLst/>
                <a:latin typeface="Nunito" panose="020F0502020204030204" pitchFamily="2" charset="0"/>
              </a:rPr>
              <a:t>.</a:t>
            </a:r>
          </a:p>
          <a:p>
            <a:endParaRPr lang="en-IN" dirty="0">
              <a:solidFill>
                <a:schemeClr val="tx1"/>
              </a:solidFill>
            </a:endParaRPr>
          </a:p>
        </p:txBody>
      </p:sp>
    </p:spTree>
    <p:extLst>
      <p:ext uri="{BB962C8B-B14F-4D97-AF65-F5344CB8AC3E}">
        <p14:creationId xmlns:p14="http://schemas.microsoft.com/office/powerpoint/2010/main" val="10055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D5E0-60E7-7DD0-69D1-992262F2FD64}"/>
              </a:ext>
            </a:extLst>
          </p:cNvPr>
          <p:cNvSpPr>
            <a:spLocks noGrp="1"/>
          </p:cNvSpPr>
          <p:nvPr>
            <p:ph type="title"/>
          </p:nvPr>
        </p:nvSpPr>
        <p:spPr/>
        <p:txBody>
          <a:bodyPr/>
          <a:lstStyle/>
          <a:p>
            <a:r>
              <a:rPr lang="en-US" dirty="0"/>
              <a:t>Android Architecture</a:t>
            </a:r>
            <a:endParaRPr lang="en-IN" dirty="0"/>
          </a:p>
        </p:txBody>
      </p:sp>
      <p:pic>
        <p:nvPicPr>
          <p:cNvPr id="11" name="Content Placeholder 10">
            <a:extLst>
              <a:ext uri="{FF2B5EF4-FFF2-40B4-BE49-F238E27FC236}">
                <a16:creationId xmlns:a16="http://schemas.microsoft.com/office/drawing/2014/main" id="{F4A9FF8A-CE20-A4B2-E05D-505273315E3A}"/>
              </a:ext>
            </a:extLst>
          </p:cNvPr>
          <p:cNvPicPr>
            <a:picLocks noGrp="1" noChangeAspect="1"/>
          </p:cNvPicPr>
          <p:nvPr>
            <p:ph idx="1"/>
          </p:nvPr>
        </p:nvPicPr>
        <p:blipFill>
          <a:blip r:embed="rId2"/>
          <a:stretch>
            <a:fillRect/>
          </a:stretch>
        </p:blipFill>
        <p:spPr>
          <a:xfrm>
            <a:off x="3214837" y="1674796"/>
            <a:ext cx="5736657" cy="5034012"/>
          </a:xfrm>
        </p:spPr>
      </p:pic>
    </p:spTree>
    <p:extLst>
      <p:ext uri="{BB962C8B-B14F-4D97-AF65-F5344CB8AC3E}">
        <p14:creationId xmlns:p14="http://schemas.microsoft.com/office/powerpoint/2010/main" val="343632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13C7-9FD3-23DF-11E2-16914E176617}"/>
              </a:ext>
            </a:extLst>
          </p:cNvPr>
          <p:cNvSpPr>
            <a:spLocks noGrp="1"/>
          </p:cNvSpPr>
          <p:nvPr>
            <p:ph type="title"/>
          </p:nvPr>
        </p:nvSpPr>
        <p:spPr/>
        <p:txBody>
          <a:bodyPr/>
          <a:lstStyle/>
          <a:p>
            <a:r>
              <a:rPr lang="en-US" dirty="0"/>
              <a:t>Components of Android App</a:t>
            </a:r>
            <a:endParaRPr lang="en-IN" dirty="0"/>
          </a:p>
        </p:txBody>
      </p:sp>
      <p:sp>
        <p:nvSpPr>
          <p:cNvPr id="3" name="Content Placeholder 2">
            <a:extLst>
              <a:ext uri="{FF2B5EF4-FFF2-40B4-BE49-F238E27FC236}">
                <a16:creationId xmlns:a16="http://schemas.microsoft.com/office/drawing/2014/main" id="{3E048264-B1B4-7637-EBDC-6E63DB169089}"/>
              </a:ext>
            </a:extLst>
          </p:cNvPr>
          <p:cNvSpPr>
            <a:spLocks noGrp="1"/>
          </p:cNvSpPr>
          <p:nvPr>
            <p:ph idx="1"/>
          </p:nvPr>
        </p:nvSpPr>
        <p:spPr/>
        <p:txBody>
          <a:bodyPr>
            <a:normAutofit fontScale="25000" lnSpcReduction="20000"/>
          </a:bodyPr>
          <a:lstStyle/>
          <a:p>
            <a:pPr marL="0" indent="0">
              <a:buNone/>
            </a:pPr>
            <a:endParaRPr lang="en-US" dirty="0"/>
          </a:p>
          <a:p>
            <a:endParaRPr lang="en-US" dirty="0"/>
          </a:p>
          <a:p>
            <a:r>
              <a:rPr lang="en-US" sz="8000" dirty="0"/>
              <a:t>An android component is simply a piece of code that has a well defined life cycle e.g. Activity, Receiver, Service etc. The core building blocks or fundamental components of android are activities, views, intents, services, content providers, fragments and AndroidManifest.xml.</a:t>
            </a:r>
          </a:p>
          <a:p>
            <a:endParaRPr lang="en-US" sz="8000" dirty="0"/>
          </a:p>
          <a:p>
            <a:r>
              <a:rPr lang="en-US" sz="8000" dirty="0"/>
              <a:t>Activity:</a:t>
            </a:r>
          </a:p>
          <a:p>
            <a:endParaRPr lang="en-US" sz="8000" dirty="0"/>
          </a:p>
          <a:p>
            <a:r>
              <a:rPr lang="en-US" sz="8000" dirty="0"/>
              <a:t> An activity is a class that represents a single screen. It is like a Frame in AWT.</a:t>
            </a:r>
          </a:p>
          <a:p>
            <a:endParaRPr lang="en-US" sz="8000" dirty="0"/>
          </a:p>
          <a:p>
            <a:r>
              <a:rPr lang="en-US" sz="8000" dirty="0"/>
              <a:t>View:</a:t>
            </a:r>
          </a:p>
          <a:p>
            <a:endParaRPr lang="en-US" sz="8000" dirty="0"/>
          </a:p>
          <a:p>
            <a:r>
              <a:rPr lang="en-US" sz="8000" dirty="0"/>
              <a:t> A view is the </a:t>
            </a:r>
            <a:r>
              <a:rPr lang="en-US" sz="8000" dirty="0" err="1"/>
              <a:t>Ul</a:t>
            </a:r>
            <a:r>
              <a:rPr lang="en-US" sz="8000" dirty="0"/>
              <a:t> element such as button, label, text field etc. Anything that you see is a view.</a:t>
            </a:r>
            <a:endParaRPr lang="en-IN" sz="8000" dirty="0"/>
          </a:p>
        </p:txBody>
      </p:sp>
    </p:spTree>
    <p:extLst>
      <p:ext uri="{BB962C8B-B14F-4D97-AF65-F5344CB8AC3E}">
        <p14:creationId xmlns:p14="http://schemas.microsoft.com/office/powerpoint/2010/main" val="93918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3118-A81F-311E-B560-B70B11E73D4C}"/>
              </a:ext>
            </a:extLst>
          </p:cNvPr>
          <p:cNvSpPr>
            <a:spLocks noGrp="1"/>
          </p:cNvSpPr>
          <p:nvPr>
            <p:ph type="title"/>
          </p:nvPr>
        </p:nvSpPr>
        <p:spPr>
          <a:xfrm>
            <a:off x="1556084" y="990600"/>
            <a:ext cx="9601200" cy="1485900"/>
          </a:xfrm>
        </p:spPr>
        <p:txBody>
          <a:bodyPr>
            <a:normAutofit/>
          </a:bodyPr>
          <a:lstStyle/>
          <a:p>
            <a:r>
              <a:rPr lang="en-US" sz="2400" dirty="0"/>
              <a:t>Intent</a:t>
            </a:r>
            <a:endParaRPr lang="en-IN" sz="2400" dirty="0"/>
          </a:p>
        </p:txBody>
      </p:sp>
      <p:sp>
        <p:nvSpPr>
          <p:cNvPr id="3" name="Content Placeholder 2">
            <a:extLst>
              <a:ext uri="{FF2B5EF4-FFF2-40B4-BE49-F238E27FC236}">
                <a16:creationId xmlns:a16="http://schemas.microsoft.com/office/drawing/2014/main" id="{BF0BD5BE-4A41-91FB-C6BB-B52AF3661728}"/>
              </a:ext>
            </a:extLst>
          </p:cNvPr>
          <p:cNvSpPr>
            <a:spLocks noGrp="1"/>
          </p:cNvSpPr>
          <p:nvPr>
            <p:ph idx="1"/>
          </p:nvPr>
        </p:nvSpPr>
        <p:spPr/>
        <p:txBody>
          <a:bodyPr/>
          <a:lstStyle/>
          <a:p>
            <a:r>
              <a:rPr lang="en-US" dirty="0"/>
              <a:t>In </a:t>
            </a:r>
            <a:r>
              <a:rPr lang="en-US" b="1" dirty="0"/>
              <a:t>Android development</a:t>
            </a:r>
            <a:r>
              <a:rPr lang="en-US" dirty="0"/>
              <a:t>, an </a:t>
            </a:r>
            <a:r>
              <a:rPr lang="en-US" b="1" dirty="0"/>
              <a:t>Intent</a:t>
            </a:r>
            <a:r>
              <a:rPr lang="en-US" dirty="0"/>
              <a:t> is a messaging object used to request an action from another component (such as an activity, service, or broadcast receiver). It enables communication between different parts of an app or between multiple apps.</a:t>
            </a:r>
          </a:p>
          <a:p>
            <a:r>
              <a:rPr lang="en-US" b="1" dirty="0"/>
              <a:t>Types of Intents in Android</a:t>
            </a:r>
          </a:p>
          <a:p>
            <a:pPr>
              <a:buFont typeface="+mj-lt"/>
              <a:buAutoNum type="arabicPeriod"/>
            </a:pPr>
            <a:r>
              <a:rPr lang="en-US" b="1" dirty="0"/>
              <a:t>Explicit Intent</a:t>
            </a:r>
            <a:endParaRPr lang="en-US" dirty="0"/>
          </a:p>
          <a:p>
            <a:pPr marL="742950" lvl="1" indent="-285750">
              <a:buFont typeface="+mj-lt"/>
              <a:buAutoNum type="arabicPeriod"/>
            </a:pPr>
            <a:r>
              <a:rPr lang="en-US" dirty="0"/>
              <a:t>Used to start a specific component (Activity, Service, or </a:t>
            </a:r>
            <a:r>
              <a:rPr lang="en-US" dirty="0" err="1"/>
              <a:t>BroadcastReceiver</a:t>
            </a:r>
            <a:r>
              <a:rPr lang="en-US" dirty="0"/>
              <a:t>) within the same app.</a:t>
            </a:r>
          </a:p>
          <a:p>
            <a:pPr marL="742950" lvl="1" indent="-285750">
              <a:buFont typeface="+mj-lt"/>
              <a:buAutoNum type="arabicPeriod"/>
            </a:pPr>
            <a:r>
              <a:rPr lang="en-US" dirty="0"/>
              <a:t>Example: Navigating from one activity to another.</a:t>
            </a:r>
          </a:p>
          <a:p>
            <a:endParaRPr lang="en-IN" dirty="0"/>
          </a:p>
        </p:txBody>
      </p:sp>
    </p:spTree>
    <p:extLst>
      <p:ext uri="{BB962C8B-B14F-4D97-AF65-F5344CB8AC3E}">
        <p14:creationId xmlns:p14="http://schemas.microsoft.com/office/powerpoint/2010/main" val="5980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EAFD-2156-6E8D-377A-50A96D59D5FD}"/>
              </a:ext>
            </a:extLst>
          </p:cNvPr>
          <p:cNvSpPr>
            <a:spLocks noGrp="1"/>
          </p:cNvSpPr>
          <p:nvPr>
            <p:ph type="title"/>
          </p:nvPr>
        </p:nvSpPr>
        <p:spPr>
          <a:xfrm flipV="1">
            <a:off x="1371600" y="308008"/>
            <a:ext cx="9601200" cy="377792"/>
          </a:xfrm>
        </p:spPr>
        <p:txBody>
          <a:bodyPr>
            <a:normAutofit fontScale="90000"/>
          </a:bodyPr>
          <a:lstStyle/>
          <a:p>
            <a:br>
              <a:rPr lang="en-US" dirty="0"/>
            </a:br>
            <a:endParaRPr lang="en-IN" dirty="0"/>
          </a:p>
        </p:txBody>
      </p:sp>
      <p:sp>
        <p:nvSpPr>
          <p:cNvPr id="5" name="Rectangle 2">
            <a:extLst>
              <a:ext uri="{FF2B5EF4-FFF2-40B4-BE49-F238E27FC236}">
                <a16:creationId xmlns:a16="http://schemas.microsoft.com/office/drawing/2014/main" id="{CEA6DB11-6B08-98CD-41F4-4AC0AF1D0015}"/>
              </a:ext>
            </a:extLst>
          </p:cNvPr>
          <p:cNvSpPr>
            <a:spLocks noGrp="1" noChangeArrowheads="1"/>
          </p:cNvSpPr>
          <p:nvPr>
            <p:ph idx="1"/>
          </p:nvPr>
        </p:nvSpPr>
        <p:spPr bwMode="auto">
          <a:xfrm>
            <a:off x="1233638" y="-453737"/>
            <a:ext cx="7215437"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Implicit Intent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to request an action that can be handled by any available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Opening a webpage in a browser.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en-US" sz="1800" b="0" i="0" u="none" strike="noStrike" cap="none" normalizeH="0" baseline="0" dirty="0">
                <a:ln>
                  <a:noFill/>
                </a:ln>
                <a:solidFill>
                  <a:schemeClr val="tx1"/>
                </a:solidFill>
                <a:effectLst/>
                <a:latin typeface="Arial" panose="020B0604020202020204" pitchFamily="34" charset="0"/>
              </a:rPr>
              <a:t>Intent </a:t>
            </a:r>
            <a:r>
              <a:rPr kumimoji="0" lang="fr-FR" altLang="en-US" sz="1800" b="0" i="0" u="none" strike="noStrike" cap="none" normalizeH="0" baseline="0" dirty="0" err="1">
                <a:ln>
                  <a:noFill/>
                </a:ln>
                <a:solidFill>
                  <a:schemeClr val="tx1"/>
                </a:solidFill>
                <a:effectLst/>
                <a:latin typeface="Arial" panose="020B0604020202020204" pitchFamily="34" charset="0"/>
              </a:rPr>
              <a:t>intent</a:t>
            </a:r>
            <a:r>
              <a:rPr kumimoji="0" lang="fr-FR" altLang="en-US" sz="1800" b="0" i="0" u="none" strike="noStrike" cap="none" normalizeH="0" baseline="0" dirty="0">
                <a:ln>
                  <a:noFill/>
                </a:ln>
                <a:solidFill>
                  <a:schemeClr val="tx1"/>
                </a:solidFill>
                <a:effectLst/>
                <a:latin typeface="Arial" panose="020B0604020202020204" pitchFamily="34" charset="0"/>
              </a:rPr>
              <a:t> = new Intent(</a:t>
            </a:r>
            <a:r>
              <a:rPr kumimoji="0" lang="fr-FR" altLang="en-US" sz="1800" b="0" i="0" u="none" strike="noStrike" cap="none" normalizeH="0" baseline="0" dirty="0" err="1">
                <a:ln>
                  <a:noFill/>
                </a:ln>
                <a:solidFill>
                  <a:schemeClr val="tx1"/>
                </a:solidFill>
                <a:effectLst/>
                <a:latin typeface="Arial" panose="020B0604020202020204" pitchFamily="34" charset="0"/>
              </a:rPr>
              <a:t>Intent.ACTION_VIEW</a:t>
            </a:r>
            <a:r>
              <a:rPr kumimoji="0" lang="fr-FR"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en-US" sz="1800" b="0" i="0" u="none" strike="noStrike" cap="none" normalizeH="0" baseline="0" dirty="0" err="1">
                <a:ln>
                  <a:noFill/>
                </a:ln>
                <a:solidFill>
                  <a:schemeClr val="tx1"/>
                </a:solidFill>
                <a:effectLst/>
                <a:latin typeface="Arial" panose="020B0604020202020204" pitchFamily="34" charset="0"/>
              </a:rPr>
              <a:t>intent.setData</a:t>
            </a:r>
            <a:r>
              <a:rPr kumimoji="0" lang="fr-FR" altLang="en-US" sz="1800" b="0" i="0" u="none" strike="noStrike" cap="none" normalizeH="0" baseline="0" dirty="0">
                <a:ln>
                  <a:noFill/>
                </a:ln>
                <a:solidFill>
                  <a:schemeClr val="tx1"/>
                </a:solidFill>
                <a:effectLst/>
                <a:latin typeface="Arial" panose="020B0604020202020204" pitchFamily="34" charset="0"/>
              </a:rPr>
              <a:t>(</a:t>
            </a:r>
            <a:r>
              <a:rPr kumimoji="0" lang="fr-FR" altLang="en-US" sz="1800" b="0" i="0" u="none" strike="noStrike" cap="none" normalizeH="0" baseline="0" dirty="0" err="1">
                <a:ln>
                  <a:noFill/>
                </a:ln>
                <a:solidFill>
                  <a:schemeClr val="tx1"/>
                </a:solidFill>
                <a:effectLst/>
                <a:latin typeface="Arial" panose="020B0604020202020204" pitchFamily="34" charset="0"/>
              </a:rPr>
              <a:t>Uri.parse</a:t>
            </a:r>
            <a:r>
              <a:rPr kumimoji="0" lang="fr-FR" altLang="en-US" sz="1800" b="0" i="0" u="none" strike="noStrike" cap="none" normalizeH="0" baseline="0" dirty="0">
                <a:ln>
                  <a:noFill/>
                </a:ln>
                <a:solidFill>
                  <a:schemeClr val="tx1"/>
                </a:solidFill>
                <a:effectLst/>
                <a:latin typeface="Arial" panose="020B0604020202020204" pitchFamily="34" charset="0"/>
              </a:rPr>
              <a:t>("https://www.google.com"));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en-US" sz="1800" b="0" i="0" u="none" strike="noStrike" cap="none" normalizeH="0" baseline="0" dirty="0" err="1">
                <a:ln>
                  <a:noFill/>
                </a:ln>
                <a:solidFill>
                  <a:schemeClr val="tx1"/>
                </a:solidFill>
                <a:effectLst/>
                <a:latin typeface="Arial" panose="020B0604020202020204" pitchFamily="34" charset="0"/>
              </a:rPr>
              <a:t>startActivity</a:t>
            </a:r>
            <a:r>
              <a:rPr kumimoji="0" lang="fr-FR" altLang="en-US" sz="1800" b="0" i="0" u="none" strike="noStrike" cap="none" normalizeH="0" baseline="0" dirty="0">
                <a:ln>
                  <a:noFill/>
                </a:ln>
                <a:solidFill>
                  <a:schemeClr val="tx1"/>
                </a:solidFill>
                <a:effectLst/>
                <a:latin typeface="Arial" panose="020B0604020202020204" pitchFamily="34" charset="0"/>
              </a:rPr>
              <a:t>(</a:t>
            </a:r>
            <a:r>
              <a:rPr kumimoji="0" lang="fr-FR" altLang="en-US" sz="1800" b="0" i="0" u="none" strike="noStrike" cap="none" normalizeH="0" baseline="0" dirty="0" err="1">
                <a:ln>
                  <a:noFill/>
                </a:ln>
                <a:solidFill>
                  <a:schemeClr val="tx1"/>
                </a:solidFill>
                <a:effectLst/>
                <a:latin typeface="Arial" panose="020B0604020202020204" pitchFamily="34" charset="0"/>
              </a:rPr>
              <a:t>intent</a:t>
            </a:r>
            <a:r>
              <a:rPr kumimoji="0" lang="fr-FR"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07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8382-7349-0FF4-22E5-6575C03B7AC9}"/>
              </a:ext>
            </a:extLst>
          </p:cNvPr>
          <p:cNvSpPr>
            <a:spLocks noGrp="1"/>
          </p:cNvSpPr>
          <p:nvPr>
            <p:ph type="title"/>
          </p:nvPr>
        </p:nvSpPr>
        <p:spPr/>
        <p:txBody>
          <a:bodyPr>
            <a:noAutofit/>
          </a:bodyPr>
          <a:lstStyle/>
          <a:p>
            <a:r>
              <a:rPr lang="en-US" sz="2000" b="1" dirty="0"/>
              <a:t>Services</a:t>
            </a:r>
            <a:br>
              <a:rPr lang="en-US" sz="2000" dirty="0"/>
            </a:br>
            <a:r>
              <a:rPr lang="en-US" sz="2000" dirty="0"/>
              <a:t>A </a:t>
            </a:r>
            <a:r>
              <a:rPr lang="en-US" sz="2000" b="1" dirty="0"/>
              <a:t>Service</a:t>
            </a:r>
            <a:r>
              <a:rPr lang="en-US" sz="2000" dirty="0"/>
              <a:t> in Android is a component that runs in the background to perform long-running operations without a user interface. Services are used when an app needs to perform tasks such as playing music, downloading files, or syncing data in the background.</a:t>
            </a:r>
            <a:br>
              <a:rPr lang="en-US" sz="2000" dirty="0"/>
            </a:br>
            <a:endParaRPr lang="en-IN" sz="2000" dirty="0"/>
          </a:p>
        </p:txBody>
      </p:sp>
      <p:sp>
        <p:nvSpPr>
          <p:cNvPr id="4" name="Rectangle 1">
            <a:extLst>
              <a:ext uri="{FF2B5EF4-FFF2-40B4-BE49-F238E27FC236}">
                <a16:creationId xmlns:a16="http://schemas.microsoft.com/office/drawing/2014/main" id="{FEA0D0D4-5AC5-A196-6617-1818F01C5E2E}"/>
              </a:ext>
            </a:extLst>
          </p:cNvPr>
          <p:cNvSpPr>
            <a:spLocks noGrp="1" noChangeArrowheads="1"/>
          </p:cNvSpPr>
          <p:nvPr>
            <p:ph idx="1"/>
          </p:nvPr>
        </p:nvSpPr>
        <p:spPr bwMode="auto">
          <a:xfrm>
            <a:off x="1294597" y="1993155"/>
            <a:ext cx="1202604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Types of Services in Android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1️⃣ Foreground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Runs in the background but </a:t>
            </a:r>
            <a:r>
              <a:rPr kumimoji="0" lang="en-US" altLang="en-US" sz="1600" b="1" i="0" u="none" strike="noStrike" cap="none" normalizeH="0" baseline="0" dirty="0">
                <a:ln>
                  <a:noFill/>
                </a:ln>
                <a:solidFill>
                  <a:schemeClr val="tx1"/>
                </a:solidFill>
                <a:effectLst/>
                <a:latin typeface="Arial" panose="020B0604020202020204" pitchFamily="34" charset="0"/>
              </a:rPr>
              <a:t>shows a notification</a:t>
            </a:r>
            <a:r>
              <a:rPr kumimoji="0" lang="en-US" altLang="en-US" sz="1600" b="0" i="0" u="none" strike="noStrike" cap="none" normalizeH="0" baseline="0" dirty="0">
                <a:ln>
                  <a:noFill/>
                </a:ln>
                <a:solidFill>
                  <a:schemeClr val="tx1"/>
                </a:solidFill>
                <a:effectLst/>
                <a:latin typeface="Arial" panose="020B0604020202020204" pitchFamily="34" charset="0"/>
              </a:rPr>
              <a:t> to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Used for ongoing tasks like </a:t>
            </a:r>
            <a:r>
              <a:rPr kumimoji="0" lang="en-US" altLang="en-US" sz="1600" b="1" i="0" u="none" strike="noStrike" cap="none" normalizeH="0" baseline="0" dirty="0">
                <a:ln>
                  <a:noFill/>
                </a:ln>
                <a:solidFill>
                  <a:schemeClr val="tx1"/>
                </a:solidFill>
                <a:effectLst/>
                <a:latin typeface="Arial" panose="020B0604020202020204" pitchFamily="34" charset="0"/>
              </a:rPr>
              <a:t>music playback</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location tracking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a:t>
            </a: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2️⃣ Background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Runs in the background without a user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Used for short-lived tasks like </a:t>
            </a:r>
            <a:r>
              <a:rPr kumimoji="0" lang="en-US" altLang="en-US" sz="1600" b="1" i="0" u="none" strike="noStrike" cap="none" normalizeH="0" baseline="0" dirty="0">
                <a:ln>
                  <a:noFill/>
                </a:ln>
                <a:solidFill>
                  <a:schemeClr val="tx1"/>
                </a:solidFill>
                <a:effectLst/>
                <a:latin typeface="Arial" panose="020B0604020202020204" pitchFamily="34" charset="0"/>
              </a:rPr>
              <a:t>fetching data</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storing logs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Since Android 8 (Oreo), background execution is restricted, and </a:t>
            </a:r>
            <a:r>
              <a:rPr kumimoji="0" lang="en-US" altLang="en-US" sz="1600" b="1" i="0" u="none" strike="noStrike" cap="none" normalizeH="0" baseline="0" dirty="0" err="1">
                <a:ln>
                  <a:noFill/>
                </a:ln>
                <a:solidFill>
                  <a:schemeClr val="tx1"/>
                </a:solidFill>
                <a:effectLst/>
                <a:latin typeface="Arial" panose="020B0604020202020204" pitchFamily="34" charset="0"/>
              </a:rPr>
              <a:t>WorkManager</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Foreground Services</a:t>
            </a:r>
            <a:r>
              <a:rPr kumimoji="0" lang="en-US" altLang="en-US" sz="1600" b="0" i="0" u="none" strike="noStrike" cap="none" normalizeH="0" baseline="0" dirty="0">
                <a:ln>
                  <a:noFill/>
                </a:ln>
                <a:solidFill>
                  <a:schemeClr val="tx1"/>
                </a:solidFill>
                <a:effectLst/>
                <a:latin typeface="Arial" panose="020B0604020202020204" pitchFamily="34" charset="0"/>
              </a:rPr>
              <a:t> should be used instead.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38928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TotalTime>
  <Words>1386</Words>
  <Application>Microsoft Office PowerPoint</Application>
  <PresentationFormat>Widescreen</PresentationFormat>
  <Paragraphs>105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Unicode MS</vt:lpstr>
      <vt:lpstr>Nunito</vt:lpstr>
      <vt:lpstr>Trebuchet MS</vt:lpstr>
      <vt:lpstr>Wingdings 3</vt:lpstr>
      <vt:lpstr>Facet</vt:lpstr>
      <vt:lpstr>ANDROID APPLICATION DEVELOPMENT</vt:lpstr>
      <vt:lpstr>CONTENTS</vt:lpstr>
      <vt:lpstr>What is Android? </vt:lpstr>
      <vt:lpstr>History Of Android</vt:lpstr>
      <vt:lpstr>Android Architecture</vt:lpstr>
      <vt:lpstr>Components of Android App</vt:lpstr>
      <vt:lpstr>Intent</vt:lpstr>
      <vt:lpstr> </vt:lpstr>
      <vt:lpstr>Services A Service in Android is a component that runs in the background to perform long-running operations without a user interface. Services are used when an app needs to perform tasks such as playing music, downloading files, or syncing data in the background. </vt:lpstr>
      <vt:lpstr>Content Provider: Content Providers are used to share data between the applications. Fragment: Fragments are like parts of activity. An activity can display one or more fragments on the screen at the same time.</vt:lpstr>
      <vt:lpstr>Android Studio  Android Studio is the official Integrated Development Environment (IDE) for developing Android apps. It is based on IntelliJ IDEA and is developed by Google. It provides tools and features to help developers build, test, and debug Android applications efficiently.</vt:lpstr>
      <vt:lpstr>System Requirements for Android Studio (2025 Edition) For Windows  OS: Windows 10 or later (64-bit) Processor: Intel Core i5 or AMD Ryzen 5 (Recommended: i7/Ryzen 7) RAM: 8 GB minimum (Recommended: 16 GB or more) Storage: At least 8 GB free space (SSD recommended for better performance) Graphics: OpenGL 2.0+ support Screen Resolution: 1280 x 800 minimum </vt:lpstr>
      <vt:lpstr>Android Emulator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Programming languages</vt:lpstr>
      <vt:lpstr>Java (Traditional Language for Android)</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Arti Shinde</dc:creator>
  <cp:lastModifiedBy>Bhagyashri Deshmukh</cp:lastModifiedBy>
  <cp:revision>13</cp:revision>
  <dcterms:created xsi:type="dcterms:W3CDTF">2025-02-28T14:42:36Z</dcterms:created>
  <dcterms:modified xsi:type="dcterms:W3CDTF">2025-03-01T01:11:39Z</dcterms:modified>
</cp:coreProperties>
</file>