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1"/>
  </p:notesMasterIdLst>
  <p:sldIdLst>
    <p:sldId id="265" r:id="rId2"/>
    <p:sldId id="264" r:id="rId3"/>
    <p:sldId id="257" r:id="rId4"/>
    <p:sldId id="258" r:id="rId5"/>
    <p:sldId id="263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55" autoAdjust="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E129-CEFD-48E0-AD3A-19983837914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70A06-4FBD-4424-863A-A1D20BFF4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70A06-4FBD-4424-863A-A1D20BFF41A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8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9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5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3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0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7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3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59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2C95-5EF4-90A3-BC54-A8DF0E14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3B03-17EE-50AA-639B-373291A73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FD58-0396-98A7-9BFC-41AC38CA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3AEB-9E54-4BC2-9BC8-1CABCAF21C5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71B9-8885-CB20-208C-0FFECC04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192E-6BB8-6A8E-F050-27AABA66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2C46-49BE-460A-9E4C-47FF1DF87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6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3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4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0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FC52B4-27AE-484F-9E32-803167B8825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880C56-AD4C-4800-B102-571F18A48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9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05CCE-C739-8D0F-B9AE-DD5EDE2BCF5B}"/>
              </a:ext>
            </a:extLst>
          </p:cNvPr>
          <p:cNvSpPr txBox="1"/>
          <p:nvPr/>
        </p:nvSpPr>
        <p:spPr>
          <a:xfrm>
            <a:off x="2597426" y="2441050"/>
            <a:ext cx="69971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Algerian" panose="04020705040A02060702" pitchFamily="82" charset="0"/>
              </a:rPr>
              <a:t>Welcome</a:t>
            </a:r>
            <a:r>
              <a:rPr lang="en-US" sz="96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IN" sz="9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A8F3B5B9-1B8F-49FA-21C2-006402F7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025" y="2890299"/>
            <a:ext cx="1077401" cy="1077401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BB8CDA62-06A1-697F-8FC6-717C39B33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574" y="2833373"/>
            <a:ext cx="1077401" cy="107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1E19EE4B-3F41-1A2A-E0CE-51F2F8A00A01}"/>
              </a:ext>
            </a:extLst>
          </p:cNvPr>
          <p:cNvSpPr txBox="1"/>
          <p:nvPr/>
        </p:nvSpPr>
        <p:spPr>
          <a:xfrm>
            <a:off x="1911823" y="662876"/>
            <a:ext cx="8303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lang="en-IN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lang="en-IN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lang="en-IN"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lang="en-IN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lang="en-IN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lang="en-IN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lang="en-IN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Rajgurunagar,</a:t>
            </a:r>
            <a:r>
              <a:rPr lang="en-IN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lang="en-IN"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endParaRPr lang="en-IN" dirty="0"/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EAA1FC5A-84EC-FA9D-7FA3-9D9962118C4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6867" y="1248310"/>
            <a:ext cx="1653331" cy="1294048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25003447-3CA1-79F6-D863-AED84968CCED}"/>
              </a:ext>
            </a:extLst>
          </p:cNvPr>
          <p:cNvSpPr txBox="1"/>
          <p:nvPr/>
        </p:nvSpPr>
        <p:spPr>
          <a:xfrm>
            <a:off x="2403551" y="2446348"/>
            <a:ext cx="731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79"/>
              </a:spcBef>
            </a:pP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TYBBA(CA)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2815DC3-CDA0-B81F-0683-C11C34A9EC4D}"/>
              </a:ext>
            </a:extLst>
          </p:cNvPr>
          <p:cNvSpPr txBox="1"/>
          <p:nvPr/>
        </p:nvSpPr>
        <p:spPr>
          <a:xfrm>
            <a:off x="844164" y="2713159"/>
            <a:ext cx="10438737" cy="14414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1" algn="ctr">
              <a:spcBef>
                <a:spcPts val="657"/>
              </a:spcBef>
            </a:pPr>
            <a:r>
              <a:rPr lang="en-IN" b="1" spc="-44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9158" marR="611874" algn="ctr">
              <a:lnSpc>
                <a:spcPts val="2074"/>
              </a:lnSpc>
              <a:spcBef>
                <a:spcPts val="146"/>
              </a:spcBef>
            </a:pPr>
            <a:r>
              <a:rPr lang="en-IN" b="1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PPT Presentation </a:t>
            </a:r>
            <a:r>
              <a:rPr lang="en-IN" b="1" spc="-22" dirty="0">
                <a:latin typeface="Arial" panose="020B0604020202020204" pitchFamily="34" charset="0"/>
                <a:cs typeface="Arial" panose="020B0604020202020204" pitchFamily="34" charset="0"/>
              </a:rPr>
              <a:t>On 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2" algn="ctr">
              <a:spcBef>
                <a:spcPts val="401"/>
              </a:spcBef>
            </a:pPr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  <a:ea typeface="Nunito Semi Bold" pitchFamily="34" charset="-122"/>
                <a:cs typeface="Arial" panose="020B0604020202020204" pitchFamily="34" charset="0"/>
              </a:rPr>
              <a:t>“</a:t>
            </a:r>
            <a:r>
              <a:rPr lang="en-IN" sz="2800" b="1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Blockchain-Based Secure Electronic Voting System</a:t>
            </a:r>
            <a:r>
              <a:rPr lang="en-US" sz="2800" b="1" dirty="0">
                <a:solidFill>
                  <a:srgbClr val="FF0000"/>
                </a:solidFill>
                <a:latin typeface="Algerian" panose="04020705040A02060702" pitchFamily="82" charset="0"/>
                <a:ea typeface="Nunito Semi Bold" pitchFamily="34" charset="-122"/>
                <a:cs typeface="Arial" panose="020B0604020202020204" pitchFamily="34" charset="0"/>
              </a:rPr>
              <a:t>”</a:t>
            </a:r>
            <a:endParaRPr lang="en-US" sz="4000" b="1" dirty="0">
              <a:solidFill>
                <a:srgbClr val="FF0000"/>
              </a:solidFill>
              <a:latin typeface="Algerian" panose="04020705040A02060702" pitchFamily="82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81F03DF0-37B9-6F46-2900-07F1B07E8E30}"/>
              </a:ext>
            </a:extLst>
          </p:cNvPr>
          <p:cNvSpPr txBox="1"/>
          <p:nvPr/>
        </p:nvSpPr>
        <p:spPr>
          <a:xfrm>
            <a:off x="4833069" y="4144841"/>
            <a:ext cx="24609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By-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Rakshe Sahil Haribhau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Roll No :</a:t>
            </a:r>
            <a:r>
              <a:rPr lang="en-US" b="1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Guidance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Prof R.S. Jadhav Mam</a:t>
            </a:r>
          </a:p>
          <a:p>
            <a:pPr algn="ctr"/>
            <a:r>
              <a:rPr lang="en-US" dirty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5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3DD751-E82C-3D1F-B682-B47CF0E0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2" y="671118"/>
            <a:ext cx="10561740" cy="5469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4E585-683F-FECC-A039-4D6B94471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89" y="4232503"/>
            <a:ext cx="2981193" cy="17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DF3A-DA42-2926-F5C6-C15BBB34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kern="100" baseline="0" dirty="0">
                <a:solidFill>
                  <a:srgbClr val="FF0000"/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Introduction to Blockchain in 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9A4E-5B7A-B89A-9EC2-05FB7775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IN" b="1" i="0" u="none" strike="noStrike" kern="100" baseline="0" dirty="0">
                <a:solidFill>
                  <a:srgbClr val="002060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What is Blockchain? </a:t>
            </a:r>
          </a:p>
          <a:p>
            <a:pPr marR="0" lvl="1" rtl="0"/>
            <a:r>
              <a:rPr lang="en-US" i="0" u="none" strike="noStrike" kern="100" baseline="0" dirty="0">
                <a:solidFill>
                  <a:srgbClr val="002060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 decentralized, tamper-proof digital ledger</a:t>
            </a:r>
          </a:p>
          <a:p>
            <a:pPr marR="0" lvl="1" rtl="0"/>
            <a:r>
              <a:rPr lang="en-US" b="1" i="0" u="none" strike="noStrike" kern="100" baseline="0" dirty="0">
                <a:solidFill>
                  <a:srgbClr val="002060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Why Use Blockchain in Voting? </a:t>
            </a:r>
          </a:p>
          <a:p>
            <a:pPr marR="0" lvl="1" rtl="0"/>
            <a:r>
              <a:rPr lang="en-US" i="0" u="none" strike="noStrike" kern="100" baseline="0" dirty="0">
                <a:solidFill>
                  <a:srgbClr val="002060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Eliminates fraud, enhances security, and ensures transparency</a:t>
            </a:r>
          </a:p>
          <a:p>
            <a:pPr marR="0" lvl="1" rtl="0"/>
            <a:r>
              <a:rPr lang="en-US" b="1" i="0" u="none" strike="noStrike" kern="100" baseline="0" dirty="0">
                <a:solidFill>
                  <a:srgbClr val="002060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Current Challenges in E-Voting Systems </a:t>
            </a:r>
          </a:p>
          <a:p>
            <a:pPr marR="0" lvl="1" rtl="0"/>
            <a:r>
              <a:rPr lang="en-US" i="0" u="none" strike="noStrike" kern="100" baseline="0" dirty="0">
                <a:solidFill>
                  <a:srgbClr val="002060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Hacking risks, lack of voter trust, vote tampering</a:t>
            </a:r>
          </a:p>
        </p:txBody>
      </p:sp>
    </p:spTree>
    <p:extLst>
      <p:ext uri="{BB962C8B-B14F-4D97-AF65-F5344CB8AC3E}">
        <p14:creationId xmlns:p14="http://schemas.microsoft.com/office/powerpoint/2010/main" val="159886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8B8E5-D114-A41B-5F20-4642863A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5" y="662729"/>
            <a:ext cx="10519795" cy="545284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C36D36-511C-5442-7B76-E9C93EB3B5E5}"/>
              </a:ext>
            </a:extLst>
          </p:cNvPr>
          <p:cNvSpPr/>
          <p:nvPr/>
        </p:nvSpPr>
        <p:spPr>
          <a:xfrm>
            <a:off x="5251509" y="830511"/>
            <a:ext cx="5092118" cy="8808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E1A86-A8FF-530B-9EA9-3ADFC2F9F069}"/>
              </a:ext>
            </a:extLst>
          </p:cNvPr>
          <p:cNvSpPr txBox="1"/>
          <p:nvPr/>
        </p:nvSpPr>
        <p:spPr>
          <a:xfrm>
            <a:off x="5377344" y="916990"/>
            <a:ext cx="496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lgerian" panose="04020705040A02060702" pitchFamily="82" charset="0"/>
              </a:rPr>
              <a:t>Study objectives</a:t>
            </a:r>
            <a:endParaRPr lang="en-IN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02BB-B793-722D-4AB8-D2C316C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kern="100" baseline="0" dirty="0">
                <a:solidFill>
                  <a:srgbClr val="FF0000"/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How Blockchain Enhances Security &amp; Transparency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91E1-F8A4-59A9-96EB-2F1EAA0D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070" y="2285999"/>
            <a:ext cx="9601196" cy="2193722"/>
          </a:xfrm>
        </p:spPr>
        <p:txBody>
          <a:bodyPr/>
          <a:lstStyle/>
          <a:p>
            <a:pPr marR="0" lvl="1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Decentralization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– No single point of failure</a:t>
            </a:r>
          </a:p>
          <a:p>
            <a:pPr marR="0" lvl="1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Cryptographic Security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– Encryption ensures data integrity</a:t>
            </a:r>
          </a:p>
          <a:p>
            <a:pPr marR="0" lvl="1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Smart Contracts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– Automates and verifies election rules</a:t>
            </a:r>
          </a:p>
          <a:p>
            <a:pPr marR="0" lvl="1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Immutable Records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– Prevents vote tampering and ensures transparency</a:t>
            </a:r>
          </a:p>
        </p:txBody>
      </p:sp>
      <p:pic>
        <p:nvPicPr>
          <p:cNvPr id="3074" name="Picture 2" descr="Image result for decentralization">
            <a:extLst>
              <a:ext uri="{FF2B5EF4-FFF2-40B4-BE49-F238E27FC236}">
                <a16:creationId xmlns:a16="http://schemas.microsoft.com/office/drawing/2014/main" id="{3457012B-0B97-8A7B-62C9-4FE806EFE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14" y="4479721"/>
            <a:ext cx="2298235" cy="16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ryptographic security">
            <a:extLst>
              <a:ext uri="{FF2B5EF4-FFF2-40B4-BE49-F238E27FC236}">
                <a16:creationId xmlns:a16="http://schemas.microsoft.com/office/drawing/2014/main" id="{3CF873BB-A09D-6252-54EE-B6A3AE29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00" y="4632252"/>
            <a:ext cx="2797468" cy="134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art Contract Development - ICODA's Secure And Transparent Solutions">
            <a:extLst>
              <a:ext uri="{FF2B5EF4-FFF2-40B4-BE49-F238E27FC236}">
                <a16:creationId xmlns:a16="http://schemas.microsoft.com/office/drawing/2014/main" id="{AFA2969E-A59E-FC4E-5E0E-569D2E09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68" y="4573529"/>
            <a:ext cx="2732017" cy="14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immutable record">
            <a:extLst>
              <a:ext uri="{FF2B5EF4-FFF2-40B4-BE49-F238E27FC236}">
                <a16:creationId xmlns:a16="http://schemas.microsoft.com/office/drawing/2014/main" id="{0BF4993E-543E-5E8A-C292-1100ACD0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886" y="4570296"/>
            <a:ext cx="2552700" cy="14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7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6B3E-DE4B-F29E-D662-E2D8DEAD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kern="100" baseline="0" dirty="0">
                <a:solidFill>
                  <a:srgbClr val="FF0000"/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Benefits of a Blockchain-Based Voting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1E03-2BCF-B101-ACB1-5D73589D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95" y="2668941"/>
            <a:ext cx="6845958" cy="2290195"/>
          </a:xfrm>
        </p:spPr>
        <p:txBody>
          <a:bodyPr>
            <a:noAutofit/>
          </a:bodyPr>
          <a:lstStyle/>
          <a:p>
            <a:pPr marL="457200" marR="0" lvl="1" indent="0" algn="ctr" rtl="0">
              <a:lnSpc>
                <a:spcPct val="120000"/>
              </a:lnSpc>
              <a:buNone/>
            </a:pP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✅ </a:t>
            </a:r>
            <a:r>
              <a:rPr lang="en-IN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Transparency:</a:t>
            </a: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Publicly verifiable results</a:t>
            </a:r>
          </a:p>
          <a:p>
            <a:pPr marL="457200" marR="0" lvl="1" indent="0" algn="ctr" rtl="0">
              <a:lnSpc>
                <a:spcPct val="120000"/>
              </a:lnSpc>
              <a:buNone/>
            </a:pP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✅ </a:t>
            </a:r>
            <a:r>
              <a:rPr lang="en-IN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Security:</a:t>
            </a: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Protection from cyber threats</a:t>
            </a:r>
            <a:b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✅ </a:t>
            </a:r>
            <a:r>
              <a:rPr lang="en-IN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Anonymity &amp; Privacy:</a:t>
            </a: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 Ensures voter identity protection</a:t>
            </a:r>
            <a:b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✅ </a:t>
            </a:r>
            <a:r>
              <a:rPr lang="en-IN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Accessibility:</a:t>
            </a:r>
            <a:r>
              <a:rPr lang="en-IN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  <a:cs typeface="Mangal" panose="02040503050203030202" pitchFamily="18" charset="0"/>
              </a:rPr>
              <a:t> Enables remote voting for all</a:t>
            </a:r>
          </a:p>
        </p:txBody>
      </p:sp>
      <p:pic>
        <p:nvPicPr>
          <p:cNvPr id="1032" name="Picture 8" descr="Image result for transparency">
            <a:extLst>
              <a:ext uri="{FF2B5EF4-FFF2-40B4-BE49-F238E27FC236}">
                <a16:creationId xmlns:a16="http://schemas.microsoft.com/office/drawing/2014/main" id="{D5FF7C5D-F7F0-70E0-9DCB-3FD1003C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95" y="3398784"/>
            <a:ext cx="2636246" cy="14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curity">
            <a:extLst>
              <a:ext uri="{FF2B5EF4-FFF2-40B4-BE49-F238E27FC236}">
                <a16:creationId xmlns:a16="http://schemas.microsoft.com/office/drawing/2014/main" id="{8E2FA5BC-EE60-8B4E-AC52-D17C2B21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95" y="4858469"/>
            <a:ext cx="2636245" cy="127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vacy">
            <a:extLst>
              <a:ext uri="{FF2B5EF4-FFF2-40B4-BE49-F238E27FC236}">
                <a16:creationId xmlns:a16="http://schemas.microsoft.com/office/drawing/2014/main" id="{DC16CD94-5D86-63C2-695C-47065D34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95" y="2006954"/>
            <a:ext cx="2636246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E0F9-B0DC-DC5F-8AC9-474A3E7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rgbClr val="FF0000"/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Conclusion &amp; Future Prospects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E9AC-BBD5-276E-1ED4-029E885F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42" y="2285999"/>
            <a:ext cx="10018713" cy="1788602"/>
          </a:xfrm>
        </p:spPr>
        <p:txBody>
          <a:bodyPr>
            <a:normAutofit/>
          </a:bodyPr>
          <a:lstStyle/>
          <a:p>
            <a:pPr marR="0" lvl="1" algn="ctr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Potential Challenges: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Scalability, regulatory hurdles, adoption barriers</a:t>
            </a:r>
          </a:p>
          <a:p>
            <a:pPr marR="0" lvl="1" algn="ctr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Future Trends: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AI integration, biometric authentication, wider adoption</a:t>
            </a:r>
          </a:p>
          <a:p>
            <a:pPr marR="0" lvl="1" algn="ctr" rtl="0"/>
            <a:r>
              <a:rPr lang="en-US" b="1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Final Thought: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Blockchain voting can revolutionize democracy by ensuring free and fair elections</a:t>
            </a:r>
          </a:p>
        </p:txBody>
      </p:sp>
      <p:pic>
        <p:nvPicPr>
          <p:cNvPr id="2050" name="Picture 2" descr="Image result for Potential Challenges: Scalability, regulatory hurdles, adoption barriers Future Trends: AI integration, biometric authentication, wider adoption Final Thought: Blockchain voting can revolutionize democracy by ensuring free and fair elections  provide related images">
            <a:extLst>
              <a:ext uri="{FF2B5EF4-FFF2-40B4-BE49-F238E27FC236}">
                <a16:creationId xmlns:a16="http://schemas.microsoft.com/office/drawing/2014/main" id="{3FB805AE-0BE8-32AA-5FE8-8DFE4D0A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1" y="4395830"/>
            <a:ext cx="2394789" cy="1641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tential Challenges: Scalability, regulatory hurdles, adoption barriers Future Trends: AI integration, biometric authentication, wider adoption Final Thought: Blockchain voting can revolutionize democracy by ensuring free and fair elections  provide related images">
            <a:extLst>
              <a:ext uri="{FF2B5EF4-FFF2-40B4-BE49-F238E27FC236}">
                <a16:creationId xmlns:a16="http://schemas.microsoft.com/office/drawing/2014/main" id="{78B522FC-95E6-B44C-4774-FD4A3A5A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67" y="4395830"/>
            <a:ext cx="2471911" cy="1641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tential Challenges: Scalability, regulatory hurdles, adoption barriers Future Trends: AI integration, biometric authentication, wider adoption Final Thought: Blockchain voting can revolutionize democracy by ensuring free and fair elections  provide related images">
            <a:extLst>
              <a:ext uri="{FF2B5EF4-FFF2-40B4-BE49-F238E27FC236}">
                <a16:creationId xmlns:a16="http://schemas.microsoft.com/office/drawing/2014/main" id="{2A37BFDB-2B8C-EB93-8A3F-85A4C35E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80" y="4395830"/>
            <a:ext cx="2394789" cy="164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emocracy">
            <a:extLst>
              <a:ext uri="{FF2B5EF4-FFF2-40B4-BE49-F238E27FC236}">
                <a16:creationId xmlns:a16="http://schemas.microsoft.com/office/drawing/2014/main" id="{C9A46181-F0AD-940D-1720-79AC5CB9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71" y="4395829"/>
            <a:ext cx="2471910" cy="164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6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83631-A445-017F-F0D8-080230FFDBFE}"/>
              </a:ext>
            </a:extLst>
          </p:cNvPr>
          <p:cNvSpPr txBox="1"/>
          <p:nvPr/>
        </p:nvSpPr>
        <p:spPr>
          <a:xfrm>
            <a:off x="2229678" y="2109444"/>
            <a:ext cx="77326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Algerian" panose="04020705040A02060702" pitchFamily="82" charset="0"/>
              </a:rPr>
              <a:t>Thank You!!</a:t>
            </a:r>
            <a:r>
              <a:rPr lang="en-US" sz="1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IN" sz="1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miling Face With Smiling Eyes Emoji">
                <a:extLst>
                  <a:ext uri="{FF2B5EF4-FFF2-40B4-BE49-F238E27FC236}">
                    <a16:creationId xmlns:a16="http://schemas.microsoft.com/office/drawing/2014/main" id="{DF1CCFAE-7785-065B-BE55-19D13A2EEC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5527760"/>
                  </p:ext>
                </p:extLst>
              </p:nvPr>
            </p:nvGraphicFramePr>
            <p:xfrm>
              <a:off x="5333846" y="3429000"/>
              <a:ext cx="1524306" cy="176729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24306" cy="1767292"/>
                    </a:xfrm>
                    <a:prstGeom prst="rect">
                      <a:avLst/>
                    </a:prstGeom>
                  </am3d:spPr>
                  <am3d:camera>
                    <am3d:pos x="0" y="0" z="81358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044" d="1000000"/>
                    <am3d:preTrans dx="3" dy="-17963324" dz="-3666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968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miling Face With Smiling Eyes Emoji">
                <a:extLst>
                  <a:ext uri="{FF2B5EF4-FFF2-40B4-BE49-F238E27FC236}">
                    <a16:creationId xmlns:a16="http://schemas.microsoft.com/office/drawing/2014/main" id="{DF1CCFAE-7785-065B-BE55-19D13A2EEC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3846" y="3429000"/>
                <a:ext cx="1524306" cy="17672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336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217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Garamond</vt:lpstr>
      <vt:lpstr>Mangal</vt:lpstr>
      <vt:lpstr>Organic</vt:lpstr>
      <vt:lpstr>PowerPoint Presentation</vt:lpstr>
      <vt:lpstr>PowerPoint Presentation</vt:lpstr>
      <vt:lpstr>PowerPoint Presentation</vt:lpstr>
      <vt:lpstr>Introduction to Blockchain in Voting</vt:lpstr>
      <vt:lpstr>PowerPoint Presentation</vt:lpstr>
      <vt:lpstr>How Blockchain Enhances Security &amp; Transparency</vt:lpstr>
      <vt:lpstr>Benefits of a Blockchain-Based Voting System</vt:lpstr>
      <vt:lpstr>Conclusion &amp; Future Prospects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Rakshe</dc:creator>
  <cp:lastModifiedBy>Sahil Rakshe</cp:lastModifiedBy>
  <cp:revision>12</cp:revision>
  <dcterms:created xsi:type="dcterms:W3CDTF">2025-02-28T10:36:30Z</dcterms:created>
  <dcterms:modified xsi:type="dcterms:W3CDTF">2025-02-28T17:57:19Z</dcterms:modified>
</cp:coreProperties>
</file>