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F3BA80-3BD0-46A9-96BB-C3C3F9D2C1C2}"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98752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F3BA80-3BD0-46A9-96BB-C3C3F9D2C1C2}"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3746999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F3BA80-3BD0-46A9-96BB-C3C3F9D2C1C2}"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3138446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1F3BA80-3BD0-46A9-96BB-C3C3F9D2C1C2}"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3482B-E276-4EAF-A344-E5B11D78FDF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61510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F3BA80-3BD0-46A9-96BB-C3C3F9D2C1C2}"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3814661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F3BA80-3BD0-46A9-96BB-C3C3F9D2C1C2}" type="datetimeFigureOut">
              <a:rPr lang="en-US" smtClean="0"/>
              <a:t>2/28/2025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2794409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1F3BA80-3BD0-46A9-96BB-C3C3F9D2C1C2}" type="datetimeFigureOut">
              <a:rPr lang="en-US" smtClean="0"/>
              <a:t>2/28/2025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3478988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F3BA80-3BD0-46A9-96BB-C3C3F9D2C1C2}"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3989112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F3BA80-3BD0-46A9-96BB-C3C3F9D2C1C2}"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238963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1F3BA80-3BD0-46A9-96BB-C3C3F9D2C1C2}"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4278819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F3BA80-3BD0-46A9-96BB-C3C3F9D2C1C2}"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2232424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F3BA80-3BD0-46A9-96BB-C3C3F9D2C1C2}"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425387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F3BA80-3BD0-46A9-96BB-C3C3F9D2C1C2}" type="datetimeFigureOut">
              <a:rPr lang="en-US" smtClean="0"/>
              <a:t>2/28/2025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318767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1F3BA80-3BD0-46A9-96BB-C3C3F9D2C1C2}" type="datetimeFigureOut">
              <a:rPr lang="en-US" smtClean="0"/>
              <a:t>2/28/2025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3943321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1F3BA80-3BD0-46A9-96BB-C3C3F9D2C1C2}" type="datetimeFigureOut">
              <a:rPr lang="en-US" smtClean="0"/>
              <a:t>2/28/2025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950843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1F3BA80-3BD0-46A9-96BB-C3C3F9D2C1C2}" type="datetimeFigureOut">
              <a:rPr lang="en-US" smtClean="0"/>
              <a:t>2/28/2025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231271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F3BA80-3BD0-46A9-96BB-C3C3F9D2C1C2}"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3482B-E276-4EAF-A344-E5B11D78FDF9}" type="slidenum">
              <a:rPr lang="en-US" smtClean="0"/>
              <a:t>‹#›</a:t>
            </a:fld>
            <a:endParaRPr lang="en-US"/>
          </a:p>
        </p:txBody>
      </p:sp>
    </p:spTree>
    <p:extLst>
      <p:ext uri="{BB962C8B-B14F-4D97-AF65-F5344CB8AC3E}">
        <p14:creationId xmlns:p14="http://schemas.microsoft.com/office/powerpoint/2010/main" val="2737388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1F3BA80-3BD0-46A9-96BB-C3C3F9D2C1C2}" type="datetimeFigureOut">
              <a:rPr lang="en-US" smtClean="0"/>
              <a:t>2/28/2025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93482B-E276-4EAF-A344-E5B11D78FDF9}" type="slidenum">
              <a:rPr lang="en-US" smtClean="0"/>
              <a:t>‹#›</a:t>
            </a:fld>
            <a:endParaRPr lang="en-US"/>
          </a:p>
        </p:txBody>
      </p:sp>
    </p:spTree>
    <p:extLst>
      <p:ext uri="{BB962C8B-B14F-4D97-AF65-F5344CB8AC3E}">
        <p14:creationId xmlns:p14="http://schemas.microsoft.com/office/powerpoint/2010/main" val="3765529648"/>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C5C09-836E-F13E-E8BA-960C9A8500E8}"/>
              </a:ext>
            </a:extLst>
          </p:cNvPr>
          <p:cNvSpPr>
            <a:spLocks noGrp="1"/>
          </p:cNvSpPr>
          <p:nvPr>
            <p:ph type="ctrTitle"/>
          </p:nvPr>
        </p:nvSpPr>
        <p:spPr>
          <a:xfrm>
            <a:off x="3038167" y="589935"/>
            <a:ext cx="8593393" cy="786581"/>
          </a:xfrm>
        </p:spPr>
        <p:txBody>
          <a:bodyPr>
            <a:normAutofit fontScale="90000"/>
          </a:bodyPr>
          <a:lstStyle/>
          <a:p>
            <a:r>
              <a:rPr lang="en-US" b="1" dirty="0">
                <a:solidFill>
                  <a:schemeClr val="bg1"/>
                </a:solidFill>
                <a:latin typeface="Algerian" panose="04020705040A02060702" pitchFamily="82" charset="0"/>
              </a:rPr>
              <a:t>INTRODUCTION</a:t>
            </a:r>
          </a:p>
        </p:txBody>
      </p:sp>
      <p:sp>
        <p:nvSpPr>
          <p:cNvPr id="3" name="Subtitle 2">
            <a:extLst>
              <a:ext uri="{FF2B5EF4-FFF2-40B4-BE49-F238E27FC236}">
                <a16:creationId xmlns:a16="http://schemas.microsoft.com/office/drawing/2014/main" id="{8CB76740-2F95-A17A-D6AB-4185F6F4AFE4}"/>
              </a:ext>
            </a:extLst>
          </p:cNvPr>
          <p:cNvSpPr>
            <a:spLocks noGrp="1"/>
          </p:cNvSpPr>
          <p:nvPr>
            <p:ph type="subTitle" idx="1"/>
          </p:nvPr>
        </p:nvSpPr>
        <p:spPr>
          <a:xfrm>
            <a:off x="1524000" y="1759975"/>
            <a:ext cx="9144000" cy="4508090"/>
          </a:xfrm>
        </p:spPr>
        <p:txBody>
          <a:bodyPr/>
          <a:lstStyle/>
          <a:p>
            <a:pPr marL="1270" marR="0">
              <a:lnSpc>
                <a:spcPct val="150000"/>
              </a:lnSpc>
              <a:spcBef>
                <a:spcPts val="0"/>
              </a:spcBef>
              <a:spcAft>
                <a:spcPts val="0"/>
              </a:spcAft>
            </a:pPr>
            <a:r>
              <a:rPr lang="en-US" sz="1800" b="0" dirty="0">
                <a:solidFill>
                  <a:schemeClr val="bg1"/>
                </a:solidFill>
                <a:effectLst/>
                <a:latin typeface="Algerian" panose="04020705040A02060702" pitchFamily="82" charset="0"/>
                <a:ea typeface="Arial" panose="020B0604020202020204" pitchFamily="34" charset="0"/>
              </a:rPr>
              <a:t>Artificial intelligence (AI) is increasingly transforming industries across the globe. In particular, AI has shown significant potential in enhancing business decision-making processes. By leveraging machine learning, natural language processing, and deep learning algorithms, AI is helping businesses make more accurate, data-driven decisions. This research aims to explore how AI applications are influencing the way businesses approach decision-making, the opportunities it creates for improved efficiency, and the challenges and concerns businesses face in integrating AI into their decision-making processes.</a:t>
            </a:r>
            <a:endParaRPr lang="en-US" sz="1800" b="1" dirty="0">
              <a:solidFill>
                <a:schemeClr val="bg1"/>
              </a:solidFill>
              <a:effectLst/>
              <a:latin typeface="Algerian" panose="04020705040A02060702" pitchFamily="82" charset="0"/>
              <a:ea typeface="Arial" panose="020B0604020202020204" pitchFamily="34" charset="0"/>
            </a:endParaRPr>
          </a:p>
        </p:txBody>
      </p:sp>
    </p:spTree>
    <p:extLst>
      <p:ext uri="{BB962C8B-B14F-4D97-AF65-F5344CB8AC3E}">
        <p14:creationId xmlns:p14="http://schemas.microsoft.com/office/powerpoint/2010/main" val="2892482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9CA78-A6E6-E9B8-B238-D11BBA9FD423}"/>
              </a:ext>
            </a:extLst>
          </p:cNvPr>
          <p:cNvSpPr>
            <a:spLocks noGrp="1"/>
          </p:cNvSpPr>
          <p:nvPr>
            <p:ph type="title"/>
          </p:nvPr>
        </p:nvSpPr>
        <p:spPr>
          <a:xfrm>
            <a:off x="-88489" y="452719"/>
            <a:ext cx="10139324" cy="599334"/>
          </a:xfrm>
        </p:spPr>
        <p:txBody>
          <a:bodyPr/>
          <a:lstStyle/>
          <a:p>
            <a:r>
              <a:rPr lang="en-US" sz="1800" b="1" dirty="0">
                <a:effectLst/>
                <a:latin typeface="Arial" panose="020B0604020202020204" pitchFamily="34" charset="0"/>
                <a:ea typeface="Arial" panose="020B0604020202020204" pitchFamily="34" charset="0"/>
              </a:rPr>
              <a:t>                                                  </a:t>
            </a:r>
            <a:r>
              <a:rPr lang="en-US" sz="4400" b="1" dirty="0">
                <a:solidFill>
                  <a:schemeClr val="bg1"/>
                </a:solidFill>
                <a:effectLst/>
                <a:latin typeface="Algerian" panose="04020705040A02060702" pitchFamily="82" charset="0"/>
                <a:ea typeface="Arial" panose="020B0604020202020204" pitchFamily="34" charset="0"/>
              </a:rPr>
              <a:t>LITERATURE</a:t>
            </a:r>
            <a:r>
              <a:rPr lang="en-US" sz="4400" b="1" spc="-55" dirty="0">
                <a:solidFill>
                  <a:schemeClr val="bg1"/>
                </a:solidFill>
                <a:effectLst/>
                <a:latin typeface="Algerian" panose="04020705040A02060702" pitchFamily="82" charset="0"/>
                <a:ea typeface="Arial" panose="020B0604020202020204" pitchFamily="34" charset="0"/>
              </a:rPr>
              <a:t> </a:t>
            </a:r>
            <a:r>
              <a:rPr lang="en-US" sz="4400" b="1" spc="-10" dirty="0">
                <a:solidFill>
                  <a:schemeClr val="bg1"/>
                </a:solidFill>
                <a:effectLst/>
                <a:latin typeface="Algerian" panose="04020705040A02060702" pitchFamily="82" charset="0"/>
                <a:ea typeface="Arial" panose="020B0604020202020204" pitchFamily="34" charset="0"/>
              </a:rPr>
              <a:t>REVIEW</a:t>
            </a:r>
            <a:br>
              <a:rPr lang="en-US" sz="4400" b="1" dirty="0">
                <a:solidFill>
                  <a:schemeClr val="bg1"/>
                </a:solidFill>
                <a:effectLst/>
                <a:latin typeface="Algerian" panose="04020705040A02060702" pitchFamily="82" charset="0"/>
                <a:ea typeface="Arial" panose="020B0604020202020204" pitchFamily="34" charset="0"/>
              </a:rPr>
            </a:br>
            <a:endParaRPr lang="en-US" sz="4400"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110769C-0AA2-F6E4-4115-E91CBDEFD1DA}"/>
              </a:ext>
            </a:extLst>
          </p:cNvPr>
          <p:cNvSpPr>
            <a:spLocks noGrp="1"/>
          </p:cNvSpPr>
          <p:nvPr>
            <p:ph idx="1"/>
          </p:nvPr>
        </p:nvSpPr>
        <p:spPr>
          <a:xfrm>
            <a:off x="1103312" y="1494504"/>
            <a:ext cx="10139324" cy="4753896"/>
          </a:xfrm>
        </p:spPr>
        <p:txBody>
          <a:bodyPr>
            <a:noAutofit/>
          </a:bodyPr>
          <a:lstStyle/>
          <a:p>
            <a:pPr marL="342900" marR="0" lvl="0" indent="-342900">
              <a:lnSpc>
                <a:spcPct val="150000"/>
              </a:lnSpc>
              <a:spcBef>
                <a:spcPts val="340"/>
              </a:spcBef>
              <a:spcAft>
                <a:spcPts val="0"/>
              </a:spcAft>
              <a:tabLst>
                <a:tab pos="457200" algn="l"/>
              </a:tabLst>
            </a:pPr>
            <a:r>
              <a:rPr lang="en-US" sz="1800" b="1" dirty="0">
                <a:solidFill>
                  <a:schemeClr val="bg1"/>
                </a:solidFill>
                <a:effectLst/>
                <a:latin typeface="Algerian" panose="04020705040A02060702" pitchFamily="82" charset="0"/>
                <a:ea typeface="Arial MT"/>
                <a:cs typeface="Arial MT"/>
              </a:rPr>
              <a:t>Artificial Intelligence in Business Decision-Making</a:t>
            </a:r>
            <a:br>
              <a:rPr lang="en-US" sz="1800" dirty="0">
                <a:solidFill>
                  <a:schemeClr val="bg1"/>
                </a:solidFill>
                <a:effectLst/>
                <a:latin typeface="Algerian" panose="04020705040A02060702" pitchFamily="82" charset="0"/>
                <a:ea typeface="Arial MT"/>
                <a:cs typeface="Arial MT"/>
              </a:rPr>
            </a:br>
            <a:r>
              <a:rPr lang="en-US" sz="1800" dirty="0">
                <a:solidFill>
                  <a:schemeClr val="bg1"/>
                </a:solidFill>
                <a:effectLst/>
                <a:latin typeface="Algerian" panose="04020705040A02060702" pitchFamily="82" charset="0"/>
                <a:ea typeface="Arial MT"/>
                <a:cs typeface="Arial MT"/>
              </a:rPr>
              <a:t>AI has been a critical factor in reshaping the landscape of business decision-making. According to Chui et al. (2018), AI is increasingly being used to predict market trends, optimize supply chains, and enhance customer relationships. </a:t>
            </a:r>
          </a:p>
          <a:p>
            <a:pPr marL="342900" marR="0" lvl="0" indent="-342900">
              <a:lnSpc>
                <a:spcPct val="150000"/>
              </a:lnSpc>
              <a:spcBef>
                <a:spcPts val="340"/>
              </a:spcBef>
              <a:spcAft>
                <a:spcPts val="0"/>
              </a:spcAft>
              <a:tabLst>
                <a:tab pos="457200" algn="l"/>
              </a:tabLst>
            </a:pPr>
            <a:r>
              <a:rPr lang="en-US" sz="1800" b="1" dirty="0">
                <a:solidFill>
                  <a:schemeClr val="bg1"/>
                </a:solidFill>
                <a:effectLst/>
                <a:latin typeface="Algerian" panose="04020705040A02060702" pitchFamily="82" charset="0"/>
                <a:ea typeface="Arial MT"/>
                <a:cs typeface="Arial MT"/>
              </a:rPr>
              <a:t>Opportunities in AI for Business Efficiency</a:t>
            </a:r>
            <a:br>
              <a:rPr lang="en-US" sz="1800" dirty="0">
                <a:solidFill>
                  <a:schemeClr val="bg1"/>
                </a:solidFill>
                <a:effectLst/>
                <a:latin typeface="Algerian" panose="04020705040A02060702" pitchFamily="82" charset="0"/>
                <a:ea typeface="Arial MT"/>
                <a:cs typeface="Arial MT"/>
              </a:rPr>
            </a:br>
            <a:r>
              <a:rPr lang="en-US" sz="1800" dirty="0">
                <a:solidFill>
                  <a:schemeClr val="bg1"/>
                </a:solidFill>
                <a:effectLst/>
                <a:latin typeface="Algerian" panose="04020705040A02060702" pitchFamily="82" charset="0"/>
                <a:ea typeface="Arial MT"/>
                <a:cs typeface="Arial MT"/>
              </a:rPr>
              <a:t>The use of AI can significantly enhance decision-making efficiency. Brynjolfsson &amp; McAfee (2017) argue that AI's ability to analyze large datasets at high speeds allows businesses to make faster, more accurate decisions, leading to improved productivity and profitability. </a:t>
            </a:r>
          </a:p>
          <a:p>
            <a:r>
              <a:rPr lang="en-US" sz="1800" b="1" dirty="0">
                <a:solidFill>
                  <a:schemeClr val="bg1"/>
                </a:solidFill>
                <a:effectLst/>
                <a:latin typeface="Algerian" panose="04020705040A02060702" pitchFamily="82" charset="0"/>
                <a:ea typeface="Arial MT"/>
                <a:cs typeface="Arial MT"/>
              </a:rPr>
              <a:t>Challenges and Concerns in AI Implementation</a:t>
            </a:r>
            <a:br>
              <a:rPr lang="en-US" sz="1800" dirty="0">
                <a:solidFill>
                  <a:schemeClr val="bg1"/>
                </a:solidFill>
                <a:effectLst/>
                <a:latin typeface="Algerian" panose="04020705040A02060702" pitchFamily="82" charset="0"/>
                <a:ea typeface="Arial MT"/>
                <a:cs typeface="Arial MT"/>
              </a:rPr>
            </a:br>
            <a:r>
              <a:rPr lang="en-US" sz="1800" dirty="0">
                <a:solidFill>
                  <a:schemeClr val="bg1"/>
                </a:solidFill>
                <a:effectLst/>
                <a:latin typeface="Algerian" panose="04020705040A02060702" pitchFamily="82" charset="0"/>
                <a:ea typeface="Arial MT"/>
                <a:cs typeface="Arial MT"/>
              </a:rPr>
              <a:t>Despite its advantages, AI also presents numerous challenges. These include concerns regarding data privacy, biases in machine learning models, and the displacement of human workers. </a:t>
            </a:r>
            <a:endParaRPr lang="en-US" sz="1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099241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9A83-2FEF-C6F8-84D8-9344932C1F01}"/>
              </a:ext>
            </a:extLst>
          </p:cNvPr>
          <p:cNvSpPr>
            <a:spLocks noGrp="1"/>
          </p:cNvSpPr>
          <p:nvPr>
            <p:ph type="title"/>
          </p:nvPr>
        </p:nvSpPr>
        <p:spPr>
          <a:xfrm>
            <a:off x="646111" y="452719"/>
            <a:ext cx="10621657" cy="707488"/>
          </a:xfrm>
        </p:spPr>
        <p:txBody>
          <a:bodyPr/>
          <a:lstStyle/>
          <a:p>
            <a:r>
              <a:rPr lang="en-US" sz="1800" b="1" dirty="0">
                <a:effectLst/>
                <a:latin typeface="Arial" panose="020B0604020202020204" pitchFamily="34" charset="0"/>
                <a:ea typeface="Arial" panose="020B0604020202020204" pitchFamily="34" charset="0"/>
              </a:rPr>
              <a:t>                                              </a:t>
            </a:r>
            <a:r>
              <a:rPr lang="en-US" sz="4000" b="1" dirty="0">
                <a:solidFill>
                  <a:schemeClr val="bg1"/>
                </a:solidFill>
                <a:effectLst/>
                <a:latin typeface="Algerian" panose="04020705040A02060702" pitchFamily="82" charset="0"/>
                <a:ea typeface="Arial" panose="020B0604020202020204" pitchFamily="34" charset="0"/>
              </a:rPr>
              <a:t>OBJECTIVES</a:t>
            </a:r>
            <a:r>
              <a:rPr lang="en-US" sz="4000" b="1" spc="-30" dirty="0">
                <a:solidFill>
                  <a:schemeClr val="bg1"/>
                </a:solidFill>
                <a:effectLst/>
                <a:latin typeface="Algerian" panose="04020705040A02060702" pitchFamily="82" charset="0"/>
                <a:ea typeface="Arial" panose="020B0604020202020204" pitchFamily="34" charset="0"/>
              </a:rPr>
              <a:t> </a:t>
            </a:r>
            <a:r>
              <a:rPr lang="en-US" sz="4000" b="1" dirty="0">
                <a:solidFill>
                  <a:schemeClr val="bg1"/>
                </a:solidFill>
                <a:effectLst/>
                <a:latin typeface="Algerian" panose="04020705040A02060702" pitchFamily="82" charset="0"/>
                <a:ea typeface="Arial" panose="020B0604020202020204" pitchFamily="34" charset="0"/>
              </a:rPr>
              <a:t>OF</a:t>
            </a:r>
            <a:r>
              <a:rPr lang="en-US" sz="4000" b="1" spc="-25" dirty="0">
                <a:solidFill>
                  <a:schemeClr val="bg1"/>
                </a:solidFill>
                <a:effectLst/>
                <a:latin typeface="Algerian" panose="04020705040A02060702" pitchFamily="82" charset="0"/>
                <a:ea typeface="Arial" panose="020B0604020202020204" pitchFamily="34" charset="0"/>
              </a:rPr>
              <a:t> </a:t>
            </a:r>
            <a:r>
              <a:rPr lang="en-US" sz="4000" b="1" spc="-20" dirty="0">
                <a:solidFill>
                  <a:schemeClr val="bg1"/>
                </a:solidFill>
                <a:effectLst/>
                <a:latin typeface="Algerian" panose="04020705040A02060702" pitchFamily="82" charset="0"/>
                <a:ea typeface="Arial" panose="020B0604020202020204" pitchFamily="34" charset="0"/>
              </a:rPr>
              <a:t>STUDY</a:t>
            </a:r>
            <a:br>
              <a:rPr lang="en-US" sz="4000" b="1" dirty="0">
                <a:solidFill>
                  <a:schemeClr val="bg1"/>
                </a:solidFill>
                <a:effectLst/>
                <a:latin typeface="Algerian" panose="04020705040A02060702" pitchFamily="82" charset="0"/>
                <a:ea typeface="Arial" panose="020B0604020202020204" pitchFamily="34" charset="0"/>
              </a:rPr>
            </a:br>
            <a:endParaRPr lang="en-US" sz="4000"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8AC9B5D-8F5B-6E22-2B03-52D68040D06A}"/>
              </a:ext>
            </a:extLst>
          </p:cNvPr>
          <p:cNvSpPr>
            <a:spLocks noGrp="1"/>
          </p:cNvSpPr>
          <p:nvPr>
            <p:ph idx="1"/>
          </p:nvPr>
        </p:nvSpPr>
        <p:spPr>
          <a:xfrm>
            <a:off x="1103312" y="1700982"/>
            <a:ext cx="9407372" cy="4355689"/>
          </a:xfrm>
        </p:spPr>
        <p:txBody>
          <a:bodyPr/>
          <a:lstStyle/>
          <a:p>
            <a:pPr marL="1270" marR="0">
              <a:spcBef>
                <a:spcPts val="1375"/>
              </a:spcBef>
              <a:spcAft>
                <a:spcPts val="0"/>
              </a:spcAft>
            </a:pPr>
            <a:r>
              <a:rPr lang="en-US" sz="1800" b="1" dirty="0">
                <a:solidFill>
                  <a:schemeClr val="bg1"/>
                </a:solidFill>
                <a:effectLst/>
                <a:latin typeface="Algerian" panose="04020705040A02060702" pitchFamily="82" charset="0"/>
                <a:ea typeface="Arial" panose="020B0604020202020204" pitchFamily="34" charset="0"/>
              </a:rPr>
              <a:t>1.  </a:t>
            </a:r>
            <a:r>
              <a:rPr lang="en-US" sz="1800" b="0" dirty="0">
                <a:solidFill>
                  <a:schemeClr val="bg1"/>
                </a:solidFill>
                <a:effectLst/>
                <a:latin typeface="Algerian" panose="04020705040A02060702" pitchFamily="82" charset="0"/>
                <a:ea typeface="Arial" panose="020B0604020202020204" pitchFamily="34" charset="0"/>
              </a:rPr>
              <a:t>TO EXAMINE THE ROLE OF AI IN IMPROVING BUSINESS DECISION-MAKING PROCESSES</a:t>
            </a:r>
            <a:endParaRPr lang="en-US" sz="1800" b="1" dirty="0">
              <a:solidFill>
                <a:schemeClr val="bg1"/>
              </a:solidFill>
              <a:effectLst/>
              <a:latin typeface="Algerian" panose="04020705040A02060702" pitchFamily="82" charset="0"/>
              <a:ea typeface="Arial" panose="020B0604020202020204" pitchFamily="34" charset="0"/>
            </a:endParaRPr>
          </a:p>
          <a:p>
            <a:pPr marL="1270" marR="0">
              <a:spcBef>
                <a:spcPts val="1375"/>
              </a:spcBef>
              <a:spcAft>
                <a:spcPts val="0"/>
              </a:spcAft>
            </a:pPr>
            <a:r>
              <a:rPr lang="en-US" sz="1800" b="0" dirty="0">
                <a:solidFill>
                  <a:schemeClr val="bg1"/>
                </a:solidFill>
                <a:effectLst/>
                <a:latin typeface="Algerian" panose="04020705040A02060702" pitchFamily="82" charset="0"/>
                <a:ea typeface="Arial" panose="020B0604020202020204" pitchFamily="34" charset="0"/>
              </a:rPr>
              <a:t>2. TO IDENTIFY THE OPPORTUNITIES AND BENEFITS AI BRINGS TO BUSINESSES, INCLUDING COST REDUCTION, EFFICIENCY IMPROVEMENT, AND ENHANCED CUSTOMER EXPERIENCE</a:t>
            </a:r>
            <a:endParaRPr lang="en-US" sz="1800" b="1" dirty="0">
              <a:solidFill>
                <a:schemeClr val="bg1"/>
              </a:solidFill>
              <a:effectLst/>
              <a:latin typeface="Algerian" panose="04020705040A02060702" pitchFamily="82" charset="0"/>
              <a:ea typeface="Arial" panose="020B0604020202020204" pitchFamily="34" charset="0"/>
            </a:endParaRPr>
          </a:p>
          <a:p>
            <a:pPr marL="1270" marR="0">
              <a:spcBef>
                <a:spcPts val="1375"/>
              </a:spcBef>
              <a:spcAft>
                <a:spcPts val="0"/>
              </a:spcAft>
            </a:pPr>
            <a:r>
              <a:rPr lang="en-US" sz="1800" b="0" dirty="0">
                <a:solidFill>
                  <a:schemeClr val="bg1"/>
                </a:solidFill>
                <a:effectLst/>
                <a:latin typeface="Algerian" panose="04020705040A02060702" pitchFamily="82" charset="0"/>
                <a:ea typeface="Arial" panose="020B0604020202020204" pitchFamily="34" charset="0"/>
              </a:rPr>
              <a:t>3.  TO EXPLORE THE CHALLENGES AND CONCERNS BUSINESSES FACE IN IMPLEMENTING AI, FOCUSING ON ETHICAL IMPLICATIONS, BIASES, AND WORKFORCE DISRUPTION</a:t>
            </a:r>
            <a:endParaRPr lang="en-US" sz="1800" b="1" dirty="0">
              <a:solidFill>
                <a:schemeClr val="bg1"/>
              </a:solidFill>
              <a:effectLst/>
              <a:latin typeface="Algerian" panose="04020705040A02060702" pitchFamily="82" charset="0"/>
              <a:ea typeface="Arial" panose="020B0604020202020204" pitchFamily="34" charset="0"/>
            </a:endParaRPr>
          </a:p>
          <a:p>
            <a:pPr marL="1270" marR="0">
              <a:spcBef>
                <a:spcPts val="1375"/>
              </a:spcBef>
              <a:spcAft>
                <a:spcPts val="0"/>
              </a:spcAft>
            </a:pPr>
            <a:r>
              <a:rPr lang="en-US" sz="1800" b="0" dirty="0">
                <a:solidFill>
                  <a:schemeClr val="bg1"/>
                </a:solidFill>
                <a:effectLst/>
                <a:latin typeface="Algerian" panose="04020705040A02060702" pitchFamily="82" charset="0"/>
                <a:ea typeface="Arial" panose="020B0604020202020204" pitchFamily="34" charset="0"/>
              </a:rPr>
              <a:t>4. TO ASSESS THE IMPACT OF AI ON ORGANIZATIONAL STRUCTURE AND DECISION-MAKING HIERARCHIES</a:t>
            </a:r>
            <a:endParaRPr lang="en-US" sz="1800" b="1" dirty="0">
              <a:solidFill>
                <a:schemeClr val="bg1"/>
              </a:solidFill>
              <a:effectLst/>
              <a:latin typeface="Algerian" panose="04020705040A02060702" pitchFamily="82" charset="0"/>
              <a:ea typeface="Arial" panose="020B0604020202020204" pitchFamily="34" charset="0"/>
            </a:endParaRPr>
          </a:p>
          <a:p>
            <a:pPr marL="1270" marR="0">
              <a:spcBef>
                <a:spcPts val="1375"/>
              </a:spcBef>
              <a:spcAft>
                <a:spcPts val="0"/>
              </a:spcAft>
            </a:pPr>
            <a:r>
              <a:rPr lang="en-US" sz="1800" b="0" dirty="0">
                <a:solidFill>
                  <a:schemeClr val="bg1"/>
                </a:solidFill>
                <a:effectLst/>
                <a:latin typeface="Algerian" panose="04020705040A02060702" pitchFamily="82" charset="0"/>
                <a:ea typeface="Arial MT"/>
                <a:cs typeface="Arial MT"/>
              </a:rPr>
              <a:t>5. TO PROVIDE RECOMMENDATIONS FOR BUSINESSES ON HOW TO EFFECTIVELY INTEGRATE AI WHILE ADDRESSING POTENTIAL CHALLENGES</a:t>
            </a:r>
            <a:endParaRPr lang="en-US" sz="1800" b="1" dirty="0">
              <a:solidFill>
                <a:schemeClr val="bg1"/>
              </a:solidFill>
              <a:effectLst/>
              <a:latin typeface="Algerian" panose="04020705040A02060702" pitchFamily="82" charset="0"/>
              <a:ea typeface="Arial" panose="020B0604020202020204" pitchFamily="34" charset="0"/>
            </a:endParaRPr>
          </a:p>
          <a:p>
            <a:endParaRPr lang="en-US" dirty="0">
              <a:solidFill>
                <a:schemeClr val="bg1"/>
              </a:solidFill>
              <a:latin typeface="Algerian" panose="04020705040A02060702" pitchFamily="82" charset="0"/>
            </a:endParaRPr>
          </a:p>
        </p:txBody>
      </p:sp>
    </p:spTree>
    <p:extLst>
      <p:ext uri="{BB962C8B-B14F-4D97-AF65-F5344CB8AC3E}">
        <p14:creationId xmlns:p14="http://schemas.microsoft.com/office/powerpoint/2010/main" val="1401115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2A08-5C09-3822-E6CB-6593E907F11B}"/>
              </a:ext>
            </a:extLst>
          </p:cNvPr>
          <p:cNvSpPr>
            <a:spLocks noGrp="1"/>
          </p:cNvSpPr>
          <p:nvPr>
            <p:ph type="title"/>
          </p:nvPr>
        </p:nvSpPr>
        <p:spPr>
          <a:xfrm>
            <a:off x="646111" y="452719"/>
            <a:ext cx="9404723" cy="835308"/>
          </a:xfrm>
        </p:spPr>
        <p:txBody>
          <a:bodyPr/>
          <a:lstStyle/>
          <a:p>
            <a:r>
              <a:rPr lang="en-US" sz="4000" dirty="0">
                <a:solidFill>
                  <a:schemeClr val="bg1"/>
                </a:solidFill>
                <a:latin typeface="Algerian" panose="04020705040A02060702" pitchFamily="82" charset="0"/>
              </a:rPr>
              <a:t>                         </a:t>
            </a:r>
            <a:r>
              <a:rPr lang="en-US" sz="4000" b="1" dirty="0">
                <a:solidFill>
                  <a:schemeClr val="bg1"/>
                </a:solidFill>
                <a:effectLst/>
                <a:latin typeface="Algerian" panose="04020705040A02060702" pitchFamily="82" charset="0"/>
                <a:ea typeface="Arial" panose="020B0604020202020204" pitchFamily="34" charset="0"/>
              </a:rPr>
              <a:t>AREA</a:t>
            </a:r>
            <a:r>
              <a:rPr lang="en-US" sz="4000" b="1" spc="-20" dirty="0">
                <a:solidFill>
                  <a:schemeClr val="bg1"/>
                </a:solidFill>
                <a:effectLst/>
                <a:latin typeface="Algerian" panose="04020705040A02060702" pitchFamily="82" charset="0"/>
                <a:ea typeface="Arial" panose="020B0604020202020204" pitchFamily="34" charset="0"/>
              </a:rPr>
              <a:t> </a:t>
            </a:r>
            <a:r>
              <a:rPr lang="en-US" sz="4000" b="1" dirty="0">
                <a:solidFill>
                  <a:schemeClr val="bg1"/>
                </a:solidFill>
                <a:effectLst/>
                <a:latin typeface="Algerian" panose="04020705040A02060702" pitchFamily="82" charset="0"/>
                <a:ea typeface="Arial" panose="020B0604020202020204" pitchFamily="34" charset="0"/>
              </a:rPr>
              <a:t>OF</a:t>
            </a:r>
            <a:r>
              <a:rPr lang="en-US" sz="4000" b="1" spc="-15" dirty="0">
                <a:solidFill>
                  <a:schemeClr val="bg1"/>
                </a:solidFill>
                <a:effectLst/>
                <a:latin typeface="Algerian" panose="04020705040A02060702" pitchFamily="82" charset="0"/>
                <a:ea typeface="Arial" panose="020B0604020202020204" pitchFamily="34" charset="0"/>
              </a:rPr>
              <a:t> </a:t>
            </a:r>
            <a:r>
              <a:rPr lang="en-US" sz="4000" b="1" spc="-10" dirty="0">
                <a:solidFill>
                  <a:schemeClr val="bg1"/>
                </a:solidFill>
                <a:effectLst/>
                <a:latin typeface="Algerian" panose="04020705040A02060702" pitchFamily="82" charset="0"/>
                <a:ea typeface="Arial" panose="020B0604020202020204" pitchFamily="34" charset="0"/>
              </a:rPr>
              <a:t>STUDY</a:t>
            </a:r>
            <a:br>
              <a:rPr lang="en-US" sz="4000" b="1" dirty="0">
                <a:solidFill>
                  <a:schemeClr val="bg1"/>
                </a:solidFill>
                <a:effectLst/>
                <a:latin typeface="Algerian" panose="04020705040A02060702" pitchFamily="82" charset="0"/>
                <a:ea typeface="Arial" panose="020B0604020202020204" pitchFamily="34" charset="0"/>
              </a:rPr>
            </a:br>
            <a:endParaRPr lang="en-US" sz="4000"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606C11A-DE3E-8CA8-B764-B8D5CFC7C0DE}"/>
              </a:ext>
            </a:extLst>
          </p:cNvPr>
          <p:cNvSpPr>
            <a:spLocks noGrp="1"/>
          </p:cNvSpPr>
          <p:nvPr>
            <p:ph idx="1"/>
          </p:nvPr>
        </p:nvSpPr>
        <p:spPr/>
        <p:txBody>
          <a:bodyPr/>
          <a:lstStyle/>
          <a:p>
            <a:r>
              <a:rPr lang="en-US" sz="1800" b="0" dirty="0">
                <a:solidFill>
                  <a:schemeClr val="bg1"/>
                </a:solidFill>
                <a:effectLst/>
                <a:latin typeface="Algerian" panose="04020705040A02060702" pitchFamily="82" charset="0"/>
                <a:ea typeface="Arial MT"/>
                <a:cs typeface="Arial MT"/>
              </a:rPr>
              <a:t>THIS STUDY WILL FOCUS ON THE INTEGRATION OF AI IN BUSINESS DECISION-MAKING PROCESSES, SPECIFICALLY IN SECTORS SUCH AS RETAIL, FINANCE, AND HEALTHCARE. THESE INDUSTRIES ARE AT THE FOREFRONT OF AI IMPLEMENTATION, LEVERAGING ADVANCED DATA ANALYTICS AND MACHINE LEARNING ALGORITHMS TO STREAMLINE OPERATIONS, PERSONALIZE CUSTOMER EXPERIENCES, AND MAKE MORE INFORMED DECISIONS. THE STUDY WILL PARTICULARLY LOOK AT AI ADOPTION IN THE DECISION-MAKING PROCESSES OF BOTH LARGE ENTERPRISES AND SMES (SMALL AND MEDIUM-SIZED ENTERPRISES).</a:t>
            </a:r>
            <a:endParaRPr lang="en-US" sz="1800" b="1" dirty="0">
              <a:solidFill>
                <a:schemeClr val="bg1"/>
              </a:solidFill>
              <a:effectLst/>
              <a:latin typeface="Algerian" panose="04020705040A02060702" pitchFamily="82" charset="0"/>
              <a:ea typeface="Arial" panose="020B0604020202020204" pitchFamily="34" charset="0"/>
            </a:endParaRPr>
          </a:p>
          <a:p>
            <a:endParaRPr lang="en-US" dirty="0"/>
          </a:p>
        </p:txBody>
      </p:sp>
    </p:spTree>
    <p:extLst>
      <p:ext uri="{BB962C8B-B14F-4D97-AF65-F5344CB8AC3E}">
        <p14:creationId xmlns:p14="http://schemas.microsoft.com/office/powerpoint/2010/main" val="209114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4FD3-3287-602D-4A81-8EEDA1EA604C}"/>
              </a:ext>
            </a:extLst>
          </p:cNvPr>
          <p:cNvSpPr>
            <a:spLocks noGrp="1"/>
          </p:cNvSpPr>
          <p:nvPr>
            <p:ph type="title"/>
          </p:nvPr>
        </p:nvSpPr>
        <p:spPr>
          <a:xfrm>
            <a:off x="646111" y="452718"/>
            <a:ext cx="9404723" cy="736985"/>
          </a:xfrm>
        </p:spPr>
        <p:txBody>
          <a:bodyPr/>
          <a:lstStyle/>
          <a:p>
            <a:r>
              <a:rPr lang="en-US" sz="4000" b="1" dirty="0">
                <a:solidFill>
                  <a:schemeClr val="bg1"/>
                </a:solidFill>
                <a:effectLst/>
                <a:latin typeface="Algerian" panose="04020705040A02060702" pitchFamily="82" charset="0"/>
                <a:ea typeface="Arial" panose="020B0604020202020204" pitchFamily="34" charset="0"/>
              </a:rPr>
              <a:t>             RESEARCH</a:t>
            </a:r>
            <a:r>
              <a:rPr lang="en-US" sz="4000" b="1" spc="-45" dirty="0">
                <a:solidFill>
                  <a:schemeClr val="bg1"/>
                </a:solidFill>
                <a:effectLst/>
                <a:latin typeface="Algerian" panose="04020705040A02060702" pitchFamily="82" charset="0"/>
                <a:ea typeface="Arial" panose="020B0604020202020204" pitchFamily="34" charset="0"/>
              </a:rPr>
              <a:t> </a:t>
            </a:r>
            <a:r>
              <a:rPr lang="en-US" sz="4000" b="1" spc="-10" dirty="0">
                <a:solidFill>
                  <a:schemeClr val="bg1"/>
                </a:solidFill>
                <a:effectLst/>
                <a:latin typeface="Algerian" panose="04020705040A02060702" pitchFamily="82" charset="0"/>
                <a:ea typeface="Arial" panose="020B0604020202020204" pitchFamily="34" charset="0"/>
              </a:rPr>
              <a:t>METHODOLOGY</a:t>
            </a:r>
            <a:br>
              <a:rPr lang="en-US" sz="4000" b="1" dirty="0">
                <a:solidFill>
                  <a:schemeClr val="bg1"/>
                </a:solidFill>
                <a:effectLst/>
                <a:latin typeface="Algerian" panose="04020705040A02060702" pitchFamily="82" charset="0"/>
                <a:ea typeface="Arial" panose="020B0604020202020204" pitchFamily="34" charset="0"/>
              </a:rPr>
            </a:br>
            <a:endParaRPr lang="en-US" sz="4000" dirty="0">
              <a:solidFill>
                <a:schemeClr val="bg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95704F7-7E34-E145-A227-623AD2DAA74D}"/>
              </a:ext>
            </a:extLst>
          </p:cNvPr>
          <p:cNvSpPr>
            <a:spLocks noGrp="1"/>
          </p:cNvSpPr>
          <p:nvPr>
            <p:ph idx="1"/>
          </p:nvPr>
        </p:nvSpPr>
        <p:spPr>
          <a:xfrm>
            <a:off x="1103312" y="1759974"/>
            <a:ext cx="9948146" cy="4488425"/>
          </a:xfrm>
        </p:spPr>
        <p:txBody>
          <a:bodyPr>
            <a:normAutofit fontScale="92500"/>
          </a:bodyPr>
          <a:lstStyle/>
          <a:p>
            <a:pPr marL="342900" marR="0" lvl="0" indent="-342900">
              <a:spcBef>
                <a:spcPts val="820"/>
              </a:spcBef>
              <a:spcAft>
                <a:spcPts val="0"/>
              </a:spcAft>
              <a:tabLst>
                <a:tab pos="457200" algn="l"/>
              </a:tabLst>
            </a:pPr>
            <a:r>
              <a:rPr lang="en-US" sz="1800" b="1" dirty="0">
                <a:solidFill>
                  <a:schemeClr val="bg1"/>
                </a:solidFill>
                <a:effectLst/>
                <a:latin typeface="Algerian" panose="04020705040A02060702" pitchFamily="82" charset="0"/>
                <a:ea typeface="Arial MT"/>
                <a:cs typeface="Arial MT"/>
              </a:rPr>
              <a:t>Qualitative Research</a:t>
            </a:r>
            <a:endParaRPr lang="en-US" sz="1800" dirty="0">
              <a:solidFill>
                <a:schemeClr val="bg1"/>
              </a:solidFill>
              <a:effectLst/>
              <a:latin typeface="Algerian" panose="04020705040A02060702" pitchFamily="82" charset="0"/>
              <a:ea typeface="Arial MT"/>
              <a:cs typeface="Arial MT"/>
            </a:endParaRPr>
          </a:p>
          <a:p>
            <a:pPr marL="742950" marR="0" lvl="1" indent="-285750">
              <a:spcBef>
                <a:spcPts val="820"/>
              </a:spcBef>
              <a:spcAft>
                <a:spcPts val="0"/>
              </a:spcAft>
              <a:buSzPts val="1000"/>
              <a:buFont typeface="Courier New" panose="02070309020205020404" pitchFamily="49" charset="0"/>
              <a:buChar char="o"/>
              <a:tabLst>
                <a:tab pos="914400" algn="l"/>
              </a:tabLst>
            </a:pPr>
            <a:r>
              <a:rPr lang="en-US" b="1" dirty="0">
                <a:solidFill>
                  <a:schemeClr val="bg1"/>
                </a:solidFill>
                <a:effectLst/>
                <a:latin typeface="Algerian" panose="04020705040A02060702" pitchFamily="82" charset="0"/>
                <a:ea typeface="Arial MT"/>
                <a:cs typeface="Arial MT"/>
              </a:rPr>
              <a:t>Interviews</a:t>
            </a:r>
            <a:r>
              <a:rPr lang="en-US" dirty="0">
                <a:solidFill>
                  <a:schemeClr val="bg1"/>
                </a:solidFill>
                <a:effectLst/>
                <a:latin typeface="Algerian" panose="04020705040A02060702" pitchFamily="82" charset="0"/>
                <a:ea typeface="Arial MT"/>
                <a:cs typeface="Arial MT"/>
              </a:rPr>
              <a:t>: Semi-structured interviews will be conducted with industry experts, AI professionals, and business leaders to gather insights into how AI is being used in decision-making and the challenges faced.</a:t>
            </a:r>
            <a:endParaRPr lang="en-US" dirty="0">
              <a:solidFill>
                <a:schemeClr val="bg1"/>
              </a:solidFill>
              <a:effectLst/>
              <a:latin typeface="Algerian" panose="04020705040A02060702" pitchFamily="82" charset="0"/>
              <a:ea typeface="Arial MT"/>
              <a:cs typeface="Times New Roman" panose="02020603050405020304" pitchFamily="18" charset="0"/>
            </a:endParaRPr>
          </a:p>
          <a:p>
            <a:pPr marL="742950" marR="0" lvl="1" indent="-285750">
              <a:spcBef>
                <a:spcPts val="820"/>
              </a:spcBef>
              <a:spcAft>
                <a:spcPts val="0"/>
              </a:spcAft>
              <a:buSzPts val="1000"/>
              <a:buFont typeface="Courier New" panose="02070309020205020404" pitchFamily="49" charset="0"/>
              <a:buChar char="o"/>
              <a:tabLst>
                <a:tab pos="914400" algn="l"/>
              </a:tabLst>
            </a:pPr>
            <a:r>
              <a:rPr lang="en-US" b="1" dirty="0">
                <a:solidFill>
                  <a:schemeClr val="bg1"/>
                </a:solidFill>
                <a:effectLst/>
                <a:latin typeface="Algerian" panose="04020705040A02060702" pitchFamily="82" charset="0"/>
                <a:ea typeface="Arial MT"/>
                <a:cs typeface="Arial MT"/>
              </a:rPr>
              <a:t>Case Studies</a:t>
            </a:r>
            <a:r>
              <a:rPr lang="en-US" dirty="0">
                <a:solidFill>
                  <a:schemeClr val="bg1"/>
                </a:solidFill>
                <a:effectLst/>
                <a:latin typeface="Algerian" panose="04020705040A02060702" pitchFamily="82" charset="0"/>
                <a:ea typeface="Arial MT"/>
                <a:cs typeface="Arial MT"/>
              </a:rPr>
              <a:t>: The study will include case studies of organizations that have successfully integrated AI into their decision-making processes to understand the factors contributing to their success and the lessons learned.</a:t>
            </a:r>
            <a:endParaRPr lang="en-US" dirty="0">
              <a:solidFill>
                <a:schemeClr val="bg1"/>
              </a:solidFill>
              <a:effectLst/>
              <a:latin typeface="Algerian" panose="04020705040A02060702" pitchFamily="82" charset="0"/>
              <a:ea typeface="Arial MT"/>
              <a:cs typeface="Times New Roman" panose="02020603050405020304" pitchFamily="18" charset="0"/>
            </a:endParaRPr>
          </a:p>
          <a:p>
            <a:pPr marL="342900" marR="0" lvl="0" indent="-342900">
              <a:spcBef>
                <a:spcPts val="820"/>
              </a:spcBef>
              <a:spcAft>
                <a:spcPts val="0"/>
              </a:spcAft>
              <a:tabLst>
                <a:tab pos="457200" algn="l"/>
              </a:tabLst>
            </a:pPr>
            <a:r>
              <a:rPr lang="en-US" sz="1800" b="1" dirty="0">
                <a:solidFill>
                  <a:schemeClr val="bg1"/>
                </a:solidFill>
                <a:effectLst/>
                <a:latin typeface="Algerian" panose="04020705040A02060702" pitchFamily="82" charset="0"/>
                <a:ea typeface="Arial MT"/>
                <a:cs typeface="Arial MT"/>
              </a:rPr>
              <a:t>Quantitative Research</a:t>
            </a:r>
            <a:endParaRPr lang="en-US" sz="1800" dirty="0">
              <a:solidFill>
                <a:schemeClr val="bg1"/>
              </a:solidFill>
              <a:effectLst/>
              <a:latin typeface="Algerian" panose="04020705040A02060702" pitchFamily="82" charset="0"/>
              <a:ea typeface="Arial MT"/>
              <a:cs typeface="Arial MT"/>
            </a:endParaRPr>
          </a:p>
          <a:p>
            <a:pPr marL="742950" marR="0" lvl="1" indent="-285750">
              <a:spcBef>
                <a:spcPts val="820"/>
              </a:spcBef>
              <a:spcAft>
                <a:spcPts val="0"/>
              </a:spcAft>
              <a:buSzPts val="1000"/>
              <a:buFont typeface="Courier New" panose="02070309020205020404" pitchFamily="49" charset="0"/>
              <a:buChar char="o"/>
              <a:tabLst>
                <a:tab pos="914400" algn="l"/>
              </a:tabLst>
            </a:pPr>
            <a:r>
              <a:rPr lang="en-US" b="1" dirty="0">
                <a:solidFill>
                  <a:schemeClr val="bg1"/>
                </a:solidFill>
                <a:effectLst/>
                <a:latin typeface="Algerian" panose="04020705040A02060702" pitchFamily="82" charset="0"/>
                <a:ea typeface="Arial MT"/>
                <a:cs typeface="Arial MT"/>
              </a:rPr>
              <a:t>Surveys</a:t>
            </a:r>
            <a:r>
              <a:rPr lang="en-US" dirty="0">
                <a:solidFill>
                  <a:schemeClr val="bg1"/>
                </a:solidFill>
                <a:effectLst/>
                <a:latin typeface="Algerian" panose="04020705040A02060702" pitchFamily="82" charset="0"/>
                <a:ea typeface="Arial MT"/>
                <a:cs typeface="Arial MT"/>
              </a:rPr>
              <a:t>: A survey will be distributed to a wide range of businesses across various industries to assess the prevalence of AI use in decision-making, identify key benefits, and determine the challenges businesses face.</a:t>
            </a:r>
            <a:endParaRPr lang="en-US" dirty="0">
              <a:solidFill>
                <a:schemeClr val="bg1"/>
              </a:solidFill>
              <a:effectLst/>
              <a:latin typeface="Algerian" panose="04020705040A02060702" pitchFamily="82" charset="0"/>
              <a:ea typeface="Arial MT"/>
              <a:cs typeface="Times New Roman" panose="02020603050405020304" pitchFamily="18" charset="0"/>
            </a:endParaRPr>
          </a:p>
          <a:p>
            <a:pPr marL="742950" marR="0" lvl="1" indent="-285750">
              <a:spcBef>
                <a:spcPts val="820"/>
              </a:spcBef>
              <a:spcAft>
                <a:spcPts val="0"/>
              </a:spcAft>
              <a:buSzPts val="1000"/>
              <a:buFont typeface="Courier New" panose="02070309020205020404" pitchFamily="49" charset="0"/>
              <a:buChar char="o"/>
              <a:tabLst>
                <a:tab pos="914400" algn="l"/>
              </a:tabLst>
            </a:pPr>
            <a:r>
              <a:rPr lang="en-US" b="1" dirty="0">
                <a:solidFill>
                  <a:schemeClr val="bg1"/>
                </a:solidFill>
                <a:effectLst/>
                <a:latin typeface="Algerian" panose="04020705040A02060702" pitchFamily="82" charset="0"/>
                <a:ea typeface="Arial MT"/>
                <a:cs typeface="Arial MT"/>
              </a:rPr>
              <a:t>Data Analysis</a:t>
            </a:r>
            <a:r>
              <a:rPr lang="en-US" dirty="0">
                <a:solidFill>
                  <a:schemeClr val="bg1"/>
                </a:solidFill>
                <a:effectLst/>
                <a:latin typeface="Algerian" panose="04020705040A02060702" pitchFamily="82" charset="0"/>
                <a:ea typeface="Arial MT"/>
                <a:cs typeface="Arial MT"/>
              </a:rPr>
              <a:t>: Statistical methods will be applied to analyze survey data, providing insights into the correlation between AI adoption and improved business performance.</a:t>
            </a:r>
            <a:endParaRPr lang="en-US" dirty="0">
              <a:solidFill>
                <a:schemeClr val="bg1"/>
              </a:solidFill>
              <a:effectLst/>
              <a:latin typeface="Algerian" panose="04020705040A02060702" pitchFamily="82" charset="0"/>
              <a:ea typeface="Arial MT"/>
              <a:cs typeface="Times New Roman" panose="02020603050405020304" pitchFamily="18" charset="0"/>
            </a:endParaRPr>
          </a:p>
          <a:p>
            <a:endParaRPr lang="en-US" dirty="0"/>
          </a:p>
        </p:txBody>
      </p:sp>
    </p:spTree>
    <p:extLst>
      <p:ext uri="{BB962C8B-B14F-4D97-AF65-F5344CB8AC3E}">
        <p14:creationId xmlns:p14="http://schemas.microsoft.com/office/powerpoint/2010/main" val="386256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43704-FD53-0053-DF13-6A8A7896E0F8}"/>
              </a:ext>
            </a:extLst>
          </p:cNvPr>
          <p:cNvSpPr>
            <a:spLocks noGrp="1"/>
          </p:cNvSpPr>
          <p:nvPr>
            <p:ph type="title"/>
          </p:nvPr>
        </p:nvSpPr>
        <p:spPr>
          <a:xfrm>
            <a:off x="646111" y="452718"/>
            <a:ext cx="9404723" cy="815643"/>
          </a:xfrm>
        </p:spPr>
        <p:txBody>
          <a:bodyPr/>
          <a:lstStyle/>
          <a:p>
            <a:pPr algn="ctr"/>
            <a:r>
              <a:rPr lang="en-US" sz="4400" dirty="0">
                <a:solidFill>
                  <a:schemeClr val="bg1"/>
                </a:solidFill>
                <a:latin typeface="Algerian" panose="04020705040A02060702" pitchFamily="82" charset="0"/>
              </a:rPr>
              <a:t>CONCLUSION</a:t>
            </a:r>
          </a:p>
        </p:txBody>
      </p:sp>
      <p:sp>
        <p:nvSpPr>
          <p:cNvPr id="3" name="Content Placeholder 2">
            <a:extLst>
              <a:ext uri="{FF2B5EF4-FFF2-40B4-BE49-F238E27FC236}">
                <a16:creationId xmlns:a16="http://schemas.microsoft.com/office/drawing/2014/main" id="{CAAB735F-3BF2-2B64-2335-0C89FA8B1D20}"/>
              </a:ext>
            </a:extLst>
          </p:cNvPr>
          <p:cNvSpPr>
            <a:spLocks noGrp="1"/>
          </p:cNvSpPr>
          <p:nvPr>
            <p:ph idx="1"/>
          </p:nvPr>
        </p:nvSpPr>
        <p:spPr/>
        <p:txBody>
          <a:bodyPr/>
          <a:lstStyle/>
          <a:p>
            <a:r>
              <a:rPr lang="en-US" sz="1800" dirty="0">
                <a:solidFill>
                  <a:schemeClr val="bg1"/>
                </a:solidFill>
                <a:latin typeface="Algerian" panose="04020705040A02060702" pitchFamily="82" charset="0"/>
              </a:rPr>
              <a:t>In conclusion, Artificial Intelligence (AI) is not just a technological advancement; it represents a paradigm shift that has already started to transform industries, economies, and societies. Through its applications in fields such as healthcare, finance, manufacturing, and transportation, AI is revolutionizing traditional workflows, automating complex processes, enhancing decision-making, and creating new opportunities for growth and innovation.</a:t>
            </a:r>
          </a:p>
          <a:p>
            <a:endParaRPr lang="en-US" dirty="0"/>
          </a:p>
        </p:txBody>
      </p:sp>
    </p:spTree>
    <p:extLst>
      <p:ext uri="{BB962C8B-B14F-4D97-AF65-F5344CB8AC3E}">
        <p14:creationId xmlns:p14="http://schemas.microsoft.com/office/powerpoint/2010/main" val="1167588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TotalTime>
  <Words>625</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Algerian</vt:lpstr>
      <vt:lpstr>Arial</vt:lpstr>
      <vt:lpstr>Century Gothic</vt:lpstr>
      <vt:lpstr>Courier New</vt:lpstr>
      <vt:lpstr>Wingdings 3</vt:lpstr>
      <vt:lpstr>Ion</vt:lpstr>
      <vt:lpstr>INTRODUCTION</vt:lpstr>
      <vt:lpstr>                                                  LITERATURE REVIEW </vt:lpstr>
      <vt:lpstr>                                              OBJECTIVES OF STUDY </vt:lpstr>
      <vt:lpstr>                         AREA OF STUDY </vt:lpstr>
      <vt:lpstr>             RESEARCH METHODOLOGY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hundare</dc:creator>
  <cp:lastModifiedBy>sakshi hundare</cp:lastModifiedBy>
  <cp:revision>1</cp:revision>
  <dcterms:created xsi:type="dcterms:W3CDTF">2025-02-28T15:42:39Z</dcterms:created>
  <dcterms:modified xsi:type="dcterms:W3CDTF">2025-02-28T16:14:18Z</dcterms:modified>
</cp:coreProperties>
</file>