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9"/>
  </p:notesMasterIdLst>
  <p:sldIdLst>
    <p:sldId id="272" r:id="rId2"/>
    <p:sldId id="274" r:id="rId3"/>
    <p:sldId id="278" r:id="rId4"/>
    <p:sldId id="287" r:id="rId5"/>
    <p:sldId id="288" r:id="rId6"/>
    <p:sldId id="290"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6A4"/>
    <a:srgbClr val="7BD2F0"/>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27609-0688-40D5-A202-429482416281}" type="datetimeFigureOut">
              <a:rPr lang="en-IN" smtClean="0"/>
              <a:t>28-02-2025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ECD4-35AA-4BEB-B6A8-CB5A262B3E70}" type="slidenum">
              <a:rPr lang="en-IN" smtClean="0"/>
              <a:t>‹#›</a:t>
            </a:fld>
            <a:endParaRPr lang="en-IN"/>
          </a:p>
        </p:txBody>
      </p:sp>
    </p:spTree>
    <p:extLst>
      <p:ext uri="{BB962C8B-B14F-4D97-AF65-F5344CB8AC3E}">
        <p14:creationId xmlns:p14="http://schemas.microsoft.com/office/powerpoint/2010/main" val="339335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53007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1738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2945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57297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53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415038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244373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75838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67493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9026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4D475-EE2B-48C5-94E7-A8D03D20E3B9}"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34522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4D475-EE2B-48C5-94E7-A8D03D20E3B9}"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244530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4D475-EE2B-48C5-94E7-A8D03D20E3B9}"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8149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4D475-EE2B-48C5-94E7-A8D03D20E3B9}"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67904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4D475-EE2B-48C5-94E7-A8D03D20E3B9}"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26585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
        <p:nvSpPr>
          <p:cNvPr id="5" name="Date Placeholder 4"/>
          <p:cNvSpPr>
            <a:spLocks noGrp="1"/>
          </p:cNvSpPr>
          <p:nvPr>
            <p:ph type="dt" sz="half" idx="10"/>
          </p:nvPr>
        </p:nvSpPr>
        <p:spPr/>
        <p:txBody>
          <a:bodyPr/>
          <a:lstStyle/>
          <a:p>
            <a:fld id="{01F4D475-EE2B-48C5-94E7-A8D03D20E3B9}" type="datetimeFigureOut">
              <a:rPr lang="en-IN" smtClean="0"/>
              <a:t>28-02-2025</a:t>
            </a:fld>
            <a:endParaRPr lang="en-IN"/>
          </a:p>
        </p:txBody>
      </p:sp>
    </p:spTree>
    <p:extLst>
      <p:ext uri="{BB962C8B-B14F-4D97-AF65-F5344CB8AC3E}">
        <p14:creationId xmlns:p14="http://schemas.microsoft.com/office/powerpoint/2010/main" val="159042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F4D475-EE2B-48C5-94E7-A8D03D20E3B9}" type="datetimeFigureOut">
              <a:rPr lang="en-IN" smtClean="0"/>
              <a:t>28-02-2025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203461-C0C6-43AF-A707-14B3F6CF9078}" type="slidenum">
              <a:rPr lang="en-IN" smtClean="0"/>
              <a:t>‹#›</a:t>
            </a:fld>
            <a:endParaRPr lang="en-IN"/>
          </a:p>
        </p:txBody>
      </p:sp>
    </p:spTree>
    <p:extLst>
      <p:ext uri="{BB962C8B-B14F-4D97-AF65-F5344CB8AC3E}">
        <p14:creationId xmlns:p14="http://schemas.microsoft.com/office/powerpoint/2010/main" val="1921760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205485" y="267703"/>
            <a:ext cx="4940674" cy="814284"/>
          </a:xfrm>
          <a:prstGeom prst="rect">
            <a:avLst/>
          </a:prstGeom>
        </p:spPr>
        <p:txBody>
          <a:bodyPr vert="horz" wrap="square" lIns="0" tIns="84604" rIns="0" bIns="0" rtlCol="0">
            <a:spAutoFit/>
          </a:bodyPr>
          <a:lstStyle/>
          <a:p>
            <a:pPr marL="2241" algn="ctr">
              <a:spcBef>
                <a:spcPts val="666"/>
              </a:spcBef>
            </a:pPr>
            <a:r>
              <a:rPr sz="1400" b="1" dirty="0">
                <a:latin typeface="Arial" panose="020B0604020202020204" pitchFamily="34" charset="0"/>
                <a:cs typeface="Arial" panose="020B0604020202020204" pitchFamily="34" charset="0"/>
              </a:rPr>
              <a:t>Khed</a:t>
            </a:r>
            <a:r>
              <a:rPr sz="1400" b="1" spc="-31"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Taluka</a:t>
            </a:r>
            <a:r>
              <a:rPr sz="1400" b="1" spc="-35"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Shikshan</a:t>
            </a:r>
            <a:r>
              <a:rPr sz="1400" b="1" spc="-26"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Prasarak</a:t>
            </a:r>
            <a:r>
              <a:rPr sz="1400" b="1" spc="-31"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Mandal’s</a:t>
            </a:r>
            <a:endParaRPr sz="1400" b="1" dirty="0">
              <a:latin typeface="Arial" panose="020B0604020202020204" pitchFamily="34" charset="0"/>
              <a:cs typeface="Arial" panose="020B0604020202020204" pitchFamily="34" charset="0"/>
            </a:endParaRPr>
          </a:p>
          <a:p>
            <a:pPr algn="ctr">
              <a:spcBef>
                <a:spcPts val="578"/>
              </a:spcBef>
            </a:pPr>
            <a:r>
              <a:rPr sz="1400" b="1" dirty="0">
                <a:latin typeface="Arial" panose="020B0604020202020204" pitchFamily="34" charset="0"/>
                <a:cs typeface="Arial" panose="020B0604020202020204" pitchFamily="34" charset="0"/>
              </a:rPr>
              <a:t>Hutatma</a:t>
            </a:r>
            <a:r>
              <a:rPr sz="1400" b="1" spc="-49"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Rajguru</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Mahavidyalaya,</a:t>
            </a:r>
            <a:r>
              <a:rPr sz="1400" b="1" spc="-49"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Rajgurunagar,</a:t>
            </a:r>
            <a:r>
              <a:rPr sz="1400" b="1" spc="-31"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Pune-</a:t>
            </a:r>
            <a:r>
              <a:rPr sz="1400" b="1" spc="-57"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410505</a:t>
            </a:r>
            <a:endParaRPr sz="1400" b="1" dirty="0">
              <a:latin typeface="Arial" panose="020B0604020202020204" pitchFamily="34" charset="0"/>
              <a:cs typeface="Arial" panose="020B0604020202020204" pitchFamily="34" charset="0"/>
            </a:endParaRPr>
          </a:p>
        </p:txBody>
      </p:sp>
      <p:sp>
        <p:nvSpPr>
          <p:cNvPr id="5" name="object 3"/>
          <p:cNvSpPr txBox="1"/>
          <p:nvPr/>
        </p:nvSpPr>
        <p:spPr>
          <a:xfrm>
            <a:off x="3657505" y="3086656"/>
            <a:ext cx="4036634" cy="1459548"/>
          </a:xfrm>
          <a:prstGeom prst="rect">
            <a:avLst/>
          </a:prstGeom>
        </p:spPr>
        <p:txBody>
          <a:bodyPr vert="horz" wrap="square" lIns="0" tIns="83484" rIns="0" bIns="0" rtlCol="0">
            <a:spAutoFit/>
          </a:bodyPr>
          <a:lstStyle/>
          <a:p>
            <a:pPr marL="1121" algn="ctr">
              <a:spcBef>
                <a:spcPts val="657"/>
              </a:spcBef>
            </a:pPr>
            <a:r>
              <a:rPr sz="1400" b="1" spc="-44" dirty="0">
                <a:latin typeface="Arial" panose="020B0604020202020204" pitchFamily="34" charset="0"/>
                <a:cs typeface="Arial" panose="020B0604020202020204" pitchFamily="34" charset="0"/>
              </a:rPr>
              <a:t>A</a:t>
            </a:r>
            <a:endParaRPr sz="1400" b="1" dirty="0">
              <a:latin typeface="Arial" panose="020B0604020202020204" pitchFamily="34" charset="0"/>
              <a:cs typeface="Arial" panose="020B0604020202020204" pitchFamily="34" charset="0"/>
            </a:endParaRPr>
          </a:p>
          <a:p>
            <a:pPr marL="619158" marR="611874" algn="ctr">
              <a:lnSpc>
                <a:spcPts val="2074"/>
              </a:lnSpc>
              <a:spcBef>
                <a:spcPts val="146"/>
              </a:spcBef>
            </a:pPr>
            <a:r>
              <a:rPr sz="1400" b="1" spc="-4" dirty="0">
                <a:latin typeface="Arial" panose="020B0604020202020204" pitchFamily="34" charset="0"/>
                <a:cs typeface="Arial" panose="020B0604020202020204" pitchFamily="34" charset="0"/>
              </a:rPr>
              <a:t> </a:t>
            </a:r>
            <a:r>
              <a:rPr lang="en-US" sz="1400" b="1" spc="-9" dirty="0">
                <a:latin typeface="Arial" panose="020B0604020202020204" pitchFamily="34" charset="0"/>
                <a:cs typeface="Arial" panose="020B0604020202020204" pitchFamily="34" charset="0"/>
              </a:rPr>
              <a:t>PPT Presentation</a:t>
            </a:r>
            <a:r>
              <a:rPr sz="1400" b="1" spc="-9" dirty="0">
                <a:latin typeface="Arial" panose="020B0604020202020204" pitchFamily="34" charset="0"/>
                <a:cs typeface="Arial" panose="020B0604020202020204" pitchFamily="34" charset="0"/>
              </a:rPr>
              <a:t> </a:t>
            </a:r>
            <a:r>
              <a:rPr sz="1400" b="1" spc="-22" dirty="0">
                <a:latin typeface="Arial" panose="020B0604020202020204" pitchFamily="34" charset="0"/>
                <a:cs typeface="Arial" panose="020B0604020202020204" pitchFamily="34" charset="0"/>
              </a:rPr>
              <a:t>On</a:t>
            </a:r>
            <a:endParaRPr sz="1400" b="1" dirty="0">
              <a:latin typeface="Arial" panose="020B0604020202020204" pitchFamily="34" charset="0"/>
              <a:cs typeface="Arial" panose="020B0604020202020204" pitchFamily="34" charset="0"/>
            </a:endParaRPr>
          </a:p>
          <a:p>
            <a:pPr marL="2802" algn="ctr">
              <a:spcBef>
                <a:spcPts val="401"/>
              </a:spcBef>
            </a:pPr>
            <a:r>
              <a:rPr sz="1400" b="1" dirty="0">
                <a:latin typeface="Arial" panose="020B0604020202020204" pitchFamily="34" charset="0"/>
                <a:cs typeface="Arial" panose="020B0604020202020204" pitchFamily="34" charset="0"/>
              </a:rPr>
              <a:t>“Vestige</a:t>
            </a:r>
            <a:r>
              <a:rPr sz="1400" b="1" spc="-26"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Marketing</a:t>
            </a:r>
            <a:r>
              <a:rPr sz="1400" b="1" spc="-22"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System”</a:t>
            </a:r>
            <a:endParaRPr sz="1400" b="1" dirty="0">
              <a:latin typeface="Arial" panose="020B0604020202020204" pitchFamily="34" charset="0"/>
              <a:cs typeface="Arial" panose="020B0604020202020204" pitchFamily="34" charset="0"/>
            </a:endParaRPr>
          </a:p>
          <a:p>
            <a:pPr>
              <a:spcBef>
                <a:spcPts val="1227"/>
              </a:spcBef>
            </a:pPr>
            <a:endParaRPr sz="1235" dirty="0">
              <a:latin typeface="Times New Roman"/>
              <a:cs typeface="Times New Roman"/>
            </a:endParaRPr>
          </a:p>
          <a:p>
            <a:pPr>
              <a:spcBef>
                <a:spcPts val="627"/>
              </a:spcBef>
            </a:pPr>
            <a:endParaRPr sz="1235" dirty="0">
              <a:latin typeface="Times New Roman"/>
              <a:cs typeface="Times New Roman"/>
            </a:endParaRPr>
          </a:p>
        </p:txBody>
      </p:sp>
      <p:sp>
        <p:nvSpPr>
          <p:cNvPr id="6" name="object 4"/>
          <p:cNvSpPr txBox="1"/>
          <p:nvPr/>
        </p:nvSpPr>
        <p:spPr>
          <a:xfrm>
            <a:off x="6484776" y="4546204"/>
            <a:ext cx="3502562" cy="1379789"/>
          </a:xfrm>
          <a:prstGeom prst="rect">
            <a:avLst/>
          </a:prstGeom>
        </p:spPr>
        <p:txBody>
          <a:bodyPr vert="horz" wrap="square" lIns="0" tIns="86285" rIns="0" bIns="0" rtlCol="0">
            <a:spAutoFit/>
          </a:bodyPr>
          <a:lstStyle/>
          <a:p>
            <a:pPr algn="ctr">
              <a:spcBef>
                <a:spcPts val="679"/>
              </a:spcBef>
            </a:pPr>
            <a:endParaRPr sz="1400"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Name</a:t>
            </a:r>
            <a:r>
              <a:rPr lang="en-US" sz="1400" b="1" dirty="0">
                <a:solidFill>
                  <a:schemeClr val="tx1"/>
                </a:solidFill>
                <a:latin typeface="Arial" panose="020B0604020202020204" pitchFamily="34" charset="0"/>
                <a:cs typeface="Arial" panose="020B0604020202020204" pitchFamily="34" charset="0"/>
              </a:rPr>
              <a:t>: Sahil Sultan Pathan</a:t>
            </a:r>
          </a:p>
          <a:p>
            <a:pPr algn="ctr"/>
            <a:endParaRPr lang="en-US" sz="1400" b="1" dirty="0">
              <a:solidFill>
                <a:schemeClr val="tx1"/>
              </a:solidFill>
              <a:latin typeface="Arial" panose="020B0604020202020204" pitchFamily="34" charset="0"/>
              <a:cs typeface="Arial" panose="020B0604020202020204" pitchFamily="34" charset="0"/>
            </a:endParaRPr>
          </a:p>
          <a:p>
            <a:pPr algn="ctr"/>
            <a:r>
              <a:rPr lang="en-US" sz="1400" b="1" dirty="0">
                <a:solidFill>
                  <a:schemeClr val="tx1"/>
                </a:solidFill>
                <a:latin typeface="Arial" panose="020B0604020202020204" pitchFamily="34" charset="0"/>
                <a:cs typeface="Arial" panose="020B0604020202020204" pitchFamily="34" charset="0"/>
              </a:rPr>
              <a:t>Roll No :44</a:t>
            </a:r>
          </a:p>
          <a:p>
            <a:pPr algn="ctr"/>
            <a:endParaRPr lang="en-US" sz="1400" b="1" dirty="0">
              <a:solidFill>
                <a:schemeClr val="tx1"/>
              </a:solidFill>
              <a:latin typeface="Arial" panose="020B0604020202020204" pitchFamily="34" charset="0"/>
              <a:cs typeface="Arial" panose="020B0604020202020204" pitchFamily="34" charset="0"/>
            </a:endParaRPr>
          </a:p>
          <a:p>
            <a:pPr algn="ctr"/>
            <a:r>
              <a:rPr lang="en-US" sz="1400" b="1" dirty="0">
                <a:solidFill>
                  <a:schemeClr val="tx1"/>
                </a:solidFill>
                <a:latin typeface="Arial" panose="020B0604020202020204" pitchFamily="34" charset="0"/>
                <a:cs typeface="Arial" panose="020B0604020202020204" pitchFamily="34" charset="0"/>
              </a:rPr>
              <a:t>Guide:  Prof: </a:t>
            </a:r>
            <a:r>
              <a:rPr lang="en-US" sz="1400" b="1" dirty="0" err="1">
                <a:solidFill>
                  <a:schemeClr val="tx1"/>
                </a:solidFill>
                <a:latin typeface="Arial" panose="020B0604020202020204" pitchFamily="34" charset="0"/>
                <a:cs typeface="Arial" panose="020B0604020202020204" pitchFamily="34" charset="0"/>
              </a:rPr>
              <a:t>R.S.Jadhav</a:t>
            </a:r>
            <a:r>
              <a:rPr lang="en-US" sz="1400" b="1" dirty="0">
                <a:solidFill>
                  <a:schemeClr val="tx1"/>
                </a:solidFill>
                <a:latin typeface="Arial" panose="020B0604020202020204" pitchFamily="34" charset="0"/>
                <a:cs typeface="Arial" panose="020B0604020202020204" pitchFamily="34" charset="0"/>
              </a:rPr>
              <a:t> </a:t>
            </a:r>
          </a:p>
        </p:txBody>
      </p:sp>
      <p:pic>
        <p:nvPicPr>
          <p:cNvPr id="7" name="object 5"/>
          <p:cNvPicPr/>
          <p:nvPr/>
        </p:nvPicPr>
        <p:blipFill>
          <a:blip r:embed="rId2" cstate="print"/>
          <a:stretch>
            <a:fillRect/>
          </a:stretch>
        </p:blipFill>
        <p:spPr>
          <a:xfrm>
            <a:off x="4784545" y="1118324"/>
            <a:ext cx="1782554" cy="1468418"/>
          </a:xfrm>
          <a:prstGeom prst="rect">
            <a:avLst/>
          </a:prstGeom>
        </p:spPr>
      </p:pic>
      <p:sp>
        <p:nvSpPr>
          <p:cNvPr id="3" name="TextBox 2">
            <a:extLst>
              <a:ext uri="{FF2B5EF4-FFF2-40B4-BE49-F238E27FC236}">
                <a16:creationId xmlns:a16="http://schemas.microsoft.com/office/drawing/2014/main" id="{D3AC6091-9BD0-39B1-B049-B8690D53A16A}"/>
              </a:ext>
            </a:extLst>
          </p:cNvPr>
          <p:cNvSpPr txBox="1"/>
          <p:nvPr/>
        </p:nvSpPr>
        <p:spPr>
          <a:xfrm>
            <a:off x="2624712" y="2573135"/>
            <a:ext cx="6102220" cy="307777"/>
          </a:xfrm>
          <a:prstGeom prst="rect">
            <a:avLst/>
          </a:prstGeom>
          <a:noFill/>
        </p:spPr>
        <p:txBody>
          <a:bodyPr wrap="square">
            <a:spAutoFit/>
          </a:bodyPr>
          <a:lstStyle/>
          <a:p>
            <a:pPr algn="ctr">
              <a:spcBef>
                <a:spcPts val="679"/>
              </a:spcBef>
            </a:pPr>
            <a:r>
              <a:rPr lang="en-IN" sz="1400" b="1" spc="-9" dirty="0">
                <a:latin typeface="Arial" panose="020B0604020202020204" pitchFamily="34" charset="0"/>
                <a:cs typeface="Arial" panose="020B0604020202020204" pitchFamily="34" charset="0"/>
              </a:rPr>
              <a:t>TYBBA(CA)</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3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882526" y="6343287"/>
            <a:ext cx="648952" cy="115416"/>
          </a:xfrm>
          <a:prstGeom prst="rect">
            <a:avLst/>
          </a:prstGeom>
        </p:spPr>
        <p:txBody>
          <a:bodyPr vert="horz" wrap="square" lIns="0" tIns="0" rIns="0" bIns="0" rtlCol="0">
            <a:spAutoFit/>
          </a:bodyPr>
          <a:lstStyle/>
          <a:p>
            <a:pPr marL="11206" algn="ctr">
              <a:lnSpc>
                <a:spcPts val="922"/>
              </a:lnSpc>
            </a:pPr>
            <a:r>
              <a:rPr lang="en-IN" sz="882" dirty="0">
                <a:latin typeface="Times New Roman" pitchFamily="18" charset="0"/>
                <a:cs typeface="Times New Roman" pitchFamily="18" charset="0"/>
              </a:rPr>
              <a:t>1</a:t>
            </a:r>
            <a:endParaRPr sz="882" dirty="0">
              <a:latin typeface="Times New Roman" pitchFamily="18" charset="0"/>
              <a:cs typeface="Times New Roman" pitchFamily="18" charset="0"/>
            </a:endParaRPr>
          </a:p>
        </p:txBody>
      </p:sp>
      <p:sp>
        <p:nvSpPr>
          <p:cNvPr id="6" name="object 2"/>
          <p:cNvSpPr txBox="1"/>
          <p:nvPr/>
        </p:nvSpPr>
        <p:spPr>
          <a:xfrm>
            <a:off x="1670180" y="632916"/>
            <a:ext cx="7333861" cy="4876237"/>
          </a:xfrm>
          <a:prstGeom prst="rect">
            <a:avLst/>
          </a:prstGeom>
        </p:spPr>
        <p:txBody>
          <a:bodyPr vert="horz" wrap="square" lIns="0" tIns="11206" rIns="0" bIns="0" rtlCol="0">
            <a:spAutoFit/>
          </a:bodyPr>
          <a:lstStyle/>
          <a:p>
            <a:pPr marL="11206">
              <a:spcBef>
                <a:spcPts val="88"/>
              </a:spcBef>
            </a:pPr>
            <a:r>
              <a:rPr sz="2400" b="1" u="sng" spc="-9" dirty="0">
                <a:solidFill>
                  <a:srgbClr val="3076A4"/>
                </a:solidFill>
                <a:uFill>
                  <a:solidFill>
                    <a:srgbClr val="000000"/>
                  </a:solidFill>
                </a:uFill>
                <a:latin typeface="Arial" panose="020B0604020202020204" pitchFamily="34" charset="0"/>
                <a:cs typeface="Arial" panose="020B0604020202020204" pitchFamily="34" charset="0"/>
              </a:rPr>
              <a:t>INTRODUCTION:</a:t>
            </a:r>
            <a:endParaRPr sz="2400" b="1" dirty="0">
              <a:solidFill>
                <a:srgbClr val="3076A4"/>
              </a:solidFill>
              <a:latin typeface="Arial" panose="020B0604020202020204" pitchFamily="34" charset="0"/>
              <a:cs typeface="Arial" panose="020B0604020202020204" pitchFamily="34" charset="0"/>
            </a:endParaRPr>
          </a:p>
          <a:p>
            <a:pPr marL="11206" marR="4483">
              <a:lnSpc>
                <a:spcPct val="95300"/>
              </a:lnSpc>
              <a:spcBef>
                <a:spcPts val="1527"/>
              </a:spcBef>
            </a:pPr>
            <a:r>
              <a:rPr sz="1600" dirty="0">
                <a:solidFill>
                  <a:srgbClr val="0D0D0D"/>
                </a:solidFill>
                <a:latin typeface="Arial" panose="020B0604020202020204" pitchFamily="34" charset="0"/>
                <a:cs typeface="Arial" panose="020B0604020202020204" pitchFamily="34" charset="0"/>
              </a:rPr>
              <a:t>Vestige</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Marketing</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System</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is</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direct</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selling</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company</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that</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offers</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wide</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range</a:t>
            </a:r>
            <a:r>
              <a:rPr sz="1600" spc="-18"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of </a:t>
            </a:r>
            <a:r>
              <a:rPr sz="1600" dirty="0">
                <a:solidFill>
                  <a:srgbClr val="0D0D0D"/>
                </a:solidFill>
                <a:latin typeface="Arial" panose="020B0604020202020204" pitchFamily="34" charset="0"/>
                <a:cs typeface="Arial" panose="020B0604020202020204" pitchFamily="34" charset="0"/>
              </a:rPr>
              <a:t>health,</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wellness,</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personal</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care</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products.</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As</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with</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many</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direct</a:t>
            </a:r>
            <a:r>
              <a:rPr sz="1600" spc="-44"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selling </a:t>
            </a:r>
            <a:r>
              <a:rPr sz="1600" dirty="0">
                <a:solidFill>
                  <a:srgbClr val="0D0D0D"/>
                </a:solidFill>
                <a:latin typeface="Arial" panose="020B0604020202020204" pitchFamily="34" charset="0"/>
                <a:cs typeface="Arial" panose="020B0604020202020204" pitchFamily="34" charset="0"/>
              </a:rPr>
              <a:t>companies,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Vestige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operates</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on</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network</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marketing</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model,</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where</a:t>
            </a:r>
            <a:r>
              <a:rPr sz="1600" spc="-31"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independent </a:t>
            </a:r>
            <a:r>
              <a:rPr sz="1600" dirty="0">
                <a:solidFill>
                  <a:srgbClr val="0D0D0D"/>
                </a:solidFill>
                <a:latin typeface="Arial" panose="020B0604020202020204" pitchFamily="34" charset="0"/>
                <a:cs typeface="Arial" panose="020B0604020202020204" pitchFamily="34" charset="0"/>
              </a:rPr>
              <a:t>distributors</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promote</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sell</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company's</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products</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directly</a:t>
            </a:r>
            <a:r>
              <a:rPr sz="1600" spc="-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to</a:t>
            </a:r>
            <a:r>
              <a:rPr sz="1600" spc="-22"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consumers.</a:t>
            </a:r>
            <a:endParaRPr sz="1600" dirty="0">
              <a:latin typeface="Arial" panose="020B0604020202020204" pitchFamily="34" charset="0"/>
              <a:cs typeface="Arial" panose="020B0604020202020204" pitchFamily="34" charset="0"/>
            </a:endParaRPr>
          </a:p>
          <a:p>
            <a:pPr marL="11206" marR="59955">
              <a:lnSpc>
                <a:spcPct val="95300"/>
              </a:lnSpc>
              <a:spcBef>
                <a:spcPts val="552"/>
              </a:spcBef>
            </a:pPr>
            <a:r>
              <a:rPr sz="1600" dirty="0">
                <a:solidFill>
                  <a:srgbClr val="0D0D0D"/>
                </a:solidFill>
                <a:latin typeface="Arial" panose="020B0604020202020204" pitchFamily="34" charset="0"/>
                <a:cs typeface="Arial" panose="020B0604020202020204" pitchFamily="34" charset="0"/>
              </a:rPr>
              <a:t>The</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website</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typically</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features</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sections</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dedicated</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to</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catalogs,</a:t>
            </a:r>
            <a:r>
              <a:rPr sz="1600" spc="-40"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which </a:t>
            </a:r>
            <a:r>
              <a:rPr sz="1600" dirty="0">
                <a:solidFill>
                  <a:srgbClr val="0D0D0D"/>
                </a:solidFill>
                <a:latin typeface="Arial" panose="020B0604020202020204" pitchFamily="34" charset="0"/>
                <a:cs typeface="Arial" panose="020B0604020202020204" pitchFamily="34" charset="0"/>
              </a:rPr>
              <a:t>showcase</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various</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items</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available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for</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purchase.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These</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often</a:t>
            </a:r>
            <a:r>
              <a:rPr sz="1600" spc="-31"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include </a:t>
            </a:r>
            <a:r>
              <a:rPr sz="1600" dirty="0">
                <a:solidFill>
                  <a:srgbClr val="0D0D0D"/>
                </a:solidFill>
                <a:latin typeface="Arial" panose="020B0604020202020204" pitchFamily="34" charset="0"/>
                <a:cs typeface="Arial" panose="020B0604020202020204" pitchFamily="34" charset="0"/>
              </a:rPr>
              <a:t>dietary</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supplements,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skincare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cosmetics,</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home</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care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items.</a:t>
            </a:r>
            <a:r>
              <a:rPr sz="1600" spc="-31" dirty="0">
                <a:solidFill>
                  <a:srgbClr val="0D0D0D"/>
                </a:solidFill>
                <a:latin typeface="Arial" panose="020B0604020202020204" pitchFamily="34" charset="0"/>
                <a:cs typeface="Arial" panose="020B0604020202020204" pitchFamily="34" charset="0"/>
              </a:rPr>
              <a:t> </a:t>
            </a:r>
            <a:r>
              <a:rPr sz="1600" spc="-18" dirty="0">
                <a:solidFill>
                  <a:srgbClr val="0D0D0D"/>
                </a:solidFill>
                <a:latin typeface="Arial" panose="020B0604020202020204" pitchFamily="34" charset="0"/>
                <a:cs typeface="Arial" panose="020B0604020202020204" pitchFamily="34" charset="0"/>
              </a:rPr>
              <a:t>Each </a:t>
            </a:r>
            <a:r>
              <a:rPr sz="1600" dirty="0">
                <a:solidFill>
                  <a:srgbClr val="0D0D0D"/>
                </a:solidFill>
                <a:latin typeface="Arial" panose="020B0604020202020204" pitchFamily="34" charset="0"/>
                <a:cs typeface="Arial" panose="020B0604020202020204" pitchFamily="34" charset="0"/>
              </a:rPr>
              <a:t>product</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listing</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usually</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includes</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detailed</a:t>
            </a:r>
            <a:r>
              <a:rPr sz="1600" spc="-18"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descriptions,</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pricing</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information,</a:t>
            </a:r>
            <a:r>
              <a:rPr sz="1600" spc="-18"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and </a:t>
            </a:r>
            <a:r>
              <a:rPr sz="1600" dirty="0">
                <a:solidFill>
                  <a:srgbClr val="0D0D0D"/>
                </a:solidFill>
                <a:latin typeface="Arial" panose="020B0604020202020204" pitchFamily="34" charset="0"/>
                <a:cs typeface="Arial" panose="020B0604020202020204" pitchFamily="34" charset="0"/>
              </a:rPr>
              <a:t>sometimes</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testimonials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from</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satisfied</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customers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or</a:t>
            </a:r>
            <a:r>
              <a:rPr sz="1600" spc="-31"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distributors.</a:t>
            </a:r>
            <a:endParaRPr sz="1600" dirty="0">
              <a:latin typeface="Arial" panose="020B0604020202020204" pitchFamily="34" charset="0"/>
              <a:cs typeface="Arial" panose="020B0604020202020204" pitchFamily="34" charset="0"/>
            </a:endParaRPr>
          </a:p>
          <a:p>
            <a:pPr>
              <a:lnSpc>
                <a:spcPct val="100000"/>
              </a:lnSpc>
            </a:pPr>
            <a:endParaRPr sz="1600" dirty="0">
              <a:latin typeface="Times New Roman"/>
              <a:cs typeface="Times New Roman"/>
            </a:endParaRPr>
          </a:p>
          <a:p>
            <a:pPr>
              <a:spcBef>
                <a:spcPts val="1107"/>
              </a:spcBef>
            </a:pPr>
            <a:endParaRPr sz="1600" dirty="0">
              <a:latin typeface="Times New Roman"/>
              <a:cs typeface="Times New Roman"/>
            </a:endParaRPr>
          </a:p>
          <a:p>
            <a:pPr marL="156891" indent="-120470">
              <a:buSzPct val="92857"/>
              <a:buAutoNum type="arabicPeriod"/>
              <a:tabLst>
                <a:tab pos="156891" algn="l"/>
              </a:tabLst>
            </a:pPr>
            <a:r>
              <a:rPr sz="1600" b="1" spc="-9" dirty="0">
                <a:solidFill>
                  <a:srgbClr val="3076A4"/>
                </a:solidFill>
                <a:latin typeface="Arial" panose="020B0604020202020204" pitchFamily="34" charset="0"/>
                <a:cs typeface="Arial" panose="020B0604020202020204" pitchFamily="34" charset="0"/>
              </a:rPr>
              <a:t>Objective:-</a:t>
            </a:r>
            <a:endParaRPr sz="1600" dirty="0">
              <a:solidFill>
                <a:srgbClr val="3076A4"/>
              </a:solidFill>
              <a:latin typeface="Arial" panose="020B0604020202020204" pitchFamily="34" charset="0"/>
              <a:cs typeface="Arial" panose="020B0604020202020204" pitchFamily="34" charset="0"/>
            </a:endParaRPr>
          </a:p>
          <a:p>
            <a:pPr marL="173140" lvl="1" indent="-94694">
              <a:spcBef>
                <a:spcPts val="459"/>
              </a:spcBef>
              <a:buChar char="•"/>
              <a:tabLst>
                <a:tab pos="173140" algn="l"/>
              </a:tabLst>
            </a:pPr>
            <a:r>
              <a:rPr sz="1600" dirty="0">
                <a:latin typeface="Arial" panose="020B0604020202020204" pitchFamily="34" charset="0"/>
                <a:cs typeface="Arial" panose="020B0604020202020204" pitchFamily="34" charset="0"/>
              </a:rPr>
              <a:t>It</a:t>
            </a:r>
            <a:r>
              <a:rPr sz="1600" spc="-44"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takes</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various</a:t>
            </a:r>
            <a:r>
              <a:rPr sz="1600" spc="-22"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product</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showcase</a:t>
            </a:r>
            <a:r>
              <a:rPr sz="1600" spc="-22"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on</a:t>
            </a:r>
            <a:r>
              <a:rPr sz="1600" spc="-26"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the</a:t>
            </a:r>
            <a:r>
              <a:rPr sz="1600" spc="-26"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website.</a:t>
            </a:r>
            <a:endParaRPr sz="1600" dirty="0">
              <a:latin typeface="Arial" panose="020B0604020202020204" pitchFamily="34" charset="0"/>
              <a:cs typeface="Arial" panose="020B0604020202020204" pitchFamily="34" charset="0"/>
            </a:endParaRPr>
          </a:p>
          <a:p>
            <a:pPr marL="133917" lvl="1" indent="-94694">
              <a:spcBef>
                <a:spcPts val="459"/>
              </a:spcBef>
              <a:buChar char="•"/>
              <a:tabLst>
                <a:tab pos="133917" algn="l"/>
              </a:tabLst>
            </a:pPr>
            <a:r>
              <a:rPr sz="1600" dirty="0">
                <a:latin typeface="Arial" panose="020B0604020202020204" pitchFamily="34" charset="0"/>
                <a:cs typeface="Arial" panose="020B0604020202020204" pitchFamily="34" charset="0"/>
              </a:rPr>
              <a:t>This</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system</a:t>
            </a:r>
            <a:r>
              <a:rPr sz="1600" spc="-26"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is</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helpful</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for</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all</a:t>
            </a:r>
            <a:r>
              <a:rPr sz="1600" spc="29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categories</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of</a:t>
            </a:r>
            <a:r>
              <a:rPr sz="1600" spc="-26"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customer’s.</a:t>
            </a:r>
            <a:endParaRPr sz="1600" dirty="0">
              <a:latin typeface="Arial" panose="020B0604020202020204" pitchFamily="34" charset="0"/>
              <a:cs typeface="Arial" panose="020B0604020202020204" pitchFamily="34" charset="0"/>
            </a:endParaRPr>
          </a:p>
          <a:p>
            <a:pPr marL="173140" lvl="1" indent="-94694">
              <a:spcBef>
                <a:spcPts val="481"/>
              </a:spcBef>
              <a:buChar char="•"/>
              <a:tabLst>
                <a:tab pos="173140" algn="l"/>
              </a:tabLst>
            </a:pPr>
            <a:r>
              <a:rPr sz="1600" dirty="0">
                <a:latin typeface="Arial" panose="020B0604020202020204" pitchFamily="34" charset="0"/>
                <a:cs typeface="Arial" panose="020B0604020202020204" pitchFamily="34" charset="0"/>
              </a:rPr>
              <a:t>It</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take</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less</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processing</a:t>
            </a:r>
            <a:r>
              <a:rPr sz="1600" spc="-44"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time.</a:t>
            </a:r>
            <a:endParaRPr sz="1600" dirty="0">
              <a:latin typeface="Arial" panose="020B0604020202020204" pitchFamily="34" charset="0"/>
              <a:cs typeface="Arial" panose="020B0604020202020204" pitchFamily="34" charset="0"/>
            </a:endParaRPr>
          </a:p>
          <a:p>
            <a:pPr marL="133917" lvl="1" indent="-94694">
              <a:spcBef>
                <a:spcPts val="459"/>
              </a:spcBef>
              <a:buChar char="•"/>
              <a:tabLst>
                <a:tab pos="133917" algn="l"/>
              </a:tabLst>
            </a:pPr>
            <a:r>
              <a:rPr sz="1600" dirty="0">
                <a:latin typeface="Arial" panose="020B0604020202020204" pitchFamily="34" charset="0"/>
                <a:cs typeface="Arial" panose="020B0604020202020204" pitchFamily="34" charset="0"/>
              </a:rPr>
              <a:t>To</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provide</a:t>
            </a:r>
            <a:r>
              <a:rPr sz="1600" spc="282"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healthy</a:t>
            </a:r>
            <a:r>
              <a:rPr sz="1600" spc="-4"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and</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best</a:t>
            </a:r>
            <a:r>
              <a:rPr sz="1600" spc="-4"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product</a:t>
            </a:r>
            <a:r>
              <a:rPr sz="1600" spc="-26"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to</a:t>
            </a:r>
            <a:r>
              <a:rPr sz="1600" spc="-1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the</a:t>
            </a:r>
            <a:r>
              <a:rPr sz="1600" spc="-22"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customer.</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0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10401" y="6334822"/>
            <a:ext cx="738138" cy="141064"/>
          </a:xfrm>
          <a:prstGeom prst="rect">
            <a:avLst/>
          </a:prstGeom>
        </p:spPr>
        <p:txBody>
          <a:bodyPr vert="horz" wrap="square" lIns="0" tIns="0" rIns="0" bIns="0" rtlCol="0">
            <a:spAutoFit/>
          </a:bodyPr>
          <a:lstStyle/>
          <a:p>
            <a:pPr marL="33619" algn="ctr">
              <a:lnSpc>
                <a:spcPts val="1094"/>
              </a:lnSpc>
            </a:pPr>
            <a:r>
              <a:rPr lang="en-US" sz="1059" dirty="0">
                <a:latin typeface="Calibri"/>
                <a:cs typeface="Calibri"/>
              </a:rPr>
              <a:t>2</a:t>
            </a:r>
            <a:endParaRPr sz="1059" dirty="0">
              <a:latin typeface="Calibri"/>
              <a:cs typeface="Calibri"/>
            </a:endParaRPr>
          </a:p>
        </p:txBody>
      </p:sp>
      <p:sp>
        <p:nvSpPr>
          <p:cNvPr id="5" name="object 2"/>
          <p:cNvSpPr txBox="1"/>
          <p:nvPr/>
        </p:nvSpPr>
        <p:spPr>
          <a:xfrm>
            <a:off x="1589817" y="645541"/>
            <a:ext cx="6761081" cy="3525547"/>
          </a:xfrm>
          <a:prstGeom prst="rect">
            <a:avLst/>
          </a:prstGeom>
        </p:spPr>
        <p:txBody>
          <a:bodyPr vert="horz" wrap="square" lIns="0" tIns="11206" rIns="0" bIns="0" rtlCol="0">
            <a:spAutoFit/>
          </a:bodyPr>
          <a:lstStyle/>
          <a:p>
            <a:pPr marL="11206">
              <a:spcBef>
                <a:spcPts val="88"/>
              </a:spcBef>
            </a:pPr>
            <a:r>
              <a:rPr sz="2400" b="1" dirty="0">
                <a:solidFill>
                  <a:srgbClr val="3076A4"/>
                </a:solidFill>
                <a:latin typeface="Arial" panose="020B0604020202020204" pitchFamily="34" charset="0"/>
                <a:cs typeface="Arial" panose="020B0604020202020204" pitchFamily="34" charset="0"/>
              </a:rPr>
              <a:t>Scope</a:t>
            </a:r>
            <a:r>
              <a:rPr sz="2400" b="1" spc="-35"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of</a:t>
            </a:r>
            <a:r>
              <a:rPr sz="2400" b="1" spc="-31"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the</a:t>
            </a:r>
            <a:r>
              <a:rPr sz="2400" b="1" spc="-31"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Proposed</a:t>
            </a:r>
            <a:r>
              <a:rPr sz="2400" b="1" spc="-18" dirty="0">
                <a:solidFill>
                  <a:srgbClr val="3076A4"/>
                </a:solidFill>
                <a:latin typeface="Arial" panose="020B0604020202020204" pitchFamily="34" charset="0"/>
                <a:cs typeface="Arial" panose="020B0604020202020204" pitchFamily="34" charset="0"/>
              </a:rPr>
              <a:t> </a:t>
            </a:r>
            <a:r>
              <a:rPr sz="2400" b="1" spc="-9" dirty="0">
                <a:solidFill>
                  <a:srgbClr val="3076A4"/>
                </a:solidFill>
                <a:latin typeface="Arial" panose="020B0604020202020204" pitchFamily="34" charset="0"/>
                <a:cs typeface="Arial" panose="020B0604020202020204" pitchFamily="34" charset="0"/>
              </a:rPr>
              <a:t>System:</a:t>
            </a:r>
            <a:endParaRPr sz="2400" dirty="0">
              <a:solidFill>
                <a:srgbClr val="3076A4"/>
              </a:solidFill>
              <a:latin typeface="Arial" panose="020B0604020202020204" pitchFamily="34" charset="0"/>
              <a:cs typeface="Arial" panose="020B0604020202020204" pitchFamily="34" charset="0"/>
            </a:endParaRPr>
          </a:p>
          <a:p>
            <a:pPr>
              <a:spcBef>
                <a:spcPts val="1262"/>
              </a:spcBef>
            </a:pPr>
            <a:endParaRPr sz="1600" dirty="0">
              <a:latin typeface="Arial" panose="020B0604020202020204" pitchFamily="34" charset="0"/>
              <a:cs typeface="Arial" panose="020B0604020202020204" pitchFamily="34" charset="0"/>
            </a:endParaRPr>
          </a:p>
          <a:p>
            <a:pPr marL="414640" indent="-201717">
              <a:spcBef>
                <a:spcPts val="613"/>
              </a:spcBef>
              <a:buFont typeface="Calibri"/>
              <a:buChar char="•"/>
              <a:tabLst>
                <a:tab pos="414640" algn="l"/>
              </a:tabLst>
            </a:pPr>
            <a:r>
              <a:rPr sz="1600" dirty="0">
                <a:latin typeface="Arial" panose="020B0604020202020204" pitchFamily="34" charset="0"/>
                <a:cs typeface="Arial" panose="020B0604020202020204" pitchFamily="34" charset="0"/>
              </a:rPr>
              <a:t>It</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provide</a:t>
            </a:r>
            <a:r>
              <a:rPr sz="1600" spc="-4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high</a:t>
            </a:r>
            <a:r>
              <a:rPr sz="1600" spc="-31"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security.</a:t>
            </a:r>
            <a:endParaRPr sz="1600" dirty="0">
              <a:latin typeface="Arial" panose="020B0604020202020204" pitchFamily="34" charset="0"/>
              <a:cs typeface="Arial" panose="020B0604020202020204" pitchFamily="34" charset="0"/>
            </a:endParaRPr>
          </a:p>
          <a:p>
            <a:pPr marL="414640" marR="433130" indent="-201717">
              <a:lnSpc>
                <a:spcPct val="106800"/>
              </a:lnSpc>
              <a:spcBef>
                <a:spcPts val="529"/>
              </a:spcBef>
              <a:buClr>
                <a:srgbClr val="000000"/>
              </a:buClr>
              <a:buFont typeface="Calibri"/>
              <a:buChar char="•"/>
              <a:tabLst>
                <a:tab pos="414640" algn="l"/>
              </a:tabLst>
            </a:pPr>
            <a:r>
              <a:rPr sz="1600" dirty="0">
                <a:solidFill>
                  <a:srgbClr val="0D0D0D"/>
                </a:solidFill>
                <a:latin typeface="Arial" panose="020B0604020202020204" pitchFamily="34" charset="0"/>
                <a:cs typeface="Arial" panose="020B0604020202020204" pitchFamily="34" charset="0"/>
              </a:rPr>
              <a:t>Include</a:t>
            </a:r>
            <a:r>
              <a:rPr sz="1600" spc="-6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detailed</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a:t>
            </a:r>
            <a:r>
              <a:rPr sz="1600" spc="-53"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descriptions,</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images,</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pricing,</a:t>
            </a:r>
            <a:r>
              <a:rPr sz="1600" spc="-53"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and </a:t>
            </a:r>
            <a:r>
              <a:rPr sz="1600" spc="-9" dirty="0">
                <a:solidFill>
                  <a:srgbClr val="0D0D0D"/>
                </a:solidFill>
                <a:latin typeface="Arial" panose="020B0604020202020204" pitchFamily="34" charset="0"/>
                <a:cs typeface="Arial" panose="020B0604020202020204" pitchFamily="34" charset="0"/>
              </a:rPr>
              <a:t>availability</a:t>
            </a:r>
            <a:r>
              <a:rPr sz="1600" spc="-13"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information.</a:t>
            </a:r>
            <a:endParaRPr sz="1600" dirty="0">
              <a:latin typeface="Arial" panose="020B0604020202020204" pitchFamily="34" charset="0"/>
              <a:cs typeface="Arial" panose="020B0604020202020204" pitchFamily="34" charset="0"/>
            </a:endParaRPr>
          </a:p>
          <a:p>
            <a:pPr marL="414640" marR="43145" indent="-201717">
              <a:lnSpc>
                <a:spcPct val="106800"/>
              </a:lnSpc>
              <a:spcBef>
                <a:spcPts val="507"/>
              </a:spcBef>
              <a:buClr>
                <a:srgbClr val="000000"/>
              </a:buClr>
              <a:buFont typeface="Calibri"/>
              <a:buChar char="•"/>
              <a:tabLst>
                <a:tab pos="414640" algn="l"/>
              </a:tabLst>
            </a:pPr>
            <a:r>
              <a:rPr sz="1600" dirty="0">
                <a:solidFill>
                  <a:srgbClr val="0D0D0D"/>
                </a:solidFill>
                <a:latin typeface="Arial" panose="020B0604020202020204" pitchFamily="34" charset="0"/>
                <a:cs typeface="Arial" panose="020B0604020202020204" pitchFamily="34" charset="0"/>
              </a:rPr>
              <a:t>It</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can</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provide</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robust</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security</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measures</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to</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protect</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customer</a:t>
            </a:r>
            <a:r>
              <a:rPr sz="1600" spc="-62" dirty="0">
                <a:solidFill>
                  <a:srgbClr val="0D0D0D"/>
                </a:solidFill>
                <a:latin typeface="Arial" panose="020B0604020202020204" pitchFamily="34" charset="0"/>
                <a:cs typeface="Arial" panose="020B0604020202020204" pitchFamily="34" charset="0"/>
              </a:rPr>
              <a:t> </a:t>
            </a:r>
            <a:r>
              <a:rPr sz="1600" spc="-18" dirty="0">
                <a:solidFill>
                  <a:srgbClr val="0D0D0D"/>
                </a:solidFill>
                <a:latin typeface="Arial" panose="020B0604020202020204" pitchFamily="34" charset="0"/>
                <a:cs typeface="Arial" panose="020B0604020202020204" pitchFamily="34" charset="0"/>
              </a:rPr>
              <a:t>data </a:t>
            </a:r>
            <a:r>
              <a:rPr sz="1600" dirty="0">
                <a:solidFill>
                  <a:srgbClr val="0D0D0D"/>
                </a:solidFill>
                <a:latin typeface="Arial" panose="020B0604020202020204" pitchFamily="34" charset="0"/>
                <a:cs typeface="Arial" panose="020B0604020202020204" pitchFamily="34" charset="0"/>
              </a:rPr>
              <a:t>and</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secure</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online</a:t>
            </a:r>
            <a:r>
              <a:rPr sz="1600" spc="-49"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transactions.</a:t>
            </a:r>
            <a:endParaRPr sz="1600" dirty="0">
              <a:latin typeface="Arial" panose="020B0604020202020204" pitchFamily="34" charset="0"/>
              <a:cs typeface="Arial" panose="020B0604020202020204" pitchFamily="34" charset="0"/>
            </a:endParaRPr>
          </a:p>
          <a:p>
            <a:pPr marL="414640" indent="-201717">
              <a:spcBef>
                <a:spcPts val="644"/>
              </a:spcBef>
              <a:buFont typeface="Calibri"/>
              <a:buChar char="•"/>
              <a:tabLst>
                <a:tab pos="414640" algn="l"/>
              </a:tabLst>
            </a:pPr>
            <a:r>
              <a:rPr sz="1600" dirty="0">
                <a:latin typeface="Arial" panose="020B0604020202020204" pitchFamily="34" charset="0"/>
                <a:cs typeface="Arial" panose="020B0604020202020204" pitchFamily="34" charset="0"/>
              </a:rPr>
              <a:t>This</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system</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is</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helps</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to</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place</a:t>
            </a:r>
            <a:r>
              <a:rPr sz="1600" spc="-44"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order</a:t>
            </a:r>
            <a:r>
              <a:rPr sz="1600" spc="-4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for</a:t>
            </a:r>
            <a:r>
              <a:rPr sz="1600" spc="-18"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products</a:t>
            </a:r>
            <a:endParaRPr sz="1600" dirty="0">
              <a:latin typeface="Arial" panose="020B0604020202020204" pitchFamily="34" charset="0"/>
              <a:cs typeface="Arial" panose="020B0604020202020204" pitchFamily="34" charset="0"/>
            </a:endParaRPr>
          </a:p>
          <a:p>
            <a:pPr marL="414640" indent="-201717">
              <a:spcBef>
                <a:spcPts val="644"/>
              </a:spcBef>
              <a:buFont typeface="Calibri"/>
              <a:buChar char="•"/>
              <a:tabLst>
                <a:tab pos="414640" algn="l"/>
              </a:tabLst>
            </a:pPr>
            <a:r>
              <a:rPr sz="1600" dirty="0">
                <a:latin typeface="Arial" panose="020B0604020202020204" pitchFamily="34" charset="0"/>
                <a:cs typeface="Arial" panose="020B0604020202020204" pitchFamily="34" charset="0"/>
              </a:rPr>
              <a:t>This</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system</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is</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user</a:t>
            </a:r>
            <a:r>
              <a:rPr sz="1600" spc="-40"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friendly.</a:t>
            </a:r>
            <a:endParaRPr sz="1600" dirty="0">
              <a:latin typeface="Arial" panose="020B0604020202020204" pitchFamily="34" charset="0"/>
              <a:cs typeface="Arial" panose="020B0604020202020204" pitchFamily="34" charset="0"/>
            </a:endParaRPr>
          </a:p>
          <a:p>
            <a:pPr marL="414640" marR="4483" indent="-201717">
              <a:lnSpc>
                <a:spcPct val="105500"/>
              </a:lnSpc>
              <a:spcBef>
                <a:spcPts val="556"/>
              </a:spcBef>
              <a:buClr>
                <a:srgbClr val="000000"/>
              </a:buClr>
              <a:buFont typeface="Calibri"/>
              <a:buChar char="•"/>
              <a:tabLst>
                <a:tab pos="414640" algn="l"/>
              </a:tabLst>
            </a:pPr>
            <a:r>
              <a:rPr sz="1600" dirty="0">
                <a:solidFill>
                  <a:srgbClr val="0D0D0D"/>
                </a:solidFill>
                <a:latin typeface="Arial" panose="020B0604020202020204" pitchFamily="34" charset="0"/>
                <a:cs typeface="Arial" panose="020B0604020202020204" pitchFamily="34" charset="0"/>
              </a:rPr>
              <a:t>Ensure</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website</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is</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fully</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optimized</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for</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mobile</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devices</a:t>
            </a:r>
            <a:r>
              <a:rPr sz="1600" spc="-40"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to </a:t>
            </a:r>
            <a:r>
              <a:rPr sz="1600" dirty="0">
                <a:solidFill>
                  <a:srgbClr val="0D0D0D"/>
                </a:solidFill>
                <a:latin typeface="Arial" panose="020B0604020202020204" pitchFamily="34" charset="0"/>
                <a:cs typeface="Arial" panose="020B0604020202020204" pitchFamily="34" charset="0"/>
              </a:rPr>
              <a:t>provide</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seamless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shopping</a:t>
            </a:r>
            <a:r>
              <a:rPr sz="1600" spc="-31"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experience</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across</a:t>
            </a:r>
            <a:r>
              <a:rPr sz="1600" spc="-31"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smartphones</a:t>
            </a:r>
            <a:r>
              <a:rPr sz="1600" spc="-31"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and </a:t>
            </a:r>
            <a:r>
              <a:rPr sz="1600" spc="-9" dirty="0">
                <a:solidFill>
                  <a:srgbClr val="0D0D0D"/>
                </a:solidFill>
                <a:latin typeface="Arial" panose="020B0604020202020204" pitchFamily="34" charset="0"/>
                <a:cs typeface="Arial" panose="020B0604020202020204" pitchFamily="34" charset="0"/>
              </a:rPr>
              <a:t>tablets.</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83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1616724" y="528061"/>
            <a:ext cx="7228599" cy="6202917"/>
          </a:xfrm>
          <a:prstGeom prst="rect">
            <a:avLst/>
          </a:prstGeom>
        </p:spPr>
        <p:txBody>
          <a:bodyPr vert="horz" wrap="square" lIns="0" tIns="104775" rIns="0" bIns="0" rtlCol="0">
            <a:spAutoFit/>
          </a:bodyPr>
          <a:lstStyle/>
          <a:p>
            <a:pPr marL="11206">
              <a:spcBef>
                <a:spcPts val="825"/>
              </a:spcBef>
            </a:pPr>
            <a:r>
              <a:rPr sz="2400" b="1" spc="-9" dirty="0">
                <a:solidFill>
                  <a:srgbClr val="3076A4"/>
                </a:solidFill>
                <a:latin typeface="Arial" panose="020B0604020202020204" pitchFamily="34" charset="0"/>
                <a:cs typeface="Arial" panose="020B0604020202020204" pitchFamily="34" charset="0"/>
              </a:rPr>
              <a:t>Limitations:</a:t>
            </a:r>
            <a:endParaRPr sz="2400" b="1" dirty="0">
              <a:solidFill>
                <a:srgbClr val="3076A4"/>
              </a:solidFill>
              <a:latin typeface="Arial" panose="020B0604020202020204" pitchFamily="34" charset="0"/>
              <a:cs typeface="Arial" panose="020B0604020202020204" pitchFamily="34" charset="0"/>
            </a:endParaRPr>
          </a:p>
          <a:p>
            <a:pPr>
              <a:spcBef>
                <a:spcPts val="1002"/>
              </a:spcBef>
            </a:pPr>
            <a:endParaRPr sz="1400" dirty="0">
              <a:latin typeface="Arial" panose="020B0604020202020204" pitchFamily="34" charset="0"/>
              <a:cs typeface="Arial" panose="020B0604020202020204" pitchFamily="34" charset="0"/>
            </a:endParaRPr>
          </a:p>
          <a:p>
            <a:pPr marL="128875" indent="-120470">
              <a:buSzPct val="92857"/>
              <a:buAutoNum type="arabicPeriod"/>
              <a:tabLst>
                <a:tab pos="128875" algn="l"/>
              </a:tabLst>
            </a:pPr>
            <a:r>
              <a:rPr sz="1600" b="1" dirty="0">
                <a:latin typeface="Arial" panose="020B0604020202020204" pitchFamily="34" charset="0"/>
                <a:cs typeface="Arial" panose="020B0604020202020204" pitchFamily="34" charset="0"/>
              </a:rPr>
              <a:t>Technical</a:t>
            </a:r>
            <a:r>
              <a:rPr sz="1600" b="1" spc="-35" dirty="0">
                <a:latin typeface="Arial" panose="020B0604020202020204" pitchFamily="34" charset="0"/>
                <a:cs typeface="Arial" panose="020B0604020202020204" pitchFamily="34" charset="0"/>
              </a:rPr>
              <a:t> </a:t>
            </a:r>
            <a:r>
              <a:rPr sz="1600" b="1" spc="-9" dirty="0">
                <a:latin typeface="Arial" panose="020B0604020202020204" pitchFamily="34" charset="0"/>
                <a:cs typeface="Arial" panose="020B0604020202020204" pitchFamily="34" charset="0"/>
              </a:rPr>
              <a:t>Constraints:</a:t>
            </a:r>
            <a:endParaRPr sz="1600" dirty="0">
              <a:latin typeface="Arial" panose="020B0604020202020204" pitchFamily="34" charset="0"/>
              <a:cs typeface="Arial" panose="020B0604020202020204" pitchFamily="34" charset="0"/>
            </a:endParaRPr>
          </a:p>
          <a:p>
            <a:pPr marL="11206" marR="252706">
              <a:lnSpc>
                <a:spcPct val="105600"/>
              </a:lnSpc>
              <a:spcBef>
                <a:spcPts val="534"/>
              </a:spcBef>
            </a:pPr>
            <a:r>
              <a:rPr sz="1600" dirty="0">
                <a:solidFill>
                  <a:srgbClr val="0D0D0D"/>
                </a:solidFill>
                <a:latin typeface="Arial" panose="020B0604020202020204" pitchFamily="34" charset="0"/>
                <a:cs typeface="Arial" panose="020B0604020202020204" pitchFamily="34" charset="0"/>
              </a:rPr>
              <a:t>The</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website's</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performance</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reliability</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may</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be</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limited</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by</a:t>
            </a:r>
            <a:r>
              <a:rPr sz="1600" spc="-40"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technical </a:t>
            </a:r>
            <a:r>
              <a:rPr sz="1600" dirty="0">
                <a:solidFill>
                  <a:srgbClr val="0D0D0D"/>
                </a:solidFill>
                <a:latin typeface="Arial" panose="020B0604020202020204" pitchFamily="34" charset="0"/>
                <a:cs typeface="Arial" panose="020B0604020202020204" pitchFamily="34" charset="0"/>
              </a:rPr>
              <a:t>infrastructure</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constraints,</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such</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as</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server</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capacity,</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bandwidth</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limitations,</a:t>
            </a:r>
            <a:r>
              <a:rPr sz="1600" spc="-40"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and </a:t>
            </a:r>
            <a:r>
              <a:rPr sz="1600" dirty="0">
                <a:solidFill>
                  <a:srgbClr val="0D0D0D"/>
                </a:solidFill>
                <a:latin typeface="Arial" panose="020B0604020202020204" pitchFamily="34" charset="0"/>
                <a:cs typeface="Arial" panose="020B0604020202020204" pitchFamily="34" charset="0"/>
              </a:rPr>
              <a:t>network</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connectivity</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issues.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Scalability</a:t>
            </a:r>
            <a:r>
              <a:rPr sz="1600" spc="-5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uptime</a:t>
            </a:r>
            <a:r>
              <a:rPr sz="1600" spc="-4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may</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become</a:t>
            </a:r>
            <a:r>
              <a:rPr sz="1600" spc="-26"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challenges </a:t>
            </a:r>
            <a:r>
              <a:rPr sz="1600" dirty="0">
                <a:solidFill>
                  <a:srgbClr val="0D0D0D"/>
                </a:solidFill>
                <a:latin typeface="Arial" panose="020B0604020202020204" pitchFamily="34" charset="0"/>
                <a:cs typeface="Arial" panose="020B0604020202020204" pitchFamily="34" charset="0"/>
              </a:rPr>
              <a:t>during</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periods</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of</a:t>
            </a:r>
            <a:r>
              <a:rPr sz="1600" spc="-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high</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traffic</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or</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system</a:t>
            </a:r>
            <a:r>
              <a:rPr sz="1600" spc="-9" dirty="0">
                <a:solidFill>
                  <a:srgbClr val="0D0D0D"/>
                </a:solidFill>
                <a:latin typeface="Arial" panose="020B0604020202020204" pitchFamily="34" charset="0"/>
                <a:cs typeface="Arial" panose="020B0604020202020204" pitchFamily="34" charset="0"/>
              </a:rPr>
              <a:t> maintenance.</a:t>
            </a:r>
            <a:endParaRPr sz="1600" dirty="0">
              <a:latin typeface="Arial" panose="020B0604020202020204" pitchFamily="34" charset="0"/>
              <a:cs typeface="Arial" panose="020B0604020202020204" pitchFamily="34" charset="0"/>
            </a:endParaRPr>
          </a:p>
          <a:p>
            <a:pPr marL="170899" indent="-159692">
              <a:spcBef>
                <a:spcPts val="613"/>
              </a:spcBef>
              <a:buClr>
                <a:srgbClr val="000000"/>
              </a:buClr>
              <a:buSzPct val="92857"/>
              <a:buAutoNum type="arabicPeriod" startAt="2"/>
              <a:tabLst>
                <a:tab pos="170899" algn="l"/>
              </a:tabLst>
            </a:pPr>
            <a:r>
              <a:rPr sz="1600" b="1" dirty="0">
                <a:solidFill>
                  <a:srgbClr val="0D0D0D"/>
                </a:solidFill>
                <a:latin typeface="Arial" panose="020B0604020202020204" pitchFamily="34" charset="0"/>
                <a:cs typeface="Arial" panose="020B0604020202020204" pitchFamily="34" charset="0"/>
              </a:rPr>
              <a:t>Product</a:t>
            </a:r>
            <a:r>
              <a:rPr sz="1600" b="1" spc="-4" dirty="0">
                <a:solidFill>
                  <a:srgbClr val="0D0D0D"/>
                </a:solidFill>
                <a:latin typeface="Arial" panose="020B0604020202020204" pitchFamily="34" charset="0"/>
                <a:cs typeface="Arial" panose="020B0604020202020204" pitchFamily="34" charset="0"/>
              </a:rPr>
              <a:t> </a:t>
            </a:r>
            <a:r>
              <a:rPr sz="1600" b="1" dirty="0">
                <a:solidFill>
                  <a:srgbClr val="0D0D0D"/>
                </a:solidFill>
                <a:latin typeface="Arial" panose="020B0604020202020204" pitchFamily="34" charset="0"/>
                <a:cs typeface="Arial" panose="020B0604020202020204" pitchFamily="34" charset="0"/>
              </a:rPr>
              <a:t>Availability and</a:t>
            </a:r>
            <a:r>
              <a:rPr sz="1600" b="1" spc="-18" dirty="0">
                <a:solidFill>
                  <a:srgbClr val="0D0D0D"/>
                </a:solidFill>
                <a:latin typeface="Arial" panose="020B0604020202020204" pitchFamily="34" charset="0"/>
                <a:cs typeface="Arial" panose="020B0604020202020204" pitchFamily="34" charset="0"/>
              </a:rPr>
              <a:t> </a:t>
            </a:r>
            <a:r>
              <a:rPr sz="1600" b="1" spc="-9" dirty="0">
                <a:solidFill>
                  <a:srgbClr val="0D0D0D"/>
                </a:solidFill>
                <a:latin typeface="Arial" panose="020B0604020202020204" pitchFamily="34" charset="0"/>
                <a:cs typeface="Arial" panose="020B0604020202020204" pitchFamily="34" charset="0"/>
              </a:rPr>
              <a:t>Fulfillment</a:t>
            </a:r>
            <a:r>
              <a:rPr sz="1600" spc="-9" dirty="0">
                <a:solidFill>
                  <a:srgbClr val="0D0D0D"/>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a:p>
            <a:pPr marL="11206" marR="131676" indent="39223">
              <a:lnSpc>
                <a:spcPct val="105200"/>
              </a:lnSpc>
              <a:spcBef>
                <a:spcPts val="582"/>
              </a:spcBef>
            </a:pPr>
            <a:r>
              <a:rPr sz="1600" dirty="0">
                <a:solidFill>
                  <a:srgbClr val="0D0D0D"/>
                </a:solidFill>
                <a:latin typeface="Arial" panose="020B0604020202020204" pitchFamily="34" charset="0"/>
                <a:cs typeface="Arial" panose="020B0604020202020204" pitchFamily="34" charset="0"/>
              </a:rPr>
              <a:t>Despite</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efforts</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to</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synchronize</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inventory</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data,</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there</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may</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be</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limitations</a:t>
            </a:r>
            <a:r>
              <a:rPr sz="1600" spc="-44" dirty="0">
                <a:solidFill>
                  <a:srgbClr val="0D0D0D"/>
                </a:solidFill>
                <a:latin typeface="Arial" panose="020B0604020202020204" pitchFamily="34" charset="0"/>
                <a:cs typeface="Arial" panose="020B0604020202020204" pitchFamily="34" charset="0"/>
              </a:rPr>
              <a:t> </a:t>
            </a:r>
            <a:r>
              <a:rPr sz="1600" spc="-22" dirty="0">
                <a:solidFill>
                  <a:srgbClr val="0D0D0D"/>
                </a:solidFill>
                <a:latin typeface="Arial" panose="020B0604020202020204" pitchFamily="34" charset="0"/>
                <a:cs typeface="Arial" panose="020B0604020202020204" pitchFamily="34" charset="0"/>
              </a:rPr>
              <a:t>in </a:t>
            </a:r>
            <a:r>
              <a:rPr sz="1600" dirty="0">
                <a:solidFill>
                  <a:srgbClr val="0D0D0D"/>
                </a:solidFill>
                <a:latin typeface="Arial" panose="020B0604020202020204" pitchFamily="34" charset="0"/>
                <a:cs typeface="Arial" panose="020B0604020202020204" pitchFamily="34" charset="0"/>
              </a:rPr>
              <a:t>accurately</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reflecting</a:t>
            </a:r>
            <a:r>
              <a:rPr sz="1600" spc="-57"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real-time</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availability</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35"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fulfillment</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status.</a:t>
            </a:r>
            <a:r>
              <a:rPr sz="1600" spc="-35" dirty="0">
                <a:solidFill>
                  <a:srgbClr val="0D0D0D"/>
                </a:solidFill>
                <a:latin typeface="Arial" panose="020B0604020202020204" pitchFamily="34" charset="0"/>
                <a:cs typeface="Arial" panose="020B0604020202020204" pitchFamily="34" charset="0"/>
              </a:rPr>
              <a:t> </a:t>
            </a:r>
            <a:r>
              <a:rPr sz="1600" spc="-18" dirty="0">
                <a:solidFill>
                  <a:srgbClr val="0D0D0D"/>
                </a:solidFill>
                <a:latin typeface="Arial" panose="020B0604020202020204" pitchFamily="34" charset="0"/>
                <a:cs typeface="Arial" panose="020B0604020202020204" pitchFamily="34" charset="0"/>
              </a:rPr>
              <a:t>This </a:t>
            </a:r>
            <a:r>
              <a:rPr sz="1600" dirty="0">
                <a:solidFill>
                  <a:srgbClr val="0D0D0D"/>
                </a:solidFill>
                <a:latin typeface="Arial" panose="020B0604020202020204" pitchFamily="34" charset="0"/>
                <a:cs typeface="Arial" panose="020B0604020202020204" pitchFamily="34" charset="0"/>
              </a:rPr>
              <a:t>could</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result</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instances</a:t>
            </a:r>
            <a:r>
              <a:rPr sz="1600" spc="-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of</a:t>
            </a:r>
            <a:r>
              <a:rPr sz="1600" spc="-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out-</a:t>
            </a:r>
            <a:r>
              <a:rPr sz="1600" spc="-9" dirty="0">
                <a:solidFill>
                  <a:srgbClr val="0D0D0D"/>
                </a:solidFill>
                <a:latin typeface="Arial" panose="020B0604020202020204" pitchFamily="34" charset="0"/>
                <a:cs typeface="Arial" panose="020B0604020202020204" pitchFamily="34" charset="0"/>
              </a:rPr>
              <a:t>of-</a:t>
            </a:r>
            <a:r>
              <a:rPr sz="1600" dirty="0">
                <a:solidFill>
                  <a:srgbClr val="0D0D0D"/>
                </a:solidFill>
                <a:latin typeface="Arial" panose="020B0604020202020204" pitchFamily="34" charset="0"/>
                <a:cs typeface="Arial" panose="020B0604020202020204" pitchFamily="34" charset="0"/>
              </a:rPr>
              <a:t>stock</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products</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or</a:t>
            </a:r>
            <a:r>
              <a:rPr sz="1600" spc="-9"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delays</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order</a:t>
            </a:r>
            <a:r>
              <a:rPr sz="1600" spc="-4"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processing, </a:t>
            </a:r>
            <a:r>
              <a:rPr sz="1600" dirty="0">
                <a:solidFill>
                  <a:srgbClr val="0D0D0D"/>
                </a:solidFill>
                <a:latin typeface="Arial" panose="020B0604020202020204" pitchFamily="34" charset="0"/>
                <a:cs typeface="Arial" panose="020B0604020202020204" pitchFamily="34" charset="0"/>
              </a:rPr>
              <a:t>impacting</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customer</a:t>
            </a:r>
            <a:r>
              <a:rPr sz="1600" spc="-22"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satisfaction.</a:t>
            </a:r>
            <a:endParaRPr sz="1600" dirty="0">
              <a:latin typeface="Arial" panose="020B0604020202020204" pitchFamily="34" charset="0"/>
              <a:cs typeface="Arial" panose="020B0604020202020204" pitchFamily="34" charset="0"/>
            </a:endParaRPr>
          </a:p>
          <a:p>
            <a:pPr marL="170899" indent="-159692">
              <a:spcBef>
                <a:spcPts val="613"/>
              </a:spcBef>
              <a:buClr>
                <a:srgbClr val="000000"/>
              </a:buClr>
              <a:buSzPct val="92857"/>
              <a:buAutoNum type="arabicPeriod" startAt="3"/>
              <a:tabLst>
                <a:tab pos="170899" algn="l"/>
              </a:tabLst>
            </a:pPr>
            <a:r>
              <a:rPr sz="1600" b="1" dirty="0">
                <a:solidFill>
                  <a:srgbClr val="0D0D0D"/>
                </a:solidFill>
                <a:latin typeface="Arial" panose="020B0604020202020204" pitchFamily="34" charset="0"/>
                <a:cs typeface="Arial" panose="020B0604020202020204" pitchFamily="34" charset="0"/>
              </a:rPr>
              <a:t>Competitive</a:t>
            </a:r>
            <a:r>
              <a:rPr sz="1600" b="1" spc="-26" dirty="0">
                <a:solidFill>
                  <a:srgbClr val="0D0D0D"/>
                </a:solidFill>
                <a:latin typeface="Arial" panose="020B0604020202020204" pitchFamily="34" charset="0"/>
                <a:cs typeface="Arial" panose="020B0604020202020204" pitchFamily="34" charset="0"/>
              </a:rPr>
              <a:t> </a:t>
            </a:r>
            <a:r>
              <a:rPr sz="1600" b="1" spc="-9" dirty="0">
                <a:solidFill>
                  <a:srgbClr val="0D0D0D"/>
                </a:solidFill>
                <a:latin typeface="Arial" panose="020B0604020202020204" pitchFamily="34" charset="0"/>
                <a:cs typeface="Arial" panose="020B0604020202020204" pitchFamily="34" charset="0"/>
              </a:rPr>
              <a:t>Landscape</a:t>
            </a:r>
            <a:r>
              <a:rPr sz="1600" spc="-9" dirty="0">
                <a:solidFill>
                  <a:srgbClr val="0D0D0D"/>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a:p>
            <a:pPr marL="11206" marR="4483">
              <a:lnSpc>
                <a:spcPct val="105700"/>
              </a:lnSpc>
              <a:spcBef>
                <a:spcPts val="574"/>
              </a:spcBef>
            </a:pPr>
            <a:r>
              <a:rPr sz="1600" dirty="0">
                <a:solidFill>
                  <a:srgbClr val="0D0D0D"/>
                </a:solidFill>
                <a:latin typeface="Arial" panose="020B0604020202020204" pitchFamily="34" charset="0"/>
                <a:cs typeface="Arial" panose="020B0604020202020204" pitchFamily="34" charset="0"/>
              </a:rPr>
              <a:t>The</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website</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may</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face</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limitations</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standing</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out</a:t>
            </a:r>
            <a:r>
              <a:rPr sz="1600" spc="-13"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among</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competitors</a:t>
            </a:r>
            <a:r>
              <a:rPr sz="1600" spc="-18"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a:t>
            </a:r>
            <a:r>
              <a:rPr sz="1600" spc="-18"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direct </a:t>
            </a:r>
            <a:r>
              <a:rPr sz="1600" dirty="0">
                <a:solidFill>
                  <a:srgbClr val="0D0D0D"/>
                </a:solidFill>
                <a:latin typeface="Arial" panose="020B0604020202020204" pitchFamily="34" charset="0"/>
                <a:cs typeface="Arial" panose="020B0604020202020204" pitchFamily="34" charset="0"/>
              </a:rPr>
              <a:t>selling</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industry</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44"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the</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broader</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eCommerce</a:t>
            </a:r>
            <a:r>
              <a:rPr sz="1600" spc="-40"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market.</a:t>
            </a:r>
            <a:r>
              <a:rPr sz="1600" spc="-22"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Maintaining</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a:t>
            </a:r>
            <a:r>
              <a:rPr sz="1600" spc="-22"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competitive </a:t>
            </a:r>
            <a:r>
              <a:rPr sz="1600" dirty="0">
                <a:solidFill>
                  <a:srgbClr val="0D0D0D"/>
                </a:solidFill>
                <a:latin typeface="Arial" panose="020B0604020202020204" pitchFamily="34" charset="0"/>
                <a:cs typeface="Arial" panose="020B0604020202020204" pitchFamily="34" charset="0"/>
              </a:rPr>
              <a:t>edge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may</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require</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ongoing</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innovation,</a:t>
            </a:r>
            <a:r>
              <a:rPr sz="1600" spc="-26"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differentiation,</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and</a:t>
            </a:r>
            <a:r>
              <a:rPr sz="1600" spc="-31" dirty="0">
                <a:solidFill>
                  <a:srgbClr val="0D0D0D"/>
                </a:solidFill>
                <a:latin typeface="Arial" panose="020B0604020202020204" pitchFamily="34" charset="0"/>
                <a:cs typeface="Arial" panose="020B0604020202020204" pitchFamily="34" charset="0"/>
              </a:rPr>
              <a:t> </a:t>
            </a:r>
            <a:r>
              <a:rPr sz="1600" dirty="0">
                <a:solidFill>
                  <a:srgbClr val="0D0D0D"/>
                </a:solidFill>
                <a:latin typeface="Arial" panose="020B0604020202020204" pitchFamily="34" charset="0"/>
                <a:cs typeface="Arial" panose="020B0604020202020204" pitchFamily="34" charset="0"/>
              </a:rPr>
              <a:t>strategic</a:t>
            </a:r>
            <a:r>
              <a:rPr sz="1600" spc="-53" dirty="0">
                <a:solidFill>
                  <a:srgbClr val="0D0D0D"/>
                </a:solidFill>
                <a:latin typeface="Arial" panose="020B0604020202020204" pitchFamily="34" charset="0"/>
                <a:cs typeface="Arial" panose="020B0604020202020204" pitchFamily="34" charset="0"/>
              </a:rPr>
              <a:t> </a:t>
            </a:r>
            <a:r>
              <a:rPr sz="1600" spc="-9" dirty="0">
                <a:solidFill>
                  <a:srgbClr val="0D0D0D"/>
                </a:solidFill>
                <a:latin typeface="Arial" panose="020B0604020202020204" pitchFamily="34" charset="0"/>
                <a:cs typeface="Arial" panose="020B0604020202020204" pitchFamily="34" charset="0"/>
              </a:rPr>
              <a:t>marketing efforts.</a:t>
            </a:r>
            <a:endParaRPr sz="1600" dirty="0">
              <a:latin typeface="Arial" panose="020B0604020202020204" pitchFamily="34" charset="0"/>
              <a:cs typeface="Arial" panose="020B0604020202020204" pitchFamily="34" charset="0"/>
            </a:endParaRPr>
          </a:p>
          <a:p>
            <a:pPr marL="128875" indent="-120470">
              <a:spcBef>
                <a:spcPts val="591"/>
              </a:spcBef>
              <a:buSzPct val="92857"/>
              <a:buAutoNum type="arabicPeriod" startAt="4"/>
              <a:tabLst>
                <a:tab pos="128875" algn="l"/>
              </a:tabLst>
            </a:pPr>
            <a:r>
              <a:rPr sz="1600" b="1" dirty="0">
                <a:latin typeface="Arial" panose="020B0604020202020204" pitchFamily="34" charset="0"/>
                <a:cs typeface="Arial" panose="020B0604020202020204" pitchFamily="34" charset="0"/>
              </a:rPr>
              <a:t>Integration</a:t>
            </a:r>
            <a:r>
              <a:rPr sz="1600" b="1" spc="-9" dirty="0">
                <a:latin typeface="Arial" panose="020B0604020202020204" pitchFamily="34" charset="0"/>
                <a:cs typeface="Arial" panose="020B0604020202020204" pitchFamily="34" charset="0"/>
              </a:rPr>
              <a:t> Challenges:</a:t>
            </a:r>
            <a:endParaRPr sz="1600" dirty="0">
              <a:latin typeface="Arial" panose="020B0604020202020204" pitchFamily="34" charset="0"/>
              <a:cs typeface="Arial" panose="020B0604020202020204" pitchFamily="34" charset="0"/>
            </a:endParaRPr>
          </a:p>
          <a:p>
            <a:pPr marL="11206" marR="29137" indent="39223">
              <a:lnSpc>
                <a:spcPct val="105700"/>
              </a:lnSpc>
              <a:spcBef>
                <a:spcPts val="529"/>
              </a:spcBef>
            </a:pPr>
            <a:r>
              <a:rPr sz="1600" dirty="0">
                <a:latin typeface="Arial" panose="020B0604020202020204" pitchFamily="34" charset="0"/>
                <a:cs typeface="Arial" panose="020B0604020202020204" pitchFamily="34" charset="0"/>
              </a:rPr>
              <a:t>Integrating</a:t>
            </a:r>
            <a:r>
              <a:rPr sz="1600" spc="-57"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the</a:t>
            </a:r>
            <a:r>
              <a:rPr sz="1600" spc="-18"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management</a:t>
            </a:r>
            <a:r>
              <a:rPr sz="1600" spc="-26"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system</a:t>
            </a:r>
            <a:r>
              <a:rPr sz="1600" spc="-26"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with</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other</a:t>
            </a:r>
            <a:r>
              <a:rPr sz="1600" spc="-22"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software</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solutions,</a:t>
            </a:r>
            <a:r>
              <a:rPr sz="1600" spc="-53"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such</a:t>
            </a:r>
            <a:r>
              <a:rPr sz="1600" spc="-31" dirty="0">
                <a:latin typeface="Arial" panose="020B0604020202020204" pitchFamily="34" charset="0"/>
                <a:cs typeface="Arial" panose="020B0604020202020204" pitchFamily="34" charset="0"/>
              </a:rPr>
              <a:t> </a:t>
            </a:r>
            <a:r>
              <a:rPr sz="1600" spc="-22" dirty="0">
                <a:latin typeface="Arial" panose="020B0604020202020204" pitchFamily="34" charset="0"/>
                <a:cs typeface="Arial" panose="020B0604020202020204" pitchFamily="34" charset="0"/>
              </a:rPr>
              <a:t>as </a:t>
            </a:r>
            <a:r>
              <a:rPr sz="1600" dirty="0">
                <a:latin typeface="Arial" panose="020B0604020202020204" pitchFamily="34" charset="0"/>
                <a:cs typeface="Arial" panose="020B0604020202020204" pitchFamily="34" charset="0"/>
              </a:rPr>
              <a:t>accounting</a:t>
            </a:r>
            <a:r>
              <a:rPr sz="1600" spc="-4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or</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inventory</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management</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software,</a:t>
            </a:r>
            <a:r>
              <a:rPr sz="1600" spc="-3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may</a:t>
            </a:r>
            <a:r>
              <a:rPr sz="1600" spc="-4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present</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technical</a:t>
            </a:r>
            <a:r>
              <a:rPr sz="1600" spc="-31"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challenges </a:t>
            </a:r>
            <a:r>
              <a:rPr sz="1600" dirty="0">
                <a:latin typeface="Arial" panose="020B0604020202020204" pitchFamily="34" charset="0"/>
                <a:cs typeface="Arial" panose="020B0604020202020204" pitchFamily="34" charset="0"/>
              </a:rPr>
              <a:t>and</a:t>
            </a:r>
            <a:r>
              <a:rPr sz="1600" spc="-3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compatibility</a:t>
            </a:r>
            <a:r>
              <a:rPr sz="1600" spc="-26" dirty="0">
                <a:latin typeface="Arial" panose="020B0604020202020204" pitchFamily="34" charset="0"/>
                <a:cs typeface="Arial" panose="020B0604020202020204" pitchFamily="34" charset="0"/>
              </a:rPr>
              <a:t> </a:t>
            </a:r>
            <a:r>
              <a:rPr sz="1600" spc="-9" dirty="0">
                <a:latin typeface="Arial" panose="020B0604020202020204" pitchFamily="34" charset="0"/>
                <a:cs typeface="Arial" panose="020B0604020202020204" pitchFamily="34" charset="0"/>
              </a:rPr>
              <a:t>issues</a:t>
            </a:r>
            <a:r>
              <a:rPr sz="1400" spc="-9"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2" name="object 5">
            <a:extLst>
              <a:ext uri="{FF2B5EF4-FFF2-40B4-BE49-F238E27FC236}">
                <a16:creationId xmlns:a16="http://schemas.microsoft.com/office/drawing/2014/main" id="{2C6C788E-ADF4-C926-5040-1AE3ED3F3AFF}"/>
              </a:ext>
            </a:extLst>
          </p:cNvPr>
          <p:cNvSpPr txBox="1"/>
          <p:nvPr/>
        </p:nvSpPr>
        <p:spPr>
          <a:xfrm>
            <a:off x="4971239" y="6441042"/>
            <a:ext cx="519568" cy="115416"/>
          </a:xfrm>
          <a:prstGeom prst="rect">
            <a:avLst/>
          </a:prstGeom>
        </p:spPr>
        <p:txBody>
          <a:bodyPr vert="horz" wrap="square" lIns="0" tIns="0" rIns="0" bIns="0" rtlCol="0">
            <a:spAutoFit/>
          </a:bodyPr>
          <a:lstStyle/>
          <a:p>
            <a:pPr marL="11206" algn="ctr">
              <a:lnSpc>
                <a:spcPts val="922"/>
              </a:lnSpc>
            </a:pPr>
            <a:r>
              <a:rPr lang="en-IN" sz="882" dirty="0">
                <a:latin typeface="Times New Roman" pitchFamily="18" charset="0"/>
                <a:cs typeface="Times New Roman" pitchFamily="18" charset="0"/>
              </a:rPr>
              <a:t>3</a:t>
            </a:r>
            <a:endParaRPr sz="882" dirty="0">
              <a:latin typeface="Times New Roman" pitchFamily="18" charset="0"/>
              <a:cs typeface="Times New Roman" pitchFamily="18" charset="0"/>
            </a:endParaRPr>
          </a:p>
        </p:txBody>
      </p:sp>
    </p:spTree>
    <p:extLst>
      <p:ext uri="{BB962C8B-B14F-4D97-AF65-F5344CB8AC3E}">
        <p14:creationId xmlns:p14="http://schemas.microsoft.com/office/powerpoint/2010/main" val="11667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88866" y="6345590"/>
            <a:ext cx="1167760" cy="141064"/>
          </a:xfrm>
          <a:prstGeom prst="rect">
            <a:avLst/>
          </a:prstGeom>
        </p:spPr>
        <p:txBody>
          <a:bodyPr vert="horz" wrap="square" lIns="0" tIns="0" rIns="0" bIns="0" rtlCol="0">
            <a:spAutoFit/>
          </a:bodyPr>
          <a:lstStyle/>
          <a:p>
            <a:pPr marL="11206" algn="ctr">
              <a:lnSpc>
                <a:spcPts val="1094"/>
              </a:lnSpc>
            </a:pPr>
            <a:r>
              <a:rPr lang="en-US" sz="1059" dirty="0">
                <a:latin typeface="Calibri"/>
                <a:cs typeface="Calibri"/>
              </a:rPr>
              <a:t>4</a:t>
            </a:r>
            <a:endParaRPr sz="1059" dirty="0">
              <a:latin typeface="Calibri"/>
              <a:cs typeface="Calibri"/>
            </a:endParaRPr>
          </a:p>
        </p:txBody>
      </p:sp>
      <p:sp>
        <p:nvSpPr>
          <p:cNvPr id="5" name="object 3"/>
          <p:cNvSpPr txBox="1"/>
          <p:nvPr/>
        </p:nvSpPr>
        <p:spPr>
          <a:xfrm>
            <a:off x="1515605" y="507192"/>
            <a:ext cx="7098466" cy="4630209"/>
          </a:xfrm>
          <a:prstGeom prst="rect">
            <a:avLst/>
          </a:prstGeom>
        </p:spPr>
        <p:txBody>
          <a:bodyPr vert="horz" wrap="square" lIns="0" tIns="11206" rIns="0" bIns="0" rtlCol="0">
            <a:spAutoFit/>
          </a:bodyPr>
          <a:lstStyle/>
          <a:p>
            <a:pPr marL="11206">
              <a:spcBef>
                <a:spcPts val="88"/>
              </a:spcBef>
            </a:pPr>
            <a:r>
              <a:rPr sz="2400" b="1" dirty="0">
                <a:solidFill>
                  <a:srgbClr val="3076A4"/>
                </a:solidFill>
                <a:latin typeface="Arial" panose="020B0604020202020204" pitchFamily="34" charset="0"/>
                <a:cs typeface="Arial" panose="020B0604020202020204" pitchFamily="34" charset="0"/>
              </a:rPr>
              <a:t>Future</a:t>
            </a:r>
            <a:r>
              <a:rPr sz="2400" b="1" spc="-44" dirty="0">
                <a:solidFill>
                  <a:srgbClr val="3076A4"/>
                </a:solidFill>
                <a:latin typeface="Arial" panose="020B0604020202020204" pitchFamily="34" charset="0"/>
                <a:cs typeface="Arial" panose="020B0604020202020204" pitchFamily="34" charset="0"/>
              </a:rPr>
              <a:t> </a:t>
            </a:r>
            <a:r>
              <a:rPr sz="2400" b="1" spc="-9" dirty="0">
                <a:solidFill>
                  <a:srgbClr val="3076A4"/>
                </a:solidFill>
                <a:latin typeface="Arial" panose="020B0604020202020204" pitchFamily="34" charset="0"/>
                <a:cs typeface="Arial" panose="020B0604020202020204" pitchFamily="34" charset="0"/>
              </a:rPr>
              <a:t>Enhancement:</a:t>
            </a:r>
            <a:endParaRPr sz="2400" dirty="0">
              <a:solidFill>
                <a:srgbClr val="3076A4"/>
              </a:solidFill>
              <a:latin typeface="Arial" panose="020B0604020202020204" pitchFamily="34" charset="0"/>
              <a:cs typeface="Arial" panose="020B0604020202020204" pitchFamily="34" charset="0"/>
            </a:endParaRPr>
          </a:p>
          <a:p>
            <a:pPr>
              <a:spcBef>
                <a:spcPts val="1024"/>
              </a:spcBef>
            </a:pPr>
            <a:endParaRPr sz="1412" dirty="0">
              <a:latin typeface="Times New Roman"/>
              <a:cs typeface="Times New Roman"/>
            </a:endParaRPr>
          </a:p>
          <a:p>
            <a:pPr marL="128875" indent="-120470">
              <a:spcBef>
                <a:spcPts val="459"/>
              </a:spcBef>
              <a:buSzPct val="92857"/>
              <a:buAutoNum type="arabicPeriod"/>
              <a:tabLst>
                <a:tab pos="128875" algn="l"/>
              </a:tabLst>
            </a:pPr>
            <a:r>
              <a:rPr sz="1400" b="1" dirty="0">
                <a:latin typeface="Arial" panose="020B0604020202020204" pitchFamily="34" charset="0"/>
                <a:cs typeface="Arial" panose="020B0604020202020204" pitchFamily="34" charset="0"/>
              </a:rPr>
              <a:t>Mobile</a:t>
            </a:r>
            <a:r>
              <a:rPr sz="1400" b="1" spc="-13"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Ordering</a:t>
            </a:r>
            <a:r>
              <a:rPr sz="1400" b="1" spc="-13" dirty="0">
                <a:latin typeface="Arial" panose="020B0604020202020204" pitchFamily="34" charset="0"/>
                <a:cs typeface="Arial" panose="020B0604020202020204" pitchFamily="34" charset="0"/>
              </a:rPr>
              <a:t> </a:t>
            </a:r>
            <a:r>
              <a:rPr sz="1400" b="1" spc="-18" dirty="0">
                <a:latin typeface="Arial" panose="020B0604020202020204" pitchFamily="34" charset="0"/>
                <a:cs typeface="Arial" panose="020B0604020202020204" pitchFamily="34" charset="0"/>
              </a:rPr>
              <a:t>App:</a:t>
            </a:r>
            <a:endParaRPr sz="1400" dirty="0">
              <a:latin typeface="Arial" panose="020B0604020202020204" pitchFamily="34" charset="0"/>
              <a:cs typeface="Arial" panose="020B0604020202020204" pitchFamily="34" charset="0"/>
            </a:endParaRPr>
          </a:p>
          <a:p>
            <a:pPr marL="11206" marR="4483" indent="39223" algn="just">
              <a:lnSpc>
                <a:spcPts val="1412"/>
              </a:lnSpc>
              <a:spcBef>
                <a:spcPts val="565"/>
              </a:spcBef>
            </a:pPr>
            <a:r>
              <a:rPr sz="1400" dirty="0">
                <a:latin typeface="Arial" panose="020B0604020202020204" pitchFamily="34" charset="0"/>
                <a:cs typeface="Arial" panose="020B0604020202020204" pitchFamily="34" charset="0"/>
              </a:rPr>
              <a:t>Develop</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mobile</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application</a:t>
            </a:r>
            <a:r>
              <a:rPr sz="1400" spc="-44"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that</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allows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customers</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browse</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menu,</a:t>
            </a:r>
            <a:r>
              <a:rPr sz="1400" spc="-22"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place </a:t>
            </a:r>
            <a:r>
              <a:rPr sz="1400" dirty="0">
                <a:latin typeface="Arial" panose="020B0604020202020204" pitchFamily="34" charset="0"/>
                <a:cs typeface="Arial" panose="020B0604020202020204" pitchFamily="34" charset="0"/>
              </a:rPr>
              <a:t>orders,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and</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make</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payments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directly</a:t>
            </a:r>
            <a:r>
              <a:rPr sz="1400" spc="-4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from</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their</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smartphones.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This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feature</a:t>
            </a:r>
            <a:r>
              <a:rPr sz="1400" spc="-22"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would </a:t>
            </a:r>
            <a:r>
              <a:rPr sz="1400" dirty="0">
                <a:latin typeface="Arial" panose="020B0604020202020204" pitchFamily="34" charset="0"/>
                <a:cs typeface="Arial" panose="020B0604020202020204" pitchFamily="34" charset="0"/>
              </a:rPr>
              <a:t>offer</a:t>
            </a:r>
            <a:r>
              <a:rPr sz="1400" spc="-4"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convenience</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and</a:t>
            </a:r>
            <a:r>
              <a:rPr sz="1400" spc="-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flexibility,</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especially</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for</a:t>
            </a:r>
            <a:r>
              <a:rPr sz="1400" spc="-4"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busy</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customers</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on-</a:t>
            </a:r>
            <a:r>
              <a:rPr sz="1400" spc="-9" dirty="0">
                <a:latin typeface="Arial" panose="020B0604020202020204" pitchFamily="34" charset="0"/>
                <a:cs typeface="Arial" panose="020B0604020202020204" pitchFamily="34" charset="0"/>
              </a:rPr>
              <a:t>the-</a:t>
            </a:r>
            <a:r>
              <a:rPr sz="1400" spc="-22" dirty="0">
                <a:latin typeface="Arial" panose="020B0604020202020204" pitchFamily="34" charset="0"/>
                <a:cs typeface="Arial" panose="020B0604020202020204" pitchFamily="34" charset="0"/>
              </a:rPr>
              <a:t>go.</a:t>
            </a:r>
            <a:endParaRPr sz="1400" dirty="0">
              <a:latin typeface="Arial" panose="020B0604020202020204" pitchFamily="34" charset="0"/>
              <a:cs typeface="Arial" panose="020B0604020202020204" pitchFamily="34" charset="0"/>
            </a:endParaRPr>
          </a:p>
          <a:p>
            <a:pPr marL="128875" indent="-120470" algn="just">
              <a:spcBef>
                <a:spcPts val="427"/>
              </a:spcBef>
              <a:buSzPct val="92857"/>
              <a:buAutoNum type="arabicPeriod" startAt="2"/>
              <a:tabLst>
                <a:tab pos="128875" algn="l"/>
              </a:tabLst>
            </a:pPr>
            <a:r>
              <a:rPr sz="1400" b="1" dirty="0">
                <a:latin typeface="Arial" panose="020B0604020202020204" pitchFamily="34" charset="0"/>
                <a:cs typeface="Arial" panose="020B0604020202020204" pitchFamily="34" charset="0"/>
              </a:rPr>
              <a:t>Advanced</a:t>
            </a:r>
            <a:r>
              <a:rPr sz="1400" b="1" spc="-22"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Analytics</a:t>
            </a:r>
            <a:r>
              <a:rPr sz="1400" b="1" spc="-18"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and</a:t>
            </a:r>
            <a:r>
              <a:rPr sz="1400" b="1" spc="-31"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Predictive</a:t>
            </a:r>
            <a:r>
              <a:rPr sz="1400" b="1" spc="-22"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Insights:</a:t>
            </a:r>
            <a:endParaRPr sz="1400" dirty="0">
              <a:latin typeface="Arial" panose="020B0604020202020204" pitchFamily="34" charset="0"/>
              <a:cs typeface="Arial" panose="020B0604020202020204" pitchFamily="34" charset="0"/>
            </a:endParaRPr>
          </a:p>
          <a:p>
            <a:pPr marL="11206" marR="122151">
              <a:lnSpc>
                <a:spcPct val="95700"/>
              </a:lnSpc>
              <a:spcBef>
                <a:spcPts val="521"/>
              </a:spcBef>
            </a:pPr>
            <a:r>
              <a:rPr sz="1400" dirty="0">
                <a:latin typeface="Arial" panose="020B0604020202020204" pitchFamily="34" charset="0"/>
                <a:cs typeface="Arial" panose="020B0604020202020204" pitchFamily="34" charset="0"/>
              </a:rPr>
              <a:t>Enhance</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system's</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analytics</a:t>
            </a:r>
            <a:r>
              <a:rPr sz="1400" spc="-13"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capabilities</a:t>
            </a:r>
            <a:r>
              <a:rPr sz="1400" spc="-3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provide</a:t>
            </a:r>
            <a:r>
              <a:rPr sz="1400" spc="-1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more</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advanced</a:t>
            </a:r>
            <a:r>
              <a:rPr sz="1400" spc="-35"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insights </a:t>
            </a:r>
            <a:r>
              <a:rPr sz="1400" dirty="0">
                <a:latin typeface="Arial" panose="020B0604020202020204" pitchFamily="34" charset="0"/>
                <a:cs typeface="Arial" panose="020B0604020202020204" pitchFamily="34" charset="0"/>
              </a:rPr>
              <a:t>into</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sales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trends,</a:t>
            </a:r>
            <a:r>
              <a:rPr sz="1400" spc="-3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customer</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behavior,</a:t>
            </a:r>
            <a:r>
              <a:rPr sz="1400" spc="-3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and</a:t>
            </a:r>
            <a:r>
              <a:rPr sz="1400" spc="-4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inventory</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management.</a:t>
            </a:r>
            <a:r>
              <a:rPr sz="1400" spc="-31"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Implement </a:t>
            </a:r>
            <a:r>
              <a:rPr sz="1400" dirty="0">
                <a:latin typeface="Arial" panose="020B0604020202020204" pitchFamily="34" charset="0"/>
                <a:cs typeface="Arial" panose="020B0604020202020204" pitchFamily="34" charset="0"/>
              </a:rPr>
              <a:t>predictive</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analytics</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algorithms</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forecast</a:t>
            </a:r>
            <a:r>
              <a:rPr sz="1400" spc="-3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demand,</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optimize</a:t>
            </a:r>
            <a:r>
              <a:rPr sz="1400" spc="-3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inventory</a:t>
            </a:r>
            <a:r>
              <a:rPr sz="1400" spc="-35"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levels, </a:t>
            </a:r>
            <a:r>
              <a:rPr sz="1400" dirty="0">
                <a:latin typeface="Arial" panose="020B0604020202020204" pitchFamily="34" charset="0"/>
                <a:cs typeface="Arial" panose="020B0604020202020204" pitchFamily="34" charset="0"/>
              </a:rPr>
              <a:t>and</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plan</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promotions</a:t>
            </a:r>
            <a:r>
              <a:rPr sz="1400" spc="-18"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effectively</a:t>
            </a:r>
            <a:r>
              <a:rPr sz="1400" b="1" spc="-9"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170899" indent="-159692">
              <a:spcBef>
                <a:spcPts val="481"/>
              </a:spcBef>
              <a:buClr>
                <a:srgbClr val="000000"/>
              </a:buClr>
              <a:buSzPct val="92857"/>
              <a:buAutoNum type="arabicPeriod" startAt="3"/>
              <a:tabLst>
                <a:tab pos="170899" algn="l"/>
              </a:tabLst>
            </a:pPr>
            <a:r>
              <a:rPr sz="1400" b="1" dirty="0">
                <a:solidFill>
                  <a:srgbClr val="0D0D0D"/>
                </a:solidFill>
                <a:latin typeface="Arial" panose="020B0604020202020204" pitchFamily="34" charset="0"/>
                <a:cs typeface="Arial" panose="020B0604020202020204" pitchFamily="34" charset="0"/>
              </a:rPr>
              <a:t>Interactive</a:t>
            </a:r>
            <a:r>
              <a:rPr sz="1400" b="1" spc="-18" dirty="0">
                <a:solidFill>
                  <a:srgbClr val="0D0D0D"/>
                </a:solidFill>
                <a:latin typeface="Arial" panose="020B0604020202020204" pitchFamily="34" charset="0"/>
                <a:cs typeface="Arial" panose="020B0604020202020204" pitchFamily="34" charset="0"/>
              </a:rPr>
              <a:t> </a:t>
            </a:r>
            <a:r>
              <a:rPr sz="1400" b="1" dirty="0">
                <a:solidFill>
                  <a:srgbClr val="0D0D0D"/>
                </a:solidFill>
                <a:latin typeface="Arial" panose="020B0604020202020204" pitchFamily="34" charset="0"/>
                <a:cs typeface="Arial" panose="020B0604020202020204" pitchFamily="34" charset="0"/>
              </a:rPr>
              <a:t>Educational</a:t>
            </a:r>
            <a:r>
              <a:rPr sz="1400" b="1" spc="-13" dirty="0">
                <a:solidFill>
                  <a:srgbClr val="0D0D0D"/>
                </a:solidFill>
                <a:latin typeface="Arial" panose="020B0604020202020204" pitchFamily="34" charset="0"/>
                <a:cs typeface="Arial" panose="020B0604020202020204" pitchFamily="34" charset="0"/>
              </a:rPr>
              <a:t> </a:t>
            </a:r>
            <a:r>
              <a:rPr sz="1400" b="1" spc="-9" dirty="0">
                <a:solidFill>
                  <a:srgbClr val="0D0D0D"/>
                </a:solidFill>
                <a:latin typeface="Arial" panose="020B0604020202020204" pitchFamily="34" charset="0"/>
                <a:cs typeface="Arial" panose="020B0604020202020204" pitchFamily="34" charset="0"/>
              </a:rPr>
              <a:t>Content</a:t>
            </a:r>
            <a:r>
              <a:rPr sz="1400" spc="-9" dirty="0">
                <a:solidFill>
                  <a:srgbClr val="0D0D0D"/>
                </a:solidFill>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p>
            <a:pPr marL="11206" marR="78445">
              <a:lnSpc>
                <a:spcPts val="1412"/>
              </a:lnSpc>
              <a:spcBef>
                <a:spcPts val="587"/>
              </a:spcBef>
            </a:pPr>
            <a:r>
              <a:rPr sz="1400" dirty="0">
                <a:solidFill>
                  <a:srgbClr val="0D0D0D"/>
                </a:solidFill>
                <a:latin typeface="Arial" panose="020B0604020202020204" pitchFamily="34" charset="0"/>
                <a:cs typeface="Arial" panose="020B0604020202020204" pitchFamily="34" charset="0"/>
              </a:rPr>
              <a:t>Develop</a:t>
            </a:r>
            <a:r>
              <a:rPr sz="1400" spc="-35"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interactive</a:t>
            </a:r>
            <a:r>
              <a:rPr sz="1400" spc="-35"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educational</a:t>
            </a:r>
            <a:r>
              <a:rPr sz="1400" spc="-31"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content,</a:t>
            </a:r>
            <a:r>
              <a:rPr sz="1400" spc="-35"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such</a:t>
            </a:r>
            <a:r>
              <a:rPr sz="1400" spc="-57"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as</a:t>
            </a:r>
            <a:r>
              <a:rPr sz="1400" spc="-31"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video</a:t>
            </a:r>
            <a:r>
              <a:rPr sz="1400" spc="-4"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tutorials,</a:t>
            </a:r>
            <a:r>
              <a:rPr sz="1400" spc="-35"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webinars,</a:t>
            </a:r>
            <a:r>
              <a:rPr sz="1400" spc="-35" dirty="0">
                <a:solidFill>
                  <a:srgbClr val="0D0D0D"/>
                </a:solidFill>
                <a:latin typeface="Arial" panose="020B0604020202020204" pitchFamily="34" charset="0"/>
                <a:cs typeface="Arial" panose="020B0604020202020204" pitchFamily="34" charset="0"/>
              </a:rPr>
              <a:t> </a:t>
            </a:r>
            <a:r>
              <a:rPr sz="1400" spc="-22" dirty="0">
                <a:solidFill>
                  <a:srgbClr val="0D0D0D"/>
                </a:solidFill>
                <a:latin typeface="Arial" panose="020B0604020202020204" pitchFamily="34" charset="0"/>
                <a:cs typeface="Arial" panose="020B0604020202020204" pitchFamily="34" charset="0"/>
              </a:rPr>
              <a:t>and </a:t>
            </a:r>
            <a:r>
              <a:rPr sz="1400" dirty="0">
                <a:solidFill>
                  <a:srgbClr val="0D0D0D"/>
                </a:solidFill>
                <a:latin typeface="Arial" panose="020B0604020202020204" pitchFamily="34" charset="0"/>
                <a:cs typeface="Arial" panose="020B0604020202020204" pitchFamily="34" charset="0"/>
              </a:rPr>
              <a:t>articles,</a:t>
            </a:r>
            <a:r>
              <a:rPr sz="1400" spc="-53"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to</a:t>
            </a:r>
            <a:r>
              <a:rPr sz="1400" spc="-26"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educate</a:t>
            </a:r>
            <a:r>
              <a:rPr sz="1400" spc="-26"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customers</a:t>
            </a:r>
            <a:r>
              <a:rPr sz="1400" spc="-31"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about</a:t>
            </a:r>
            <a:r>
              <a:rPr sz="1400" spc="-35"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the</a:t>
            </a:r>
            <a:r>
              <a:rPr sz="1400" spc="-31"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benefits</a:t>
            </a:r>
            <a:r>
              <a:rPr sz="1400" spc="-26"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of</a:t>
            </a:r>
            <a:r>
              <a:rPr sz="1400" spc="-22"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Vestige</a:t>
            </a:r>
            <a:r>
              <a:rPr sz="1400" spc="-26" dirty="0">
                <a:solidFill>
                  <a:srgbClr val="0D0D0D"/>
                </a:solidFill>
                <a:latin typeface="Arial" panose="020B0604020202020204" pitchFamily="34" charset="0"/>
                <a:cs typeface="Arial" panose="020B0604020202020204" pitchFamily="34" charset="0"/>
              </a:rPr>
              <a:t> </a:t>
            </a:r>
            <a:r>
              <a:rPr sz="1400" spc="-9" dirty="0">
                <a:solidFill>
                  <a:srgbClr val="0D0D0D"/>
                </a:solidFill>
                <a:latin typeface="Arial" panose="020B0604020202020204" pitchFamily="34" charset="0"/>
                <a:cs typeface="Arial" panose="020B0604020202020204" pitchFamily="34" charset="0"/>
              </a:rPr>
              <a:t>products, </a:t>
            </a:r>
            <a:r>
              <a:rPr sz="1400" dirty="0">
                <a:solidFill>
                  <a:srgbClr val="0D0D0D"/>
                </a:solidFill>
                <a:latin typeface="Arial" panose="020B0604020202020204" pitchFamily="34" charset="0"/>
                <a:cs typeface="Arial" panose="020B0604020202020204" pitchFamily="34" charset="0"/>
              </a:rPr>
              <a:t>ingredients,</a:t>
            </a:r>
            <a:r>
              <a:rPr sz="1400" spc="-22"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and</a:t>
            </a:r>
            <a:r>
              <a:rPr sz="1400" spc="-18"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wellness</a:t>
            </a:r>
            <a:r>
              <a:rPr sz="1400" spc="-18" dirty="0">
                <a:solidFill>
                  <a:srgbClr val="0D0D0D"/>
                </a:solidFill>
                <a:latin typeface="Arial" panose="020B0604020202020204" pitchFamily="34" charset="0"/>
                <a:cs typeface="Arial" panose="020B0604020202020204" pitchFamily="34" charset="0"/>
              </a:rPr>
              <a:t> </a:t>
            </a:r>
            <a:r>
              <a:rPr sz="1400" spc="-9" dirty="0">
                <a:solidFill>
                  <a:srgbClr val="0D0D0D"/>
                </a:solidFill>
                <a:latin typeface="Arial" panose="020B0604020202020204" pitchFamily="34" charset="0"/>
                <a:cs typeface="Arial" panose="020B0604020202020204" pitchFamily="34" charset="0"/>
              </a:rPr>
              <a:t>practices,</a:t>
            </a:r>
            <a:r>
              <a:rPr sz="1400" spc="-44"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fostering</a:t>
            </a:r>
            <a:r>
              <a:rPr sz="1400" spc="-44"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engagement</a:t>
            </a:r>
            <a:r>
              <a:rPr sz="1400" spc="-31"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and</a:t>
            </a:r>
            <a:r>
              <a:rPr sz="1400" spc="-22" dirty="0">
                <a:solidFill>
                  <a:srgbClr val="0D0D0D"/>
                </a:solidFill>
                <a:latin typeface="Arial" panose="020B0604020202020204" pitchFamily="34" charset="0"/>
                <a:cs typeface="Arial" panose="020B0604020202020204" pitchFamily="34" charset="0"/>
              </a:rPr>
              <a:t> </a:t>
            </a:r>
            <a:r>
              <a:rPr sz="1400" dirty="0">
                <a:solidFill>
                  <a:srgbClr val="0D0D0D"/>
                </a:solidFill>
                <a:latin typeface="Arial" panose="020B0604020202020204" pitchFamily="34" charset="0"/>
                <a:cs typeface="Arial" panose="020B0604020202020204" pitchFamily="34" charset="0"/>
              </a:rPr>
              <a:t>brand</a:t>
            </a:r>
            <a:r>
              <a:rPr sz="1400" spc="-40" dirty="0">
                <a:solidFill>
                  <a:srgbClr val="0D0D0D"/>
                </a:solidFill>
                <a:latin typeface="Arial" panose="020B0604020202020204" pitchFamily="34" charset="0"/>
                <a:cs typeface="Arial" panose="020B0604020202020204" pitchFamily="34" charset="0"/>
              </a:rPr>
              <a:t> </a:t>
            </a:r>
            <a:r>
              <a:rPr sz="1400" spc="-9" dirty="0">
                <a:solidFill>
                  <a:srgbClr val="0D0D0D"/>
                </a:solidFill>
                <a:latin typeface="Arial" panose="020B0604020202020204" pitchFamily="34" charset="0"/>
                <a:cs typeface="Arial" panose="020B0604020202020204" pitchFamily="34" charset="0"/>
              </a:rPr>
              <a:t>loyalty.</a:t>
            </a:r>
            <a:endParaRPr sz="1400" dirty="0">
              <a:latin typeface="Arial" panose="020B0604020202020204" pitchFamily="34" charset="0"/>
              <a:cs typeface="Arial" panose="020B0604020202020204" pitchFamily="34" charset="0"/>
            </a:endParaRPr>
          </a:p>
          <a:p>
            <a:pPr marL="128875" indent="-120470">
              <a:spcBef>
                <a:spcPts val="427"/>
              </a:spcBef>
              <a:buSzPct val="92857"/>
              <a:buAutoNum type="arabicPeriod" startAt="4"/>
              <a:tabLst>
                <a:tab pos="128875" algn="l"/>
              </a:tabLst>
            </a:pPr>
            <a:r>
              <a:rPr sz="1400" b="1" dirty="0">
                <a:latin typeface="Arial" panose="020B0604020202020204" pitchFamily="34" charset="0"/>
                <a:cs typeface="Arial" panose="020B0604020202020204" pitchFamily="34" charset="0"/>
              </a:rPr>
              <a:t>Automated</a:t>
            </a:r>
            <a:r>
              <a:rPr sz="1400" b="1" spc="-26"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Marketing</a:t>
            </a:r>
            <a:r>
              <a:rPr sz="1400" b="1" spc="-22"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Campaigns:</a:t>
            </a:r>
            <a:endParaRPr sz="1400" dirty="0">
              <a:latin typeface="Arial" panose="020B0604020202020204" pitchFamily="34" charset="0"/>
              <a:cs typeface="Arial" panose="020B0604020202020204" pitchFamily="34" charset="0"/>
            </a:endParaRPr>
          </a:p>
          <a:p>
            <a:pPr marL="11206" marR="40904">
              <a:lnSpc>
                <a:spcPct val="95300"/>
              </a:lnSpc>
              <a:spcBef>
                <a:spcPts val="552"/>
              </a:spcBef>
            </a:pPr>
            <a:r>
              <a:rPr sz="1400" dirty="0">
                <a:latin typeface="Arial" panose="020B0604020202020204" pitchFamily="34" charset="0"/>
                <a:cs typeface="Arial" panose="020B0604020202020204" pitchFamily="34" charset="0"/>
              </a:rPr>
              <a:t>Implement</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automated</a:t>
            </a:r>
            <a:r>
              <a:rPr sz="1400" spc="-4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marketing</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features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a:t>
            </a:r>
            <a:r>
              <a:rPr sz="1400" spc="-53"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target</a:t>
            </a:r>
            <a:r>
              <a:rPr sz="1400" spc="-18"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customers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with</a:t>
            </a:r>
            <a:r>
              <a:rPr sz="1400" spc="-26"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personalized </a:t>
            </a:r>
            <a:r>
              <a:rPr sz="1400" dirty="0">
                <a:latin typeface="Arial" panose="020B0604020202020204" pitchFamily="34" charset="0"/>
                <a:cs typeface="Arial" panose="020B0604020202020204" pitchFamily="34" charset="0"/>
              </a:rPr>
              <a:t>promotions,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discounts,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and</a:t>
            </a:r>
            <a:r>
              <a:rPr sz="1400" spc="-4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loyalty</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rewards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based</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on</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their</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purchase</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history</a:t>
            </a:r>
            <a:r>
              <a:rPr sz="1400" spc="-26" dirty="0">
                <a:latin typeface="Arial" panose="020B0604020202020204" pitchFamily="34" charset="0"/>
                <a:cs typeface="Arial" panose="020B0604020202020204" pitchFamily="34" charset="0"/>
              </a:rPr>
              <a:t> </a:t>
            </a:r>
            <a:r>
              <a:rPr sz="1400" spc="-22" dirty="0">
                <a:latin typeface="Arial" panose="020B0604020202020204" pitchFamily="34" charset="0"/>
                <a:cs typeface="Arial" panose="020B0604020202020204" pitchFamily="34" charset="0"/>
              </a:rPr>
              <a:t>and </a:t>
            </a:r>
            <a:r>
              <a:rPr sz="1400" dirty="0">
                <a:latin typeface="Arial" panose="020B0604020202020204" pitchFamily="34" charset="0"/>
                <a:cs typeface="Arial" panose="020B0604020202020204" pitchFamily="34" charset="0"/>
              </a:rPr>
              <a:t>preferences.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Utilize</a:t>
            </a:r>
            <a:r>
              <a:rPr sz="1400" spc="-3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email</a:t>
            </a:r>
            <a:r>
              <a:rPr sz="1400" spc="-4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marketing,</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SMS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campaigns,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or</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loyalty</a:t>
            </a:r>
            <a:r>
              <a:rPr sz="1400" spc="-26" dirty="0">
                <a:latin typeface="Arial" panose="020B0604020202020204" pitchFamily="34" charset="0"/>
                <a:cs typeface="Arial" panose="020B0604020202020204" pitchFamily="34" charset="0"/>
              </a:rPr>
              <a:t> </a:t>
            </a:r>
            <a:r>
              <a:rPr sz="1400" spc="-22" dirty="0">
                <a:latin typeface="Arial" panose="020B0604020202020204" pitchFamily="34" charset="0"/>
                <a:cs typeface="Arial" panose="020B0604020202020204" pitchFamily="34" charset="0"/>
              </a:rPr>
              <a:t>app </a:t>
            </a:r>
            <a:r>
              <a:rPr sz="1400" dirty="0">
                <a:latin typeface="Arial" panose="020B0604020202020204" pitchFamily="34" charset="0"/>
                <a:cs typeface="Arial" panose="020B0604020202020204" pitchFamily="34" charset="0"/>
              </a:rPr>
              <a:t>notifications</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a:t>
            </a:r>
            <a:r>
              <a:rPr sz="1400" spc="-49"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engage</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customers</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and</a:t>
            </a:r>
            <a:r>
              <a:rPr sz="1400" spc="-26"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drive</a:t>
            </a:r>
            <a:r>
              <a:rPr sz="1400" spc="-22"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repeat</a:t>
            </a:r>
            <a:r>
              <a:rPr sz="1400" spc="-18"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business.</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20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5DA18-D073-A883-FEB3-D6B5E4D56E1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9F5379F-54E8-1F3E-55B5-1D7C688B561A}"/>
              </a:ext>
            </a:extLst>
          </p:cNvPr>
          <p:cNvSpPr txBox="1"/>
          <p:nvPr/>
        </p:nvSpPr>
        <p:spPr>
          <a:xfrm>
            <a:off x="4788866" y="6345590"/>
            <a:ext cx="1167760" cy="141064"/>
          </a:xfrm>
          <a:prstGeom prst="rect">
            <a:avLst/>
          </a:prstGeom>
        </p:spPr>
        <p:txBody>
          <a:bodyPr vert="horz" wrap="square" lIns="0" tIns="0" rIns="0" bIns="0" rtlCol="0">
            <a:spAutoFit/>
          </a:bodyPr>
          <a:lstStyle/>
          <a:p>
            <a:pPr marL="11206" algn="ctr">
              <a:lnSpc>
                <a:spcPts val="1094"/>
              </a:lnSpc>
            </a:pPr>
            <a:r>
              <a:rPr lang="en-US" sz="1059" dirty="0">
                <a:latin typeface="Calibri"/>
                <a:cs typeface="Calibri"/>
              </a:rPr>
              <a:t>4</a:t>
            </a:r>
            <a:endParaRPr sz="1059" dirty="0">
              <a:latin typeface="Calibri"/>
              <a:cs typeface="Calibri"/>
            </a:endParaRPr>
          </a:p>
        </p:txBody>
      </p:sp>
      <p:sp>
        <p:nvSpPr>
          <p:cNvPr id="3" name="TextBox 2">
            <a:extLst>
              <a:ext uri="{FF2B5EF4-FFF2-40B4-BE49-F238E27FC236}">
                <a16:creationId xmlns:a16="http://schemas.microsoft.com/office/drawing/2014/main" id="{C12B4AB9-86E9-0B38-E119-F6E91080E764}"/>
              </a:ext>
            </a:extLst>
          </p:cNvPr>
          <p:cNvSpPr txBox="1"/>
          <p:nvPr/>
        </p:nvSpPr>
        <p:spPr>
          <a:xfrm>
            <a:off x="1268963" y="781893"/>
            <a:ext cx="7221894" cy="3200876"/>
          </a:xfrm>
          <a:prstGeom prst="rect">
            <a:avLst/>
          </a:prstGeom>
          <a:noFill/>
        </p:spPr>
        <p:txBody>
          <a:bodyPr wrap="square">
            <a:spAutoFit/>
          </a:bodyPr>
          <a:lstStyle/>
          <a:p>
            <a:pPr marL="11206">
              <a:spcBef>
                <a:spcPts val="88"/>
              </a:spcBef>
            </a:pPr>
            <a:r>
              <a:rPr lang="en-IN" sz="2400" b="1" spc="-9" dirty="0">
                <a:solidFill>
                  <a:srgbClr val="3076A4"/>
                </a:solidFill>
                <a:latin typeface="Arial" panose="020B0604020202020204" pitchFamily="34" charset="0"/>
                <a:cs typeface="Arial" panose="020B0604020202020204" pitchFamily="34" charset="0"/>
              </a:rPr>
              <a:t>conclusion:</a:t>
            </a:r>
            <a:endParaRPr lang="en-IN" sz="2400" dirty="0">
              <a:solidFill>
                <a:srgbClr val="3076A4"/>
              </a:solidFill>
              <a:latin typeface="Arial" panose="020B0604020202020204" pitchFamily="34" charset="0"/>
              <a:cs typeface="Arial" panose="020B0604020202020204" pitchFamily="34" charset="0"/>
            </a:endParaRPr>
          </a:p>
          <a:p>
            <a:endParaRPr lang="en-US" dirty="0"/>
          </a:p>
          <a:p>
            <a:r>
              <a:rPr lang="en-US" sz="1600" dirty="0">
                <a:latin typeface="Arial" panose="020B0604020202020204" pitchFamily="34" charset="0"/>
                <a:cs typeface="Arial" panose="020B0604020202020204" pitchFamily="34" charset="0"/>
              </a:rPr>
              <a:t>The Vestige Marketing System is a successful way of selling health and wellness products directly to customers. It has a strong network of sellers and a variety of products, which help it grow in the market. However, some challenges, like too many similar businesses, government rules, and product prices, still exist. Vestige stands out because it focuses on keeping customers happy and using technology to improve sales. By solving its problems and bringing new ideas, Vestige can make its business stronger, keep its sellers motivated, and attract more customers. In the future, using mobile apps, data analysis, and automated marketing can help the company stay successful and grow even more.</a:t>
            </a:r>
          </a:p>
        </p:txBody>
      </p:sp>
    </p:spTree>
    <p:extLst>
      <p:ext uri="{BB962C8B-B14F-4D97-AF65-F5344CB8AC3E}">
        <p14:creationId xmlns:p14="http://schemas.microsoft.com/office/powerpoint/2010/main" val="306261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FDA0F-2E79-366D-567F-342DC7F487CA}"/>
              </a:ext>
            </a:extLst>
          </p:cNvPr>
          <p:cNvSpPr txBox="1"/>
          <p:nvPr/>
        </p:nvSpPr>
        <p:spPr>
          <a:xfrm>
            <a:off x="2767054" y="2735249"/>
            <a:ext cx="5510254"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3277846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TotalTime>
  <Words>736</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aftab pathan</cp:lastModifiedBy>
  <cp:revision>9</cp:revision>
  <dcterms:created xsi:type="dcterms:W3CDTF">2024-04-19T12:32:51Z</dcterms:created>
  <dcterms:modified xsi:type="dcterms:W3CDTF">2025-02-28T11:52:13Z</dcterms:modified>
</cp:coreProperties>
</file>