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1"/>
  </p:sldMasterIdLst>
  <p:notesMasterIdLst>
    <p:notesMasterId r:id="rId8"/>
  </p:notesMasterIdLst>
  <p:sldIdLst>
    <p:sldId id="290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3B1AC-9AA3-490B-980D-6AD57381193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10C82-1E0F-436C-B04B-F1F03D9CE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813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895658-EA1F-4910-80AB-4DA76E167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61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2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71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0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29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284" y="-4303"/>
            <a:ext cx="5439443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1350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1350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1350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350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350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350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31078" y="576943"/>
            <a:ext cx="4837340" cy="2785508"/>
          </a:xfrm>
        </p:spPr>
        <p:txBody>
          <a:bodyPr anchor="b">
            <a:normAutofit/>
          </a:bodyPr>
          <a:lstStyle>
            <a:lvl1pPr algn="l">
              <a:defRPr sz="36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31079" y="3373686"/>
            <a:ext cx="4837339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39866" y="6353176"/>
            <a:ext cx="82296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45399" y="6350001"/>
            <a:ext cx="17145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42471" y="6352848"/>
            <a:ext cx="3429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79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5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132319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1350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1350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1350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350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350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350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36079" y="677918"/>
            <a:ext cx="5142219" cy="3590596"/>
          </a:xfrm>
        </p:spPr>
        <p:txBody>
          <a:bodyPr anchor="ctr"/>
          <a:lstStyle>
            <a:lvl1pPr algn="l">
              <a:defRPr sz="45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87366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729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462" y="429462"/>
            <a:ext cx="4757738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704034" y="3299954"/>
            <a:ext cx="4754166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1pPr>
            <a:lvl2pPr marL="342900">
              <a:lnSpc>
                <a:spcPts val="1500"/>
              </a:lnSpc>
              <a:defRPr sz="1350"/>
            </a:lvl2pPr>
            <a:lvl3pPr marL="685800">
              <a:lnSpc>
                <a:spcPts val="1500"/>
              </a:lnSpc>
              <a:defRPr sz="1350"/>
            </a:lvl3pPr>
            <a:lvl4pPr marL="1028700">
              <a:lnSpc>
                <a:spcPts val="1500"/>
              </a:lnSpc>
              <a:defRPr sz="1350"/>
            </a:lvl4pPr>
            <a:lvl5pPr marL="1371600">
              <a:lnSpc>
                <a:spcPts val="1500"/>
              </a:lnSpc>
              <a:defRPr sz="135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00" y="-7753"/>
            <a:ext cx="3140652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1350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1350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1350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350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350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350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9624" y="6355081"/>
            <a:ext cx="17145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5518" y="6356351"/>
            <a:ext cx="3429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25271" y="6353176"/>
            <a:ext cx="82296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003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25271" y="660358"/>
            <a:ext cx="4946076" cy="5537284"/>
          </a:xfrm>
        </p:spPr>
        <p:txBody>
          <a:bodyPr anchor="ctr">
            <a:normAutofit/>
          </a:bodyPr>
          <a:lstStyle>
            <a:lvl1pPr algn="l">
              <a:defRPr sz="36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3057089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305207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8025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729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25271" y="544286"/>
            <a:ext cx="4946076" cy="3445329"/>
          </a:xfrm>
        </p:spPr>
        <p:txBody>
          <a:bodyPr anchor="b">
            <a:normAutofit/>
          </a:bodyPr>
          <a:lstStyle>
            <a:lvl1pPr algn="l">
              <a:defRPr sz="36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22342" y="4130046"/>
            <a:ext cx="4946076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2029168"/>
            <a:ext cx="305207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1350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1350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1350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350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350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350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3057089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245126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729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501" y="896112"/>
            <a:ext cx="4941863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095608" y="-9144"/>
            <a:ext cx="3051821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1350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1350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1350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350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350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350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971" y="6355081"/>
            <a:ext cx="82296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24915" y="6355081"/>
            <a:ext cx="17145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5568" y="6355081"/>
            <a:ext cx="3429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71501" y="3058886"/>
            <a:ext cx="4948029" cy="3296194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Font typeface="Arial" panose="020B0604020202020204" pitchFamily="34" charset="0"/>
              <a:buNone/>
              <a:defRPr sz="1350">
                <a:solidFill>
                  <a:schemeClr val="bg1"/>
                </a:solidFill>
              </a:defRPr>
            </a:lvl1pPr>
            <a:lvl2pPr marL="342900">
              <a:lnSpc>
                <a:spcPts val="1500"/>
              </a:lnSpc>
              <a:defRPr sz="1350">
                <a:solidFill>
                  <a:schemeClr val="bg1"/>
                </a:solidFill>
              </a:defRPr>
            </a:lvl2pPr>
            <a:lvl3pPr marL="685800">
              <a:lnSpc>
                <a:spcPts val="1500"/>
              </a:lnSpc>
              <a:defRPr sz="1350">
                <a:solidFill>
                  <a:schemeClr val="bg1"/>
                </a:solidFill>
              </a:defRPr>
            </a:lvl3pPr>
            <a:lvl4pPr marL="1028700">
              <a:lnSpc>
                <a:spcPts val="1500"/>
              </a:lnSpc>
              <a:defRPr sz="1350">
                <a:solidFill>
                  <a:schemeClr val="bg1"/>
                </a:solidFill>
              </a:defRPr>
            </a:lvl4pPr>
            <a:lvl5pPr marL="1371600">
              <a:lnSpc>
                <a:spcPts val="1500"/>
              </a:lnSpc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949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  <p15:guide id="4" pos="57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8802" y="896112"/>
            <a:ext cx="7041966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429624" y="0"/>
            <a:ext cx="761988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8801" y="6353176"/>
            <a:ext cx="82296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8365" y="6350001"/>
            <a:ext cx="17145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42471" y="6356351"/>
            <a:ext cx="3429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78801" y="2590800"/>
            <a:ext cx="3386276" cy="3505200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Font typeface="Arial" panose="020B0604020202020204" pitchFamily="34" charset="0"/>
              <a:buNone/>
              <a:defRPr sz="1350"/>
            </a:lvl1pPr>
            <a:lvl2pPr marL="342900">
              <a:lnSpc>
                <a:spcPts val="1500"/>
              </a:lnSpc>
              <a:defRPr sz="1350"/>
            </a:lvl2pPr>
            <a:lvl3pPr marL="685800">
              <a:lnSpc>
                <a:spcPts val="1500"/>
              </a:lnSpc>
              <a:defRPr sz="1350"/>
            </a:lvl3pPr>
            <a:lvl4pPr marL="1028700">
              <a:lnSpc>
                <a:spcPts val="1500"/>
              </a:lnSpc>
              <a:defRPr sz="1350"/>
            </a:lvl4pPr>
            <a:lvl5pPr marL="1371600">
              <a:lnSpc>
                <a:spcPts val="1500"/>
              </a:lnSpc>
              <a:defRPr sz="135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234492" y="2590800"/>
            <a:ext cx="3386276" cy="3505200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Font typeface="Arial" panose="020B0604020202020204" pitchFamily="34" charset="0"/>
              <a:buNone/>
              <a:defRPr sz="1350"/>
            </a:lvl1pPr>
            <a:lvl2pPr marL="342900">
              <a:lnSpc>
                <a:spcPts val="1500"/>
              </a:lnSpc>
              <a:defRPr sz="1350"/>
            </a:lvl2pPr>
            <a:lvl3pPr marL="685800">
              <a:lnSpc>
                <a:spcPts val="1500"/>
              </a:lnSpc>
              <a:defRPr sz="1350"/>
            </a:lvl3pPr>
            <a:lvl4pPr marL="1028700">
              <a:lnSpc>
                <a:spcPts val="1500"/>
              </a:lnSpc>
              <a:defRPr sz="1350"/>
            </a:lvl4pPr>
            <a:lvl5pPr marL="1371600">
              <a:lnSpc>
                <a:spcPts val="1500"/>
              </a:lnSpc>
              <a:defRPr sz="135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44958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8581" y="-729613"/>
            <a:ext cx="2029968" cy="1522476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2563" y="711974"/>
            <a:ext cx="2029968" cy="1522476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305919" y="1900474"/>
            <a:ext cx="1522476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310082" y="1923515"/>
            <a:ext cx="1522476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19710" y="3609615"/>
            <a:ext cx="2029968" cy="152247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394855" y="3357927"/>
            <a:ext cx="1522476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5559" y="5806395"/>
            <a:ext cx="2153108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45245" y="5801763"/>
            <a:ext cx="806606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660" y="6829132"/>
            <a:ext cx="689235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40330" y="896111"/>
            <a:ext cx="5917326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2640330" y="3259057"/>
            <a:ext cx="2245995" cy="3006531"/>
          </a:xfrm>
        </p:spPr>
        <p:txBody>
          <a:bodyPr>
            <a:normAutofit/>
          </a:bodyPr>
          <a:lstStyle>
            <a:lvl1pPr marL="214313" indent="-214313">
              <a:lnSpc>
                <a:spcPts val="1500"/>
              </a:lnSpc>
              <a:buFont typeface="Arial" panose="020B0604020202020204" pitchFamily="34" charset="0"/>
              <a:buChar char="•"/>
              <a:defRPr sz="1350"/>
            </a:lvl1pPr>
            <a:lvl2pPr>
              <a:lnSpc>
                <a:spcPts val="1500"/>
              </a:lnSpc>
              <a:defRPr sz="1350"/>
            </a:lvl2pPr>
            <a:lvl3pPr>
              <a:lnSpc>
                <a:spcPts val="1500"/>
              </a:lnSpc>
              <a:defRPr sz="1350"/>
            </a:lvl3pPr>
            <a:lvl4pPr>
              <a:lnSpc>
                <a:spcPts val="1500"/>
              </a:lnSpc>
              <a:defRPr sz="1350"/>
            </a:lvl4pPr>
            <a:lvl5pPr>
              <a:lnSpc>
                <a:spcPts val="1500"/>
              </a:lnSpc>
              <a:defRPr sz="135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119824" y="3253741"/>
            <a:ext cx="3435066" cy="3006531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None/>
              <a:defRPr sz="1350"/>
            </a:lvl1pPr>
            <a:lvl2pPr marL="342900">
              <a:lnSpc>
                <a:spcPts val="1500"/>
              </a:lnSpc>
              <a:defRPr sz="1350"/>
            </a:lvl2pPr>
            <a:lvl3pPr marL="685800">
              <a:lnSpc>
                <a:spcPts val="1500"/>
              </a:lnSpc>
              <a:defRPr sz="1350"/>
            </a:lvl3pPr>
            <a:lvl4pPr marL="1028700">
              <a:lnSpc>
                <a:spcPts val="1500"/>
              </a:lnSpc>
              <a:defRPr sz="1350"/>
            </a:lvl4pPr>
            <a:lvl5pPr marL="1371600">
              <a:lnSpc>
                <a:spcPts val="1500"/>
              </a:lnSpc>
              <a:defRPr sz="135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42792" y="6353176"/>
            <a:ext cx="82296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1621" y="6350001"/>
            <a:ext cx="17145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1990" y="6356351"/>
            <a:ext cx="3429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48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257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5908" y="898525"/>
            <a:ext cx="5705171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8503" y="9212"/>
            <a:ext cx="1522475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8504" y="4863267"/>
            <a:ext cx="1522476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04" y="5865204"/>
            <a:ext cx="1514474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2852964" y="3259138"/>
            <a:ext cx="5711456" cy="2978150"/>
          </a:xfrm>
        </p:spPr>
        <p:txBody>
          <a:bodyPr>
            <a:normAutofit/>
          </a:bodyPr>
          <a:lstStyle>
            <a:lvl1pPr marL="214313" indent="-214313">
              <a:lnSpc>
                <a:spcPts val="1500"/>
              </a:lnSpc>
              <a:buFont typeface="Arial" panose="020B0604020202020204" pitchFamily="34" charset="0"/>
              <a:buChar char="•"/>
              <a:defRPr sz="1350">
                <a:solidFill>
                  <a:schemeClr val="tx2"/>
                </a:solidFill>
              </a:defRPr>
            </a:lvl1pPr>
            <a:lvl2pPr marL="514350">
              <a:lnSpc>
                <a:spcPts val="1500"/>
              </a:lnSpc>
              <a:defRPr sz="1350">
                <a:solidFill>
                  <a:schemeClr val="tx2"/>
                </a:solidFill>
              </a:defRPr>
            </a:lvl2pPr>
            <a:lvl3pPr marL="857250">
              <a:lnSpc>
                <a:spcPts val="1500"/>
              </a:lnSpc>
              <a:defRPr sz="1350">
                <a:solidFill>
                  <a:schemeClr val="tx2"/>
                </a:solidFill>
              </a:defRPr>
            </a:lvl3pPr>
            <a:lvl4pPr marL="1200150">
              <a:lnSpc>
                <a:spcPts val="1500"/>
              </a:lnSpc>
              <a:defRPr sz="1350">
                <a:solidFill>
                  <a:schemeClr val="tx2"/>
                </a:solidFill>
              </a:defRPr>
            </a:lvl4pPr>
            <a:lvl5pPr marL="1543050">
              <a:lnSpc>
                <a:spcPts val="1500"/>
              </a:lnSpc>
              <a:defRPr sz="135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52965" y="6353176"/>
            <a:ext cx="82296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91473" y="6350001"/>
            <a:ext cx="17145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1520" y="6356351"/>
            <a:ext cx="3429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50" y="0"/>
            <a:ext cx="761988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8504" y="2834159"/>
            <a:ext cx="1522476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709237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500" y="896113"/>
            <a:ext cx="8001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382762" y="0"/>
            <a:ext cx="761238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2417198"/>
            <a:ext cx="3208735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900"/>
              </a:spcAft>
              <a:defRPr lang="en-US" sz="1350" smtClean="0"/>
            </a:lvl1pPr>
            <a:lvl2pPr>
              <a:spcBef>
                <a:spcPts val="0"/>
              </a:spcBef>
              <a:spcAft>
                <a:spcPts val="900"/>
              </a:spcAft>
              <a:defRPr lang="en-US" sz="1350" smtClean="0"/>
            </a:lvl2pPr>
            <a:lvl3pPr>
              <a:spcBef>
                <a:spcPts val="0"/>
              </a:spcBef>
              <a:spcAft>
                <a:spcPts val="900"/>
              </a:spcAft>
              <a:defRPr lang="en-US" sz="1350" smtClean="0"/>
            </a:lvl3pPr>
            <a:lvl4pPr>
              <a:spcBef>
                <a:spcPts val="0"/>
              </a:spcBef>
              <a:spcAft>
                <a:spcPts val="900"/>
              </a:spcAft>
              <a:defRPr lang="en-US" sz="1350" smtClean="0"/>
            </a:lvl4pPr>
            <a:lvl5pPr>
              <a:spcBef>
                <a:spcPts val="0"/>
              </a:spcBef>
              <a:spcAft>
                <a:spcPts val="900"/>
              </a:spcAft>
              <a:defRPr lang="en-US" sz="135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514350" lvl="1" indent="-171450"/>
            <a:r>
              <a:rPr lang="en-US" dirty="0"/>
              <a:t>Second level</a:t>
            </a:r>
          </a:p>
          <a:p>
            <a:pPr marL="857250" lvl="2" indent="-171450"/>
            <a:r>
              <a:rPr lang="en-US" dirty="0"/>
              <a:t>Third level</a:t>
            </a:r>
          </a:p>
          <a:p>
            <a:pPr marL="1200150" lvl="3" indent="-171450"/>
            <a:r>
              <a:rPr lang="en-US" dirty="0"/>
              <a:t>Fourth level</a:t>
            </a:r>
          </a:p>
          <a:p>
            <a:pPr marL="1543050" lvl="4" indent="-17145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3931104" y="2417764"/>
            <a:ext cx="4641397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5582" y="6353176"/>
            <a:ext cx="82296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5087" y="6350001"/>
            <a:ext cx="17145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6131" y="6356351"/>
            <a:ext cx="3429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994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4431" y="896111"/>
            <a:ext cx="7399905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761238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164431" y="2481941"/>
            <a:ext cx="4858464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350">
                <a:solidFill>
                  <a:schemeClr val="bg1"/>
                </a:solidFill>
              </a:defRPr>
            </a:lvl1pPr>
            <a:lvl2pPr marL="342900">
              <a:lnSpc>
                <a:spcPct val="100000"/>
              </a:lnSpc>
              <a:spcAft>
                <a:spcPts val="450"/>
              </a:spcAft>
              <a:defRPr sz="1350">
                <a:solidFill>
                  <a:schemeClr val="bg1"/>
                </a:solidFill>
              </a:defRPr>
            </a:lvl2pPr>
            <a:lvl3pPr marL="685800">
              <a:lnSpc>
                <a:spcPct val="100000"/>
              </a:lnSpc>
              <a:spcAft>
                <a:spcPts val="450"/>
              </a:spcAft>
              <a:defRPr sz="1350">
                <a:solidFill>
                  <a:schemeClr val="bg1"/>
                </a:solidFill>
              </a:defRPr>
            </a:lvl3pPr>
            <a:lvl4pPr marL="1028700">
              <a:lnSpc>
                <a:spcPct val="100000"/>
              </a:lnSpc>
              <a:spcAft>
                <a:spcPts val="450"/>
              </a:spcAft>
              <a:defRPr sz="1350">
                <a:solidFill>
                  <a:schemeClr val="bg1"/>
                </a:solidFill>
              </a:defRPr>
            </a:lvl4pPr>
            <a:lvl5pPr marL="1371600">
              <a:lnSpc>
                <a:spcPct val="100000"/>
              </a:lnSpc>
              <a:spcAft>
                <a:spcPts val="450"/>
              </a:spcAft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79543" y="2481940"/>
            <a:ext cx="2284793" cy="3759200"/>
          </a:xfrm>
        </p:spPr>
        <p:txBody>
          <a:bodyPr>
            <a:normAutofit/>
          </a:bodyPr>
          <a:lstStyle>
            <a:lvl1pPr marL="257175" indent="-257175">
              <a:spcAft>
                <a:spcPts val="450"/>
              </a:spcAft>
              <a:buFont typeface="+mj-lt"/>
              <a:buAutoNum type="arabicPeriod"/>
              <a:defRPr sz="1350">
                <a:solidFill>
                  <a:schemeClr val="bg1"/>
                </a:solidFill>
              </a:defRPr>
            </a:lvl1pPr>
            <a:lvl2pPr marL="600075" indent="-257175">
              <a:spcAft>
                <a:spcPts val="450"/>
              </a:spcAft>
              <a:buFont typeface="+mj-lt"/>
              <a:buAutoNum type="alphaLcPeriod"/>
              <a:defRPr sz="1350">
                <a:solidFill>
                  <a:schemeClr val="bg1"/>
                </a:solidFill>
              </a:defRPr>
            </a:lvl2pPr>
            <a:lvl3pPr marL="942975" indent="-257175">
              <a:spcAft>
                <a:spcPts val="450"/>
              </a:spcAft>
              <a:buFont typeface="+mj-lt"/>
              <a:buAutoNum type="arabicParenR"/>
              <a:defRPr sz="1350">
                <a:solidFill>
                  <a:schemeClr val="bg1"/>
                </a:solidFill>
              </a:defRPr>
            </a:lvl3pPr>
            <a:lvl4pPr marL="1285875" indent="-257175">
              <a:spcAft>
                <a:spcPts val="450"/>
              </a:spcAft>
              <a:buFont typeface="+mj-lt"/>
              <a:buAutoNum type="alphaLcParenR"/>
              <a:defRPr sz="1350">
                <a:solidFill>
                  <a:schemeClr val="bg1"/>
                </a:solidFill>
              </a:defRPr>
            </a:lvl4pPr>
            <a:lvl5pPr marL="1628775" indent="-257175">
              <a:spcAft>
                <a:spcPts val="450"/>
              </a:spcAft>
              <a:buFont typeface="+mj-lt"/>
              <a:buAutoNum type="romanLcPeriod"/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5860" y="6353176"/>
            <a:ext cx="82296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08395" y="6350001"/>
            <a:ext cx="17145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42471" y="6356351"/>
            <a:ext cx="3429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97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117" y="896113"/>
            <a:ext cx="7999384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571500" y="2417764"/>
            <a:ext cx="7999384" cy="3678235"/>
          </a:xfrm>
        </p:spPr>
        <p:txBody>
          <a:bodyPr/>
          <a:lstStyle>
            <a:lvl1pPr>
              <a:defRPr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382762" y="0"/>
            <a:ext cx="761238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5582" y="6353176"/>
            <a:ext cx="82296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5087" y="6350001"/>
            <a:ext cx="17145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6131" y="6356351"/>
            <a:ext cx="3429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0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26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8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3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1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3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4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58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2" r:id="rId18"/>
    <p:sldLayoutId id="2147483733" r:id="rId19"/>
    <p:sldLayoutId id="2147483734" r:id="rId20"/>
    <p:sldLayoutId id="2147483735" r:id="rId21"/>
    <p:sldLayoutId id="2147483736" r:id="rId22"/>
    <p:sldLayoutId id="2147483737" r:id="rId2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7334" y="2976506"/>
            <a:ext cx="5521180" cy="77219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E-Commerce business models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F855448-57DF-E468-AF41-00CAAC2D7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27512" y="5278859"/>
            <a:ext cx="205740" cy="205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srgbClr val="385E88">
                  <a:lumMod val="50000"/>
                </a:srgbClr>
              </a:solidFill>
              <a:latin typeface="Avenir Next LT Pro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52FDA21-768F-9929-E6D6-D78CD4F8E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73478" y="2289452"/>
            <a:ext cx="3120716" cy="311186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9310645-FFC9-88A3-E1EA-77A047DD53E6}"/>
              </a:ext>
            </a:extLst>
          </p:cNvPr>
          <p:cNvSpPr txBox="1"/>
          <p:nvPr/>
        </p:nvSpPr>
        <p:spPr>
          <a:xfrm>
            <a:off x="4282905" y="4145493"/>
            <a:ext cx="4247109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500" dirty="0">
                <a:solidFill>
                  <a:srgbClr val="385E88">
                    <a:lumMod val="50000"/>
                  </a:srgbClr>
                </a:solidFill>
                <a:latin typeface="Avenir Next LT Pro"/>
              </a:rPr>
              <a:t>Presented by: Shraddha Sharad Mathe</a:t>
            </a:r>
          </a:p>
          <a:p>
            <a:pPr defTabSz="685800"/>
            <a:r>
              <a:rPr lang="en-US" sz="1500" dirty="0">
                <a:solidFill>
                  <a:srgbClr val="385E88">
                    <a:lumMod val="50000"/>
                  </a:srgbClr>
                </a:solidFill>
                <a:latin typeface="Avenir Next LT Pro"/>
              </a:rPr>
              <a:t>     BBA (Computer Applications)</a:t>
            </a:r>
          </a:p>
          <a:p>
            <a:pPr defTabSz="685800"/>
            <a:r>
              <a:rPr lang="en-US" sz="1500" dirty="0">
                <a:solidFill>
                  <a:srgbClr val="385E88">
                    <a:lumMod val="50000"/>
                  </a:srgbClr>
                </a:solidFill>
                <a:latin typeface="Avenir Next LT Pro"/>
              </a:rPr>
              <a:t>Roll No: 42</a:t>
            </a:r>
          </a:p>
          <a:p>
            <a:pPr defTabSz="685800"/>
            <a:r>
              <a:rPr lang="en-US" sz="1500" dirty="0">
                <a:solidFill>
                  <a:srgbClr val="385E88">
                    <a:lumMod val="50000"/>
                  </a:srgbClr>
                </a:solidFill>
                <a:latin typeface="Avenir Next LT Pro"/>
              </a:rPr>
              <a:t>Guide : Prof. R.S Jadhav</a:t>
            </a:r>
          </a:p>
          <a:p>
            <a:pPr defTabSz="685800"/>
            <a:endParaRPr lang="en-IN" sz="1500" dirty="0">
              <a:solidFill>
                <a:srgbClr val="385E88">
                  <a:lumMod val="50000"/>
                </a:srgbClr>
              </a:solidFill>
              <a:latin typeface="Avenir Next LT Pro"/>
            </a:endParaRPr>
          </a:p>
          <a:p>
            <a:pPr defTabSz="685800"/>
            <a:endParaRPr lang="en-US" sz="1500" dirty="0">
              <a:solidFill>
                <a:srgbClr val="385E88">
                  <a:lumMod val="50000"/>
                </a:srgbClr>
              </a:solidFill>
              <a:latin typeface="Avenir Next LT Pro"/>
            </a:endParaRPr>
          </a:p>
          <a:p>
            <a:pPr defTabSz="685800"/>
            <a:endParaRPr lang="en-IN" sz="1350" dirty="0">
              <a:solidFill>
                <a:srgbClr val="385E88">
                  <a:lumMod val="50000"/>
                </a:srgbClr>
              </a:solidFill>
              <a:latin typeface="Avenir Next LT 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308CB-5283-734C-4E2E-D159D8F4AF60}"/>
              </a:ext>
            </a:extLst>
          </p:cNvPr>
          <p:cNvSpPr txBox="1"/>
          <p:nvPr/>
        </p:nvSpPr>
        <p:spPr>
          <a:xfrm>
            <a:off x="3485835" y="583795"/>
            <a:ext cx="504417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 eaLnBrk="0" fontAlgn="base" hangingPunct="0"/>
            <a:r>
              <a:rPr lang="en-US" sz="1500" b="1" dirty="0" err="1">
                <a:solidFill>
                  <a:srgbClr val="224E7F">
                    <a:lumMod val="75000"/>
                  </a:srgbClr>
                </a:solidFill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Khed</a:t>
            </a:r>
            <a:r>
              <a:rPr lang="en-US" sz="1500" b="1" dirty="0">
                <a:solidFill>
                  <a:srgbClr val="224E7F">
                    <a:lumMod val="75000"/>
                  </a:srgbClr>
                </a:solidFill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Taluka </a:t>
            </a:r>
            <a:r>
              <a:rPr lang="en-US" sz="1500" b="1" dirty="0" err="1">
                <a:solidFill>
                  <a:srgbClr val="224E7F">
                    <a:lumMod val="75000"/>
                  </a:srgbClr>
                </a:solidFill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Shikshan</a:t>
            </a:r>
            <a:r>
              <a:rPr lang="en-US" sz="1500" b="1" dirty="0">
                <a:solidFill>
                  <a:srgbClr val="224E7F">
                    <a:lumMod val="75000"/>
                  </a:srgbClr>
                </a:solidFill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</a:t>
            </a:r>
            <a:r>
              <a:rPr lang="en-US" sz="1500" b="1" dirty="0" err="1">
                <a:solidFill>
                  <a:srgbClr val="224E7F">
                    <a:lumMod val="75000"/>
                  </a:srgbClr>
                </a:solidFill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Prasarak</a:t>
            </a:r>
            <a:r>
              <a:rPr lang="en-US" sz="1500" b="1" dirty="0">
                <a:solidFill>
                  <a:srgbClr val="224E7F">
                    <a:lumMod val="75000"/>
                  </a:srgbClr>
                </a:solidFill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Mandal’s </a:t>
            </a:r>
            <a:endParaRPr lang="en-IN" sz="1350" dirty="0">
              <a:solidFill>
                <a:srgbClr val="224E7F">
                  <a:lumMod val="75000"/>
                </a:srgbClr>
              </a:solidFill>
              <a:latin typeface="Avenir Next LT Pro"/>
            </a:endParaRPr>
          </a:p>
          <a:p>
            <a:pPr algn="ctr" defTabSz="685800"/>
            <a:r>
              <a:rPr lang="en-US" sz="1350" b="1" dirty="0" err="1">
                <a:solidFill>
                  <a:srgbClr val="224E7F">
                    <a:lumMod val="75000"/>
                  </a:srgbClr>
                </a:solidFill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Hutatma</a:t>
            </a:r>
            <a:r>
              <a:rPr lang="en-US" sz="1350" b="1" dirty="0">
                <a:solidFill>
                  <a:srgbClr val="224E7F">
                    <a:lumMod val="75000"/>
                  </a:srgbClr>
                </a:solidFill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1350" b="1" dirty="0" err="1">
                <a:solidFill>
                  <a:srgbClr val="224E7F">
                    <a:lumMod val="75000"/>
                  </a:srgbClr>
                </a:solidFill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Rajguru</a:t>
            </a:r>
            <a:r>
              <a:rPr lang="en-US" sz="1350" b="1" dirty="0">
                <a:solidFill>
                  <a:srgbClr val="224E7F">
                    <a:lumMod val="75000"/>
                  </a:srgbClr>
                </a:solidFill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 Mahavidyalaya, </a:t>
            </a:r>
            <a:r>
              <a:rPr lang="en-US" sz="1350" b="1" dirty="0" err="1">
                <a:solidFill>
                  <a:srgbClr val="224E7F">
                    <a:lumMod val="75000"/>
                  </a:srgbClr>
                </a:solidFill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Rajgurunagar</a:t>
            </a:r>
            <a:r>
              <a:rPr lang="en-US" sz="1350" b="1" dirty="0">
                <a:solidFill>
                  <a:srgbClr val="224E7F">
                    <a:lumMod val="75000"/>
                  </a:srgbClr>
                </a:solidFill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, Pune- 410505</a:t>
            </a:r>
            <a:endParaRPr lang="en-IN" sz="1350" dirty="0">
              <a:solidFill>
                <a:srgbClr val="224E7F">
                  <a:lumMod val="75000"/>
                </a:srgbClr>
              </a:solidFill>
              <a:latin typeface="Avenir Next LT Pr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AAC7D0-D5C9-3F89-3F58-AEC6DA805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805" y="1406661"/>
            <a:ext cx="1508239" cy="12195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594215-9E7B-CA74-7EB8-45A7A195750B}"/>
              </a:ext>
            </a:extLst>
          </p:cNvPr>
          <p:cNvSpPr txBox="1"/>
          <p:nvPr/>
        </p:nvSpPr>
        <p:spPr>
          <a:xfrm>
            <a:off x="3699819" y="2824579"/>
            <a:ext cx="46162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 eaLnBrk="0" fontAlgn="base" hangingPunct="0"/>
            <a:r>
              <a:rPr lang="en-US" sz="1200" b="1" dirty="0">
                <a:solidFill>
                  <a:srgbClr val="224E7F">
                    <a:lumMod val="75000"/>
                  </a:srgbClr>
                </a:solidFill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TYBBA(CA) </a:t>
            </a:r>
            <a:endParaRPr lang="en-IN" sz="1350" dirty="0">
              <a:solidFill>
                <a:srgbClr val="224E7F">
                  <a:lumMod val="75000"/>
                </a:srgbClr>
              </a:solidFill>
              <a:latin typeface="Avenir Next LT Pro"/>
            </a:endParaRPr>
          </a:p>
          <a:p>
            <a:pPr algn="ctr" defTabSz="685800" eaLnBrk="0" fontAlgn="base" hangingPunct="0"/>
            <a:r>
              <a:rPr lang="en-US" sz="1200" b="1" dirty="0">
                <a:solidFill>
                  <a:srgbClr val="224E7F">
                    <a:lumMod val="75000"/>
                  </a:srgbClr>
                </a:solidFill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A Presentation On</a:t>
            </a:r>
            <a:endParaRPr lang="en-IN" sz="1350" dirty="0">
              <a:solidFill>
                <a:srgbClr val="224E7F">
                  <a:lumMod val="75000"/>
                </a:srgbClr>
              </a:solidFill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132953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E-commerce business models define how online businesses deliver products or services to customers. They vary based on the type of transactions and the parties involved.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E-Commerce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Business-to-Consumer (B2C)</a:t>
            </a:r>
          </a:p>
          <a:p>
            <a:r>
              <a:t>- Business-to-Business (B2B)</a:t>
            </a:r>
          </a:p>
          <a:p>
            <a:r>
              <a:t>- Consumer-to-Consumer (C2C)</a:t>
            </a:r>
          </a:p>
          <a:p>
            <a:r>
              <a:t>- Consumer-to-Business (C2B)</a:t>
            </a:r>
          </a:p>
          <a:p>
            <a:r>
              <a:t>- Business-to-Government (B2G)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Understand different e-commerce models</a:t>
            </a:r>
          </a:p>
          <a:p>
            <a:r>
              <a:t>- Analyze advantages and limitations</a:t>
            </a:r>
          </a:p>
          <a:p>
            <a:r>
              <a:t>- Explore the role of technology in shaping e-commerce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Strengths &amp;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**Strengths:**</a:t>
            </a:r>
          </a:p>
          <a:p>
            <a:r>
              <a:t>- Global reach</a:t>
            </a:r>
          </a:p>
          <a:p>
            <a:r>
              <a:t>- 24/7 availability</a:t>
            </a:r>
          </a:p>
          <a:p>
            <a:r>
              <a:t>- Lower operational costs</a:t>
            </a:r>
          </a:p>
          <a:p>
            <a:endParaRPr/>
          </a:p>
          <a:p>
            <a:r>
              <a:t>**Concerns:**</a:t>
            </a:r>
          </a:p>
          <a:p>
            <a:r>
              <a:t>- Cybersecurity threats</a:t>
            </a:r>
          </a:p>
          <a:p>
            <a:r>
              <a:t>- Logistics challenges</a:t>
            </a:r>
          </a:p>
          <a:p>
            <a:r>
              <a:t>- Customer trust issues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E-commerce business models have revolutionized the way businesses operate globally. Understanding these models is crucial to leveraging their potential while addressing associated challenges.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</TotalTime>
  <Words>181</Words>
  <Application>Microsoft Office PowerPoint</Application>
  <PresentationFormat>On-screen Show (4:3)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Calibri</vt:lpstr>
      <vt:lpstr>Calibri Light</vt:lpstr>
      <vt:lpstr>Cambria</vt:lpstr>
      <vt:lpstr>Retrospect</vt:lpstr>
      <vt:lpstr>E-Commerce business models</vt:lpstr>
      <vt:lpstr>Introduction</vt:lpstr>
      <vt:lpstr>Types of E-Commerce Models</vt:lpstr>
      <vt:lpstr>Objectives</vt:lpstr>
      <vt:lpstr>Strengths &amp; Concerns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Yash Bhidawe</dc:creator>
  <cp:keywords/>
  <dc:description>generated using python-pptx</dc:description>
  <cp:lastModifiedBy>Yash Bhidawe</cp:lastModifiedBy>
  <cp:revision>2</cp:revision>
  <dcterms:created xsi:type="dcterms:W3CDTF">2013-01-27T09:14:16Z</dcterms:created>
  <dcterms:modified xsi:type="dcterms:W3CDTF">2025-02-28T16:52:17Z</dcterms:modified>
  <cp:category/>
</cp:coreProperties>
</file>