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91" d="100"/>
          <a:sy n="91" d="100"/>
        </p:scale>
        <p:origin x="341"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a:off x="0" y="0"/>
            <a:ext cx="12192000" cy="6858000"/>
          </a:xfrm>
          <a:prstGeom prst="rect">
            <a:avLst/>
          </a:prstGeom>
          <a:blipFill>
            <a:blip r:embed="rId2"/>
            <a:stretch>
              <a:fillRect/>
            </a:stretch>
          </a:blipFill>
          <a:ln cap="flat" cmpd="sng">
            <a:prstDash val="solid"/>
          </a:ln>
        </p:spPr>
        <p:txBody>
          <a:bodyPr vert="horz" lIns="91440" tIns="45720" rIns="91440" bIns="45720" anchor="ctr">
            <a:normAutofit/>
          </a:bodyPr>
          <a:lstStyle/>
          <a:p>
            <a:pPr marL="0" algn="ctr"/>
            <a:endParaRPr/>
          </a:p>
        </p:txBody>
      </p:sp>
      <p:sp>
        <p:nvSpPr>
          <p:cNvPr id="3" name="AutoShape 3"/>
          <p:cNvSpPr>
            <a:spLocks noGrp="1"/>
          </p:cNvSpPr>
          <p:nvPr>
            <p:ph type="subTitle" idx="1"/>
          </p:nvPr>
        </p:nvSpPr>
        <p:spPr>
          <a:xfrm>
            <a:off x="685006" y="3982491"/>
            <a:ext cx="10821988" cy="558799"/>
          </a:xfrm>
        </p:spPr>
        <p:txBody>
          <a:bodyPr vert="horz" lIns="91440" tIns="45720" rIns="91440" bIns="45720" anchor="ctr">
            <a:normAutofit/>
          </a:bodyPr>
          <a:lstStyle/>
          <a:p>
            <a:pPr marL="0" indent="0" algn="ctr">
              <a:lnSpc>
                <a:spcPct val="90000"/>
              </a:lnSpc>
              <a:spcBef>
                <a:spcPts val="1000"/>
              </a:spcBef>
            </a:pPr>
            <a:r>
              <a:rPr lang="en-US" sz="2000" b="0" i="0" u="none" baseline="0">
                <a:solidFill>
                  <a:srgbClr val="FFFFFF"/>
                </a:solidFill>
                <a:latin typeface="Arial"/>
                <a:ea typeface="Arial"/>
              </a:rPr>
              <a:t>Click to edit Master subtitle style</a:t>
            </a:r>
          </a:p>
        </p:txBody>
      </p:sp>
      <p:sp>
        <p:nvSpPr>
          <p:cNvPr id="4" name="AutoShape 4"/>
          <p:cNvSpPr>
            <a:spLocks noGrp="1"/>
          </p:cNvSpPr>
          <p:nvPr>
            <p:ph type="ctrTitle"/>
          </p:nvPr>
        </p:nvSpPr>
        <p:spPr>
          <a:xfrm>
            <a:off x="685006" y="3063830"/>
            <a:ext cx="10821988" cy="901790"/>
          </a:xfrm>
        </p:spPr>
        <p:txBody>
          <a:bodyPr vert="horz" lIns="91440" tIns="45720" rIns="91440" bIns="45720" anchor="ctr">
            <a:normAutofit/>
          </a:bodyPr>
          <a:lstStyle/>
          <a:p>
            <a:pPr algn="ctr">
              <a:lnSpc>
                <a:spcPct val="90000"/>
              </a:lnSpc>
              <a:spcBef>
                <a:spcPct val="0"/>
              </a:spcBef>
            </a:pPr>
            <a:r>
              <a:rPr lang="en-US" sz="4000" b="1" i="0" u="none" baseline="0">
                <a:solidFill>
                  <a:srgbClr val="FFFFFF"/>
                </a:solidFill>
                <a:latin typeface="Arial"/>
                <a:ea typeface="Arial"/>
              </a:rPr>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5422498" y="2108200"/>
            <a:ext cx="5419185" cy="895350"/>
          </a:xfrm>
        </p:spPr>
        <p:txBody>
          <a:bodyPr vert="horz" lIns="91440" tIns="45720" rIns="91440" bIns="45720" anchor="b">
            <a:normAutofit/>
          </a:bodyPr>
          <a:lstStyle/>
          <a:p>
            <a:pPr algn="l">
              <a:lnSpc>
                <a:spcPct val="90000"/>
              </a:lnSpc>
              <a:spcBef>
                <a:spcPct val="0"/>
              </a:spcBef>
            </a:pPr>
            <a:r>
              <a:rPr lang="en-US" sz="2400" b="1" i="0" u="none" baseline="0">
                <a:solidFill>
                  <a:srgbClr val="000000"/>
                </a:solidFill>
                <a:latin typeface="Arial"/>
                <a:ea typeface="Arial"/>
              </a:rPr>
              <a:t>Click to edit Master title style</a:t>
            </a:r>
          </a:p>
        </p:txBody>
      </p:sp>
      <p:sp>
        <p:nvSpPr>
          <p:cNvPr id="3" name="AutoShape 3"/>
          <p:cNvSpPr>
            <a:spLocks noGrp="1"/>
          </p:cNvSpPr>
          <p:nvPr>
            <p:ph type="body" idx="1"/>
          </p:nvPr>
        </p:nvSpPr>
        <p:spPr>
          <a:xfrm>
            <a:off x="5423614" y="3003550"/>
            <a:ext cx="5419185" cy="1015623"/>
          </a:xfrm>
        </p:spPr>
        <p:txBody>
          <a:bodyPr vert="horz" lIns="91440" tIns="45720" rIns="91440" bIns="45720" anchor="t">
            <a:normAutofit/>
          </a:bodyPr>
          <a:lstStyle/>
          <a:p>
            <a:pPr marL="0" indent="0" algn="l">
              <a:lnSpc>
                <a:spcPct val="100000"/>
              </a:lnSpc>
              <a:spcBef>
                <a:spcPts val="1000"/>
              </a:spcBef>
            </a:pPr>
            <a:r>
              <a:rPr lang="en-US" sz="1100" b="0" i="0" u="none" baseline="0">
                <a:solidFill>
                  <a:srgbClr val="000000"/>
                </a:solidFill>
                <a:latin typeface="Arial"/>
                <a:ea typeface="Arial"/>
              </a:rPr>
              <a:t>Edit Master text styles</a:t>
            </a:r>
          </a:p>
        </p:txBody>
      </p:sp>
      <p:sp>
        <p:nvSpPr>
          <p:cNvPr id="4" name="AutoShape 4"/>
          <p:cNvSpPr/>
          <p:nvPr/>
        </p:nvSpPr>
        <p:spPr>
          <a:xfrm>
            <a:off x="0" y="5511800"/>
            <a:ext cx="12192000" cy="1346200"/>
          </a:xfrm>
          <a:prstGeom prst="rect">
            <a:avLst/>
          </a:prstGeom>
          <a:blipFill>
            <a:blip r:embed="rId2"/>
            <a:srcRect/>
            <a:stretch>
              <a:fillRect t="-204394" b="-204394"/>
            </a:stretch>
          </a:blipFill>
          <a:ln cap="flat" cmpd="sng">
            <a:prstDash val="solid"/>
          </a:ln>
        </p:spPr>
        <p:txBody>
          <a:bodyPr vert="horz" lIns="91440" tIns="45720" rIns="91440" bIns="45720" anchor="ctr">
            <a:normAutofit/>
          </a:bodyPr>
          <a:lstStyle/>
          <a:p>
            <a:pPr marL="0" algn="ctr"/>
            <a:endParaRPr/>
          </a:p>
        </p:txBody>
      </p:sp>
      <p:cxnSp>
        <p:nvCxnSpPr>
          <p:cNvPr id="5" name="Connector 5"/>
          <p:cNvCxnSpPr/>
          <p:nvPr/>
        </p:nvCxnSpPr>
        <p:spPr>
          <a:xfrm>
            <a:off x="0" y="5329044"/>
            <a:ext cx="12192000" cy="0"/>
          </a:xfrm>
          <a:prstGeom prst="line">
            <a:avLst/>
          </a:prstGeom>
          <a:ln w="76200" cap="flat" cmpd="sng">
            <a:solidFill>
              <a:schemeClr val="accent1"/>
            </a:solidFill>
            <a:prstDash val="soli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页">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1"/>
            <a:ext cx="10850563" cy="1028699"/>
          </a:xfrm>
        </p:spPr>
        <p:txBody>
          <a:bodyPr vert="horz" lIns="91440" tIns="45720" rIns="91440" bIns="45720" anchor="b">
            <a:normAutofit/>
          </a:bodyPr>
          <a:lstStyle/>
          <a:p>
            <a:pPr algn="l">
              <a:lnSpc>
                <a:spcPct val="90000"/>
              </a:lnSpc>
              <a:spcBef>
                <a:spcPct val="0"/>
              </a:spcBef>
            </a:pPr>
            <a:r>
              <a:rPr lang="en-US" sz="2800" b="1" i="0" u="none" baseline="0">
                <a:solidFill>
                  <a:srgbClr val="000000"/>
                </a:solidFill>
                <a:latin typeface="Arial"/>
                <a:ea typeface="Arial"/>
              </a:rPr>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bg>
      <p:bgPr>
        <a:solidFill>
          <a:srgbClr val="000000"/>
        </a:solidFill>
        <a:effectLst/>
      </p:bgPr>
    </p:bg>
    <p:spTree>
      <p:nvGrpSpPr>
        <p:cNvPr id="1" name=""/>
        <p:cNvGrpSpPr/>
        <p:nvPr/>
      </p:nvGrpSpPr>
      <p:grpSpPr>
        <a:xfrm>
          <a:off x="0" y="0"/>
          <a:ext cx="0" cy="0"/>
          <a:chOff x="0" y="0"/>
          <a:chExt cx="0" cy="0"/>
        </a:xfrm>
      </p:grpSpPr>
      <p:sp>
        <p:nvSpPr>
          <p:cNvPr id="2" name="AutoShape 2"/>
          <p:cNvSpPr/>
          <p:nvPr/>
        </p:nvSpPr>
        <p:spPr>
          <a:xfrm flipH="1">
            <a:off x="0" y="0"/>
            <a:ext cx="12192000" cy="6858000"/>
          </a:xfrm>
          <a:prstGeom prst="rect">
            <a:avLst/>
          </a:prstGeom>
          <a:blipFill>
            <a:blip r:embed="rId2"/>
            <a:stretch>
              <a:fillRect/>
            </a:stretch>
          </a:blipFill>
          <a:ln cap="flat" cmpd="sng">
            <a:prstDash val="solid"/>
          </a:ln>
        </p:spPr>
        <p:txBody>
          <a:bodyPr vert="horz" lIns="91440" tIns="45720" rIns="91440" bIns="45720" anchor="ctr">
            <a:normAutofit/>
          </a:bodyPr>
          <a:lstStyle/>
          <a:p>
            <a:pPr marL="0" algn="ctr"/>
            <a:endParaRPr/>
          </a:p>
        </p:txBody>
      </p:sp>
      <p:sp>
        <p:nvSpPr>
          <p:cNvPr id="3" name="AutoShape 3"/>
          <p:cNvSpPr>
            <a:spLocks noGrp="1"/>
          </p:cNvSpPr>
          <p:nvPr>
            <p:ph type="ctrTitle"/>
          </p:nvPr>
        </p:nvSpPr>
        <p:spPr>
          <a:xfrm>
            <a:off x="673100" y="1987265"/>
            <a:ext cx="10845798" cy="1866474"/>
          </a:xfrm>
        </p:spPr>
        <p:txBody>
          <a:bodyPr vert="horz" lIns="91440" tIns="45720" rIns="91440" bIns="45720" anchor="b">
            <a:normAutofit/>
          </a:bodyPr>
          <a:lstStyle/>
          <a:p>
            <a:pPr marL="0" indent="0" algn="ctr">
              <a:lnSpc>
                <a:spcPct val="90000"/>
              </a:lnSpc>
              <a:spcBef>
                <a:spcPct val="0"/>
              </a:spcBef>
            </a:pPr>
            <a:r>
              <a:rPr lang="en-US" sz="3200" b="1" i="0" u="none" baseline="0">
                <a:solidFill>
                  <a:srgbClr val="FFFFFF"/>
                </a:solidFill>
                <a:latin typeface="Arial"/>
                <a:ea typeface="Arial"/>
              </a:rPr>
              <a:t>Conclusion</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1"/>
            <a:ext cx="10850563" cy="1028699"/>
          </a:xfrm>
          <a:prstGeom prst="rect">
            <a:avLst/>
          </a:prstGeom>
        </p:spPr>
        <p:txBody>
          <a:bodyPr vert="horz" lIns="91440" tIns="45720" rIns="91440" bIns="45720" anchor="b">
            <a:normAutofit/>
          </a:bodyPr>
          <a:lstStyle/>
          <a:p>
            <a:pPr algn="l">
              <a:lnSpc>
                <a:spcPct val="90000"/>
              </a:lnSpc>
              <a:spcBef>
                <a:spcPct val="0"/>
              </a:spcBef>
            </a:pPr>
            <a:r>
              <a:rPr lang="en-US" sz="2800" b="1" i="0" u="none" baseline="0">
                <a:solidFill>
                  <a:srgbClr val="000000"/>
                </a:solidFill>
                <a:latin typeface="Arial"/>
                <a:ea typeface="Arial"/>
              </a:rPr>
              <a:t>Click to edit Master title style</a:t>
            </a:r>
          </a:p>
        </p:txBody>
      </p:sp>
      <p:sp>
        <p:nvSpPr>
          <p:cNvPr id="3" name="AutoShape 3"/>
          <p:cNvSpPr>
            <a:spLocks noGrp="1"/>
          </p:cNvSpPr>
          <p:nvPr>
            <p:ph type="body" idx="1"/>
          </p:nvPr>
        </p:nvSpPr>
        <p:spPr>
          <a:xfrm>
            <a:off x="669924" y="1123950"/>
            <a:ext cx="10850563" cy="5019675"/>
          </a:xfrm>
          <a:prstGeom prst="rect">
            <a:avLst/>
          </a:prstGeom>
        </p:spPr>
        <p:txBody>
          <a:bodyPr vert="horz" lIns="91440" tIns="45720" rIns="91440" bIns="45720" anchor="t">
            <a:normAutofit/>
          </a:bodyPr>
          <a:lstStyle/>
          <a:p>
            <a:pPr marL="228589" indent="-228589" algn="l">
              <a:lnSpc>
                <a:spcPct val="90000"/>
              </a:lnSpc>
              <a:spcBef>
                <a:spcPts val="1000"/>
              </a:spcBef>
            </a:pPr>
            <a:r>
              <a:rPr lang="en-US" sz="1800" b="0" i="0" u="none" baseline="0">
                <a:solidFill>
                  <a:srgbClr val="000000"/>
                </a:solidFill>
                <a:latin typeface="Arial"/>
                <a:ea typeface="Arial"/>
              </a:rPr>
              <a:t>Edit Master text styles</a:t>
            </a:r>
          </a:p>
          <a:p>
            <a:pPr marL="685766" lvl="1" indent="-228589" algn="l">
              <a:lnSpc>
                <a:spcPct val="90000"/>
              </a:lnSpc>
              <a:spcBef>
                <a:spcPts val="500"/>
              </a:spcBef>
            </a:pPr>
            <a:r>
              <a:rPr lang="en-US" sz="1600" b="0" i="0" u="none" baseline="0">
                <a:solidFill>
                  <a:srgbClr val="000000"/>
                </a:solidFill>
                <a:latin typeface="Arial"/>
                <a:ea typeface="Arial"/>
              </a:rPr>
              <a:t>Second level</a:t>
            </a:r>
          </a:p>
          <a:p>
            <a:pPr marL="1142942" lvl="2" indent="-228589" algn="l">
              <a:lnSpc>
                <a:spcPct val="90000"/>
              </a:lnSpc>
              <a:spcBef>
                <a:spcPts val="500"/>
              </a:spcBef>
            </a:pPr>
            <a:r>
              <a:rPr lang="en-US" sz="1400" b="0" i="0" u="none" baseline="0">
                <a:solidFill>
                  <a:srgbClr val="000000"/>
                </a:solidFill>
                <a:latin typeface="Arial"/>
                <a:ea typeface="Arial"/>
              </a:rPr>
              <a:t>Third level</a:t>
            </a:r>
          </a:p>
          <a:p>
            <a:pPr marL="1600120" lvl="3" indent="-228589" algn="l">
              <a:lnSpc>
                <a:spcPct val="90000"/>
              </a:lnSpc>
              <a:spcBef>
                <a:spcPts val="500"/>
              </a:spcBef>
            </a:pPr>
            <a:r>
              <a:rPr lang="en-US" sz="1200" b="0" i="0" u="none" baseline="0">
                <a:solidFill>
                  <a:srgbClr val="000000"/>
                </a:solidFill>
                <a:latin typeface="Arial"/>
                <a:ea typeface="Arial"/>
              </a:rPr>
              <a:t>Fourth level</a:t>
            </a:r>
          </a:p>
          <a:p>
            <a:pPr marL="2057298" lvl="4" indent="-228589" algn="l">
              <a:lnSpc>
                <a:spcPct val="90000"/>
              </a:lnSpc>
              <a:spcBef>
                <a:spcPts val="500"/>
              </a:spcBef>
            </a:pPr>
            <a:r>
              <a:rPr lang="en-US" sz="1200" b="0" i="0" u="none" baseline="0">
                <a:solidFill>
                  <a:srgbClr val="000000"/>
                </a:solidFill>
                <a:latin typeface="Arial"/>
                <a:ea typeface="Arial"/>
              </a:rPr>
              <a:t>Fifth level</a:t>
            </a: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hidden="1"/>
          <p:cNvSpPr/>
          <p:nvPr/>
        </p:nvSpPr>
        <p:spPr>
          <a:xfrm>
            <a:off x="0" y="0"/>
            <a:ext cx="158750" cy="158750"/>
          </a:xfrm>
          <a:prstGeom prst="rect">
            <a:avLst/>
          </a:prstGeom>
          <a:solidFill>
            <a:schemeClr val="accent1"/>
          </a:solidFill>
          <a:ln w="12700" cap="flat" cmpd="sng">
            <a:solidFill>
              <a:schemeClr val="accent1">
                <a:shade val="50000"/>
              </a:schemeClr>
            </a:solidFill>
            <a:prstDash val="solid"/>
          </a:ln>
        </p:spPr>
        <p:txBody>
          <a:bodyPr vert="horz" wrap="none" lIns="0" tIns="0" rIns="0" bIns="0" anchor="ctr">
            <a:noAutofit/>
          </a:bodyPr>
          <a:lstStyle/>
          <a:p>
            <a:pPr marL="0" algn="ctr">
              <a:lnSpc>
                <a:spcPct val="90000"/>
              </a:lnSpc>
              <a:spcBef>
                <a:spcPct val="0"/>
              </a:spcBef>
              <a:spcAft>
                <a:spcPct val="0"/>
              </a:spcAft>
            </a:pPr>
            <a:endParaRPr/>
          </a:p>
        </p:txBody>
      </p:sp>
      <p:sp>
        <p:nvSpPr>
          <p:cNvPr id="3" name="AutoShape 3"/>
          <p:cNvSpPr>
            <a:spLocks noGrp="1"/>
          </p:cNvSpPr>
          <p:nvPr>
            <p:ph type="ctrTitle"/>
          </p:nvPr>
        </p:nvSpPr>
        <p:spPr>
          <a:xfrm>
            <a:off x="802993" y="1855032"/>
            <a:ext cx="10821988" cy="590931"/>
          </a:xfrm>
        </p:spPr>
        <p:txBody>
          <a:bodyPr vert="horz" lIns="91440" tIns="45720" rIns="91440" bIns="45720" anchor="ctr">
            <a:spAutoFit/>
          </a:bodyPr>
          <a:lstStyle/>
          <a:p>
            <a:pPr algn="ctr">
              <a:lnSpc>
                <a:spcPct val="90000"/>
              </a:lnSpc>
              <a:spcBef>
                <a:spcPct val="0"/>
              </a:spcBef>
            </a:pPr>
            <a:r>
              <a:rPr lang="en-US" sz="3600" b="1" i="0" u="none" baseline="0">
                <a:solidFill>
                  <a:srgbClr val="FFFFFF"/>
                </a:solidFill>
                <a:latin typeface="+mn-ea"/>
                <a:ea typeface="+mn-ea"/>
              </a:rPr>
              <a:t>Blockchain in E-Commerce</a:t>
            </a:r>
          </a:p>
        </p:txBody>
      </p:sp>
      <p:pic>
        <p:nvPicPr>
          <p:cNvPr id="4" name="image3.png"/>
          <p:cNvPicPr>
            <a:picLocks noChangeAspect="1"/>
          </p:cNvPicPr>
          <p:nvPr/>
        </p:nvPicPr>
        <p:blipFill>
          <a:blip r:embed="rId2"/>
          <a:stretch>
            <a:fillRect/>
          </a:stretch>
        </p:blipFill>
        <p:spPr>
          <a:xfrm>
            <a:off x="4305300" y="3416657"/>
            <a:ext cx="5671700" cy="2517418"/>
          </a:xfrm>
          <a:prstGeom prst="rect">
            <a:avLst/>
          </a:prstGeom>
        </p:spPr>
      </p:pic>
      <p:sp>
        <p:nvSpPr>
          <p:cNvPr id="5" name="AutoShape 5"/>
          <p:cNvSpPr>
            <a:spLocks noGrp="1"/>
          </p:cNvSpPr>
          <p:nvPr>
            <p:ph type="subTitle" idx="1"/>
          </p:nvPr>
        </p:nvSpPr>
        <p:spPr>
          <a:xfrm>
            <a:off x="802993" y="2601393"/>
            <a:ext cx="10821988" cy="558799"/>
          </a:xfrm>
        </p:spPr>
        <p:txBody>
          <a:bodyPr vert="horz" lIns="91440" tIns="45720" rIns="91440" bIns="45720" anchor="ctr">
            <a:normAutofit/>
          </a:bodyPr>
          <a:lstStyle/>
          <a:p>
            <a:pPr marL="0" indent="0" algn="ctr">
              <a:lnSpc>
                <a:spcPct val="90000"/>
              </a:lnSpc>
              <a:spcBef>
                <a:spcPts val="1000"/>
              </a:spcBef>
              <a:buNone/>
            </a:pPr>
            <a:r>
              <a:rPr lang="en-US" altLang="zh-CN" sz="2000" b="1" dirty="0">
                <a:latin typeface="微软雅黑"/>
                <a:ea typeface="微软雅黑"/>
              </a:rPr>
              <a:t>Prepared By:-Sneha</a:t>
            </a:r>
            <a:r>
              <a:rPr lang="zh-CN" altLang="en-US" sz="2000" b="1" dirty="0">
                <a:latin typeface="微软雅黑"/>
                <a:ea typeface="微软雅黑"/>
              </a:rPr>
              <a:t> </a:t>
            </a:r>
            <a:r>
              <a:rPr lang="en-US" altLang="zh-CN" sz="2000" b="1" dirty="0">
                <a:latin typeface="微软雅黑"/>
                <a:ea typeface="微软雅黑"/>
              </a:rPr>
              <a:t>Bhandari</a:t>
            </a:r>
            <a:endParaRPr lang="zh-CN" altLang="en-US" sz="2000" b="1" i="0" u="none" baseline="0" dirty="0">
              <a:latin typeface="微软雅黑"/>
              <a:ea typeface="微软雅黑"/>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ntr" presetSubtype="0" fill="hold" grpId="0" nodeType="afterEffect">
                                  <p:stCondLst>
                                    <p:cond delay="0"/>
                                  </p:stCondLst>
                                  <p:iterate type="lt">
                                    <p:tmPct val="50000"/>
                                  </p:iterate>
                                  <p:childTnLst>
                                    <p:anim calcmode="discrete" valueType="clr">
                                      <p:cBhvr override="childStyle">
                                        <p:cTn id="6" dur="50"/>
                                        <p:tgtEl>
                                          <p:spTgt spid="3"/>
                                        </p:tgtEl>
                                        <p:attrNameLst>
                                          <p:attrName>style.color</p:attrName>
                                        </p:attrNameLst>
                                      </p:cBhvr>
                                      <p:tavLst>
                                        <p:tav tm="0">
                                          <p:val>
                                            <p:clrVal>
                                              <a:schemeClr val="accent2"/>
                                            </p:clrVal>
                                          </p:val>
                                        </p:tav>
                                        <p:tav tm="50000">
                                          <p:val>
                                            <p:clrVal>
                                              <a:schemeClr val="hlink"/>
                                            </p:clrVal>
                                          </p:val>
                                        </p:tav>
                                      </p:tavLst>
                                    </p:anim>
                                    <p:anim calcmode="discrete" valueType="clr">
                                      <p:cBhvr>
                                        <p:cTn id="7" dur="50"/>
                                        <p:tgtEl>
                                          <p:spTgt spid="3"/>
                                        </p:tgtEl>
                                        <p:attrNameLst>
                                          <p:attrName>fillcolor</p:attrName>
                                        </p:attrNameLst>
                                      </p:cBhvr>
                                      <p:tavLst>
                                        <p:tav tm="0">
                                          <p:val>
                                            <p:clrVal>
                                              <a:schemeClr val="accent2"/>
                                            </p:clrVal>
                                          </p:val>
                                        </p:tav>
                                        <p:tav tm="50000">
                                          <p:val>
                                            <p:clrVal>
                                              <a:schemeClr val="hlink"/>
                                            </p:clrVal>
                                          </p:val>
                                        </p:tav>
                                      </p:tavLst>
                                    </p:anim>
                                    <p:set>
                                      <p:cBhvr>
                                        <p:cTn id="8" dur="1" fill="hold">
                                          <p:stCondLst>
                                            <p:cond delay="0"/>
                                          </p:stCondLst>
                                        </p:cTn>
                                        <p:tgtEl>
                                          <p:spTgt spid="3"/>
                                        </p:tgtEl>
                                        <p:attrNameLst>
                                          <p:attrName>style.visibility</p:attrName>
                                        </p:attrNameLst>
                                      </p:cBhvr>
                                      <p:to>
                                        <p:strVal val="visible"/>
                                      </p:to>
                                    </p:set>
                                    <p:set>
                                      <p:cBhvr>
                                        <p:cTn id="9" dur="50"/>
                                        <p:tgtEl>
                                          <p:spTgt spid="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1"/>
            <a:ext cx="10850563" cy="1028699"/>
          </a:xfrm>
        </p:spPr>
        <p:txBody>
          <a:bodyPr vert="horz" lIns="91440" tIns="45720" rIns="91440" bIns="45720" anchor="b">
            <a:normAutofit/>
          </a:bodyPr>
          <a:lstStyle/>
          <a:p>
            <a:pPr algn="l">
              <a:lnSpc>
                <a:spcPct val="90000"/>
              </a:lnSpc>
              <a:spcBef>
                <a:spcPct val="0"/>
              </a:spcBef>
            </a:pPr>
            <a:r>
              <a:rPr lang="en-US" sz="2800" b="1" i="0" u="none" baseline="0">
                <a:solidFill>
                  <a:srgbClr val="000000"/>
                </a:solidFill>
                <a:latin typeface="+mn-ea"/>
                <a:ea typeface="+mn-ea"/>
              </a:rPr>
              <a:t>Scalability Issues</a:t>
            </a:r>
          </a:p>
        </p:txBody>
      </p:sp>
      <p:sp>
        <p:nvSpPr>
          <p:cNvPr id="3" name="AutoShape 3"/>
          <p:cNvSpPr/>
          <p:nvPr/>
        </p:nvSpPr>
        <p:spPr>
          <a:xfrm rot="1400643">
            <a:off x="8496996" y="5188904"/>
            <a:ext cx="6304664" cy="1210048"/>
          </a:xfrm>
          <a:prstGeom prst="rect">
            <a:avLst/>
          </a:prstGeom>
          <a:gradFill>
            <a:gsLst>
              <a:gs pos="0">
                <a:srgbClr val="3F6796">
                  <a:alpha val="54000"/>
                  <a:lumMod val="65000"/>
                  <a:lumOff val="35000"/>
                </a:srgbClr>
              </a:gs>
              <a:gs pos="0">
                <a:srgbClr val="FFFFFF">
                  <a:lumMod val="75000"/>
                </a:srgbClr>
              </a:gs>
              <a:gs pos="54000">
                <a:srgbClr val="FFFFFF">
                  <a:alpha val="0"/>
                  <a:lumMod val="65000"/>
                  <a:lumOff val="35000"/>
                </a:srgbClr>
              </a:gs>
            </a:gsLst>
            <a:lin ang="2400000"/>
          </a:gradFill>
          <a:ln cap="flat" cmpd="sng">
            <a:prstDash val="solid"/>
          </a:ln>
        </p:spPr>
        <p:txBody>
          <a:bodyPr vert="horz" lIns="91440" tIns="45720" rIns="91440" bIns="45720" anchor="ctr">
            <a:normAutofit/>
          </a:bodyPr>
          <a:lstStyle/>
          <a:p>
            <a:pPr marL="0" algn="ctr"/>
            <a:endParaRPr/>
          </a:p>
        </p:txBody>
      </p:sp>
      <p:sp>
        <p:nvSpPr>
          <p:cNvPr id="4" name="AutoShape 4"/>
          <p:cNvSpPr/>
          <p:nvPr/>
        </p:nvSpPr>
        <p:spPr>
          <a:xfrm rot="1400643">
            <a:off x="2497189" y="3029525"/>
            <a:ext cx="6304664" cy="1210048"/>
          </a:xfrm>
          <a:prstGeom prst="rect">
            <a:avLst/>
          </a:prstGeom>
          <a:gradFill>
            <a:gsLst>
              <a:gs pos="0">
                <a:srgbClr val="3F6796">
                  <a:alpha val="54000"/>
                  <a:lumMod val="65000"/>
                  <a:lumOff val="35000"/>
                </a:srgbClr>
              </a:gs>
              <a:gs pos="0">
                <a:srgbClr val="FFFFFF">
                  <a:lumMod val="75000"/>
                </a:srgbClr>
              </a:gs>
              <a:gs pos="54000">
                <a:srgbClr val="FFFFFF">
                  <a:alpha val="0"/>
                  <a:lumMod val="65000"/>
                  <a:lumOff val="35000"/>
                </a:srgbClr>
              </a:gs>
            </a:gsLst>
            <a:lin ang="2400000"/>
          </a:gradFill>
          <a:ln cap="flat" cmpd="sng">
            <a:prstDash val="solid"/>
          </a:ln>
        </p:spPr>
        <p:txBody>
          <a:bodyPr vert="horz" lIns="91440" tIns="45720" rIns="91440" bIns="45720" anchor="ctr">
            <a:normAutofit/>
          </a:bodyPr>
          <a:lstStyle/>
          <a:p>
            <a:pPr marL="0" algn="ctr"/>
            <a:endParaRPr/>
          </a:p>
        </p:txBody>
      </p:sp>
      <p:sp>
        <p:nvSpPr>
          <p:cNvPr id="5" name="AutoShape 5"/>
          <p:cNvSpPr/>
          <p:nvPr/>
        </p:nvSpPr>
        <p:spPr>
          <a:xfrm>
            <a:off x="3624872" y="4285455"/>
            <a:ext cx="4698366" cy="101569"/>
          </a:xfrm>
          <a:prstGeom prst="rect">
            <a:avLst/>
          </a:prstGeom>
          <a:pattFill prst="ltUpDiag">
            <a:fgClr>
              <a:srgbClr val="414455"/>
            </a:fgClr>
            <a:bgClr>
              <a:srgbClr val="E8E8E6"/>
            </a:bgClr>
          </a:pattFill>
          <a:ln cap="flat" cmpd="sng">
            <a:prstDash val="solid"/>
          </a:ln>
        </p:spPr>
        <p:txBody>
          <a:bodyPr vert="horz" lIns="68574" tIns="34286" rIns="68574" bIns="34286" anchor="ctr">
            <a:normAutofit fontScale="25000" lnSpcReduction="20000"/>
          </a:bodyPr>
          <a:lstStyle/>
          <a:p>
            <a:pPr marL="0" algn="ctr"/>
            <a:endParaRPr/>
          </a:p>
        </p:txBody>
      </p:sp>
      <p:sp>
        <p:nvSpPr>
          <p:cNvPr id="6" name="AutoShape 6"/>
          <p:cNvSpPr/>
          <p:nvPr/>
        </p:nvSpPr>
        <p:spPr>
          <a:xfrm>
            <a:off x="3193131" y="1880156"/>
            <a:ext cx="4698366" cy="101569"/>
          </a:xfrm>
          <a:prstGeom prst="rect">
            <a:avLst/>
          </a:prstGeom>
          <a:pattFill prst="ltUpDiag">
            <a:fgClr>
              <a:srgbClr val="414455"/>
            </a:fgClr>
            <a:bgClr>
              <a:srgbClr val="E8E8E6"/>
            </a:bgClr>
          </a:pattFill>
          <a:ln cap="flat" cmpd="sng">
            <a:prstDash val="solid"/>
          </a:ln>
        </p:spPr>
        <p:txBody>
          <a:bodyPr vert="horz" lIns="68574" tIns="34286" rIns="68574" bIns="34286" anchor="ctr">
            <a:normAutofit fontScale="25000" lnSpcReduction="20000"/>
          </a:bodyPr>
          <a:lstStyle/>
          <a:p>
            <a:pPr marL="0" algn="ctr"/>
            <a:endParaRPr/>
          </a:p>
        </p:txBody>
      </p:sp>
      <p:sp>
        <p:nvSpPr>
          <p:cNvPr id="7" name="AutoShape 7"/>
          <p:cNvSpPr/>
          <p:nvPr/>
        </p:nvSpPr>
        <p:spPr>
          <a:xfrm>
            <a:off x="2058220" y="1632583"/>
            <a:ext cx="1244432" cy="1244216"/>
          </a:xfrm>
          <a:prstGeom prst="ellipse">
            <a:avLst/>
          </a:prstGeom>
          <a:solidFill>
            <a:schemeClr val="accent1"/>
          </a:solidFill>
          <a:ln w="190500" cap="sq">
            <a:solidFill>
              <a:srgbClr val="FFFFFF">
                <a:lumMod val="65000"/>
              </a:srgbClr>
            </a:solidFill>
          </a:ln>
        </p:spPr>
        <p:txBody>
          <a:bodyPr vert="horz" lIns="68574" tIns="34286" rIns="68574" bIns="34286" anchor="ctr">
            <a:normAutofit/>
          </a:bodyPr>
          <a:lstStyle/>
          <a:p>
            <a:pPr marL="0" algn="ctr"/>
            <a:r>
              <a:rPr lang="en-US" sz="2099" b="1" i="0" u="none" baseline="0">
                <a:solidFill>
                  <a:srgbClr val="FFFFFF"/>
                </a:solidFill>
                <a:latin typeface="微软雅黑"/>
                <a:ea typeface="微软雅黑"/>
              </a:rPr>
              <a:t>01</a:t>
            </a:r>
          </a:p>
        </p:txBody>
      </p:sp>
      <p:sp>
        <p:nvSpPr>
          <p:cNvPr id="8" name="TextBox 8"/>
          <p:cNvSpPr txBox="1"/>
          <p:nvPr/>
        </p:nvSpPr>
        <p:spPr>
          <a:xfrm>
            <a:off x="3542334" y="2114889"/>
            <a:ext cx="4426940" cy="1650637"/>
          </a:xfrm>
          <a:prstGeom prst="rect">
            <a:avLst/>
          </a:prstGeom>
          <a:noFill/>
        </p:spPr>
        <p:txBody>
          <a:bodyPr vert="horz" lIns="68574" tIns="34286" rIns="68574" bIns="34286" rtlCol="0" anchor="t">
            <a:spAutoFit/>
          </a:bodyPr>
          <a:lstStyle/>
          <a:p>
            <a:pPr marL="0" algn="l">
              <a:lnSpc>
                <a:spcPct val="150000"/>
              </a:lnSpc>
              <a:defRPr/>
            </a:pPr>
            <a:r>
              <a:rPr lang="zh-CN" altLang="en-US" sz="1400" b="0" i="0" u="none" baseline="0" dirty="0">
                <a:solidFill>
                  <a:srgbClr val="FFFFFF">
                    <a:lumMod val="50000"/>
                  </a:srgbClr>
                </a:solidFill>
                <a:latin typeface="微软雅黑"/>
                <a:ea typeface="微软雅黑"/>
              </a:rPr>
              <a:t>Blockchain networks often face challenges regarding transaction speed due to their consensus mechanisms. High volumes of transactions can lead to delays, which may hinder e-commerce operations that require processing.</a:t>
            </a:r>
            <a:endParaRPr lang="en-US" sz="1100" dirty="0"/>
          </a:p>
        </p:txBody>
      </p:sp>
      <p:sp>
        <p:nvSpPr>
          <p:cNvPr id="9" name="AutoShape 9"/>
          <p:cNvSpPr/>
          <p:nvPr/>
        </p:nvSpPr>
        <p:spPr>
          <a:xfrm>
            <a:off x="8161335" y="3826810"/>
            <a:ext cx="1244432" cy="1242628"/>
          </a:xfrm>
          <a:prstGeom prst="ellipse">
            <a:avLst/>
          </a:prstGeom>
          <a:solidFill>
            <a:schemeClr val="accent2"/>
          </a:solidFill>
          <a:ln w="190500" cap="sq">
            <a:solidFill>
              <a:srgbClr val="FFFFFF">
                <a:lumMod val="65000"/>
              </a:srgbClr>
            </a:solidFill>
          </a:ln>
        </p:spPr>
        <p:txBody>
          <a:bodyPr vert="horz" lIns="68574" tIns="34286" rIns="68574" bIns="34286" anchor="ctr">
            <a:normAutofit/>
          </a:bodyPr>
          <a:lstStyle/>
          <a:p>
            <a:pPr marL="0" algn="ctr"/>
            <a:r>
              <a:rPr lang="en-US" sz="2099" b="1" i="0" u="none" baseline="0">
                <a:solidFill>
                  <a:srgbClr val="FFFFFF"/>
                </a:solidFill>
                <a:latin typeface="微软雅黑"/>
                <a:ea typeface="微软雅黑"/>
              </a:rPr>
              <a:t>02</a:t>
            </a:r>
          </a:p>
        </p:txBody>
      </p:sp>
      <p:sp>
        <p:nvSpPr>
          <p:cNvPr id="10" name="TextBox 10"/>
          <p:cNvSpPr txBox="1"/>
          <p:nvPr/>
        </p:nvSpPr>
        <p:spPr>
          <a:xfrm>
            <a:off x="3542334" y="4447332"/>
            <a:ext cx="4426940" cy="1516372"/>
          </a:xfrm>
          <a:prstGeom prst="rect">
            <a:avLst/>
          </a:prstGeom>
          <a:noFill/>
        </p:spPr>
        <p:txBody>
          <a:bodyPr vert="horz" lIns="68574" tIns="34286" rIns="68574" bIns="34286" rtlCol="0" anchor="t">
            <a:spAutoFit/>
          </a:bodyPr>
          <a:lstStyle/>
          <a:p>
            <a:pPr marL="0" algn="l">
              <a:lnSpc>
                <a:spcPct val="150000"/>
              </a:lnSpc>
              <a:defRPr/>
            </a:pPr>
            <a:r>
              <a:rPr lang="zh-CN" altLang="en-US" sz="1400" b="0" i="0" u="none" baseline="0">
                <a:solidFill>
                  <a:srgbClr val="FFFFFF">
                    <a:lumMod val="50000"/>
                  </a:srgbClr>
                </a:solidFill>
                <a:latin typeface="微软雅黑"/>
                <a:ea typeface="微软雅黑"/>
              </a:rPr>
              <a:t>The capacity of blockchain networks can become a limiting factor as more users join the system. Insufficient capacity can result in slower transactions and increased costs, impacting overall user experience in e-commerce.</a:t>
            </a:r>
            <a:endParaRPr lang="en-US" sz="1100"/>
          </a:p>
        </p:txBody>
      </p:sp>
      <p:sp>
        <p:nvSpPr>
          <p:cNvPr id="11" name="TextBox 11"/>
          <p:cNvSpPr txBox="1"/>
          <p:nvPr/>
        </p:nvSpPr>
        <p:spPr>
          <a:xfrm>
            <a:off x="3542334" y="1485354"/>
            <a:ext cx="4426940" cy="313932"/>
          </a:xfrm>
          <a:prstGeom prst="rect">
            <a:avLst/>
          </a:prstGeom>
        </p:spPr>
        <p:txBody>
          <a:bodyPr vert="horz" wrap="square" lIns="91440" tIns="45720" rIns="91440" bIns="45720" rtlCol="0" anchor="b">
            <a:spAutoFit/>
          </a:bodyPr>
          <a:lstStyle/>
          <a:p>
            <a:pPr marL="0" indent="0" algn="l">
              <a:lnSpc>
                <a:spcPct val="90000"/>
              </a:lnSpc>
              <a:spcBef>
                <a:spcPts val="1000"/>
              </a:spcBef>
              <a:defRPr/>
            </a:pPr>
            <a:r>
              <a:rPr lang="en-US" sz="1600" b="1" i="0" u="none" baseline="0">
                <a:solidFill>
                  <a:srgbClr val="000000"/>
                </a:solidFill>
                <a:latin typeface="+mn-ea"/>
                <a:ea typeface="+mn-ea"/>
              </a:rPr>
              <a:t>Transaction Speed</a:t>
            </a:r>
            <a:endParaRPr lang="en-US" sz="1100"/>
          </a:p>
        </p:txBody>
      </p:sp>
      <p:sp>
        <p:nvSpPr>
          <p:cNvPr id="12" name="TextBox 12"/>
          <p:cNvSpPr txBox="1"/>
          <p:nvPr/>
        </p:nvSpPr>
        <p:spPr>
          <a:xfrm>
            <a:off x="3542334" y="3862252"/>
            <a:ext cx="4426940" cy="313932"/>
          </a:xfrm>
          <a:prstGeom prst="rect">
            <a:avLst/>
          </a:prstGeom>
        </p:spPr>
        <p:txBody>
          <a:bodyPr vert="horz" wrap="square" lIns="91440" tIns="45720" rIns="91440" bIns="45720" rtlCol="0" anchor="b">
            <a:spAutoFit/>
          </a:bodyPr>
          <a:lstStyle/>
          <a:p>
            <a:pPr marL="0" indent="0" algn="l">
              <a:lnSpc>
                <a:spcPct val="90000"/>
              </a:lnSpc>
              <a:spcBef>
                <a:spcPts val="1000"/>
              </a:spcBef>
              <a:defRPr/>
            </a:pPr>
            <a:r>
              <a:rPr lang="en-US" sz="1600" b="1" i="0" u="none" baseline="0">
                <a:solidFill>
                  <a:srgbClr val="000000"/>
                </a:solidFill>
                <a:latin typeface="+mn-ea"/>
                <a:ea typeface="+mn-ea"/>
              </a:rPr>
              <a:t>Network Capacity</a:t>
            </a:r>
            <a:endParaRPr lang="en-US" sz="1100"/>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animEffect transition="in" filter="wipe(up)">
                                      <p:cBhvr>
                                        <p:cTn id="6" dur="500"/>
                                        <p:tgtEl>
                                          <p:spTgt spid="2"/>
                                        </p:tgtEl>
                                      </p:cBhvr>
                                    </p:animEffect>
                                    <p:set>
                                      <p:cBhvr>
                                        <p:cTn id="7" dur="500" fill="hold">
                                          <p:stCondLst>
                                            <p:cond delay="0"/>
                                          </p:stCondLst>
                                        </p:cTn>
                                        <p:tgtEl>
                                          <p:spTgt spid="2"/>
                                        </p:tgtEl>
                                        <p:attrNameLst>
                                          <p:attrName>style.visibility</p:attrName>
                                        </p:attrNameLst>
                                      </p:cBhvr>
                                      <p:to>
                                        <p:strVal val="visible"/>
                                      </p:to>
                                    </p:set>
                                  </p:childTnLst>
                                </p:cTn>
                              </p:par>
                            </p:childTnLst>
                          </p:cTn>
                        </p:par>
                        <p:par>
                          <p:cTn id="8" fill="hold">
                            <p:stCondLst>
                              <p:cond delay="0"/>
                            </p:stCondLst>
                            <p:childTnLst>
                              <p:par>
                                <p:cTn id="9" presetID="1"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par>
                          <p:cTn id="11" fill="hold">
                            <p:stCondLst>
                              <p:cond delay="0"/>
                            </p:stCondLst>
                            <p:childTnLst>
                              <p:par>
                                <p:cTn id="12" presetID="18" presetClass="entr" presetSubtype="3" fill="hold" nodeType="afterEffect">
                                  <p:stCondLst>
                                    <p:cond delay="0"/>
                                  </p:stCondLst>
                                  <p:childTnLst>
                                    <p:animEffect transition="in" filter="strips(upRight)">
                                      <p:cBhvr>
                                        <p:cTn id="13" dur="500"/>
                                        <p:tgtEl>
                                          <p:spTgt spid="11"/>
                                        </p:tgtEl>
                                      </p:cBhvr>
                                    </p:animEffect>
                                    <p:set>
                                      <p:cBhvr>
                                        <p:cTn id="14" dur="500" fill="hold">
                                          <p:stCondLst>
                                            <p:cond delay="0"/>
                                          </p:stCondLst>
                                        </p:cTn>
                                        <p:tgtEl>
                                          <p:spTgt spid="11"/>
                                        </p:tgtEl>
                                        <p:attrNameLst>
                                          <p:attrName>style.visibility</p:attrName>
                                        </p:attrNameLst>
                                      </p:cBhvr>
                                      <p:to>
                                        <p:strVal val="visible"/>
                                      </p:to>
                                    </p:set>
                                  </p:childTnLst>
                                </p:cTn>
                              </p:par>
                            </p:childTnLst>
                          </p:cTn>
                        </p:par>
                        <p:par>
                          <p:cTn id="15" fill="hold">
                            <p:stCondLst>
                              <p:cond delay="0"/>
                            </p:stCondLst>
                            <p:childTnLst>
                              <p:par>
                                <p:cTn id="16" presetID="4" presetClass="entr" presetSubtype="32" fill="hold" nodeType="afterEffect">
                                  <p:stCondLst>
                                    <p:cond delay="0"/>
                                  </p:stCondLst>
                                  <p:childTnLst>
                                    <p:animEffect transition="in" filter="box(out)">
                                      <p:cBhvr>
                                        <p:cTn id="17" dur="1000"/>
                                        <p:tgtEl>
                                          <p:spTgt spid="8"/>
                                        </p:tgtEl>
                                      </p:cBhvr>
                                    </p:animEffect>
                                    <p:set>
                                      <p:cBhvr>
                                        <p:cTn id="18" dur="1000" fill="hold">
                                          <p:stCondLst>
                                            <p:cond delay="0"/>
                                          </p:stCondLst>
                                        </p:cTn>
                                        <p:tgtEl>
                                          <p:spTgt spid="8"/>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par>
                          <p:cTn id="22" fill="hold">
                            <p:stCondLst>
                              <p:cond delay="0"/>
                            </p:stCondLst>
                            <p:childTnLst>
                              <p:par>
                                <p:cTn id="23" presetID="37" presetClass="entr" presetSubtype="0" fill="hold" nodeType="afterEffect">
                                  <p:stCondLst>
                                    <p:cond delay="0"/>
                                  </p:stCondLst>
                                  <p:childTnLst>
                                    <p:anim calcmode="lin" valueType="num">
                                      <p:cBhvr>
                                        <p:cTn id="24" dur="1000" fill="hold"/>
                                        <p:tgtEl>
                                          <p:spTgt spid="12"/>
                                        </p:tgtEl>
                                        <p:attrNameLst>
                                          <p:attrName>ppt_x</p:attrName>
                                        </p:attrNameLst>
                                      </p:cBhvr>
                                      <p:tavLst>
                                        <p:tav tm="0">
                                          <p:val>
                                            <p:strVal val="#ppt_x"/>
                                          </p:val>
                                        </p:tav>
                                        <p:tav tm="100000">
                                          <p:val>
                                            <p:strVal val="#ppt_x"/>
                                          </p:val>
                                        </p:tav>
                                      </p:tavLst>
                                    </p:anim>
                                    <p:anim calcmode="lin" valueType="num">
                                      <p:cBhvr>
                                        <p:cTn id="25" dur="900" decel="100000" fill="hold"/>
                                        <p:tgtEl>
                                          <p:spTgt spid="12"/>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2"/>
                                        </p:tgtEl>
                                        <p:attrNameLst>
                                          <p:attrName>ppt_y</p:attrName>
                                        </p:attrNameLst>
                                      </p:cBhvr>
                                      <p:tavLst>
                                        <p:tav tm="0">
                                          <p:val>
                                            <p:strVal val="#ppt_y-.03"/>
                                          </p:val>
                                        </p:tav>
                                        <p:tav tm="100000">
                                          <p:val>
                                            <p:strVal val="#ppt_y"/>
                                          </p:val>
                                        </p:tav>
                                      </p:tavLst>
                                    </p:anim>
                                    <p:animEffect transition="in" filter="fade">
                                      <p:cBhvr>
                                        <p:cTn id="27" dur="1000"/>
                                        <p:tgtEl>
                                          <p:spTgt spid="12"/>
                                        </p:tgtEl>
                                      </p:cBhvr>
                                    </p:animEffect>
                                    <p:set>
                                      <p:cBhvr>
                                        <p:cTn id="28" dur="1" fill="hold">
                                          <p:stCondLst>
                                            <p:cond delay="0"/>
                                          </p:stCondLst>
                                        </p:cTn>
                                        <p:tgtEl>
                                          <p:spTgt spid="12"/>
                                        </p:tgtEl>
                                        <p:attrNameLst>
                                          <p:attrName>style.visibility</p:attrName>
                                        </p:attrNameLst>
                                      </p:cBhvr>
                                      <p:to>
                                        <p:strVal val="visible"/>
                                      </p:to>
                                    </p:set>
                                  </p:childTnLst>
                                </p:cTn>
                              </p:par>
                            </p:childTnLst>
                          </p:cTn>
                        </p:par>
                        <p:par>
                          <p:cTn id="29" fill="hold">
                            <p:stCondLst>
                              <p:cond delay="0"/>
                            </p:stCondLst>
                            <p:childTnLst>
                              <p:par>
                                <p:cTn id="30" presetID="50" presetClass="entr" presetSubtype="0" fill="hold" nodeType="afterEffect">
                                  <p:stCondLst>
                                    <p:cond delay="0"/>
                                  </p:stCondLst>
                                  <p:childTnLst>
                                    <p:anim calcmode="lin" valueType="num">
                                      <p:cBhvr>
                                        <p:cTn id="31" dur="1000" fill="hold"/>
                                        <p:tgtEl>
                                          <p:spTgt spid="10"/>
                                        </p:tgtEl>
                                        <p:attrNameLst>
                                          <p:attrName>ppt_w</p:attrName>
                                        </p:attrNameLst>
                                      </p:cBhvr>
                                      <p:tavLst>
                                        <p:tav tm="0">
                                          <p:val>
                                            <p:strVal val="#ppt_w+.3"/>
                                          </p:val>
                                        </p:tav>
                                        <p:tav tm="100000">
                                          <p:val>
                                            <p:strVal val="#ppt_w"/>
                                          </p:val>
                                        </p:tav>
                                      </p:tavLst>
                                    </p:anim>
                                    <p:anim calcmode="lin" valueType="num">
                                      <p:cBhvr>
                                        <p:cTn id="32" dur="1000" fill="hold"/>
                                        <p:tgtEl>
                                          <p:spTgt spid="10"/>
                                        </p:tgtEl>
                                        <p:attrNameLst>
                                          <p:attrName>ppt_h</p:attrName>
                                        </p:attrNameLst>
                                      </p:cBhvr>
                                      <p:tavLst>
                                        <p:tav tm="0">
                                          <p:val>
                                            <p:strVal val="#ppt_h"/>
                                          </p:val>
                                        </p:tav>
                                        <p:tav tm="100000">
                                          <p:val>
                                            <p:strVal val="#ppt_h"/>
                                          </p:val>
                                        </p:tav>
                                      </p:tavLst>
                                    </p:anim>
                                    <p:animEffect transition="in" filter="fade">
                                      <p:cBhvr>
                                        <p:cTn id="33" dur="1000"/>
                                        <p:tgtEl>
                                          <p:spTgt spid="10"/>
                                        </p:tgtEl>
                                      </p:cBhvr>
                                    </p:animEffec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1"/>
            <a:ext cx="10850563" cy="1028699"/>
          </a:xfrm>
        </p:spPr>
        <p:txBody>
          <a:bodyPr vert="horz" lIns="91440" tIns="45720" rIns="91440" bIns="45720" anchor="b">
            <a:normAutofit/>
          </a:bodyPr>
          <a:lstStyle/>
          <a:p>
            <a:pPr algn="l">
              <a:lnSpc>
                <a:spcPct val="90000"/>
              </a:lnSpc>
              <a:spcBef>
                <a:spcPct val="0"/>
              </a:spcBef>
            </a:pPr>
            <a:r>
              <a:rPr lang="en-US" sz="2800" b="1" i="0" u="none" baseline="0">
                <a:solidFill>
                  <a:srgbClr val="000000"/>
                </a:solidFill>
                <a:latin typeface="+mn-ea"/>
                <a:ea typeface="+mn-ea"/>
              </a:rPr>
              <a:t>Regulatory Concerns</a:t>
            </a:r>
          </a:p>
        </p:txBody>
      </p:sp>
      <p:sp>
        <p:nvSpPr>
          <p:cNvPr id="3" name="Freeform 3"/>
          <p:cNvSpPr/>
          <p:nvPr/>
        </p:nvSpPr>
        <p:spPr>
          <a:xfrm rot="2890726">
            <a:off x="3729612" y="1813447"/>
            <a:ext cx="2665131" cy="2647426"/>
          </a:xfrm>
          <a:custGeom>
            <a:avLst/>
            <a:gdLst/>
            <a:ahLst/>
            <a:cxnLst/>
            <a:rect l="l" t="t" r="r" b="b"/>
            <a:pathLst>
              <a:path w="3071958" h="3051550" extrusionOk="0">
                <a:moveTo>
                  <a:pt x="0" y="223427"/>
                </a:moveTo>
                <a:lnTo>
                  <a:pt x="5457" y="222835"/>
                </a:lnTo>
                <a:lnTo>
                  <a:pt x="5460" y="220334"/>
                </a:lnTo>
                <a:lnTo>
                  <a:pt x="28507" y="220334"/>
                </a:lnTo>
                <a:lnTo>
                  <a:pt x="2059257" y="0"/>
                </a:lnTo>
                <a:lnTo>
                  <a:pt x="2119482" y="935855"/>
                </a:lnTo>
                <a:lnTo>
                  <a:pt x="1815594" y="952732"/>
                </a:lnTo>
                <a:lnTo>
                  <a:pt x="3071958" y="2076888"/>
                </a:lnTo>
                <a:lnTo>
                  <a:pt x="2199859" y="3051550"/>
                </a:lnTo>
                <a:lnTo>
                  <a:pt x="972751" y="1953570"/>
                </a:lnTo>
                <a:lnTo>
                  <a:pt x="972751" y="2236153"/>
                </a:lnTo>
                <a:lnTo>
                  <a:pt x="2769" y="2284871"/>
                </a:lnTo>
                <a:lnTo>
                  <a:pt x="5395" y="270325"/>
                </a:lnTo>
                <a:close/>
              </a:path>
            </a:pathLst>
          </a:custGeom>
          <a:solidFill>
            <a:schemeClr val="accent1"/>
          </a:solidFill>
          <a:effectLst>
            <a:outerShdw dist="38100" dir="8100000" sx="101000" sy="101000" algn="tr" rotWithShape="0">
              <a:srgbClr val="000000">
                <a:alpha val="10000"/>
              </a:srgbClr>
            </a:outerShdw>
          </a:effectLst>
        </p:spPr>
        <p:txBody>
          <a:bodyPr vert="horz" wrap="square" lIns="91440" tIns="45720" rIns="91440" bIns="45720" anchor="ctr">
            <a:normAutofit/>
          </a:bodyPr>
          <a:lstStyle/>
          <a:p>
            <a:pPr marL="0" marR="0" indent="0" algn="ctr">
              <a:spcBef>
                <a:spcPct val="0"/>
              </a:spcBef>
              <a:spcAft>
                <a:spcPct val="0"/>
              </a:spcAft>
            </a:pPr>
            <a:endParaRPr/>
          </a:p>
        </p:txBody>
      </p:sp>
      <p:sp>
        <p:nvSpPr>
          <p:cNvPr id="4" name="Freeform 4"/>
          <p:cNvSpPr/>
          <p:nvPr/>
        </p:nvSpPr>
        <p:spPr>
          <a:xfrm rot="13690726">
            <a:off x="5791839" y="1443533"/>
            <a:ext cx="2665131" cy="2647427"/>
          </a:xfrm>
          <a:custGeom>
            <a:avLst/>
            <a:gdLst/>
            <a:ahLst/>
            <a:cxnLst/>
            <a:rect l="l" t="t" r="r" b="b"/>
            <a:pathLst>
              <a:path w="3071958" h="3051550" extrusionOk="0">
                <a:moveTo>
                  <a:pt x="0" y="223427"/>
                </a:moveTo>
                <a:lnTo>
                  <a:pt x="5457" y="222835"/>
                </a:lnTo>
                <a:lnTo>
                  <a:pt x="5460" y="220334"/>
                </a:lnTo>
                <a:lnTo>
                  <a:pt x="28507" y="220334"/>
                </a:lnTo>
                <a:lnTo>
                  <a:pt x="2059257" y="0"/>
                </a:lnTo>
                <a:lnTo>
                  <a:pt x="2119482" y="935855"/>
                </a:lnTo>
                <a:lnTo>
                  <a:pt x="1815594" y="952732"/>
                </a:lnTo>
                <a:lnTo>
                  <a:pt x="3071958" y="2076888"/>
                </a:lnTo>
                <a:lnTo>
                  <a:pt x="2199859" y="3051550"/>
                </a:lnTo>
                <a:lnTo>
                  <a:pt x="972751" y="1953570"/>
                </a:lnTo>
                <a:lnTo>
                  <a:pt x="972751" y="2236153"/>
                </a:lnTo>
                <a:lnTo>
                  <a:pt x="2769" y="2284871"/>
                </a:lnTo>
                <a:lnTo>
                  <a:pt x="5395" y="270325"/>
                </a:lnTo>
                <a:close/>
              </a:path>
            </a:pathLst>
          </a:custGeom>
          <a:solidFill>
            <a:schemeClr val="accent2"/>
          </a:solidFill>
          <a:effectLst>
            <a:outerShdw dist="38100" dir="18900000" sx="101000" sy="101000" algn="bl" rotWithShape="0">
              <a:srgbClr val="000000">
                <a:alpha val="10000"/>
              </a:srgbClr>
            </a:outerShdw>
          </a:effectLst>
        </p:spPr>
        <p:txBody>
          <a:bodyPr vert="horz" wrap="square" lIns="91440" tIns="45720" rIns="91440" bIns="45720" anchor="ctr">
            <a:normAutofit/>
          </a:bodyPr>
          <a:lstStyle/>
          <a:p>
            <a:pPr marL="0" algn="ctr"/>
            <a:endParaRPr/>
          </a:p>
        </p:txBody>
      </p:sp>
      <p:grpSp>
        <p:nvGrpSpPr>
          <p:cNvPr id="5" name="Group 5"/>
          <p:cNvGrpSpPr/>
          <p:nvPr/>
        </p:nvGrpSpPr>
        <p:grpSpPr>
          <a:xfrm>
            <a:off x="4666478" y="1901697"/>
            <a:ext cx="705293" cy="705293"/>
            <a:chOff x="4649213" y="2563451"/>
            <a:chExt cx="705293" cy="705293"/>
          </a:xfrm>
        </p:grpSpPr>
        <p:sp>
          <p:nvSpPr>
            <p:cNvPr id="6" name="AutoShape 6"/>
            <p:cNvSpPr/>
            <p:nvPr/>
          </p:nvSpPr>
          <p:spPr>
            <a:xfrm>
              <a:off x="4649213" y="2563451"/>
              <a:ext cx="705293" cy="705293"/>
            </a:xfrm>
            <a:prstGeom prst="ellipse">
              <a:avLst/>
            </a:prstGeom>
            <a:solidFill>
              <a:srgbClr val="FFFFFF"/>
            </a:solidFill>
            <a:ln cap="flat" cmpd="sng">
              <a:prstDash val="solid"/>
            </a:ln>
          </p:spPr>
          <p:txBody>
            <a:bodyPr vert="horz" wrap="square" lIns="91440" tIns="45720" rIns="91440" bIns="45720" anchor="ctr">
              <a:normAutofit/>
            </a:bodyPr>
            <a:lstStyle/>
            <a:p>
              <a:pPr marL="0" algn="ctr"/>
              <a:endParaRPr/>
            </a:p>
          </p:txBody>
        </p:sp>
        <p:sp>
          <p:nvSpPr>
            <p:cNvPr id="7" name="Freeform 7"/>
            <p:cNvSpPr/>
            <p:nvPr/>
          </p:nvSpPr>
          <p:spPr>
            <a:xfrm>
              <a:off x="4821859" y="2707209"/>
              <a:ext cx="360000" cy="417776"/>
            </a:xfrm>
            <a:custGeom>
              <a:avLst/>
              <a:gdLst/>
              <a:ahLst/>
              <a:cxnLst/>
              <a:rect l="l" t="t" r="r" b="b"/>
              <a:pathLst>
                <a:path w="450" h="523">
                  <a:moveTo>
                    <a:pt x="105" y="204"/>
                  </a:moveTo>
                  <a:cubicBezTo>
                    <a:pt x="109" y="213"/>
                    <a:pt x="112" y="219"/>
                    <a:pt x="116" y="223"/>
                  </a:cubicBezTo>
                  <a:cubicBezTo>
                    <a:pt x="135" y="285"/>
                    <a:pt x="184" y="328"/>
                    <a:pt x="236" y="328"/>
                  </a:cubicBezTo>
                  <a:cubicBezTo>
                    <a:pt x="287" y="327"/>
                    <a:pt x="336" y="284"/>
                    <a:pt x="354" y="222"/>
                  </a:cubicBezTo>
                  <a:cubicBezTo>
                    <a:pt x="358" y="218"/>
                    <a:pt x="361" y="212"/>
                    <a:pt x="364" y="203"/>
                  </a:cubicBezTo>
                  <a:cubicBezTo>
                    <a:pt x="365" y="201"/>
                    <a:pt x="366" y="199"/>
                    <a:pt x="367" y="198"/>
                  </a:cubicBezTo>
                  <a:cubicBezTo>
                    <a:pt x="374" y="183"/>
                    <a:pt x="371" y="167"/>
                    <a:pt x="362" y="160"/>
                  </a:cubicBezTo>
                  <a:lnTo>
                    <a:pt x="362" y="158"/>
                  </a:lnTo>
                  <a:cubicBezTo>
                    <a:pt x="361" y="82"/>
                    <a:pt x="351" y="0"/>
                    <a:pt x="234" y="0"/>
                  </a:cubicBezTo>
                  <a:cubicBezTo>
                    <a:pt x="117" y="0"/>
                    <a:pt x="107" y="79"/>
                    <a:pt x="108" y="159"/>
                  </a:cubicBezTo>
                  <a:cubicBezTo>
                    <a:pt x="108" y="160"/>
                    <a:pt x="108" y="160"/>
                    <a:pt x="108" y="161"/>
                  </a:cubicBezTo>
                  <a:cubicBezTo>
                    <a:pt x="98" y="168"/>
                    <a:pt x="95" y="184"/>
                    <a:pt x="103" y="198"/>
                  </a:cubicBezTo>
                  <a:cubicBezTo>
                    <a:pt x="103" y="200"/>
                    <a:pt x="104" y="202"/>
                    <a:pt x="105" y="204"/>
                  </a:cubicBezTo>
                  <a:close/>
                  <a:moveTo>
                    <a:pt x="351" y="190"/>
                  </a:moveTo>
                  <a:cubicBezTo>
                    <a:pt x="350" y="192"/>
                    <a:pt x="349" y="194"/>
                    <a:pt x="348" y="197"/>
                  </a:cubicBezTo>
                  <a:cubicBezTo>
                    <a:pt x="347" y="200"/>
                    <a:pt x="344" y="208"/>
                    <a:pt x="342" y="210"/>
                  </a:cubicBezTo>
                  <a:cubicBezTo>
                    <a:pt x="340" y="211"/>
                    <a:pt x="339" y="213"/>
                    <a:pt x="338" y="215"/>
                  </a:cubicBezTo>
                  <a:cubicBezTo>
                    <a:pt x="323" y="271"/>
                    <a:pt x="280" y="310"/>
                    <a:pt x="236" y="310"/>
                  </a:cubicBezTo>
                  <a:cubicBezTo>
                    <a:pt x="190" y="310"/>
                    <a:pt x="148" y="271"/>
                    <a:pt x="131" y="215"/>
                  </a:cubicBezTo>
                  <a:cubicBezTo>
                    <a:pt x="131" y="213"/>
                    <a:pt x="129" y="211"/>
                    <a:pt x="127" y="210"/>
                  </a:cubicBezTo>
                  <a:cubicBezTo>
                    <a:pt x="126" y="208"/>
                    <a:pt x="123" y="201"/>
                    <a:pt x="121" y="197"/>
                  </a:cubicBezTo>
                  <a:cubicBezTo>
                    <a:pt x="120" y="195"/>
                    <a:pt x="119" y="193"/>
                    <a:pt x="118" y="191"/>
                  </a:cubicBezTo>
                  <a:cubicBezTo>
                    <a:pt x="114" y="183"/>
                    <a:pt x="115" y="175"/>
                    <a:pt x="119" y="174"/>
                  </a:cubicBezTo>
                  <a:lnTo>
                    <a:pt x="119" y="174"/>
                  </a:lnTo>
                  <a:cubicBezTo>
                    <a:pt x="121" y="173"/>
                    <a:pt x="123" y="171"/>
                    <a:pt x="124" y="170"/>
                  </a:cubicBezTo>
                  <a:lnTo>
                    <a:pt x="144" y="173"/>
                  </a:lnTo>
                  <a:cubicBezTo>
                    <a:pt x="146" y="173"/>
                    <a:pt x="148" y="172"/>
                    <a:pt x="149" y="170"/>
                  </a:cubicBezTo>
                  <a:lnTo>
                    <a:pt x="162" y="141"/>
                  </a:lnTo>
                  <a:cubicBezTo>
                    <a:pt x="176" y="144"/>
                    <a:pt x="231" y="157"/>
                    <a:pt x="275" y="156"/>
                  </a:cubicBezTo>
                  <a:cubicBezTo>
                    <a:pt x="288" y="156"/>
                    <a:pt x="299" y="155"/>
                    <a:pt x="308" y="153"/>
                  </a:cubicBezTo>
                  <a:lnTo>
                    <a:pt x="316" y="172"/>
                  </a:lnTo>
                  <a:cubicBezTo>
                    <a:pt x="317" y="174"/>
                    <a:pt x="318" y="175"/>
                    <a:pt x="320" y="175"/>
                  </a:cubicBezTo>
                  <a:cubicBezTo>
                    <a:pt x="320" y="175"/>
                    <a:pt x="321" y="175"/>
                    <a:pt x="321" y="175"/>
                  </a:cubicBezTo>
                  <a:lnTo>
                    <a:pt x="345" y="168"/>
                  </a:lnTo>
                  <a:cubicBezTo>
                    <a:pt x="346" y="170"/>
                    <a:pt x="348" y="172"/>
                    <a:pt x="350" y="173"/>
                  </a:cubicBezTo>
                  <a:lnTo>
                    <a:pt x="350" y="173"/>
                  </a:lnTo>
                  <a:cubicBezTo>
                    <a:pt x="354" y="175"/>
                    <a:pt x="355" y="182"/>
                    <a:pt x="351" y="190"/>
                  </a:cubicBezTo>
                  <a:close/>
                  <a:moveTo>
                    <a:pt x="450" y="513"/>
                  </a:moveTo>
                  <a:cubicBezTo>
                    <a:pt x="450" y="518"/>
                    <a:pt x="446" y="522"/>
                    <a:pt x="441" y="522"/>
                  </a:cubicBezTo>
                  <a:lnTo>
                    <a:pt x="30" y="523"/>
                  </a:lnTo>
                  <a:cubicBezTo>
                    <a:pt x="25" y="523"/>
                    <a:pt x="22" y="519"/>
                    <a:pt x="21" y="515"/>
                  </a:cubicBezTo>
                  <a:cubicBezTo>
                    <a:pt x="21" y="459"/>
                    <a:pt x="31" y="412"/>
                    <a:pt x="50" y="376"/>
                  </a:cubicBezTo>
                  <a:cubicBezTo>
                    <a:pt x="54" y="382"/>
                    <a:pt x="58" y="388"/>
                    <a:pt x="62" y="394"/>
                  </a:cubicBezTo>
                  <a:lnTo>
                    <a:pt x="63" y="395"/>
                  </a:lnTo>
                  <a:lnTo>
                    <a:pt x="64" y="396"/>
                  </a:lnTo>
                  <a:cubicBezTo>
                    <a:pt x="65" y="397"/>
                    <a:pt x="81" y="413"/>
                    <a:pt x="108" y="413"/>
                  </a:cubicBezTo>
                  <a:cubicBezTo>
                    <a:pt x="132" y="413"/>
                    <a:pt x="155" y="400"/>
                    <a:pt x="176" y="375"/>
                  </a:cubicBezTo>
                  <a:cubicBezTo>
                    <a:pt x="180" y="371"/>
                    <a:pt x="182" y="365"/>
                    <a:pt x="183" y="359"/>
                  </a:cubicBezTo>
                  <a:cubicBezTo>
                    <a:pt x="183" y="354"/>
                    <a:pt x="182" y="349"/>
                    <a:pt x="179" y="343"/>
                  </a:cubicBezTo>
                  <a:cubicBezTo>
                    <a:pt x="197" y="349"/>
                    <a:pt x="216" y="352"/>
                    <a:pt x="235" y="352"/>
                  </a:cubicBezTo>
                  <a:cubicBezTo>
                    <a:pt x="279" y="352"/>
                    <a:pt x="319" y="337"/>
                    <a:pt x="343" y="311"/>
                  </a:cubicBezTo>
                  <a:cubicBezTo>
                    <a:pt x="345" y="308"/>
                    <a:pt x="350" y="307"/>
                    <a:pt x="354" y="309"/>
                  </a:cubicBezTo>
                  <a:cubicBezTo>
                    <a:pt x="415" y="347"/>
                    <a:pt x="450" y="420"/>
                    <a:pt x="450" y="513"/>
                  </a:cubicBezTo>
                  <a:close/>
                  <a:moveTo>
                    <a:pt x="76" y="384"/>
                  </a:moveTo>
                  <a:cubicBezTo>
                    <a:pt x="0" y="295"/>
                    <a:pt x="1" y="205"/>
                    <a:pt x="1" y="205"/>
                  </a:cubicBezTo>
                  <a:cubicBezTo>
                    <a:pt x="4" y="156"/>
                    <a:pt x="61" y="154"/>
                    <a:pt x="71" y="158"/>
                  </a:cubicBezTo>
                  <a:cubicBezTo>
                    <a:pt x="84" y="164"/>
                    <a:pt x="87" y="207"/>
                    <a:pt x="86" y="213"/>
                  </a:cubicBezTo>
                  <a:cubicBezTo>
                    <a:pt x="84" y="221"/>
                    <a:pt x="55" y="224"/>
                    <a:pt x="55" y="224"/>
                  </a:cubicBezTo>
                  <a:cubicBezTo>
                    <a:pt x="66" y="272"/>
                    <a:pt x="105" y="332"/>
                    <a:pt x="105" y="332"/>
                  </a:cubicBezTo>
                  <a:cubicBezTo>
                    <a:pt x="116" y="319"/>
                    <a:pt x="132" y="315"/>
                    <a:pt x="132" y="315"/>
                  </a:cubicBezTo>
                  <a:cubicBezTo>
                    <a:pt x="164" y="327"/>
                    <a:pt x="164" y="362"/>
                    <a:pt x="164" y="362"/>
                  </a:cubicBezTo>
                  <a:cubicBezTo>
                    <a:pt x="114" y="421"/>
                    <a:pt x="91" y="401"/>
                    <a:pt x="76" y="384"/>
                  </a:cubicBezTo>
                  <a:close/>
                </a:path>
              </a:pathLst>
            </a:custGeom>
            <a:solidFill>
              <a:schemeClr val="accent1"/>
            </a:solidFill>
          </p:spPr>
          <p:txBody>
            <a:bodyPr vert="horz" wrap="square" lIns="91440" tIns="45720" rIns="91440" bIns="45720" anchor="t">
              <a:normAutofit/>
            </a:bodyPr>
            <a:lstStyle/>
            <a:p>
              <a:pPr marL="0" algn="l"/>
              <a:endParaRPr/>
            </a:p>
          </p:txBody>
        </p:sp>
      </p:grpSp>
      <p:grpSp>
        <p:nvGrpSpPr>
          <p:cNvPr id="8" name="Group 8"/>
          <p:cNvGrpSpPr/>
          <p:nvPr/>
        </p:nvGrpSpPr>
        <p:grpSpPr>
          <a:xfrm>
            <a:off x="6787509" y="3176583"/>
            <a:ext cx="705293" cy="705293"/>
            <a:chOff x="4649213" y="2563451"/>
            <a:chExt cx="705293" cy="705293"/>
          </a:xfrm>
        </p:grpSpPr>
        <p:sp>
          <p:nvSpPr>
            <p:cNvPr id="9" name="AutoShape 9"/>
            <p:cNvSpPr/>
            <p:nvPr/>
          </p:nvSpPr>
          <p:spPr>
            <a:xfrm>
              <a:off x="4649213" y="2563451"/>
              <a:ext cx="705293" cy="705293"/>
            </a:xfrm>
            <a:prstGeom prst="ellipse">
              <a:avLst/>
            </a:prstGeom>
            <a:solidFill>
              <a:srgbClr val="FFFFFF"/>
            </a:solidFill>
            <a:ln cap="flat" cmpd="sng">
              <a:prstDash val="solid"/>
            </a:ln>
          </p:spPr>
          <p:txBody>
            <a:bodyPr vert="horz" wrap="square" lIns="91440" tIns="45720" rIns="91440" bIns="45720" anchor="ctr">
              <a:normAutofit/>
            </a:bodyPr>
            <a:lstStyle/>
            <a:p>
              <a:pPr marL="0" algn="ctr"/>
              <a:endParaRPr/>
            </a:p>
          </p:txBody>
        </p:sp>
        <p:sp>
          <p:nvSpPr>
            <p:cNvPr id="10" name="Freeform 10"/>
            <p:cNvSpPr/>
            <p:nvPr/>
          </p:nvSpPr>
          <p:spPr>
            <a:xfrm>
              <a:off x="4821859" y="2707209"/>
              <a:ext cx="360000" cy="417776"/>
            </a:xfrm>
            <a:custGeom>
              <a:avLst/>
              <a:gdLst/>
              <a:ahLst/>
              <a:cxnLst/>
              <a:rect l="l" t="t" r="r" b="b"/>
              <a:pathLst>
                <a:path w="450" h="523">
                  <a:moveTo>
                    <a:pt x="105" y="204"/>
                  </a:moveTo>
                  <a:cubicBezTo>
                    <a:pt x="109" y="213"/>
                    <a:pt x="112" y="219"/>
                    <a:pt x="116" y="223"/>
                  </a:cubicBezTo>
                  <a:cubicBezTo>
                    <a:pt x="135" y="285"/>
                    <a:pt x="184" y="328"/>
                    <a:pt x="236" y="328"/>
                  </a:cubicBezTo>
                  <a:cubicBezTo>
                    <a:pt x="287" y="327"/>
                    <a:pt x="336" y="284"/>
                    <a:pt x="354" y="222"/>
                  </a:cubicBezTo>
                  <a:cubicBezTo>
                    <a:pt x="358" y="218"/>
                    <a:pt x="361" y="212"/>
                    <a:pt x="364" y="203"/>
                  </a:cubicBezTo>
                  <a:cubicBezTo>
                    <a:pt x="365" y="201"/>
                    <a:pt x="366" y="199"/>
                    <a:pt x="367" y="198"/>
                  </a:cubicBezTo>
                  <a:cubicBezTo>
                    <a:pt x="374" y="183"/>
                    <a:pt x="371" y="167"/>
                    <a:pt x="362" y="160"/>
                  </a:cubicBezTo>
                  <a:lnTo>
                    <a:pt x="362" y="158"/>
                  </a:lnTo>
                  <a:cubicBezTo>
                    <a:pt x="361" y="82"/>
                    <a:pt x="351" y="0"/>
                    <a:pt x="234" y="0"/>
                  </a:cubicBezTo>
                  <a:cubicBezTo>
                    <a:pt x="117" y="0"/>
                    <a:pt x="107" y="79"/>
                    <a:pt x="108" y="159"/>
                  </a:cubicBezTo>
                  <a:cubicBezTo>
                    <a:pt x="108" y="160"/>
                    <a:pt x="108" y="160"/>
                    <a:pt x="108" y="161"/>
                  </a:cubicBezTo>
                  <a:cubicBezTo>
                    <a:pt x="98" y="168"/>
                    <a:pt x="95" y="184"/>
                    <a:pt x="103" y="198"/>
                  </a:cubicBezTo>
                  <a:cubicBezTo>
                    <a:pt x="103" y="200"/>
                    <a:pt x="104" y="202"/>
                    <a:pt x="105" y="204"/>
                  </a:cubicBezTo>
                  <a:close/>
                  <a:moveTo>
                    <a:pt x="351" y="190"/>
                  </a:moveTo>
                  <a:cubicBezTo>
                    <a:pt x="350" y="192"/>
                    <a:pt x="349" y="194"/>
                    <a:pt x="348" y="197"/>
                  </a:cubicBezTo>
                  <a:cubicBezTo>
                    <a:pt x="347" y="200"/>
                    <a:pt x="344" y="208"/>
                    <a:pt x="342" y="210"/>
                  </a:cubicBezTo>
                  <a:cubicBezTo>
                    <a:pt x="340" y="211"/>
                    <a:pt x="339" y="213"/>
                    <a:pt x="338" y="215"/>
                  </a:cubicBezTo>
                  <a:cubicBezTo>
                    <a:pt x="323" y="271"/>
                    <a:pt x="280" y="310"/>
                    <a:pt x="236" y="310"/>
                  </a:cubicBezTo>
                  <a:cubicBezTo>
                    <a:pt x="190" y="310"/>
                    <a:pt x="148" y="271"/>
                    <a:pt x="131" y="215"/>
                  </a:cubicBezTo>
                  <a:cubicBezTo>
                    <a:pt x="131" y="213"/>
                    <a:pt x="129" y="211"/>
                    <a:pt x="127" y="210"/>
                  </a:cubicBezTo>
                  <a:cubicBezTo>
                    <a:pt x="126" y="208"/>
                    <a:pt x="123" y="201"/>
                    <a:pt x="121" y="197"/>
                  </a:cubicBezTo>
                  <a:cubicBezTo>
                    <a:pt x="120" y="195"/>
                    <a:pt x="119" y="193"/>
                    <a:pt x="118" y="191"/>
                  </a:cubicBezTo>
                  <a:cubicBezTo>
                    <a:pt x="114" y="183"/>
                    <a:pt x="115" y="175"/>
                    <a:pt x="119" y="174"/>
                  </a:cubicBezTo>
                  <a:lnTo>
                    <a:pt x="119" y="174"/>
                  </a:lnTo>
                  <a:cubicBezTo>
                    <a:pt x="121" y="173"/>
                    <a:pt x="123" y="171"/>
                    <a:pt x="124" y="170"/>
                  </a:cubicBezTo>
                  <a:lnTo>
                    <a:pt x="144" y="173"/>
                  </a:lnTo>
                  <a:cubicBezTo>
                    <a:pt x="146" y="173"/>
                    <a:pt x="148" y="172"/>
                    <a:pt x="149" y="170"/>
                  </a:cubicBezTo>
                  <a:lnTo>
                    <a:pt x="162" y="141"/>
                  </a:lnTo>
                  <a:cubicBezTo>
                    <a:pt x="176" y="144"/>
                    <a:pt x="231" y="157"/>
                    <a:pt x="275" y="156"/>
                  </a:cubicBezTo>
                  <a:cubicBezTo>
                    <a:pt x="288" y="156"/>
                    <a:pt x="299" y="155"/>
                    <a:pt x="308" y="153"/>
                  </a:cubicBezTo>
                  <a:lnTo>
                    <a:pt x="316" y="172"/>
                  </a:lnTo>
                  <a:cubicBezTo>
                    <a:pt x="317" y="174"/>
                    <a:pt x="318" y="175"/>
                    <a:pt x="320" y="175"/>
                  </a:cubicBezTo>
                  <a:cubicBezTo>
                    <a:pt x="320" y="175"/>
                    <a:pt x="321" y="175"/>
                    <a:pt x="321" y="175"/>
                  </a:cubicBezTo>
                  <a:lnTo>
                    <a:pt x="345" y="168"/>
                  </a:lnTo>
                  <a:cubicBezTo>
                    <a:pt x="346" y="170"/>
                    <a:pt x="348" y="172"/>
                    <a:pt x="350" y="173"/>
                  </a:cubicBezTo>
                  <a:lnTo>
                    <a:pt x="350" y="173"/>
                  </a:lnTo>
                  <a:cubicBezTo>
                    <a:pt x="354" y="175"/>
                    <a:pt x="355" y="182"/>
                    <a:pt x="351" y="190"/>
                  </a:cubicBezTo>
                  <a:close/>
                  <a:moveTo>
                    <a:pt x="450" y="513"/>
                  </a:moveTo>
                  <a:cubicBezTo>
                    <a:pt x="450" y="518"/>
                    <a:pt x="446" y="522"/>
                    <a:pt x="441" y="522"/>
                  </a:cubicBezTo>
                  <a:lnTo>
                    <a:pt x="30" y="523"/>
                  </a:lnTo>
                  <a:cubicBezTo>
                    <a:pt x="25" y="523"/>
                    <a:pt x="22" y="519"/>
                    <a:pt x="21" y="515"/>
                  </a:cubicBezTo>
                  <a:cubicBezTo>
                    <a:pt x="21" y="459"/>
                    <a:pt x="31" y="412"/>
                    <a:pt x="50" y="376"/>
                  </a:cubicBezTo>
                  <a:cubicBezTo>
                    <a:pt x="54" y="382"/>
                    <a:pt x="58" y="388"/>
                    <a:pt x="62" y="394"/>
                  </a:cubicBezTo>
                  <a:lnTo>
                    <a:pt x="63" y="395"/>
                  </a:lnTo>
                  <a:lnTo>
                    <a:pt x="64" y="396"/>
                  </a:lnTo>
                  <a:cubicBezTo>
                    <a:pt x="65" y="397"/>
                    <a:pt x="81" y="413"/>
                    <a:pt x="108" y="413"/>
                  </a:cubicBezTo>
                  <a:cubicBezTo>
                    <a:pt x="132" y="413"/>
                    <a:pt x="155" y="400"/>
                    <a:pt x="176" y="375"/>
                  </a:cubicBezTo>
                  <a:cubicBezTo>
                    <a:pt x="180" y="371"/>
                    <a:pt x="182" y="365"/>
                    <a:pt x="183" y="359"/>
                  </a:cubicBezTo>
                  <a:cubicBezTo>
                    <a:pt x="183" y="354"/>
                    <a:pt x="182" y="349"/>
                    <a:pt x="179" y="343"/>
                  </a:cubicBezTo>
                  <a:cubicBezTo>
                    <a:pt x="197" y="349"/>
                    <a:pt x="216" y="352"/>
                    <a:pt x="235" y="352"/>
                  </a:cubicBezTo>
                  <a:cubicBezTo>
                    <a:pt x="279" y="352"/>
                    <a:pt x="319" y="337"/>
                    <a:pt x="343" y="311"/>
                  </a:cubicBezTo>
                  <a:cubicBezTo>
                    <a:pt x="345" y="308"/>
                    <a:pt x="350" y="307"/>
                    <a:pt x="354" y="309"/>
                  </a:cubicBezTo>
                  <a:cubicBezTo>
                    <a:pt x="415" y="347"/>
                    <a:pt x="450" y="420"/>
                    <a:pt x="450" y="513"/>
                  </a:cubicBezTo>
                  <a:close/>
                  <a:moveTo>
                    <a:pt x="76" y="384"/>
                  </a:moveTo>
                  <a:cubicBezTo>
                    <a:pt x="0" y="295"/>
                    <a:pt x="1" y="205"/>
                    <a:pt x="1" y="205"/>
                  </a:cubicBezTo>
                  <a:cubicBezTo>
                    <a:pt x="4" y="156"/>
                    <a:pt x="61" y="154"/>
                    <a:pt x="71" y="158"/>
                  </a:cubicBezTo>
                  <a:cubicBezTo>
                    <a:pt x="84" y="164"/>
                    <a:pt x="87" y="207"/>
                    <a:pt x="86" y="213"/>
                  </a:cubicBezTo>
                  <a:cubicBezTo>
                    <a:pt x="84" y="221"/>
                    <a:pt x="55" y="224"/>
                    <a:pt x="55" y="224"/>
                  </a:cubicBezTo>
                  <a:cubicBezTo>
                    <a:pt x="66" y="272"/>
                    <a:pt x="105" y="332"/>
                    <a:pt x="105" y="332"/>
                  </a:cubicBezTo>
                  <a:cubicBezTo>
                    <a:pt x="116" y="319"/>
                    <a:pt x="132" y="315"/>
                    <a:pt x="132" y="315"/>
                  </a:cubicBezTo>
                  <a:cubicBezTo>
                    <a:pt x="164" y="327"/>
                    <a:pt x="164" y="362"/>
                    <a:pt x="164" y="362"/>
                  </a:cubicBezTo>
                  <a:cubicBezTo>
                    <a:pt x="114" y="421"/>
                    <a:pt x="91" y="401"/>
                    <a:pt x="76" y="384"/>
                  </a:cubicBezTo>
                  <a:close/>
                </a:path>
              </a:pathLst>
            </a:custGeom>
            <a:solidFill>
              <a:schemeClr val="accent2"/>
            </a:solidFill>
          </p:spPr>
          <p:txBody>
            <a:bodyPr vert="horz" wrap="square" lIns="91440" tIns="45720" rIns="91440" bIns="45720" anchor="t">
              <a:normAutofit/>
            </a:bodyPr>
            <a:lstStyle/>
            <a:p>
              <a:pPr marL="0" algn="l"/>
              <a:endParaRPr/>
            </a:p>
          </p:txBody>
        </p:sp>
      </p:grpSp>
      <p:sp>
        <p:nvSpPr>
          <p:cNvPr id="11" name="AutoShape 11"/>
          <p:cNvSpPr/>
          <p:nvPr/>
        </p:nvSpPr>
        <p:spPr>
          <a:xfrm>
            <a:off x="668337" y="2552344"/>
            <a:ext cx="2875634" cy="2263140"/>
          </a:xfrm>
          <a:prstGeom prst="rect">
            <a:avLst/>
          </a:prstGeom>
          <a:noFill/>
        </p:spPr>
        <p:txBody>
          <a:bodyPr vert="horz" wrap="square" lIns="91440" tIns="45720" rIns="91440" bIns="45720" anchor="t">
            <a:spAutoFit/>
          </a:bodyPr>
          <a:lstStyle/>
          <a:p>
            <a:pPr marL="0" algn="r">
              <a:lnSpc>
                <a:spcPct val="150000"/>
              </a:lnSpc>
            </a:pPr>
            <a:r>
              <a:rPr lang="zh-CN" altLang="en-US" sz="1400" b="0" i="0" u="none" baseline="0">
                <a:solidFill>
                  <a:srgbClr val="000000"/>
                </a:solidFill>
                <a:latin typeface="微软雅黑"/>
                <a:ea typeface="微软雅黑"/>
              </a:rPr>
              <a:t>E-commerce businesses must navigate complex regulatory landscapes regarding blockchain and cryptocurrencies. Understanding and complying with these regulations can be daunting and may require legal expertise.</a:t>
            </a:r>
          </a:p>
        </p:txBody>
      </p:sp>
      <p:sp>
        <p:nvSpPr>
          <p:cNvPr id="12" name="TextBox 12"/>
          <p:cNvSpPr txBox="1"/>
          <p:nvPr/>
        </p:nvSpPr>
        <p:spPr>
          <a:xfrm>
            <a:off x="668337" y="2193516"/>
            <a:ext cx="2875634" cy="338554"/>
          </a:xfrm>
          <a:prstGeom prst="rect">
            <a:avLst/>
          </a:prstGeom>
          <a:noFill/>
        </p:spPr>
        <p:txBody>
          <a:bodyPr vert="horz" wrap="square" lIns="91440" tIns="45720" rIns="91440" bIns="45720" rtlCol="0" anchor="b">
            <a:spAutoFit/>
          </a:bodyPr>
          <a:lstStyle/>
          <a:p>
            <a:pPr marL="0" algn="r">
              <a:spcBef>
                <a:spcPct val="0"/>
              </a:spcBef>
              <a:defRPr/>
            </a:pPr>
            <a:r>
              <a:rPr lang="zh-CN" altLang="en-US" sz="1600" b="1" i="0" u="none" baseline="0">
                <a:solidFill>
                  <a:srgbClr val="000000"/>
                </a:solidFill>
                <a:latin typeface="微软雅黑"/>
                <a:ea typeface="微软雅黑"/>
              </a:rPr>
              <a:t>Compliance with Regulations</a:t>
            </a:r>
            <a:endParaRPr lang="en-US" sz="1100"/>
          </a:p>
        </p:txBody>
      </p:sp>
      <p:sp>
        <p:nvSpPr>
          <p:cNvPr id="13" name="AutoShape 13"/>
          <p:cNvSpPr/>
          <p:nvPr/>
        </p:nvSpPr>
        <p:spPr>
          <a:xfrm>
            <a:off x="8644853" y="3320341"/>
            <a:ext cx="2875634" cy="2263140"/>
          </a:xfrm>
          <a:prstGeom prst="rect">
            <a:avLst/>
          </a:prstGeom>
          <a:noFill/>
        </p:spPr>
        <p:txBody>
          <a:bodyPr vert="horz" wrap="square" lIns="91440" tIns="45720" rIns="91440" bIns="45720" anchor="t">
            <a:spAutoFit/>
          </a:bodyPr>
          <a:lstStyle/>
          <a:p>
            <a:pPr marL="0" algn="l">
              <a:lnSpc>
                <a:spcPct val="150000"/>
              </a:lnSpc>
            </a:pPr>
            <a:r>
              <a:rPr lang="zh-CN" altLang="en-US" sz="1400" b="0" i="0" u="none" baseline="0">
                <a:solidFill>
                  <a:srgbClr val="000000"/>
                </a:solidFill>
                <a:latin typeface="微软雅黑"/>
                <a:ea typeface="微软雅黑"/>
              </a:rPr>
              <a:t>The legal status of cryptocurrencies varies by region, leading to uncertainty for businesses looking to adopt blockchain technologies. This inconsistency can create obstacles for global e-commerce operations.</a:t>
            </a:r>
          </a:p>
        </p:txBody>
      </p:sp>
      <p:sp>
        <p:nvSpPr>
          <p:cNvPr id="14" name="TextBox 14"/>
          <p:cNvSpPr txBox="1"/>
          <p:nvPr/>
        </p:nvSpPr>
        <p:spPr>
          <a:xfrm>
            <a:off x="8644853" y="2961513"/>
            <a:ext cx="2875634" cy="338554"/>
          </a:xfrm>
          <a:prstGeom prst="rect">
            <a:avLst/>
          </a:prstGeom>
          <a:noFill/>
        </p:spPr>
        <p:txBody>
          <a:bodyPr vert="horz" wrap="square" lIns="91440" tIns="45720" rIns="91440" bIns="45720" rtlCol="0" anchor="b">
            <a:spAutoFit/>
          </a:bodyPr>
          <a:lstStyle/>
          <a:p>
            <a:pPr marL="0" algn="l">
              <a:spcBef>
                <a:spcPct val="0"/>
              </a:spcBef>
              <a:defRPr/>
            </a:pPr>
            <a:r>
              <a:rPr lang="zh-CN" altLang="en-US" sz="1600" b="1" i="0" u="none" baseline="0">
                <a:solidFill>
                  <a:srgbClr val="000000"/>
                </a:solidFill>
                <a:latin typeface="微软雅黑"/>
                <a:ea typeface="微软雅黑"/>
              </a:rPr>
              <a:t>Legal Status of Cryptocurrencies</a:t>
            </a:r>
            <a:endParaRPr lang="en-US" sz="1100"/>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animEffect transition="in" filter="wheel(1)">
                                      <p:cBhvr>
                                        <p:cTn id="6" dur="1000"/>
                                        <p:tgtEl>
                                          <p:spTgt spid="2"/>
                                        </p:tgtEl>
                                      </p:cBhvr>
                                    </p:animEffect>
                                    <p:set>
                                      <p:cBhvr>
                                        <p:cTn id="7" dur="1000" fill="hold">
                                          <p:stCondLst>
                                            <p:cond delay="0"/>
                                          </p:stCondLst>
                                        </p:cTn>
                                        <p:tgtEl>
                                          <p:spTgt spid="2"/>
                                        </p:tgtEl>
                                        <p:attrNameLst>
                                          <p:attrName>style.visibility</p:attrName>
                                        </p:attrNameLst>
                                      </p:cBhvr>
                                      <p:to>
                                        <p:strVal val="visible"/>
                                      </p:to>
                                    </p:set>
                                  </p:childTnLst>
                                </p:cTn>
                              </p:par>
                            </p:childTnLst>
                          </p:cTn>
                        </p:par>
                        <p:par>
                          <p:cTn id="8" fill="hold">
                            <p:stCondLst>
                              <p:cond delay="0"/>
                            </p:stCondLst>
                            <p:childTnLst>
                              <p:par>
                                <p:cTn id="9" presetID="5" presetClass="entr" presetSubtype="10" fill="hold" nodeType="afterEffect">
                                  <p:stCondLst>
                                    <p:cond delay="0"/>
                                  </p:stCondLst>
                                  <p:childTnLst>
                                    <p:animEffect transition="in" filter="checkerboard(across)">
                                      <p:cBhvr>
                                        <p:cTn id="10" dur="1000"/>
                                        <p:tgtEl>
                                          <p:spTgt spid="12"/>
                                        </p:tgtEl>
                                      </p:cBhvr>
                                    </p:animEffect>
                                    <p:set>
                                      <p:cBhvr>
                                        <p:cTn id="11" dur="1000" fill="hold">
                                          <p:stCondLst>
                                            <p:cond delay="0"/>
                                          </p:stCondLst>
                                        </p:cTn>
                                        <p:tgtEl>
                                          <p:spTgt spid="12"/>
                                        </p:tgtEl>
                                        <p:attrNameLst>
                                          <p:attrName>style.visibility</p:attrName>
                                        </p:attrNameLst>
                                      </p:cBhvr>
                                      <p:to>
                                        <p:strVal val="visible"/>
                                      </p:to>
                                    </p:set>
                                  </p:childTnLst>
                                </p:cTn>
                              </p:par>
                            </p:childTnLst>
                          </p:cTn>
                        </p:par>
                        <p:par>
                          <p:cTn id="12" fill="hold">
                            <p:stCondLst>
                              <p:cond delay="0"/>
                            </p:stCondLst>
                            <p:childTnLst>
                              <p:par>
                                <p:cTn id="13" presetID="41" presetClass="entr" presetSubtype="0" fill="hold" grpId="0" nodeType="afterEffect">
                                  <p:stCondLst>
                                    <p:cond delay="0"/>
                                  </p:stCondLst>
                                  <p:iterate type="lt">
                                    <p:tmPct val="10000"/>
                                  </p:iterate>
                                  <p:childTnLst>
                                    <p:anim calcmode="lin" valueType="num">
                                      <p:cBhvr>
                                        <p:cTn id="14" dur="10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15" dur="1000" fill="hold"/>
                                        <p:tgtEl>
                                          <p:spTgt spid="11"/>
                                        </p:tgtEl>
                                        <p:attrNameLst>
                                          <p:attrName>ppt_y</p:attrName>
                                        </p:attrNameLst>
                                      </p:cBhvr>
                                      <p:tavLst>
                                        <p:tav tm="0">
                                          <p:val>
                                            <p:strVal val="#ppt_y"/>
                                          </p:val>
                                        </p:tav>
                                        <p:tav tm="100000">
                                          <p:val>
                                            <p:strVal val="#ppt_y"/>
                                          </p:val>
                                        </p:tav>
                                      </p:tavLst>
                                    </p:anim>
                                    <p:anim calcmode="lin" valueType="num">
                                      <p:cBhvr>
                                        <p:cTn id="16" dur="10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17" dur="10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18" dur="1000" tmFilter="0,0; .5, 1; 1, 1"/>
                                        <p:tgtEl>
                                          <p:spTgt spid="11"/>
                                        </p:tgtEl>
                                      </p:cBhvr>
                                    </p:animEffect>
                                    <p:set>
                                      <p:cBhvr>
                                        <p:cTn id="19" dur="1000" fill="hold">
                                          <p:stCondLst>
                                            <p:cond delay="0"/>
                                          </p:stCondLst>
                                        </p:cTn>
                                        <p:tgtEl>
                                          <p:spTgt spid="11"/>
                                        </p:tgtEl>
                                        <p:attrNameLst>
                                          <p:attrName>style.visibility</p:attrName>
                                        </p:attrNameLst>
                                      </p:cBhvr>
                                      <p:to>
                                        <p:strVal val="visible"/>
                                      </p:to>
                                    </p:set>
                                  </p:childTnLst>
                                </p:cTn>
                              </p:par>
                            </p:childTnLst>
                          </p:cTn>
                        </p:par>
                        <p:par>
                          <p:cTn id="20" fill="hold">
                            <p:stCondLst>
                              <p:cond delay="0"/>
                            </p:stCondLst>
                            <p:childTnLst>
                              <p:par>
                                <p:cTn id="21" presetID="41" presetClass="entr" presetSubtype="0" fill="hold" grpId="0" nodeType="afterEffect">
                                  <p:stCondLst>
                                    <p:cond delay="0"/>
                                  </p:stCondLst>
                                  <p:iterate type="lt">
                                    <p:tmPct val="10000"/>
                                  </p:iterate>
                                  <p:childTnLst>
                                    <p:anim calcmode="lin" valueType="num">
                                      <p:cBhvr>
                                        <p:cTn id="22" dur="10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23" dur="1000" fill="hold"/>
                                        <p:tgtEl>
                                          <p:spTgt spid="14"/>
                                        </p:tgtEl>
                                        <p:attrNameLst>
                                          <p:attrName>ppt_y</p:attrName>
                                        </p:attrNameLst>
                                      </p:cBhvr>
                                      <p:tavLst>
                                        <p:tav tm="0">
                                          <p:val>
                                            <p:strVal val="#ppt_y"/>
                                          </p:val>
                                        </p:tav>
                                        <p:tav tm="100000">
                                          <p:val>
                                            <p:strVal val="#ppt_y"/>
                                          </p:val>
                                        </p:tav>
                                      </p:tavLst>
                                    </p:anim>
                                    <p:anim calcmode="lin" valueType="num">
                                      <p:cBhvr>
                                        <p:cTn id="24" dur="10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25" dur="10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1000" tmFilter="0,0; .5, 1; 1, 1"/>
                                        <p:tgtEl>
                                          <p:spTgt spid="14"/>
                                        </p:tgtEl>
                                      </p:cBhvr>
                                    </p:animEffect>
                                    <p:set>
                                      <p:cBhvr>
                                        <p:cTn id="27" dur="1000" fill="hold">
                                          <p:stCondLst>
                                            <p:cond delay="0"/>
                                          </p:stCondLst>
                                        </p:cTn>
                                        <p:tgtEl>
                                          <p:spTgt spid="14"/>
                                        </p:tgtEl>
                                        <p:attrNameLst>
                                          <p:attrName>style.visibility</p:attrName>
                                        </p:attrNameLst>
                                      </p:cBhvr>
                                      <p:to>
                                        <p:strVal val="visible"/>
                                      </p:to>
                                    </p:set>
                                  </p:childTnLst>
                                </p:cTn>
                              </p:par>
                            </p:childTnLst>
                          </p:cTn>
                        </p:par>
                        <p:par>
                          <p:cTn id="28" fill="hold">
                            <p:stCondLst>
                              <p:cond delay="0"/>
                            </p:stCondLst>
                            <p:childTnLst>
                              <p:par>
                                <p:cTn id="29" presetID="18" presetClass="entr" presetSubtype="6" fill="hold" nodeType="afterEffect">
                                  <p:stCondLst>
                                    <p:cond delay="0"/>
                                  </p:stCondLst>
                                  <p:childTnLst>
                                    <p:animEffect transition="in" filter="strips(downRight)">
                                      <p:cBhvr>
                                        <p:cTn id="30" dur="500"/>
                                        <p:tgtEl>
                                          <p:spTgt spid="13"/>
                                        </p:tgtEl>
                                      </p:cBhvr>
                                    </p:animEffect>
                                    <p:set>
                                      <p:cBhvr>
                                        <p:cTn id="31" dur="500"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1"/>
            <a:ext cx="10850563" cy="1028699"/>
          </a:xfrm>
        </p:spPr>
        <p:txBody>
          <a:bodyPr vert="horz" lIns="91440" tIns="45720" rIns="91440" bIns="45720" anchor="b">
            <a:normAutofit/>
          </a:bodyPr>
          <a:lstStyle/>
          <a:p>
            <a:pPr algn="l">
              <a:lnSpc>
                <a:spcPct val="90000"/>
              </a:lnSpc>
              <a:spcBef>
                <a:spcPct val="0"/>
              </a:spcBef>
            </a:pPr>
            <a:r>
              <a:rPr lang="en-US" sz="2800" b="1" i="0" u="none" baseline="0">
                <a:solidFill>
                  <a:srgbClr val="000000"/>
                </a:solidFill>
                <a:latin typeface="+mn-ea"/>
                <a:ea typeface="+mn-ea"/>
              </a:rPr>
              <a:t>Adoption Barriers</a:t>
            </a:r>
          </a:p>
        </p:txBody>
      </p:sp>
      <p:grpSp>
        <p:nvGrpSpPr>
          <p:cNvPr id="3" name="Group 3"/>
          <p:cNvGrpSpPr/>
          <p:nvPr/>
        </p:nvGrpSpPr>
        <p:grpSpPr>
          <a:xfrm>
            <a:off x="4366750" y="3246511"/>
            <a:ext cx="3458500" cy="2912309"/>
            <a:chOff x="4039255" y="2643099"/>
            <a:chExt cx="3990660" cy="3360412"/>
          </a:xfrm>
        </p:grpSpPr>
        <p:sp>
          <p:nvSpPr>
            <p:cNvPr id="4" name="Freeform 4"/>
            <p:cNvSpPr/>
            <p:nvPr/>
          </p:nvSpPr>
          <p:spPr>
            <a:xfrm>
              <a:off x="4044760" y="5863149"/>
              <a:ext cx="3971394" cy="140362"/>
            </a:xfrm>
            <a:custGeom>
              <a:avLst/>
              <a:gdLst/>
              <a:ahLst/>
              <a:cxnLst/>
              <a:rect l="l" t="t" r="r" b="b"/>
              <a:pathLst>
                <a:path w="839" h="30">
                  <a:moveTo>
                    <a:pt x="0" y="0"/>
                  </a:moveTo>
                  <a:cubicBezTo>
                    <a:pt x="0" y="14"/>
                    <a:pt x="0" y="14"/>
                    <a:pt x="0" y="14"/>
                  </a:cubicBezTo>
                  <a:cubicBezTo>
                    <a:pt x="0" y="23"/>
                    <a:pt x="8" y="30"/>
                    <a:pt x="17" y="30"/>
                  </a:cubicBezTo>
                  <a:cubicBezTo>
                    <a:pt x="822" y="30"/>
                    <a:pt x="822" y="30"/>
                    <a:pt x="822" y="30"/>
                  </a:cubicBezTo>
                  <a:cubicBezTo>
                    <a:pt x="831" y="30"/>
                    <a:pt x="839" y="23"/>
                    <a:pt x="839" y="14"/>
                  </a:cubicBezTo>
                  <a:cubicBezTo>
                    <a:pt x="839" y="0"/>
                    <a:pt x="839" y="0"/>
                    <a:pt x="839" y="0"/>
                  </a:cubicBezTo>
                  <a:lnTo>
                    <a:pt x="0" y="0"/>
                  </a:lnTo>
                  <a:close/>
                </a:path>
              </a:pathLst>
            </a:custGeom>
            <a:solidFill>
              <a:srgbClr val="999999"/>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5" name="Freeform 5"/>
            <p:cNvSpPr/>
            <p:nvPr/>
          </p:nvSpPr>
          <p:spPr>
            <a:xfrm>
              <a:off x="4039255" y="4954929"/>
              <a:ext cx="3990660" cy="968767"/>
            </a:xfrm>
            <a:custGeom>
              <a:avLst/>
              <a:gdLst/>
              <a:ahLst/>
              <a:cxnLst/>
              <a:rect l="l" t="t" r="r" b="b"/>
              <a:pathLst>
                <a:path w="843" h="205">
                  <a:moveTo>
                    <a:pt x="368" y="205"/>
                  </a:moveTo>
                  <a:cubicBezTo>
                    <a:pt x="372" y="202"/>
                    <a:pt x="372" y="202"/>
                    <a:pt x="372" y="202"/>
                  </a:cubicBezTo>
                  <a:cubicBezTo>
                    <a:pt x="476" y="202"/>
                    <a:pt x="476" y="202"/>
                    <a:pt x="476" y="202"/>
                  </a:cubicBezTo>
                  <a:cubicBezTo>
                    <a:pt x="480" y="205"/>
                    <a:pt x="480" y="205"/>
                    <a:pt x="480" y="205"/>
                  </a:cubicBezTo>
                  <a:cubicBezTo>
                    <a:pt x="824" y="205"/>
                    <a:pt x="824" y="205"/>
                    <a:pt x="824" y="205"/>
                  </a:cubicBezTo>
                  <a:cubicBezTo>
                    <a:pt x="835" y="205"/>
                    <a:pt x="843" y="194"/>
                    <a:pt x="840" y="183"/>
                  </a:cubicBezTo>
                  <a:cubicBezTo>
                    <a:pt x="788" y="12"/>
                    <a:pt x="788" y="12"/>
                    <a:pt x="788" y="12"/>
                  </a:cubicBezTo>
                  <a:cubicBezTo>
                    <a:pt x="786" y="4"/>
                    <a:pt x="779" y="0"/>
                    <a:pt x="772" y="0"/>
                  </a:cubicBezTo>
                  <a:cubicBezTo>
                    <a:pt x="72" y="0"/>
                    <a:pt x="72" y="0"/>
                    <a:pt x="72" y="0"/>
                  </a:cubicBezTo>
                  <a:cubicBezTo>
                    <a:pt x="65" y="0"/>
                    <a:pt x="58" y="4"/>
                    <a:pt x="56" y="11"/>
                  </a:cubicBezTo>
                  <a:cubicBezTo>
                    <a:pt x="3" y="183"/>
                    <a:pt x="3" y="183"/>
                    <a:pt x="3" y="183"/>
                  </a:cubicBezTo>
                  <a:cubicBezTo>
                    <a:pt x="0" y="194"/>
                    <a:pt x="8" y="205"/>
                    <a:pt x="19" y="205"/>
                  </a:cubicBezTo>
                  <a:cubicBezTo>
                    <a:pt x="368" y="205"/>
                    <a:pt x="368" y="205"/>
                    <a:pt x="368" y="205"/>
                  </a:cubicBezTo>
                </a:path>
              </a:pathLst>
            </a:custGeom>
            <a:solidFill>
              <a:srgbClr val="E5E3E4"/>
            </a:solidFill>
          </p:spPr>
          <p:txBody>
            <a:bodyPr vert="horz" wrap="square" lIns="91440" tIns="45720" rIns="91440" bIns="45720" anchor="t">
              <a:prstTxWarp prst="textNoShape">
                <a:avLst/>
              </a:prstTxWarp>
              <a:normAutofit/>
            </a:bodyPr>
            <a:lstStyle/>
            <a:p>
              <a:pPr marL="0" algn="l"/>
              <a:endParaRPr/>
            </a:p>
          </p:txBody>
        </p:sp>
        <p:sp>
          <p:nvSpPr>
            <p:cNvPr id="6" name="Freeform 6"/>
            <p:cNvSpPr/>
            <p:nvPr/>
          </p:nvSpPr>
          <p:spPr>
            <a:xfrm>
              <a:off x="4603451" y="5073274"/>
              <a:ext cx="2862266" cy="434844"/>
            </a:xfrm>
            <a:custGeom>
              <a:avLst/>
              <a:gdLst/>
              <a:ahLst/>
              <a:cxnLst/>
              <a:rect l="l" t="t" r="r" b="b"/>
              <a:pathLst>
                <a:path w="1040" h="158">
                  <a:moveTo>
                    <a:pt x="29" y="0"/>
                  </a:moveTo>
                  <a:lnTo>
                    <a:pt x="1006" y="0"/>
                  </a:lnTo>
                  <a:lnTo>
                    <a:pt x="1040" y="158"/>
                  </a:lnTo>
                  <a:lnTo>
                    <a:pt x="0" y="158"/>
                  </a:lnTo>
                  <a:lnTo>
                    <a:pt x="29" y="0"/>
                  </a:lnTo>
                  <a:close/>
                </a:path>
              </a:pathLst>
            </a:custGeom>
            <a:solidFill>
              <a:srgbClr val="C3C3C3"/>
            </a:solidFill>
          </p:spPr>
          <p:txBody>
            <a:bodyPr vert="horz" wrap="square" lIns="91440" tIns="45720" rIns="91440" bIns="45720" anchor="t">
              <a:prstTxWarp prst="textNoShape">
                <a:avLst/>
              </a:prstTxWarp>
              <a:normAutofit/>
            </a:bodyPr>
            <a:lstStyle/>
            <a:p>
              <a:pPr marL="0" algn="l"/>
              <a:endParaRPr/>
            </a:p>
          </p:txBody>
        </p:sp>
        <p:sp>
          <p:nvSpPr>
            <p:cNvPr id="7" name="Freeform 7"/>
            <p:cNvSpPr/>
            <p:nvPr/>
          </p:nvSpPr>
          <p:spPr>
            <a:xfrm>
              <a:off x="5998807" y="2695391"/>
              <a:ext cx="57795" cy="60548"/>
            </a:xfrm>
            <a:custGeom>
              <a:avLst/>
              <a:gdLst/>
              <a:ahLst/>
              <a:cxnLst/>
              <a:rect l="l" t="t" r="r" b="b"/>
              <a:pathLst>
                <a:path w="12" h="13">
                  <a:moveTo>
                    <a:pt x="10" y="6"/>
                  </a:moveTo>
                  <a:cubicBezTo>
                    <a:pt x="8" y="6"/>
                    <a:pt x="8" y="6"/>
                    <a:pt x="8" y="6"/>
                  </a:cubicBezTo>
                  <a:cubicBezTo>
                    <a:pt x="8" y="8"/>
                    <a:pt x="7" y="9"/>
                    <a:pt x="6" y="9"/>
                  </a:cubicBezTo>
                  <a:cubicBezTo>
                    <a:pt x="5" y="9"/>
                    <a:pt x="4" y="8"/>
                    <a:pt x="4" y="6"/>
                  </a:cubicBezTo>
                  <a:cubicBezTo>
                    <a:pt x="4" y="5"/>
                    <a:pt x="5" y="4"/>
                    <a:pt x="6" y="4"/>
                  </a:cubicBezTo>
                  <a:cubicBezTo>
                    <a:pt x="7" y="4"/>
                    <a:pt x="8" y="5"/>
                    <a:pt x="8" y="6"/>
                  </a:cubicBezTo>
                  <a:cubicBezTo>
                    <a:pt x="10" y="6"/>
                    <a:pt x="10" y="6"/>
                    <a:pt x="10" y="6"/>
                  </a:cubicBezTo>
                  <a:cubicBezTo>
                    <a:pt x="12" y="6"/>
                    <a:pt x="12" y="6"/>
                    <a:pt x="12" y="6"/>
                  </a:cubicBezTo>
                  <a:cubicBezTo>
                    <a:pt x="12" y="3"/>
                    <a:pt x="9" y="0"/>
                    <a:pt x="6" y="0"/>
                  </a:cubicBezTo>
                  <a:cubicBezTo>
                    <a:pt x="3" y="0"/>
                    <a:pt x="0" y="3"/>
                    <a:pt x="0" y="6"/>
                  </a:cubicBezTo>
                  <a:cubicBezTo>
                    <a:pt x="0" y="10"/>
                    <a:pt x="3" y="13"/>
                    <a:pt x="6" y="13"/>
                  </a:cubicBezTo>
                  <a:cubicBezTo>
                    <a:pt x="9" y="13"/>
                    <a:pt x="12" y="10"/>
                    <a:pt x="12" y="6"/>
                  </a:cubicBezTo>
                  <a:lnTo>
                    <a:pt x="10" y="6"/>
                  </a:lnTo>
                  <a:close/>
                </a:path>
              </a:pathLst>
            </a:custGeom>
            <a:solidFill>
              <a:srgbClr val="000000"/>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8" name="Freeform 8"/>
            <p:cNvSpPr/>
            <p:nvPr/>
          </p:nvSpPr>
          <p:spPr>
            <a:xfrm>
              <a:off x="4419056" y="2780708"/>
              <a:ext cx="3203537" cy="211919"/>
            </a:xfrm>
            <a:custGeom>
              <a:avLst/>
              <a:gdLst/>
              <a:ahLst/>
              <a:cxnLst/>
              <a:rect l="l" t="t" r="r" b="b"/>
              <a:pathLst>
                <a:path w="677" h="45">
                  <a:moveTo>
                    <a:pt x="675" y="43"/>
                  </a:moveTo>
                  <a:cubicBezTo>
                    <a:pt x="675" y="41"/>
                    <a:pt x="675" y="41"/>
                    <a:pt x="675" y="41"/>
                  </a:cubicBezTo>
                  <a:cubicBezTo>
                    <a:pt x="4" y="41"/>
                    <a:pt x="4" y="41"/>
                    <a:pt x="4" y="41"/>
                  </a:cubicBezTo>
                  <a:cubicBezTo>
                    <a:pt x="4" y="25"/>
                    <a:pt x="4" y="25"/>
                    <a:pt x="4" y="25"/>
                  </a:cubicBezTo>
                  <a:cubicBezTo>
                    <a:pt x="4" y="19"/>
                    <a:pt x="6" y="14"/>
                    <a:pt x="10" y="10"/>
                  </a:cubicBezTo>
                  <a:cubicBezTo>
                    <a:pt x="14" y="7"/>
                    <a:pt x="19" y="4"/>
                    <a:pt x="24" y="4"/>
                  </a:cubicBezTo>
                  <a:cubicBezTo>
                    <a:pt x="653" y="4"/>
                    <a:pt x="653" y="4"/>
                    <a:pt x="653" y="4"/>
                  </a:cubicBezTo>
                  <a:cubicBezTo>
                    <a:pt x="659" y="4"/>
                    <a:pt x="664" y="7"/>
                    <a:pt x="667" y="10"/>
                  </a:cubicBezTo>
                  <a:cubicBezTo>
                    <a:pt x="671" y="14"/>
                    <a:pt x="673" y="19"/>
                    <a:pt x="673" y="25"/>
                  </a:cubicBezTo>
                  <a:cubicBezTo>
                    <a:pt x="673" y="43"/>
                    <a:pt x="673" y="43"/>
                    <a:pt x="673" y="43"/>
                  </a:cubicBezTo>
                  <a:cubicBezTo>
                    <a:pt x="675" y="43"/>
                    <a:pt x="675" y="43"/>
                    <a:pt x="675" y="43"/>
                  </a:cubicBezTo>
                  <a:cubicBezTo>
                    <a:pt x="675" y="41"/>
                    <a:pt x="675" y="41"/>
                    <a:pt x="675" y="41"/>
                  </a:cubicBezTo>
                  <a:cubicBezTo>
                    <a:pt x="675" y="43"/>
                    <a:pt x="675" y="43"/>
                    <a:pt x="675" y="43"/>
                  </a:cubicBezTo>
                  <a:cubicBezTo>
                    <a:pt x="677" y="43"/>
                    <a:pt x="677" y="43"/>
                    <a:pt x="677" y="43"/>
                  </a:cubicBezTo>
                  <a:cubicBezTo>
                    <a:pt x="677" y="25"/>
                    <a:pt x="677" y="25"/>
                    <a:pt x="677" y="25"/>
                  </a:cubicBezTo>
                  <a:cubicBezTo>
                    <a:pt x="677" y="11"/>
                    <a:pt x="667" y="0"/>
                    <a:pt x="653" y="0"/>
                  </a:cubicBezTo>
                  <a:cubicBezTo>
                    <a:pt x="24" y="0"/>
                    <a:pt x="24" y="0"/>
                    <a:pt x="24" y="0"/>
                  </a:cubicBezTo>
                  <a:cubicBezTo>
                    <a:pt x="11" y="0"/>
                    <a:pt x="0" y="11"/>
                    <a:pt x="0" y="25"/>
                  </a:cubicBezTo>
                  <a:cubicBezTo>
                    <a:pt x="0" y="45"/>
                    <a:pt x="0" y="45"/>
                    <a:pt x="0" y="45"/>
                  </a:cubicBezTo>
                  <a:cubicBezTo>
                    <a:pt x="677" y="45"/>
                    <a:pt x="677" y="45"/>
                    <a:pt x="677" y="45"/>
                  </a:cubicBezTo>
                  <a:cubicBezTo>
                    <a:pt x="677" y="43"/>
                    <a:pt x="677" y="43"/>
                    <a:pt x="677" y="43"/>
                  </a:cubicBezTo>
                  <a:cubicBezTo>
                    <a:pt x="675" y="43"/>
                    <a:pt x="675" y="43"/>
                    <a:pt x="675" y="43"/>
                  </a:cubicBezTo>
                </a:path>
              </a:pathLst>
            </a:custGeom>
            <a:solidFill>
              <a:srgbClr val="000000"/>
            </a:solidFill>
          </p:spPr>
          <p:txBody>
            <a:bodyPr vert="horz" wrap="square" lIns="91440" tIns="45720" rIns="91440" bIns="45720" anchor="t">
              <a:prstTxWarp prst="textNoShape">
                <a:avLst/>
              </a:prstTxWarp>
              <a:normAutofit fontScale="40000" lnSpcReduction="20000"/>
            </a:bodyPr>
            <a:lstStyle/>
            <a:p>
              <a:pPr marL="0" algn="l"/>
              <a:endParaRPr/>
            </a:p>
          </p:txBody>
        </p:sp>
        <p:sp>
          <p:nvSpPr>
            <p:cNvPr id="9" name="Freeform 9"/>
            <p:cNvSpPr/>
            <p:nvPr/>
          </p:nvSpPr>
          <p:spPr>
            <a:xfrm>
              <a:off x="4518134" y="2833000"/>
              <a:ext cx="176139" cy="112840"/>
            </a:xfrm>
            <a:custGeom>
              <a:avLst/>
              <a:gdLst/>
              <a:ahLst/>
              <a:cxnLst/>
              <a:rect l="l" t="t" r="r" b="b"/>
              <a:pathLst>
                <a:path w="64" h="41">
                  <a:moveTo>
                    <a:pt x="60" y="38"/>
                  </a:moveTo>
                  <a:lnTo>
                    <a:pt x="60" y="34"/>
                  </a:lnTo>
                  <a:lnTo>
                    <a:pt x="7" y="34"/>
                  </a:lnTo>
                  <a:lnTo>
                    <a:pt x="7" y="7"/>
                  </a:lnTo>
                  <a:lnTo>
                    <a:pt x="57" y="7"/>
                  </a:lnTo>
                  <a:lnTo>
                    <a:pt x="57" y="38"/>
                  </a:lnTo>
                  <a:lnTo>
                    <a:pt x="60" y="38"/>
                  </a:lnTo>
                  <a:lnTo>
                    <a:pt x="60" y="34"/>
                  </a:lnTo>
                  <a:lnTo>
                    <a:pt x="60" y="38"/>
                  </a:lnTo>
                  <a:lnTo>
                    <a:pt x="64" y="38"/>
                  </a:lnTo>
                  <a:lnTo>
                    <a:pt x="64" y="0"/>
                  </a:lnTo>
                  <a:lnTo>
                    <a:pt x="0" y="0"/>
                  </a:lnTo>
                  <a:lnTo>
                    <a:pt x="0" y="41"/>
                  </a:lnTo>
                  <a:lnTo>
                    <a:pt x="64" y="41"/>
                  </a:lnTo>
                  <a:lnTo>
                    <a:pt x="64" y="38"/>
                  </a:lnTo>
                  <a:lnTo>
                    <a:pt x="60" y="38"/>
                  </a:lnTo>
                  <a:close/>
                </a:path>
              </a:pathLst>
            </a:custGeom>
            <a:solidFill>
              <a:srgbClr val="000000"/>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10" name="Freeform 10"/>
            <p:cNvSpPr/>
            <p:nvPr/>
          </p:nvSpPr>
          <p:spPr>
            <a:xfrm>
              <a:off x="4749317" y="2841256"/>
              <a:ext cx="1348568" cy="96327"/>
            </a:xfrm>
            <a:custGeom>
              <a:avLst/>
              <a:gdLst/>
              <a:ahLst/>
              <a:cxnLst/>
              <a:rect l="l" t="t" r="r" b="b"/>
              <a:pathLst>
                <a:path w="490" h="35">
                  <a:moveTo>
                    <a:pt x="487" y="31"/>
                  </a:moveTo>
                  <a:lnTo>
                    <a:pt x="487" y="28"/>
                  </a:lnTo>
                  <a:lnTo>
                    <a:pt x="7" y="28"/>
                  </a:lnTo>
                  <a:lnTo>
                    <a:pt x="7" y="7"/>
                  </a:lnTo>
                  <a:lnTo>
                    <a:pt x="483" y="7"/>
                  </a:lnTo>
                  <a:lnTo>
                    <a:pt x="483" y="31"/>
                  </a:lnTo>
                  <a:lnTo>
                    <a:pt x="487" y="31"/>
                  </a:lnTo>
                  <a:lnTo>
                    <a:pt x="487" y="28"/>
                  </a:lnTo>
                  <a:lnTo>
                    <a:pt x="487" y="31"/>
                  </a:lnTo>
                  <a:lnTo>
                    <a:pt x="490" y="31"/>
                  </a:lnTo>
                  <a:lnTo>
                    <a:pt x="490" y="0"/>
                  </a:lnTo>
                  <a:lnTo>
                    <a:pt x="0" y="0"/>
                  </a:lnTo>
                  <a:lnTo>
                    <a:pt x="0" y="35"/>
                  </a:lnTo>
                  <a:lnTo>
                    <a:pt x="490" y="35"/>
                  </a:lnTo>
                  <a:lnTo>
                    <a:pt x="490" y="31"/>
                  </a:lnTo>
                  <a:lnTo>
                    <a:pt x="487" y="31"/>
                  </a:lnTo>
                  <a:close/>
                </a:path>
              </a:pathLst>
            </a:custGeom>
            <a:solidFill>
              <a:srgbClr val="000000"/>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11" name="Freeform 11"/>
            <p:cNvSpPr/>
            <p:nvPr/>
          </p:nvSpPr>
          <p:spPr>
            <a:xfrm>
              <a:off x="4465842" y="3055926"/>
              <a:ext cx="1018306" cy="1766899"/>
            </a:xfrm>
            <a:custGeom>
              <a:avLst/>
              <a:gdLst/>
              <a:ahLst/>
              <a:cxnLst/>
              <a:rect l="l" t="t" r="r" b="b"/>
              <a:pathLst>
                <a:path w="370" h="642">
                  <a:moveTo>
                    <a:pt x="366" y="639"/>
                  </a:moveTo>
                  <a:lnTo>
                    <a:pt x="366" y="635"/>
                  </a:lnTo>
                  <a:lnTo>
                    <a:pt x="7" y="635"/>
                  </a:lnTo>
                  <a:lnTo>
                    <a:pt x="7" y="7"/>
                  </a:lnTo>
                  <a:lnTo>
                    <a:pt x="363" y="7"/>
                  </a:lnTo>
                  <a:lnTo>
                    <a:pt x="363" y="639"/>
                  </a:lnTo>
                  <a:lnTo>
                    <a:pt x="366" y="639"/>
                  </a:lnTo>
                  <a:lnTo>
                    <a:pt x="366" y="635"/>
                  </a:lnTo>
                  <a:lnTo>
                    <a:pt x="366" y="639"/>
                  </a:lnTo>
                  <a:lnTo>
                    <a:pt x="370" y="639"/>
                  </a:lnTo>
                  <a:lnTo>
                    <a:pt x="370" y="0"/>
                  </a:lnTo>
                  <a:lnTo>
                    <a:pt x="0" y="0"/>
                  </a:lnTo>
                  <a:lnTo>
                    <a:pt x="0" y="642"/>
                  </a:lnTo>
                  <a:lnTo>
                    <a:pt x="370" y="642"/>
                  </a:lnTo>
                  <a:lnTo>
                    <a:pt x="370" y="639"/>
                  </a:lnTo>
                  <a:lnTo>
                    <a:pt x="366" y="639"/>
                  </a:lnTo>
                  <a:close/>
                </a:path>
              </a:pathLst>
            </a:custGeom>
            <a:solidFill>
              <a:srgbClr val="000000"/>
            </a:solidFill>
          </p:spPr>
          <p:txBody>
            <a:bodyPr vert="horz" wrap="square" lIns="91440" tIns="45720" rIns="91440" bIns="45720" anchor="t">
              <a:prstTxWarp prst="textNoShape">
                <a:avLst/>
              </a:prstTxWarp>
              <a:normAutofit/>
            </a:bodyPr>
            <a:lstStyle/>
            <a:p>
              <a:pPr marL="0" algn="l"/>
              <a:endParaRPr/>
            </a:p>
          </p:txBody>
        </p:sp>
        <p:sp>
          <p:nvSpPr>
            <p:cNvPr id="12" name="Freeform 12"/>
            <p:cNvSpPr/>
            <p:nvPr/>
          </p:nvSpPr>
          <p:spPr>
            <a:xfrm>
              <a:off x="4465842" y="3055926"/>
              <a:ext cx="1018306" cy="1766899"/>
            </a:xfrm>
            <a:custGeom>
              <a:avLst/>
              <a:gdLst/>
              <a:ahLst/>
              <a:cxnLst/>
              <a:rect l="l" t="t" r="r" b="b"/>
              <a:pathLst>
                <a:path w="370" h="642">
                  <a:moveTo>
                    <a:pt x="366" y="639"/>
                  </a:moveTo>
                  <a:lnTo>
                    <a:pt x="366" y="635"/>
                  </a:lnTo>
                  <a:lnTo>
                    <a:pt x="7" y="635"/>
                  </a:lnTo>
                  <a:lnTo>
                    <a:pt x="7" y="7"/>
                  </a:lnTo>
                  <a:lnTo>
                    <a:pt x="363" y="7"/>
                  </a:lnTo>
                  <a:lnTo>
                    <a:pt x="363" y="639"/>
                  </a:lnTo>
                  <a:lnTo>
                    <a:pt x="366" y="639"/>
                  </a:lnTo>
                  <a:lnTo>
                    <a:pt x="366" y="635"/>
                  </a:lnTo>
                  <a:lnTo>
                    <a:pt x="366" y="639"/>
                  </a:lnTo>
                  <a:lnTo>
                    <a:pt x="370" y="639"/>
                  </a:lnTo>
                  <a:lnTo>
                    <a:pt x="370" y="0"/>
                  </a:lnTo>
                  <a:lnTo>
                    <a:pt x="0" y="0"/>
                  </a:lnTo>
                  <a:lnTo>
                    <a:pt x="0" y="642"/>
                  </a:lnTo>
                  <a:lnTo>
                    <a:pt x="370" y="642"/>
                  </a:lnTo>
                  <a:lnTo>
                    <a:pt x="370" y="639"/>
                  </a:lnTo>
                  <a:lnTo>
                    <a:pt x="366" y="639"/>
                  </a:lnTo>
                </a:path>
              </a:pathLst>
            </a:custGeom>
            <a:noFill/>
          </p:spPr>
          <p:txBody>
            <a:bodyPr vert="horz" wrap="square" lIns="91440" tIns="45720" rIns="91440" bIns="45720" anchor="t">
              <a:prstTxWarp prst="textNoShape">
                <a:avLst/>
              </a:prstTxWarp>
              <a:normAutofit/>
            </a:bodyPr>
            <a:lstStyle/>
            <a:p>
              <a:pPr marL="0" algn="l"/>
              <a:endParaRPr/>
            </a:p>
          </p:txBody>
        </p:sp>
        <p:sp>
          <p:nvSpPr>
            <p:cNvPr id="13" name="Freeform 13"/>
            <p:cNvSpPr/>
            <p:nvPr/>
          </p:nvSpPr>
          <p:spPr>
            <a:xfrm>
              <a:off x="6805194" y="3650397"/>
              <a:ext cx="776115" cy="1172428"/>
            </a:xfrm>
            <a:custGeom>
              <a:avLst/>
              <a:gdLst/>
              <a:ahLst/>
              <a:cxnLst/>
              <a:rect l="l" t="t" r="r" b="b"/>
              <a:pathLst>
                <a:path w="282" h="426">
                  <a:moveTo>
                    <a:pt x="278" y="423"/>
                  </a:moveTo>
                  <a:lnTo>
                    <a:pt x="278" y="419"/>
                  </a:lnTo>
                  <a:lnTo>
                    <a:pt x="6" y="419"/>
                  </a:lnTo>
                  <a:lnTo>
                    <a:pt x="6" y="7"/>
                  </a:lnTo>
                  <a:lnTo>
                    <a:pt x="275" y="7"/>
                  </a:lnTo>
                  <a:lnTo>
                    <a:pt x="275" y="423"/>
                  </a:lnTo>
                  <a:lnTo>
                    <a:pt x="278" y="423"/>
                  </a:lnTo>
                  <a:lnTo>
                    <a:pt x="278" y="419"/>
                  </a:lnTo>
                  <a:lnTo>
                    <a:pt x="278" y="423"/>
                  </a:lnTo>
                  <a:lnTo>
                    <a:pt x="282" y="423"/>
                  </a:lnTo>
                  <a:lnTo>
                    <a:pt x="282" y="0"/>
                  </a:lnTo>
                  <a:lnTo>
                    <a:pt x="0" y="0"/>
                  </a:lnTo>
                  <a:lnTo>
                    <a:pt x="0" y="426"/>
                  </a:lnTo>
                  <a:lnTo>
                    <a:pt x="282" y="426"/>
                  </a:lnTo>
                  <a:lnTo>
                    <a:pt x="282" y="423"/>
                  </a:lnTo>
                  <a:lnTo>
                    <a:pt x="278" y="423"/>
                  </a:lnTo>
                  <a:close/>
                </a:path>
              </a:pathLst>
            </a:custGeom>
            <a:solidFill>
              <a:srgbClr val="000000"/>
            </a:solidFill>
          </p:spPr>
          <p:txBody>
            <a:bodyPr vert="horz" wrap="square" lIns="91440" tIns="45720" rIns="91440" bIns="45720" anchor="t">
              <a:prstTxWarp prst="textNoShape">
                <a:avLst/>
              </a:prstTxWarp>
              <a:normAutofit/>
            </a:bodyPr>
            <a:lstStyle/>
            <a:p>
              <a:pPr marL="0" algn="l"/>
              <a:endParaRPr/>
            </a:p>
          </p:txBody>
        </p:sp>
        <p:sp>
          <p:nvSpPr>
            <p:cNvPr id="14" name="Freeform 14"/>
            <p:cNvSpPr/>
            <p:nvPr/>
          </p:nvSpPr>
          <p:spPr>
            <a:xfrm>
              <a:off x="6805194" y="3055926"/>
              <a:ext cx="776115" cy="528418"/>
            </a:xfrm>
            <a:custGeom>
              <a:avLst/>
              <a:gdLst/>
              <a:ahLst/>
              <a:cxnLst/>
              <a:rect l="l" t="t" r="r" b="b"/>
              <a:pathLst>
                <a:path w="282" h="192">
                  <a:moveTo>
                    <a:pt x="278" y="3"/>
                  </a:moveTo>
                  <a:lnTo>
                    <a:pt x="278" y="0"/>
                  </a:lnTo>
                  <a:lnTo>
                    <a:pt x="0" y="0"/>
                  </a:lnTo>
                  <a:lnTo>
                    <a:pt x="0" y="192"/>
                  </a:lnTo>
                  <a:lnTo>
                    <a:pt x="282" y="192"/>
                  </a:lnTo>
                  <a:lnTo>
                    <a:pt x="282" y="0"/>
                  </a:lnTo>
                  <a:lnTo>
                    <a:pt x="278" y="0"/>
                  </a:lnTo>
                  <a:lnTo>
                    <a:pt x="278" y="3"/>
                  </a:lnTo>
                  <a:lnTo>
                    <a:pt x="275" y="3"/>
                  </a:lnTo>
                  <a:lnTo>
                    <a:pt x="275" y="185"/>
                  </a:lnTo>
                  <a:lnTo>
                    <a:pt x="6" y="185"/>
                  </a:lnTo>
                  <a:lnTo>
                    <a:pt x="6" y="7"/>
                  </a:lnTo>
                  <a:lnTo>
                    <a:pt x="278" y="7"/>
                  </a:lnTo>
                  <a:lnTo>
                    <a:pt x="278" y="3"/>
                  </a:lnTo>
                  <a:lnTo>
                    <a:pt x="275" y="3"/>
                  </a:lnTo>
                  <a:lnTo>
                    <a:pt x="278" y="3"/>
                  </a:lnTo>
                  <a:close/>
                </a:path>
              </a:pathLst>
            </a:custGeom>
            <a:solidFill>
              <a:srgbClr val="000000"/>
            </a:solidFill>
          </p:spPr>
          <p:txBody>
            <a:bodyPr vert="horz" wrap="square" lIns="91440" tIns="45720" rIns="91440" bIns="45720" anchor="t">
              <a:prstTxWarp prst="textNoShape">
                <a:avLst/>
              </a:prstTxWarp>
              <a:normAutofit/>
            </a:bodyPr>
            <a:lstStyle/>
            <a:p>
              <a:pPr marL="0" algn="l"/>
              <a:endParaRPr/>
            </a:p>
          </p:txBody>
        </p:sp>
        <p:sp>
          <p:nvSpPr>
            <p:cNvPr id="15" name="Freeform 15"/>
            <p:cNvSpPr/>
            <p:nvPr/>
          </p:nvSpPr>
          <p:spPr>
            <a:xfrm>
              <a:off x="5522679" y="3055926"/>
              <a:ext cx="1243985" cy="401818"/>
            </a:xfrm>
            <a:custGeom>
              <a:avLst/>
              <a:gdLst/>
              <a:ahLst/>
              <a:cxnLst/>
              <a:rect l="l" t="t" r="r" b="b"/>
              <a:pathLst>
                <a:path w="452" h="146">
                  <a:moveTo>
                    <a:pt x="448" y="142"/>
                  </a:moveTo>
                  <a:lnTo>
                    <a:pt x="448" y="139"/>
                  </a:lnTo>
                  <a:lnTo>
                    <a:pt x="6" y="139"/>
                  </a:lnTo>
                  <a:lnTo>
                    <a:pt x="6" y="7"/>
                  </a:lnTo>
                  <a:lnTo>
                    <a:pt x="445" y="7"/>
                  </a:lnTo>
                  <a:lnTo>
                    <a:pt x="445" y="142"/>
                  </a:lnTo>
                  <a:lnTo>
                    <a:pt x="448" y="142"/>
                  </a:lnTo>
                  <a:lnTo>
                    <a:pt x="448" y="139"/>
                  </a:lnTo>
                  <a:lnTo>
                    <a:pt x="448" y="142"/>
                  </a:lnTo>
                  <a:lnTo>
                    <a:pt x="452" y="142"/>
                  </a:lnTo>
                  <a:lnTo>
                    <a:pt x="452" y="0"/>
                  </a:lnTo>
                  <a:lnTo>
                    <a:pt x="0" y="0"/>
                  </a:lnTo>
                  <a:lnTo>
                    <a:pt x="0" y="146"/>
                  </a:lnTo>
                  <a:lnTo>
                    <a:pt x="452" y="146"/>
                  </a:lnTo>
                  <a:lnTo>
                    <a:pt x="452" y="142"/>
                  </a:lnTo>
                  <a:lnTo>
                    <a:pt x="448" y="142"/>
                  </a:lnTo>
                  <a:close/>
                </a:path>
              </a:pathLst>
            </a:custGeom>
            <a:solidFill>
              <a:srgbClr val="000000"/>
            </a:solidFill>
          </p:spPr>
          <p:txBody>
            <a:bodyPr vert="horz" wrap="square" lIns="91440" tIns="45720" rIns="91440" bIns="45720" anchor="t">
              <a:prstTxWarp prst="textNoShape">
                <a:avLst/>
              </a:prstTxWarp>
              <a:normAutofit lnSpcReduction="10000"/>
            </a:bodyPr>
            <a:lstStyle/>
            <a:p>
              <a:pPr marL="0" algn="l"/>
              <a:endParaRPr/>
            </a:p>
          </p:txBody>
        </p:sp>
        <p:sp>
          <p:nvSpPr>
            <p:cNvPr id="16" name="Freeform 16"/>
            <p:cNvSpPr/>
            <p:nvPr/>
          </p:nvSpPr>
          <p:spPr>
            <a:xfrm>
              <a:off x="5522679" y="3499028"/>
              <a:ext cx="1243985" cy="401818"/>
            </a:xfrm>
            <a:custGeom>
              <a:avLst/>
              <a:gdLst/>
              <a:ahLst/>
              <a:cxnLst/>
              <a:rect l="l" t="t" r="r" b="b"/>
              <a:pathLst>
                <a:path w="452" h="146">
                  <a:moveTo>
                    <a:pt x="448" y="143"/>
                  </a:moveTo>
                  <a:lnTo>
                    <a:pt x="448" y="139"/>
                  </a:lnTo>
                  <a:lnTo>
                    <a:pt x="6" y="139"/>
                  </a:lnTo>
                  <a:lnTo>
                    <a:pt x="6" y="7"/>
                  </a:lnTo>
                  <a:lnTo>
                    <a:pt x="445" y="7"/>
                  </a:lnTo>
                  <a:lnTo>
                    <a:pt x="445" y="143"/>
                  </a:lnTo>
                  <a:lnTo>
                    <a:pt x="448" y="143"/>
                  </a:lnTo>
                  <a:lnTo>
                    <a:pt x="448" y="139"/>
                  </a:lnTo>
                  <a:lnTo>
                    <a:pt x="448" y="143"/>
                  </a:lnTo>
                  <a:lnTo>
                    <a:pt x="452" y="143"/>
                  </a:lnTo>
                  <a:lnTo>
                    <a:pt x="452" y="0"/>
                  </a:lnTo>
                  <a:lnTo>
                    <a:pt x="0" y="0"/>
                  </a:lnTo>
                  <a:lnTo>
                    <a:pt x="0" y="146"/>
                  </a:lnTo>
                  <a:lnTo>
                    <a:pt x="452" y="146"/>
                  </a:lnTo>
                  <a:lnTo>
                    <a:pt x="452" y="143"/>
                  </a:lnTo>
                  <a:lnTo>
                    <a:pt x="448" y="143"/>
                  </a:lnTo>
                  <a:close/>
                </a:path>
              </a:pathLst>
            </a:custGeom>
            <a:solidFill>
              <a:srgbClr val="000000"/>
            </a:solidFill>
          </p:spPr>
          <p:txBody>
            <a:bodyPr vert="horz" wrap="square" lIns="91440" tIns="45720" rIns="91440" bIns="45720" anchor="t">
              <a:prstTxWarp prst="textNoShape">
                <a:avLst/>
              </a:prstTxWarp>
              <a:normAutofit lnSpcReduction="10000"/>
            </a:bodyPr>
            <a:lstStyle/>
            <a:p>
              <a:pPr marL="0" algn="l"/>
              <a:endParaRPr/>
            </a:p>
          </p:txBody>
        </p:sp>
        <p:sp>
          <p:nvSpPr>
            <p:cNvPr id="17" name="Freeform 17"/>
            <p:cNvSpPr/>
            <p:nvPr/>
          </p:nvSpPr>
          <p:spPr>
            <a:xfrm>
              <a:off x="5522679" y="3944881"/>
              <a:ext cx="1243985" cy="401818"/>
            </a:xfrm>
            <a:custGeom>
              <a:avLst/>
              <a:gdLst/>
              <a:ahLst/>
              <a:cxnLst/>
              <a:rect l="l" t="t" r="r" b="b"/>
              <a:pathLst>
                <a:path w="452" h="146">
                  <a:moveTo>
                    <a:pt x="448" y="142"/>
                  </a:moveTo>
                  <a:lnTo>
                    <a:pt x="448" y="139"/>
                  </a:lnTo>
                  <a:lnTo>
                    <a:pt x="6" y="139"/>
                  </a:lnTo>
                  <a:lnTo>
                    <a:pt x="6" y="6"/>
                  </a:lnTo>
                  <a:lnTo>
                    <a:pt x="445" y="6"/>
                  </a:lnTo>
                  <a:lnTo>
                    <a:pt x="445" y="142"/>
                  </a:lnTo>
                  <a:lnTo>
                    <a:pt x="448" y="142"/>
                  </a:lnTo>
                  <a:lnTo>
                    <a:pt x="448" y="139"/>
                  </a:lnTo>
                  <a:lnTo>
                    <a:pt x="448" y="142"/>
                  </a:lnTo>
                  <a:lnTo>
                    <a:pt x="452" y="142"/>
                  </a:lnTo>
                  <a:lnTo>
                    <a:pt x="452" y="0"/>
                  </a:lnTo>
                  <a:lnTo>
                    <a:pt x="0" y="0"/>
                  </a:lnTo>
                  <a:lnTo>
                    <a:pt x="0" y="146"/>
                  </a:lnTo>
                  <a:lnTo>
                    <a:pt x="452" y="146"/>
                  </a:lnTo>
                  <a:lnTo>
                    <a:pt x="452" y="142"/>
                  </a:lnTo>
                  <a:lnTo>
                    <a:pt x="448" y="142"/>
                  </a:lnTo>
                  <a:close/>
                </a:path>
              </a:pathLst>
            </a:custGeom>
            <a:solidFill>
              <a:srgbClr val="000000"/>
            </a:solidFill>
          </p:spPr>
          <p:txBody>
            <a:bodyPr vert="horz" wrap="square" lIns="91440" tIns="45720" rIns="91440" bIns="45720" anchor="t">
              <a:prstTxWarp prst="textNoShape">
                <a:avLst/>
              </a:prstTxWarp>
              <a:normAutofit lnSpcReduction="10000"/>
            </a:bodyPr>
            <a:lstStyle/>
            <a:p>
              <a:pPr marL="0" algn="l"/>
              <a:endParaRPr/>
            </a:p>
          </p:txBody>
        </p:sp>
        <p:sp>
          <p:nvSpPr>
            <p:cNvPr id="18" name="Freeform 18"/>
            <p:cNvSpPr/>
            <p:nvPr/>
          </p:nvSpPr>
          <p:spPr>
            <a:xfrm>
              <a:off x="5522679" y="4387981"/>
              <a:ext cx="1243985" cy="401818"/>
            </a:xfrm>
            <a:custGeom>
              <a:avLst/>
              <a:gdLst/>
              <a:ahLst/>
              <a:cxnLst/>
              <a:rect l="l" t="t" r="r" b="b"/>
              <a:pathLst>
                <a:path w="452" h="146">
                  <a:moveTo>
                    <a:pt x="448" y="143"/>
                  </a:moveTo>
                  <a:lnTo>
                    <a:pt x="448" y="139"/>
                  </a:lnTo>
                  <a:lnTo>
                    <a:pt x="6" y="139"/>
                  </a:lnTo>
                  <a:lnTo>
                    <a:pt x="6" y="7"/>
                  </a:lnTo>
                  <a:lnTo>
                    <a:pt x="445" y="7"/>
                  </a:lnTo>
                  <a:lnTo>
                    <a:pt x="445" y="143"/>
                  </a:lnTo>
                  <a:lnTo>
                    <a:pt x="448" y="143"/>
                  </a:lnTo>
                  <a:lnTo>
                    <a:pt x="448" y="139"/>
                  </a:lnTo>
                  <a:lnTo>
                    <a:pt x="448" y="143"/>
                  </a:lnTo>
                  <a:lnTo>
                    <a:pt x="452" y="143"/>
                  </a:lnTo>
                  <a:lnTo>
                    <a:pt x="452" y="0"/>
                  </a:lnTo>
                  <a:lnTo>
                    <a:pt x="0" y="0"/>
                  </a:lnTo>
                  <a:lnTo>
                    <a:pt x="0" y="146"/>
                  </a:lnTo>
                  <a:lnTo>
                    <a:pt x="452" y="146"/>
                  </a:lnTo>
                  <a:lnTo>
                    <a:pt x="452" y="143"/>
                  </a:lnTo>
                  <a:lnTo>
                    <a:pt x="448" y="143"/>
                  </a:lnTo>
                  <a:close/>
                </a:path>
              </a:pathLst>
            </a:custGeom>
            <a:solidFill>
              <a:srgbClr val="000000"/>
            </a:solidFill>
          </p:spPr>
          <p:txBody>
            <a:bodyPr vert="horz" wrap="square" lIns="91440" tIns="45720" rIns="91440" bIns="45720" anchor="t">
              <a:prstTxWarp prst="textNoShape">
                <a:avLst/>
              </a:prstTxWarp>
              <a:normAutofit lnSpcReduction="10000"/>
            </a:bodyPr>
            <a:lstStyle/>
            <a:p>
              <a:pPr marL="0" algn="l"/>
              <a:endParaRPr/>
            </a:p>
          </p:txBody>
        </p:sp>
        <p:sp>
          <p:nvSpPr>
            <p:cNvPr id="19" name="Freeform 19"/>
            <p:cNvSpPr/>
            <p:nvPr/>
          </p:nvSpPr>
          <p:spPr>
            <a:xfrm>
              <a:off x="4308969" y="2643099"/>
              <a:ext cx="3426462" cy="2325592"/>
            </a:xfrm>
            <a:custGeom>
              <a:avLst/>
              <a:gdLst/>
              <a:ahLst/>
              <a:cxnLst/>
              <a:rect l="l" t="t" r="r" b="b"/>
              <a:pathLst>
                <a:path w="724" h="492">
                  <a:moveTo>
                    <a:pt x="683" y="492"/>
                  </a:moveTo>
                  <a:cubicBezTo>
                    <a:pt x="40" y="492"/>
                    <a:pt x="40" y="492"/>
                    <a:pt x="40" y="492"/>
                  </a:cubicBezTo>
                  <a:cubicBezTo>
                    <a:pt x="18" y="492"/>
                    <a:pt x="0" y="474"/>
                    <a:pt x="0" y="452"/>
                  </a:cubicBezTo>
                  <a:cubicBezTo>
                    <a:pt x="0" y="41"/>
                    <a:pt x="0" y="41"/>
                    <a:pt x="0" y="41"/>
                  </a:cubicBezTo>
                  <a:cubicBezTo>
                    <a:pt x="0" y="19"/>
                    <a:pt x="18" y="0"/>
                    <a:pt x="40" y="0"/>
                  </a:cubicBezTo>
                  <a:cubicBezTo>
                    <a:pt x="683" y="0"/>
                    <a:pt x="683" y="0"/>
                    <a:pt x="683" y="0"/>
                  </a:cubicBezTo>
                  <a:cubicBezTo>
                    <a:pt x="706" y="0"/>
                    <a:pt x="724" y="19"/>
                    <a:pt x="724" y="41"/>
                  </a:cubicBezTo>
                  <a:cubicBezTo>
                    <a:pt x="724" y="452"/>
                    <a:pt x="724" y="452"/>
                    <a:pt x="724" y="452"/>
                  </a:cubicBezTo>
                  <a:cubicBezTo>
                    <a:pt x="724" y="474"/>
                    <a:pt x="706" y="492"/>
                    <a:pt x="683" y="492"/>
                  </a:cubicBezTo>
                </a:path>
              </a:pathLst>
            </a:custGeom>
            <a:solidFill>
              <a:srgbClr val="4D494A"/>
            </a:solidFill>
          </p:spPr>
          <p:txBody>
            <a:bodyPr vert="horz" wrap="square" lIns="91440" tIns="45720" rIns="91440" bIns="45720" anchor="t">
              <a:prstTxWarp prst="textNoShape">
                <a:avLst/>
              </a:prstTxWarp>
              <a:normAutofit/>
            </a:bodyPr>
            <a:lstStyle/>
            <a:p>
              <a:pPr marL="0" algn="l"/>
              <a:endParaRPr/>
            </a:p>
          </p:txBody>
        </p:sp>
        <p:sp>
          <p:nvSpPr>
            <p:cNvPr id="20" name="Freeform 20"/>
            <p:cNvSpPr/>
            <p:nvPr/>
          </p:nvSpPr>
          <p:spPr>
            <a:xfrm>
              <a:off x="4427312" y="2786212"/>
              <a:ext cx="3187023" cy="2097161"/>
            </a:xfrm>
            <a:custGeom>
              <a:avLst/>
              <a:gdLst/>
              <a:ahLst/>
              <a:cxnLst/>
              <a:rect l="l" t="t" r="r" b="b"/>
              <a:pathLst>
                <a:path w="673" h="444">
                  <a:moveTo>
                    <a:pt x="657" y="444"/>
                  </a:moveTo>
                  <a:cubicBezTo>
                    <a:pt x="17" y="444"/>
                    <a:pt x="17" y="444"/>
                    <a:pt x="17" y="444"/>
                  </a:cubicBezTo>
                  <a:cubicBezTo>
                    <a:pt x="8" y="444"/>
                    <a:pt x="0" y="436"/>
                    <a:pt x="0" y="427"/>
                  </a:cubicBezTo>
                  <a:cubicBezTo>
                    <a:pt x="0" y="16"/>
                    <a:pt x="0" y="16"/>
                    <a:pt x="0" y="16"/>
                  </a:cubicBezTo>
                  <a:cubicBezTo>
                    <a:pt x="0" y="7"/>
                    <a:pt x="8" y="0"/>
                    <a:pt x="17" y="0"/>
                  </a:cubicBezTo>
                  <a:cubicBezTo>
                    <a:pt x="657" y="0"/>
                    <a:pt x="657" y="0"/>
                    <a:pt x="657" y="0"/>
                  </a:cubicBezTo>
                  <a:cubicBezTo>
                    <a:pt x="666" y="0"/>
                    <a:pt x="673" y="7"/>
                    <a:pt x="673" y="16"/>
                  </a:cubicBezTo>
                  <a:cubicBezTo>
                    <a:pt x="673" y="427"/>
                    <a:pt x="673" y="427"/>
                    <a:pt x="673" y="427"/>
                  </a:cubicBezTo>
                  <a:cubicBezTo>
                    <a:pt x="673" y="436"/>
                    <a:pt x="666" y="444"/>
                    <a:pt x="657" y="444"/>
                  </a:cubicBezTo>
                </a:path>
              </a:pathLst>
            </a:custGeom>
            <a:solidFill>
              <a:srgbClr val="FFFFFF"/>
            </a:solidFill>
          </p:spPr>
          <p:txBody>
            <a:bodyPr vert="horz" wrap="square" lIns="91440" tIns="45720" rIns="91440" bIns="45720" anchor="t">
              <a:prstTxWarp prst="textNoShape">
                <a:avLst/>
              </a:prstTxWarp>
              <a:normAutofit/>
            </a:bodyPr>
            <a:lstStyle/>
            <a:p>
              <a:pPr marL="0" algn="l"/>
              <a:endParaRPr/>
            </a:p>
          </p:txBody>
        </p:sp>
        <p:sp>
          <p:nvSpPr>
            <p:cNvPr id="21" name="AutoShape 21"/>
            <p:cNvSpPr/>
            <p:nvPr/>
          </p:nvSpPr>
          <p:spPr>
            <a:xfrm>
              <a:off x="4683265" y="4965938"/>
              <a:ext cx="2688878" cy="35779"/>
            </a:xfrm>
            <a:prstGeom prst="rect">
              <a:avLst/>
            </a:prstGeom>
            <a:solidFill>
              <a:srgbClr val="232323"/>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22" name="Freeform 22"/>
            <p:cNvSpPr/>
            <p:nvPr/>
          </p:nvSpPr>
          <p:spPr>
            <a:xfrm>
              <a:off x="4223650" y="5084283"/>
              <a:ext cx="407323" cy="434844"/>
            </a:xfrm>
            <a:custGeom>
              <a:avLst/>
              <a:gdLst/>
              <a:ahLst/>
              <a:cxnLst/>
              <a:rect l="l" t="t" r="r" b="b"/>
              <a:pathLst>
                <a:path w="148" h="158">
                  <a:moveTo>
                    <a:pt x="42" y="0"/>
                  </a:moveTo>
                  <a:lnTo>
                    <a:pt x="148" y="0"/>
                  </a:lnTo>
                  <a:lnTo>
                    <a:pt x="116" y="158"/>
                  </a:lnTo>
                  <a:lnTo>
                    <a:pt x="0" y="158"/>
                  </a:lnTo>
                  <a:lnTo>
                    <a:pt x="42" y="0"/>
                  </a:lnTo>
                  <a:close/>
                </a:path>
              </a:pathLst>
            </a:custGeom>
            <a:solidFill>
              <a:srgbClr val="C3C3C3"/>
            </a:solidFill>
          </p:spPr>
          <p:txBody>
            <a:bodyPr vert="horz" wrap="square" lIns="91440" tIns="45720" rIns="91440" bIns="45720" anchor="t">
              <a:prstTxWarp prst="textNoShape">
                <a:avLst/>
              </a:prstTxWarp>
              <a:normAutofit/>
            </a:bodyPr>
            <a:lstStyle/>
            <a:p>
              <a:pPr marL="0" algn="l"/>
              <a:endParaRPr/>
            </a:p>
          </p:txBody>
        </p:sp>
        <p:sp>
          <p:nvSpPr>
            <p:cNvPr id="23" name="Freeform 23"/>
            <p:cNvSpPr/>
            <p:nvPr/>
          </p:nvSpPr>
          <p:spPr>
            <a:xfrm>
              <a:off x="7418931" y="5100796"/>
              <a:ext cx="401818" cy="418331"/>
            </a:xfrm>
            <a:custGeom>
              <a:avLst/>
              <a:gdLst/>
              <a:ahLst/>
              <a:cxnLst/>
              <a:rect l="l" t="t" r="r" b="b"/>
              <a:pathLst>
                <a:path w="146" h="152">
                  <a:moveTo>
                    <a:pt x="0" y="0"/>
                  </a:moveTo>
                  <a:lnTo>
                    <a:pt x="31" y="152"/>
                  </a:lnTo>
                  <a:lnTo>
                    <a:pt x="146" y="152"/>
                  </a:lnTo>
                  <a:lnTo>
                    <a:pt x="108" y="0"/>
                  </a:lnTo>
                  <a:lnTo>
                    <a:pt x="0" y="0"/>
                  </a:lnTo>
                  <a:close/>
                </a:path>
              </a:pathLst>
            </a:custGeom>
            <a:solidFill>
              <a:srgbClr val="C3C3C3"/>
            </a:solidFill>
          </p:spPr>
          <p:txBody>
            <a:bodyPr vert="horz" wrap="square" lIns="91440" tIns="45720" rIns="91440" bIns="45720" anchor="t">
              <a:prstTxWarp prst="textNoShape">
                <a:avLst/>
              </a:prstTxWarp>
              <a:normAutofit lnSpcReduction="10000"/>
            </a:bodyPr>
            <a:lstStyle/>
            <a:p>
              <a:pPr marL="0" algn="l"/>
              <a:endParaRPr/>
            </a:p>
          </p:txBody>
        </p:sp>
        <p:sp>
          <p:nvSpPr>
            <p:cNvPr id="24" name="Freeform 24"/>
            <p:cNvSpPr/>
            <p:nvPr/>
          </p:nvSpPr>
          <p:spPr>
            <a:xfrm>
              <a:off x="5464884" y="5585179"/>
              <a:ext cx="1131145" cy="264209"/>
            </a:xfrm>
            <a:custGeom>
              <a:avLst/>
              <a:gdLst/>
              <a:ahLst/>
              <a:cxnLst/>
              <a:rect l="l" t="t" r="r" b="b"/>
              <a:pathLst>
                <a:path w="239" h="56">
                  <a:moveTo>
                    <a:pt x="228" y="56"/>
                  </a:moveTo>
                  <a:cubicBezTo>
                    <a:pt x="11" y="56"/>
                    <a:pt x="11" y="56"/>
                    <a:pt x="11" y="56"/>
                  </a:cubicBezTo>
                  <a:cubicBezTo>
                    <a:pt x="5" y="56"/>
                    <a:pt x="0" y="50"/>
                    <a:pt x="0" y="44"/>
                  </a:cubicBezTo>
                  <a:cubicBezTo>
                    <a:pt x="3" y="10"/>
                    <a:pt x="3" y="10"/>
                    <a:pt x="3" y="10"/>
                  </a:cubicBezTo>
                  <a:cubicBezTo>
                    <a:pt x="3" y="4"/>
                    <a:pt x="8" y="0"/>
                    <a:pt x="14" y="0"/>
                  </a:cubicBezTo>
                  <a:cubicBezTo>
                    <a:pt x="226" y="1"/>
                    <a:pt x="226" y="1"/>
                    <a:pt x="226" y="1"/>
                  </a:cubicBezTo>
                  <a:cubicBezTo>
                    <a:pt x="231" y="1"/>
                    <a:pt x="236" y="6"/>
                    <a:pt x="236" y="11"/>
                  </a:cubicBezTo>
                  <a:cubicBezTo>
                    <a:pt x="239" y="44"/>
                    <a:pt x="239" y="44"/>
                    <a:pt x="239" y="44"/>
                  </a:cubicBezTo>
                  <a:cubicBezTo>
                    <a:pt x="239" y="50"/>
                    <a:pt x="234" y="56"/>
                    <a:pt x="228" y="56"/>
                  </a:cubicBezTo>
                </a:path>
              </a:pathLst>
            </a:custGeom>
            <a:solidFill>
              <a:srgbClr val="C3C3C3"/>
            </a:solidFill>
          </p:spPr>
          <p:txBody>
            <a:bodyPr vert="horz" wrap="square" lIns="91440" tIns="45720" rIns="91440" bIns="45720" anchor="t">
              <a:prstTxWarp prst="textNoShape">
                <a:avLst/>
              </a:prstTxWarp>
              <a:normAutofit fontScale="62500" lnSpcReduction="20000"/>
            </a:bodyPr>
            <a:lstStyle/>
            <a:p>
              <a:pPr marL="0" algn="l"/>
              <a:endParaRPr/>
            </a:p>
          </p:txBody>
        </p:sp>
        <p:sp>
          <p:nvSpPr>
            <p:cNvPr id="25" name="AutoShape 25"/>
            <p:cNvSpPr/>
            <p:nvPr/>
          </p:nvSpPr>
          <p:spPr>
            <a:xfrm>
              <a:off x="6009815" y="2700896"/>
              <a:ext cx="35777" cy="38531"/>
            </a:xfrm>
            <a:prstGeom prst="ellipse">
              <a:avLst/>
            </a:prstGeom>
            <a:solidFill>
              <a:srgbClr val="989898"/>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26" name="Freeform 26"/>
            <p:cNvSpPr/>
            <p:nvPr/>
          </p:nvSpPr>
          <p:spPr>
            <a:xfrm>
              <a:off x="4702530" y="5092538"/>
              <a:ext cx="162378" cy="33026"/>
            </a:xfrm>
            <a:custGeom>
              <a:avLst/>
              <a:gdLst/>
              <a:ahLst/>
              <a:cxnLst/>
              <a:rect l="l" t="t" r="r" b="b"/>
              <a:pathLst>
                <a:path w="34" h="7">
                  <a:moveTo>
                    <a:pt x="30" y="7"/>
                  </a:moveTo>
                  <a:cubicBezTo>
                    <a:pt x="3" y="7"/>
                    <a:pt x="3" y="7"/>
                    <a:pt x="3" y="7"/>
                  </a:cubicBezTo>
                  <a:cubicBezTo>
                    <a:pt x="1" y="7"/>
                    <a:pt x="0" y="6"/>
                    <a:pt x="0" y="3"/>
                  </a:cubicBezTo>
                  <a:cubicBezTo>
                    <a:pt x="0" y="3"/>
                    <a:pt x="0" y="3"/>
                    <a:pt x="0" y="3"/>
                  </a:cubicBezTo>
                  <a:cubicBezTo>
                    <a:pt x="0" y="1"/>
                    <a:pt x="1" y="0"/>
                    <a:pt x="3" y="0"/>
                  </a:cubicBezTo>
                  <a:cubicBezTo>
                    <a:pt x="30" y="0"/>
                    <a:pt x="30" y="0"/>
                    <a:pt x="30" y="0"/>
                  </a:cubicBezTo>
                  <a:cubicBezTo>
                    <a:pt x="32" y="0"/>
                    <a:pt x="34" y="1"/>
                    <a:pt x="34" y="3"/>
                  </a:cubicBezTo>
                  <a:cubicBezTo>
                    <a:pt x="34" y="3"/>
                    <a:pt x="34" y="3"/>
                    <a:pt x="34" y="3"/>
                  </a:cubicBezTo>
                  <a:cubicBezTo>
                    <a:pt x="34" y="6"/>
                    <a:pt x="32" y="7"/>
                    <a:pt x="30" y="7"/>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27" name="Freeform 27"/>
            <p:cNvSpPr/>
            <p:nvPr/>
          </p:nvSpPr>
          <p:spPr>
            <a:xfrm>
              <a:off x="4675008" y="5235652"/>
              <a:ext cx="250447" cy="60548"/>
            </a:xfrm>
            <a:custGeom>
              <a:avLst/>
              <a:gdLst/>
              <a:ahLst/>
              <a:cxnLst/>
              <a:rect l="l" t="t" r="r" b="b"/>
              <a:pathLst>
                <a:path w="53" h="13">
                  <a:moveTo>
                    <a:pt x="48" y="13"/>
                  </a:moveTo>
                  <a:cubicBezTo>
                    <a:pt x="5" y="13"/>
                    <a:pt x="5" y="13"/>
                    <a:pt x="5" y="13"/>
                  </a:cubicBezTo>
                  <a:cubicBezTo>
                    <a:pt x="2" y="13"/>
                    <a:pt x="0" y="10"/>
                    <a:pt x="0" y="7"/>
                  </a:cubicBezTo>
                  <a:cubicBezTo>
                    <a:pt x="0" y="6"/>
                    <a:pt x="0" y="6"/>
                    <a:pt x="0" y="6"/>
                  </a:cubicBezTo>
                  <a:cubicBezTo>
                    <a:pt x="0" y="3"/>
                    <a:pt x="2" y="0"/>
                    <a:pt x="5" y="0"/>
                  </a:cubicBezTo>
                  <a:cubicBezTo>
                    <a:pt x="48" y="0"/>
                    <a:pt x="48" y="0"/>
                    <a:pt x="48" y="0"/>
                  </a:cubicBezTo>
                  <a:cubicBezTo>
                    <a:pt x="51" y="0"/>
                    <a:pt x="53" y="3"/>
                    <a:pt x="53" y="6"/>
                  </a:cubicBezTo>
                  <a:cubicBezTo>
                    <a:pt x="53" y="7"/>
                    <a:pt x="53" y="7"/>
                    <a:pt x="53" y="7"/>
                  </a:cubicBezTo>
                  <a:cubicBezTo>
                    <a:pt x="53" y="10"/>
                    <a:pt x="51" y="13"/>
                    <a:pt x="48" y="13"/>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28" name="Freeform 28"/>
            <p:cNvSpPr/>
            <p:nvPr/>
          </p:nvSpPr>
          <p:spPr>
            <a:xfrm>
              <a:off x="4977747" y="5318217"/>
              <a:ext cx="165131" cy="63301"/>
            </a:xfrm>
            <a:custGeom>
              <a:avLst/>
              <a:gdLst/>
              <a:ahLst/>
              <a:cxnLst/>
              <a:rect l="l" t="t" r="r" b="b"/>
              <a:pathLst>
                <a:path w="35" h="13">
                  <a:moveTo>
                    <a:pt x="29" y="13"/>
                  </a:moveTo>
                  <a:cubicBezTo>
                    <a:pt x="6" y="13"/>
                    <a:pt x="6" y="13"/>
                    <a:pt x="6" y="13"/>
                  </a:cubicBezTo>
                  <a:cubicBezTo>
                    <a:pt x="3" y="13"/>
                    <a:pt x="0" y="10"/>
                    <a:pt x="0" y="7"/>
                  </a:cubicBezTo>
                  <a:cubicBezTo>
                    <a:pt x="0" y="6"/>
                    <a:pt x="0" y="6"/>
                    <a:pt x="0" y="6"/>
                  </a:cubicBezTo>
                  <a:cubicBezTo>
                    <a:pt x="0" y="3"/>
                    <a:pt x="3" y="0"/>
                    <a:pt x="6" y="0"/>
                  </a:cubicBezTo>
                  <a:cubicBezTo>
                    <a:pt x="29" y="0"/>
                    <a:pt x="29" y="0"/>
                    <a:pt x="29" y="0"/>
                  </a:cubicBezTo>
                  <a:cubicBezTo>
                    <a:pt x="32" y="0"/>
                    <a:pt x="35" y="3"/>
                    <a:pt x="35" y="6"/>
                  </a:cubicBezTo>
                  <a:cubicBezTo>
                    <a:pt x="35" y="7"/>
                    <a:pt x="35" y="7"/>
                    <a:pt x="35" y="7"/>
                  </a:cubicBezTo>
                  <a:cubicBezTo>
                    <a:pt x="35" y="10"/>
                    <a:pt x="32" y="13"/>
                    <a:pt x="29" y="13"/>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29" name="Freeform 29"/>
            <p:cNvSpPr/>
            <p:nvPr/>
          </p:nvSpPr>
          <p:spPr>
            <a:xfrm>
              <a:off x="5492406" y="5403536"/>
              <a:ext cx="927484" cy="66052"/>
            </a:xfrm>
            <a:custGeom>
              <a:avLst/>
              <a:gdLst/>
              <a:ahLst/>
              <a:cxnLst/>
              <a:rect l="l" t="t" r="r" b="b"/>
              <a:pathLst>
                <a:path w="196" h="14">
                  <a:moveTo>
                    <a:pt x="191" y="14"/>
                  </a:moveTo>
                  <a:cubicBezTo>
                    <a:pt x="5" y="14"/>
                    <a:pt x="5" y="14"/>
                    <a:pt x="5" y="14"/>
                  </a:cubicBezTo>
                  <a:cubicBezTo>
                    <a:pt x="2" y="14"/>
                    <a:pt x="0" y="12"/>
                    <a:pt x="0" y="9"/>
                  </a:cubicBezTo>
                  <a:cubicBezTo>
                    <a:pt x="0" y="6"/>
                    <a:pt x="0" y="6"/>
                    <a:pt x="0" y="6"/>
                  </a:cubicBezTo>
                  <a:cubicBezTo>
                    <a:pt x="0" y="3"/>
                    <a:pt x="2" y="0"/>
                    <a:pt x="5" y="0"/>
                  </a:cubicBezTo>
                  <a:cubicBezTo>
                    <a:pt x="191" y="0"/>
                    <a:pt x="191" y="0"/>
                    <a:pt x="191" y="0"/>
                  </a:cubicBezTo>
                  <a:cubicBezTo>
                    <a:pt x="194" y="0"/>
                    <a:pt x="196" y="3"/>
                    <a:pt x="196" y="6"/>
                  </a:cubicBezTo>
                  <a:cubicBezTo>
                    <a:pt x="196" y="9"/>
                    <a:pt x="196" y="9"/>
                    <a:pt x="196" y="9"/>
                  </a:cubicBezTo>
                  <a:cubicBezTo>
                    <a:pt x="196" y="12"/>
                    <a:pt x="194" y="14"/>
                    <a:pt x="191" y="14"/>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30" name="Freeform 30"/>
            <p:cNvSpPr/>
            <p:nvPr/>
          </p:nvSpPr>
          <p:spPr>
            <a:xfrm>
              <a:off x="5148383" y="5235652"/>
              <a:ext cx="165131" cy="60548"/>
            </a:xfrm>
            <a:custGeom>
              <a:avLst/>
              <a:gdLst/>
              <a:ahLst/>
              <a:cxnLst/>
              <a:rect l="l" t="t" r="r" b="b"/>
              <a:pathLst>
                <a:path w="35" h="13">
                  <a:moveTo>
                    <a:pt x="29" y="13"/>
                  </a:moveTo>
                  <a:cubicBezTo>
                    <a:pt x="6" y="13"/>
                    <a:pt x="6" y="13"/>
                    <a:pt x="6" y="13"/>
                  </a:cubicBezTo>
                  <a:cubicBezTo>
                    <a:pt x="3" y="13"/>
                    <a:pt x="0" y="10"/>
                    <a:pt x="0" y="7"/>
                  </a:cubicBezTo>
                  <a:cubicBezTo>
                    <a:pt x="0" y="6"/>
                    <a:pt x="0" y="6"/>
                    <a:pt x="0" y="6"/>
                  </a:cubicBezTo>
                  <a:cubicBezTo>
                    <a:pt x="0" y="3"/>
                    <a:pt x="3" y="0"/>
                    <a:pt x="6" y="0"/>
                  </a:cubicBezTo>
                  <a:cubicBezTo>
                    <a:pt x="29" y="0"/>
                    <a:pt x="29" y="0"/>
                    <a:pt x="29" y="0"/>
                  </a:cubicBezTo>
                  <a:cubicBezTo>
                    <a:pt x="32" y="0"/>
                    <a:pt x="35" y="3"/>
                    <a:pt x="35" y="6"/>
                  </a:cubicBezTo>
                  <a:cubicBezTo>
                    <a:pt x="35" y="7"/>
                    <a:pt x="35" y="7"/>
                    <a:pt x="35" y="7"/>
                  </a:cubicBezTo>
                  <a:cubicBezTo>
                    <a:pt x="35" y="10"/>
                    <a:pt x="32" y="13"/>
                    <a:pt x="29" y="13"/>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31" name="Freeform 31"/>
            <p:cNvSpPr/>
            <p:nvPr/>
          </p:nvSpPr>
          <p:spPr>
            <a:xfrm>
              <a:off x="5341035" y="5235652"/>
              <a:ext cx="162378" cy="60548"/>
            </a:xfrm>
            <a:custGeom>
              <a:avLst/>
              <a:gdLst/>
              <a:ahLst/>
              <a:cxnLst/>
              <a:rect l="l" t="t" r="r" b="b"/>
              <a:pathLst>
                <a:path w="34" h="13">
                  <a:moveTo>
                    <a:pt x="29" y="13"/>
                  </a:moveTo>
                  <a:cubicBezTo>
                    <a:pt x="5" y="13"/>
                    <a:pt x="5" y="13"/>
                    <a:pt x="5" y="13"/>
                  </a:cubicBezTo>
                  <a:cubicBezTo>
                    <a:pt x="2" y="13"/>
                    <a:pt x="0" y="10"/>
                    <a:pt x="0" y="7"/>
                  </a:cubicBezTo>
                  <a:cubicBezTo>
                    <a:pt x="0" y="6"/>
                    <a:pt x="0" y="6"/>
                    <a:pt x="0" y="6"/>
                  </a:cubicBezTo>
                  <a:cubicBezTo>
                    <a:pt x="0" y="3"/>
                    <a:pt x="2" y="0"/>
                    <a:pt x="5" y="0"/>
                  </a:cubicBezTo>
                  <a:cubicBezTo>
                    <a:pt x="29" y="0"/>
                    <a:pt x="29" y="0"/>
                    <a:pt x="29" y="0"/>
                  </a:cubicBezTo>
                  <a:cubicBezTo>
                    <a:pt x="32" y="0"/>
                    <a:pt x="34" y="3"/>
                    <a:pt x="34" y="6"/>
                  </a:cubicBezTo>
                  <a:cubicBezTo>
                    <a:pt x="34" y="7"/>
                    <a:pt x="34" y="7"/>
                    <a:pt x="34" y="7"/>
                  </a:cubicBezTo>
                  <a:cubicBezTo>
                    <a:pt x="34" y="10"/>
                    <a:pt x="32" y="13"/>
                    <a:pt x="29" y="13"/>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32" name="Freeform 32"/>
            <p:cNvSpPr/>
            <p:nvPr/>
          </p:nvSpPr>
          <p:spPr>
            <a:xfrm>
              <a:off x="5530936" y="5235652"/>
              <a:ext cx="159626" cy="60548"/>
            </a:xfrm>
            <a:custGeom>
              <a:avLst/>
              <a:gdLst/>
              <a:ahLst/>
              <a:cxnLst/>
              <a:rect l="l" t="t" r="r" b="b"/>
              <a:pathLst>
                <a:path w="34" h="13">
                  <a:moveTo>
                    <a:pt x="29" y="13"/>
                  </a:moveTo>
                  <a:cubicBezTo>
                    <a:pt x="6" y="13"/>
                    <a:pt x="6" y="13"/>
                    <a:pt x="6" y="13"/>
                  </a:cubicBezTo>
                  <a:cubicBezTo>
                    <a:pt x="3" y="13"/>
                    <a:pt x="0" y="10"/>
                    <a:pt x="0" y="7"/>
                  </a:cubicBezTo>
                  <a:cubicBezTo>
                    <a:pt x="0" y="6"/>
                    <a:pt x="0" y="6"/>
                    <a:pt x="0" y="6"/>
                  </a:cubicBezTo>
                  <a:cubicBezTo>
                    <a:pt x="0" y="3"/>
                    <a:pt x="3" y="0"/>
                    <a:pt x="6" y="0"/>
                  </a:cubicBezTo>
                  <a:cubicBezTo>
                    <a:pt x="29" y="0"/>
                    <a:pt x="29" y="0"/>
                    <a:pt x="29" y="0"/>
                  </a:cubicBezTo>
                  <a:cubicBezTo>
                    <a:pt x="32" y="0"/>
                    <a:pt x="34" y="3"/>
                    <a:pt x="34" y="6"/>
                  </a:cubicBezTo>
                  <a:cubicBezTo>
                    <a:pt x="34" y="7"/>
                    <a:pt x="34" y="7"/>
                    <a:pt x="34" y="7"/>
                  </a:cubicBezTo>
                  <a:cubicBezTo>
                    <a:pt x="34" y="10"/>
                    <a:pt x="32" y="13"/>
                    <a:pt x="29" y="13"/>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33" name="Freeform 33"/>
            <p:cNvSpPr/>
            <p:nvPr/>
          </p:nvSpPr>
          <p:spPr>
            <a:xfrm>
              <a:off x="6865742" y="5235652"/>
              <a:ext cx="159626" cy="60548"/>
            </a:xfrm>
            <a:custGeom>
              <a:avLst/>
              <a:gdLst/>
              <a:ahLst/>
              <a:cxnLst/>
              <a:rect l="l" t="t" r="r" b="b"/>
              <a:pathLst>
                <a:path w="34" h="13">
                  <a:moveTo>
                    <a:pt x="29" y="13"/>
                  </a:moveTo>
                  <a:cubicBezTo>
                    <a:pt x="6" y="13"/>
                    <a:pt x="6" y="13"/>
                    <a:pt x="6" y="13"/>
                  </a:cubicBezTo>
                  <a:cubicBezTo>
                    <a:pt x="3" y="13"/>
                    <a:pt x="0" y="10"/>
                    <a:pt x="0" y="7"/>
                  </a:cubicBezTo>
                  <a:cubicBezTo>
                    <a:pt x="0" y="6"/>
                    <a:pt x="0" y="6"/>
                    <a:pt x="0" y="6"/>
                  </a:cubicBezTo>
                  <a:cubicBezTo>
                    <a:pt x="0" y="3"/>
                    <a:pt x="3" y="0"/>
                    <a:pt x="6" y="0"/>
                  </a:cubicBezTo>
                  <a:cubicBezTo>
                    <a:pt x="29" y="0"/>
                    <a:pt x="29" y="0"/>
                    <a:pt x="29" y="0"/>
                  </a:cubicBezTo>
                  <a:cubicBezTo>
                    <a:pt x="32" y="0"/>
                    <a:pt x="34" y="3"/>
                    <a:pt x="34" y="6"/>
                  </a:cubicBezTo>
                  <a:cubicBezTo>
                    <a:pt x="34" y="7"/>
                    <a:pt x="34" y="7"/>
                    <a:pt x="34" y="7"/>
                  </a:cubicBezTo>
                  <a:cubicBezTo>
                    <a:pt x="34" y="10"/>
                    <a:pt x="32" y="13"/>
                    <a:pt x="29" y="13"/>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34" name="Freeform 34"/>
            <p:cNvSpPr/>
            <p:nvPr/>
          </p:nvSpPr>
          <p:spPr>
            <a:xfrm>
              <a:off x="7055644" y="5235652"/>
              <a:ext cx="165131" cy="60548"/>
            </a:xfrm>
            <a:custGeom>
              <a:avLst/>
              <a:gdLst/>
              <a:ahLst/>
              <a:cxnLst/>
              <a:rect l="l" t="t" r="r" b="b"/>
              <a:pathLst>
                <a:path w="35" h="13">
                  <a:moveTo>
                    <a:pt x="29" y="13"/>
                  </a:moveTo>
                  <a:cubicBezTo>
                    <a:pt x="6" y="13"/>
                    <a:pt x="6" y="13"/>
                    <a:pt x="6" y="13"/>
                  </a:cubicBezTo>
                  <a:cubicBezTo>
                    <a:pt x="3" y="13"/>
                    <a:pt x="0" y="10"/>
                    <a:pt x="0" y="7"/>
                  </a:cubicBezTo>
                  <a:cubicBezTo>
                    <a:pt x="0" y="6"/>
                    <a:pt x="0" y="6"/>
                    <a:pt x="0" y="6"/>
                  </a:cubicBezTo>
                  <a:cubicBezTo>
                    <a:pt x="0" y="3"/>
                    <a:pt x="3" y="0"/>
                    <a:pt x="6" y="0"/>
                  </a:cubicBezTo>
                  <a:cubicBezTo>
                    <a:pt x="29" y="0"/>
                    <a:pt x="29" y="0"/>
                    <a:pt x="29" y="0"/>
                  </a:cubicBezTo>
                  <a:cubicBezTo>
                    <a:pt x="32" y="0"/>
                    <a:pt x="35" y="3"/>
                    <a:pt x="35" y="6"/>
                  </a:cubicBezTo>
                  <a:cubicBezTo>
                    <a:pt x="35" y="7"/>
                    <a:pt x="35" y="7"/>
                    <a:pt x="35" y="7"/>
                  </a:cubicBezTo>
                  <a:cubicBezTo>
                    <a:pt x="35" y="10"/>
                    <a:pt x="32" y="13"/>
                    <a:pt x="29" y="13"/>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35" name="Freeform 35"/>
            <p:cNvSpPr/>
            <p:nvPr/>
          </p:nvSpPr>
          <p:spPr>
            <a:xfrm>
              <a:off x="7253800" y="5238405"/>
              <a:ext cx="137609" cy="137609"/>
            </a:xfrm>
            <a:custGeom>
              <a:avLst/>
              <a:gdLst/>
              <a:ahLst/>
              <a:cxnLst/>
              <a:rect l="l" t="t" r="r" b="b"/>
              <a:pathLst>
                <a:path w="29" h="29">
                  <a:moveTo>
                    <a:pt x="24" y="29"/>
                  </a:moveTo>
                  <a:cubicBezTo>
                    <a:pt x="5" y="29"/>
                    <a:pt x="5" y="29"/>
                    <a:pt x="5" y="29"/>
                  </a:cubicBezTo>
                  <a:cubicBezTo>
                    <a:pt x="2" y="29"/>
                    <a:pt x="0" y="27"/>
                    <a:pt x="0" y="24"/>
                  </a:cubicBezTo>
                  <a:cubicBezTo>
                    <a:pt x="0" y="5"/>
                    <a:pt x="0" y="5"/>
                    <a:pt x="0" y="5"/>
                  </a:cubicBezTo>
                  <a:cubicBezTo>
                    <a:pt x="0" y="2"/>
                    <a:pt x="2" y="0"/>
                    <a:pt x="5" y="0"/>
                  </a:cubicBezTo>
                  <a:cubicBezTo>
                    <a:pt x="24" y="0"/>
                    <a:pt x="24" y="0"/>
                    <a:pt x="24" y="0"/>
                  </a:cubicBezTo>
                  <a:cubicBezTo>
                    <a:pt x="27" y="0"/>
                    <a:pt x="29" y="2"/>
                    <a:pt x="29" y="5"/>
                  </a:cubicBezTo>
                  <a:cubicBezTo>
                    <a:pt x="29" y="24"/>
                    <a:pt x="29" y="24"/>
                    <a:pt x="29" y="24"/>
                  </a:cubicBezTo>
                  <a:cubicBezTo>
                    <a:pt x="29" y="27"/>
                    <a:pt x="27" y="29"/>
                    <a:pt x="24" y="29"/>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36" name="Freeform 36"/>
            <p:cNvSpPr/>
            <p:nvPr/>
          </p:nvSpPr>
          <p:spPr>
            <a:xfrm>
              <a:off x="5451122" y="5153086"/>
              <a:ext cx="159626" cy="63301"/>
            </a:xfrm>
            <a:custGeom>
              <a:avLst/>
              <a:gdLst/>
              <a:ahLst/>
              <a:cxnLst/>
              <a:rect l="l" t="t" r="r" b="b"/>
              <a:pathLst>
                <a:path w="34" h="13">
                  <a:moveTo>
                    <a:pt x="29" y="13"/>
                  </a:moveTo>
                  <a:cubicBezTo>
                    <a:pt x="5" y="13"/>
                    <a:pt x="5" y="13"/>
                    <a:pt x="5" y="13"/>
                  </a:cubicBezTo>
                  <a:cubicBezTo>
                    <a:pt x="2" y="13"/>
                    <a:pt x="0" y="10"/>
                    <a:pt x="0" y="7"/>
                  </a:cubicBezTo>
                  <a:cubicBezTo>
                    <a:pt x="0" y="6"/>
                    <a:pt x="0" y="6"/>
                    <a:pt x="0" y="6"/>
                  </a:cubicBezTo>
                  <a:cubicBezTo>
                    <a:pt x="0" y="3"/>
                    <a:pt x="2" y="0"/>
                    <a:pt x="5" y="0"/>
                  </a:cubicBezTo>
                  <a:cubicBezTo>
                    <a:pt x="29" y="0"/>
                    <a:pt x="29" y="0"/>
                    <a:pt x="29" y="0"/>
                  </a:cubicBezTo>
                  <a:cubicBezTo>
                    <a:pt x="32" y="0"/>
                    <a:pt x="34" y="3"/>
                    <a:pt x="34" y="6"/>
                  </a:cubicBezTo>
                  <a:cubicBezTo>
                    <a:pt x="34" y="7"/>
                    <a:pt x="34" y="7"/>
                    <a:pt x="34" y="7"/>
                  </a:cubicBezTo>
                  <a:cubicBezTo>
                    <a:pt x="34" y="10"/>
                    <a:pt x="32" y="13"/>
                    <a:pt x="29" y="13"/>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37" name="Freeform 37"/>
            <p:cNvSpPr/>
            <p:nvPr/>
          </p:nvSpPr>
          <p:spPr>
            <a:xfrm>
              <a:off x="5641023" y="5153086"/>
              <a:ext cx="165131" cy="63301"/>
            </a:xfrm>
            <a:custGeom>
              <a:avLst/>
              <a:gdLst/>
              <a:ahLst/>
              <a:cxnLst/>
              <a:rect l="l" t="t" r="r" b="b"/>
              <a:pathLst>
                <a:path w="35" h="13">
                  <a:moveTo>
                    <a:pt x="29" y="13"/>
                  </a:moveTo>
                  <a:cubicBezTo>
                    <a:pt x="6" y="13"/>
                    <a:pt x="6" y="13"/>
                    <a:pt x="6" y="13"/>
                  </a:cubicBezTo>
                  <a:cubicBezTo>
                    <a:pt x="3" y="13"/>
                    <a:pt x="0" y="10"/>
                    <a:pt x="0" y="7"/>
                  </a:cubicBezTo>
                  <a:cubicBezTo>
                    <a:pt x="0" y="6"/>
                    <a:pt x="0" y="6"/>
                    <a:pt x="0" y="6"/>
                  </a:cubicBezTo>
                  <a:cubicBezTo>
                    <a:pt x="0" y="3"/>
                    <a:pt x="3" y="0"/>
                    <a:pt x="6" y="0"/>
                  </a:cubicBezTo>
                  <a:cubicBezTo>
                    <a:pt x="29" y="0"/>
                    <a:pt x="29" y="0"/>
                    <a:pt x="29" y="0"/>
                  </a:cubicBezTo>
                  <a:cubicBezTo>
                    <a:pt x="32" y="0"/>
                    <a:pt x="35" y="3"/>
                    <a:pt x="35" y="6"/>
                  </a:cubicBezTo>
                  <a:cubicBezTo>
                    <a:pt x="35" y="7"/>
                    <a:pt x="35" y="7"/>
                    <a:pt x="35" y="7"/>
                  </a:cubicBezTo>
                  <a:cubicBezTo>
                    <a:pt x="35" y="10"/>
                    <a:pt x="32" y="13"/>
                    <a:pt x="29" y="13"/>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38" name="Freeform 38"/>
            <p:cNvSpPr/>
            <p:nvPr/>
          </p:nvSpPr>
          <p:spPr>
            <a:xfrm>
              <a:off x="5082330" y="5092538"/>
              <a:ext cx="165131" cy="33026"/>
            </a:xfrm>
            <a:custGeom>
              <a:avLst/>
              <a:gdLst/>
              <a:ahLst/>
              <a:cxnLst/>
              <a:rect l="l" t="t" r="r" b="b"/>
              <a:pathLst>
                <a:path w="35" h="7">
                  <a:moveTo>
                    <a:pt x="31" y="7"/>
                  </a:moveTo>
                  <a:cubicBezTo>
                    <a:pt x="4" y="7"/>
                    <a:pt x="4" y="7"/>
                    <a:pt x="4" y="7"/>
                  </a:cubicBezTo>
                  <a:cubicBezTo>
                    <a:pt x="2" y="7"/>
                    <a:pt x="0" y="6"/>
                    <a:pt x="0" y="3"/>
                  </a:cubicBezTo>
                  <a:cubicBezTo>
                    <a:pt x="0" y="3"/>
                    <a:pt x="0" y="3"/>
                    <a:pt x="0" y="3"/>
                  </a:cubicBezTo>
                  <a:cubicBezTo>
                    <a:pt x="0" y="1"/>
                    <a:pt x="2" y="0"/>
                    <a:pt x="4" y="0"/>
                  </a:cubicBezTo>
                  <a:cubicBezTo>
                    <a:pt x="31" y="0"/>
                    <a:pt x="31" y="0"/>
                    <a:pt x="31" y="0"/>
                  </a:cubicBezTo>
                  <a:cubicBezTo>
                    <a:pt x="33" y="0"/>
                    <a:pt x="35" y="1"/>
                    <a:pt x="35" y="3"/>
                  </a:cubicBezTo>
                  <a:cubicBezTo>
                    <a:pt x="35" y="3"/>
                    <a:pt x="35" y="3"/>
                    <a:pt x="35" y="3"/>
                  </a:cubicBezTo>
                  <a:cubicBezTo>
                    <a:pt x="35" y="6"/>
                    <a:pt x="33" y="7"/>
                    <a:pt x="31" y="7"/>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39" name="Freeform 39"/>
            <p:cNvSpPr/>
            <p:nvPr/>
          </p:nvSpPr>
          <p:spPr>
            <a:xfrm>
              <a:off x="5464884" y="5092538"/>
              <a:ext cx="159626" cy="33026"/>
            </a:xfrm>
            <a:custGeom>
              <a:avLst/>
              <a:gdLst/>
              <a:ahLst/>
              <a:cxnLst/>
              <a:rect l="l" t="t" r="r" b="b"/>
              <a:pathLst>
                <a:path w="34" h="7">
                  <a:moveTo>
                    <a:pt x="30" y="7"/>
                  </a:moveTo>
                  <a:cubicBezTo>
                    <a:pt x="4" y="7"/>
                    <a:pt x="4" y="7"/>
                    <a:pt x="4" y="7"/>
                  </a:cubicBezTo>
                  <a:cubicBezTo>
                    <a:pt x="1" y="7"/>
                    <a:pt x="0" y="6"/>
                    <a:pt x="0" y="3"/>
                  </a:cubicBezTo>
                  <a:cubicBezTo>
                    <a:pt x="0" y="3"/>
                    <a:pt x="0" y="3"/>
                    <a:pt x="0" y="3"/>
                  </a:cubicBezTo>
                  <a:cubicBezTo>
                    <a:pt x="0" y="1"/>
                    <a:pt x="1" y="0"/>
                    <a:pt x="4" y="0"/>
                  </a:cubicBezTo>
                  <a:cubicBezTo>
                    <a:pt x="30" y="0"/>
                    <a:pt x="30" y="0"/>
                    <a:pt x="30" y="0"/>
                  </a:cubicBezTo>
                  <a:cubicBezTo>
                    <a:pt x="33" y="0"/>
                    <a:pt x="34" y="1"/>
                    <a:pt x="34" y="3"/>
                  </a:cubicBezTo>
                  <a:cubicBezTo>
                    <a:pt x="34" y="3"/>
                    <a:pt x="34" y="3"/>
                    <a:pt x="34" y="3"/>
                  </a:cubicBezTo>
                  <a:cubicBezTo>
                    <a:pt x="34" y="6"/>
                    <a:pt x="33" y="7"/>
                    <a:pt x="30" y="7"/>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40" name="Freeform 40"/>
            <p:cNvSpPr/>
            <p:nvPr/>
          </p:nvSpPr>
          <p:spPr>
            <a:xfrm>
              <a:off x="6417138" y="5092538"/>
              <a:ext cx="165131" cy="33026"/>
            </a:xfrm>
            <a:custGeom>
              <a:avLst/>
              <a:gdLst/>
              <a:ahLst/>
              <a:cxnLst/>
              <a:rect l="l" t="t" r="r" b="b"/>
              <a:pathLst>
                <a:path w="35" h="7">
                  <a:moveTo>
                    <a:pt x="31" y="7"/>
                  </a:moveTo>
                  <a:cubicBezTo>
                    <a:pt x="4" y="7"/>
                    <a:pt x="4" y="7"/>
                    <a:pt x="4" y="7"/>
                  </a:cubicBezTo>
                  <a:cubicBezTo>
                    <a:pt x="2" y="7"/>
                    <a:pt x="0" y="6"/>
                    <a:pt x="0" y="3"/>
                  </a:cubicBezTo>
                  <a:cubicBezTo>
                    <a:pt x="0" y="3"/>
                    <a:pt x="0" y="3"/>
                    <a:pt x="0" y="3"/>
                  </a:cubicBezTo>
                  <a:cubicBezTo>
                    <a:pt x="0" y="1"/>
                    <a:pt x="2" y="0"/>
                    <a:pt x="4" y="0"/>
                  </a:cubicBezTo>
                  <a:cubicBezTo>
                    <a:pt x="31" y="0"/>
                    <a:pt x="31" y="0"/>
                    <a:pt x="31" y="0"/>
                  </a:cubicBezTo>
                  <a:cubicBezTo>
                    <a:pt x="33" y="0"/>
                    <a:pt x="35" y="1"/>
                    <a:pt x="35" y="3"/>
                  </a:cubicBezTo>
                  <a:cubicBezTo>
                    <a:pt x="35" y="3"/>
                    <a:pt x="35" y="3"/>
                    <a:pt x="35" y="3"/>
                  </a:cubicBezTo>
                  <a:cubicBezTo>
                    <a:pt x="35" y="6"/>
                    <a:pt x="33" y="7"/>
                    <a:pt x="31" y="7"/>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41" name="Freeform 41"/>
            <p:cNvSpPr/>
            <p:nvPr/>
          </p:nvSpPr>
          <p:spPr>
            <a:xfrm>
              <a:off x="6609791" y="5092538"/>
              <a:ext cx="162378" cy="33026"/>
            </a:xfrm>
            <a:custGeom>
              <a:avLst/>
              <a:gdLst/>
              <a:ahLst/>
              <a:cxnLst/>
              <a:rect l="l" t="t" r="r" b="b"/>
              <a:pathLst>
                <a:path w="34" h="7">
                  <a:moveTo>
                    <a:pt x="30" y="7"/>
                  </a:moveTo>
                  <a:cubicBezTo>
                    <a:pt x="3" y="7"/>
                    <a:pt x="3" y="7"/>
                    <a:pt x="3" y="7"/>
                  </a:cubicBezTo>
                  <a:cubicBezTo>
                    <a:pt x="1" y="7"/>
                    <a:pt x="0" y="6"/>
                    <a:pt x="0" y="3"/>
                  </a:cubicBezTo>
                  <a:cubicBezTo>
                    <a:pt x="0" y="3"/>
                    <a:pt x="0" y="3"/>
                    <a:pt x="0" y="3"/>
                  </a:cubicBezTo>
                  <a:cubicBezTo>
                    <a:pt x="0" y="1"/>
                    <a:pt x="1" y="0"/>
                    <a:pt x="3" y="0"/>
                  </a:cubicBezTo>
                  <a:cubicBezTo>
                    <a:pt x="30" y="0"/>
                    <a:pt x="30" y="0"/>
                    <a:pt x="30" y="0"/>
                  </a:cubicBezTo>
                  <a:cubicBezTo>
                    <a:pt x="32" y="0"/>
                    <a:pt x="34" y="1"/>
                    <a:pt x="34" y="3"/>
                  </a:cubicBezTo>
                  <a:cubicBezTo>
                    <a:pt x="34" y="3"/>
                    <a:pt x="34" y="3"/>
                    <a:pt x="34" y="3"/>
                  </a:cubicBezTo>
                  <a:cubicBezTo>
                    <a:pt x="34" y="6"/>
                    <a:pt x="32" y="7"/>
                    <a:pt x="30" y="7"/>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42" name="Freeform 42"/>
            <p:cNvSpPr/>
            <p:nvPr/>
          </p:nvSpPr>
          <p:spPr>
            <a:xfrm>
              <a:off x="6989591" y="5092538"/>
              <a:ext cx="165131" cy="33026"/>
            </a:xfrm>
            <a:custGeom>
              <a:avLst/>
              <a:gdLst/>
              <a:ahLst/>
              <a:cxnLst/>
              <a:rect l="l" t="t" r="r" b="b"/>
              <a:pathLst>
                <a:path w="35" h="7">
                  <a:moveTo>
                    <a:pt x="31" y="7"/>
                  </a:moveTo>
                  <a:cubicBezTo>
                    <a:pt x="4" y="7"/>
                    <a:pt x="4" y="7"/>
                    <a:pt x="4" y="7"/>
                  </a:cubicBezTo>
                  <a:cubicBezTo>
                    <a:pt x="2" y="7"/>
                    <a:pt x="0" y="6"/>
                    <a:pt x="0" y="3"/>
                  </a:cubicBezTo>
                  <a:cubicBezTo>
                    <a:pt x="0" y="3"/>
                    <a:pt x="0" y="3"/>
                    <a:pt x="0" y="3"/>
                  </a:cubicBezTo>
                  <a:cubicBezTo>
                    <a:pt x="0" y="1"/>
                    <a:pt x="2" y="0"/>
                    <a:pt x="4" y="0"/>
                  </a:cubicBezTo>
                  <a:cubicBezTo>
                    <a:pt x="31" y="0"/>
                    <a:pt x="31" y="0"/>
                    <a:pt x="31" y="0"/>
                  </a:cubicBezTo>
                  <a:cubicBezTo>
                    <a:pt x="33" y="0"/>
                    <a:pt x="35" y="1"/>
                    <a:pt x="35" y="3"/>
                  </a:cubicBezTo>
                  <a:cubicBezTo>
                    <a:pt x="35" y="3"/>
                    <a:pt x="35" y="3"/>
                    <a:pt x="35" y="3"/>
                  </a:cubicBezTo>
                  <a:cubicBezTo>
                    <a:pt x="35" y="6"/>
                    <a:pt x="33" y="7"/>
                    <a:pt x="31" y="7"/>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43" name="Freeform 43"/>
            <p:cNvSpPr/>
            <p:nvPr/>
          </p:nvSpPr>
          <p:spPr>
            <a:xfrm>
              <a:off x="7176739" y="5092538"/>
              <a:ext cx="167882" cy="33026"/>
            </a:xfrm>
            <a:custGeom>
              <a:avLst/>
              <a:gdLst/>
              <a:ahLst/>
              <a:cxnLst/>
              <a:rect l="l" t="t" r="r" b="b"/>
              <a:pathLst>
                <a:path w="35" h="7">
                  <a:moveTo>
                    <a:pt x="31" y="7"/>
                  </a:moveTo>
                  <a:cubicBezTo>
                    <a:pt x="4" y="7"/>
                    <a:pt x="4" y="7"/>
                    <a:pt x="4" y="7"/>
                  </a:cubicBezTo>
                  <a:cubicBezTo>
                    <a:pt x="2" y="7"/>
                    <a:pt x="0" y="6"/>
                    <a:pt x="0" y="3"/>
                  </a:cubicBezTo>
                  <a:cubicBezTo>
                    <a:pt x="0" y="3"/>
                    <a:pt x="0" y="3"/>
                    <a:pt x="0" y="3"/>
                  </a:cubicBezTo>
                  <a:cubicBezTo>
                    <a:pt x="0" y="1"/>
                    <a:pt x="2" y="0"/>
                    <a:pt x="4" y="0"/>
                  </a:cubicBezTo>
                  <a:cubicBezTo>
                    <a:pt x="31" y="0"/>
                    <a:pt x="31" y="0"/>
                    <a:pt x="31" y="0"/>
                  </a:cubicBezTo>
                  <a:cubicBezTo>
                    <a:pt x="33" y="0"/>
                    <a:pt x="35" y="1"/>
                    <a:pt x="35" y="3"/>
                  </a:cubicBezTo>
                  <a:cubicBezTo>
                    <a:pt x="35" y="3"/>
                    <a:pt x="35" y="3"/>
                    <a:pt x="35" y="3"/>
                  </a:cubicBezTo>
                  <a:cubicBezTo>
                    <a:pt x="35" y="6"/>
                    <a:pt x="33" y="7"/>
                    <a:pt x="31" y="7"/>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44" name="Freeform 44"/>
            <p:cNvSpPr/>
            <p:nvPr/>
          </p:nvSpPr>
          <p:spPr>
            <a:xfrm>
              <a:off x="4694274" y="5153086"/>
              <a:ext cx="159626" cy="63301"/>
            </a:xfrm>
            <a:custGeom>
              <a:avLst/>
              <a:gdLst/>
              <a:ahLst/>
              <a:cxnLst/>
              <a:rect l="l" t="t" r="r" b="b"/>
              <a:pathLst>
                <a:path w="34" h="13">
                  <a:moveTo>
                    <a:pt x="29" y="13"/>
                  </a:moveTo>
                  <a:cubicBezTo>
                    <a:pt x="5" y="13"/>
                    <a:pt x="5" y="13"/>
                    <a:pt x="5" y="13"/>
                  </a:cubicBezTo>
                  <a:cubicBezTo>
                    <a:pt x="2" y="13"/>
                    <a:pt x="0" y="10"/>
                    <a:pt x="0" y="7"/>
                  </a:cubicBezTo>
                  <a:cubicBezTo>
                    <a:pt x="0" y="6"/>
                    <a:pt x="0" y="6"/>
                    <a:pt x="0" y="6"/>
                  </a:cubicBezTo>
                  <a:cubicBezTo>
                    <a:pt x="0" y="3"/>
                    <a:pt x="2" y="0"/>
                    <a:pt x="5" y="0"/>
                  </a:cubicBezTo>
                  <a:cubicBezTo>
                    <a:pt x="29" y="0"/>
                    <a:pt x="29" y="0"/>
                    <a:pt x="29" y="0"/>
                  </a:cubicBezTo>
                  <a:cubicBezTo>
                    <a:pt x="32" y="0"/>
                    <a:pt x="34" y="3"/>
                    <a:pt x="34" y="6"/>
                  </a:cubicBezTo>
                  <a:cubicBezTo>
                    <a:pt x="34" y="7"/>
                    <a:pt x="34" y="7"/>
                    <a:pt x="34" y="7"/>
                  </a:cubicBezTo>
                  <a:cubicBezTo>
                    <a:pt x="34" y="10"/>
                    <a:pt x="32" y="13"/>
                    <a:pt x="29" y="13"/>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45" name="Freeform 45"/>
            <p:cNvSpPr/>
            <p:nvPr/>
          </p:nvSpPr>
          <p:spPr>
            <a:xfrm>
              <a:off x="4641982" y="5409040"/>
              <a:ext cx="211917" cy="60548"/>
            </a:xfrm>
            <a:custGeom>
              <a:avLst/>
              <a:gdLst/>
              <a:ahLst/>
              <a:cxnLst/>
              <a:rect l="l" t="t" r="r" b="b"/>
              <a:pathLst>
                <a:path w="45" h="13">
                  <a:moveTo>
                    <a:pt x="40" y="13"/>
                  </a:moveTo>
                  <a:cubicBezTo>
                    <a:pt x="5" y="13"/>
                    <a:pt x="5" y="13"/>
                    <a:pt x="5" y="13"/>
                  </a:cubicBezTo>
                  <a:cubicBezTo>
                    <a:pt x="2" y="13"/>
                    <a:pt x="0" y="10"/>
                    <a:pt x="0" y="7"/>
                  </a:cubicBezTo>
                  <a:cubicBezTo>
                    <a:pt x="0" y="6"/>
                    <a:pt x="0" y="6"/>
                    <a:pt x="0" y="6"/>
                  </a:cubicBezTo>
                  <a:cubicBezTo>
                    <a:pt x="0" y="3"/>
                    <a:pt x="2" y="0"/>
                    <a:pt x="5" y="0"/>
                  </a:cubicBezTo>
                  <a:cubicBezTo>
                    <a:pt x="40" y="0"/>
                    <a:pt x="40" y="0"/>
                    <a:pt x="40" y="0"/>
                  </a:cubicBezTo>
                  <a:cubicBezTo>
                    <a:pt x="43" y="0"/>
                    <a:pt x="45" y="3"/>
                    <a:pt x="45" y="6"/>
                  </a:cubicBezTo>
                  <a:cubicBezTo>
                    <a:pt x="45" y="7"/>
                    <a:pt x="45" y="7"/>
                    <a:pt x="45" y="7"/>
                  </a:cubicBezTo>
                  <a:cubicBezTo>
                    <a:pt x="45" y="10"/>
                    <a:pt x="43" y="13"/>
                    <a:pt x="40" y="13"/>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46" name="Freeform 46"/>
            <p:cNvSpPr/>
            <p:nvPr/>
          </p:nvSpPr>
          <p:spPr>
            <a:xfrm>
              <a:off x="4655743" y="5318217"/>
              <a:ext cx="288978" cy="63301"/>
            </a:xfrm>
            <a:custGeom>
              <a:avLst/>
              <a:gdLst/>
              <a:ahLst/>
              <a:cxnLst/>
              <a:rect l="l" t="t" r="r" b="b"/>
              <a:pathLst>
                <a:path w="61" h="13">
                  <a:moveTo>
                    <a:pt x="55" y="13"/>
                  </a:moveTo>
                  <a:cubicBezTo>
                    <a:pt x="6" y="13"/>
                    <a:pt x="6" y="13"/>
                    <a:pt x="6" y="13"/>
                  </a:cubicBezTo>
                  <a:cubicBezTo>
                    <a:pt x="3" y="13"/>
                    <a:pt x="0" y="10"/>
                    <a:pt x="0" y="7"/>
                  </a:cubicBezTo>
                  <a:cubicBezTo>
                    <a:pt x="0" y="6"/>
                    <a:pt x="0" y="6"/>
                    <a:pt x="0" y="6"/>
                  </a:cubicBezTo>
                  <a:cubicBezTo>
                    <a:pt x="0" y="3"/>
                    <a:pt x="3" y="0"/>
                    <a:pt x="6" y="0"/>
                  </a:cubicBezTo>
                  <a:cubicBezTo>
                    <a:pt x="55" y="0"/>
                    <a:pt x="55" y="0"/>
                    <a:pt x="55" y="0"/>
                  </a:cubicBezTo>
                  <a:cubicBezTo>
                    <a:pt x="58" y="0"/>
                    <a:pt x="61" y="3"/>
                    <a:pt x="61" y="6"/>
                  </a:cubicBezTo>
                  <a:cubicBezTo>
                    <a:pt x="61" y="7"/>
                    <a:pt x="61" y="7"/>
                    <a:pt x="61" y="7"/>
                  </a:cubicBezTo>
                  <a:cubicBezTo>
                    <a:pt x="61" y="10"/>
                    <a:pt x="58" y="13"/>
                    <a:pt x="55" y="13"/>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47" name="Freeform 47"/>
            <p:cNvSpPr/>
            <p:nvPr/>
          </p:nvSpPr>
          <p:spPr>
            <a:xfrm>
              <a:off x="4878669" y="5153086"/>
              <a:ext cx="159626" cy="63301"/>
            </a:xfrm>
            <a:custGeom>
              <a:avLst/>
              <a:gdLst/>
              <a:ahLst/>
              <a:cxnLst/>
              <a:rect l="l" t="t" r="r" b="b"/>
              <a:pathLst>
                <a:path w="34" h="13">
                  <a:moveTo>
                    <a:pt x="29" y="13"/>
                  </a:moveTo>
                  <a:cubicBezTo>
                    <a:pt x="5" y="13"/>
                    <a:pt x="5" y="13"/>
                    <a:pt x="5" y="13"/>
                  </a:cubicBezTo>
                  <a:cubicBezTo>
                    <a:pt x="2" y="13"/>
                    <a:pt x="0" y="10"/>
                    <a:pt x="0" y="7"/>
                  </a:cubicBezTo>
                  <a:cubicBezTo>
                    <a:pt x="0" y="6"/>
                    <a:pt x="0" y="6"/>
                    <a:pt x="0" y="6"/>
                  </a:cubicBezTo>
                  <a:cubicBezTo>
                    <a:pt x="0" y="3"/>
                    <a:pt x="2" y="0"/>
                    <a:pt x="5" y="0"/>
                  </a:cubicBezTo>
                  <a:cubicBezTo>
                    <a:pt x="29" y="0"/>
                    <a:pt x="29" y="0"/>
                    <a:pt x="29" y="0"/>
                  </a:cubicBezTo>
                  <a:cubicBezTo>
                    <a:pt x="32" y="0"/>
                    <a:pt x="34" y="3"/>
                    <a:pt x="34" y="6"/>
                  </a:cubicBezTo>
                  <a:cubicBezTo>
                    <a:pt x="34" y="7"/>
                    <a:pt x="34" y="7"/>
                    <a:pt x="34" y="7"/>
                  </a:cubicBezTo>
                  <a:cubicBezTo>
                    <a:pt x="34" y="10"/>
                    <a:pt x="32" y="13"/>
                    <a:pt x="29" y="13"/>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48" name="Freeform 48"/>
            <p:cNvSpPr/>
            <p:nvPr/>
          </p:nvSpPr>
          <p:spPr>
            <a:xfrm>
              <a:off x="4958483" y="5235652"/>
              <a:ext cx="159626" cy="60548"/>
            </a:xfrm>
            <a:custGeom>
              <a:avLst/>
              <a:gdLst/>
              <a:ahLst/>
              <a:cxnLst/>
              <a:rect l="l" t="t" r="r" b="b"/>
              <a:pathLst>
                <a:path w="34" h="13">
                  <a:moveTo>
                    <a:pt x="29" y="13"/>
                  </a:moveTo>
                  <a:cubicBezTo>
                    <a:pt x="5" y="13"/>
                    <a:pt x="5" y="13"/>
                    <a:pt x="5" y="13"/>
                  </a:cubicBezTo>
                  <a:cubicBezTo>
                    <a:pt x="2" y="13"/>
                    <a:pt x="0" y="10"/>
                    <a:pt x="0" y="7"/>
                  </a:cubicBezTo>
                  <a:cubicBezTo>
                    <a:pt x="0" y="6"/>
                    <a:pt x="0" y="6"/>
                    <a:pt x="0" y="6"/>
                  </a:cubicBezTo>
                  <a:cubicBezTo>
                    <a:pt x="0" y="3"/>
                    <a:pt x="2" y="0"/>
                    <a:pt x="5" y="0"/>
                  </a:cubicBezTo>
                  <a:cubicBezTo>
                    <a:pt x="29" y="0"/>
                    <a:pt x="29" y="0"/>
                    <a:pt x="29" y="0"/>
                  </a:cubicBezTo>
                  <a:cubicBezTo>
                    <a:pt x="32" y="0"/>
                    <a:pt x="34" y="3"/>
                    <a:pt x="34" y="6"/>
                  </a:cubicBezTo>
                  <a:cubicBezTo>
                    <a:pt x="34" y="7"/>
                    <a:pt x="34" y="7"/>
                    <a:pt x="34" y="7"/>
                  </a:cubicBezTo>
                  <a:cubicBezTo>
                    <a:pt x="34" y="10"/>
                    <a:pt x="32" y="13"/>
                    <a:pt x="29" y="13"/>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49" name="Freeform 49"/>
            <p:cNvSpPr/>
            <p:nvPr/>
          </p:nvSpPr>
          <p:spPr>
            <a:xfrm>
              <a:off x="4878669" y="5409040"/>
              <a:ext cx="159626" cy="60548"/>
            </a:xfrm>
            <a:custGeom>
              <a:avLst/>
              <a:gdLst/>
              <a:ahLst/>
              <a:cxnLst/>
              <a:rect l="l" t="t" r="r" b="b"/>
              <a:pathLst>
                <a:path w="34" h="13">
                  <a:moveTo>
                    <a:pt x="29" y="13"/>
                  </a:moveTo>
                  <a:cubicBezTo>
                    <a:pt x="5" y="13"/>
                    <a:pt x="5" y="13"/>
                    <a:pt x="5" y="13"/>
                  </a:cubicBezTo>
                  <a:cubicBezTo>
                    <a:pt x="2" y="13"/>
                    <a:pt x="0" y="10"/>
                    <a:pt x="0" y="7"/>
                  </a:cubicBezTo>
                  <a:cubicBezTo>
                    <a:pt x="0" y="6"/>
                    <a:pt x="0" y="6"/>
                    <a:pt x="0" y="6"/>
                  </a:cubicBezTo>
                  <a:cubicBezTo>
                    <a:pt x="0" y="3"/>
                    <a:pt x="2" y="0"/>
                    <a:pt x="5" y="0"/>
                  </a:cubicBezTo>
                  <a:cubicBezTo>
                    <a:pt x="29" y="0"/>
                    <a:pt x="29" y="0"/>
                    <a:pt x="29" y="0"/>
                  </a:cubicBezTo>
                  <a:cubicBezTo>
                    <a:pt x="32" y="0"/>
                    <a:pt x="34" y="3"/>
                    <a:pt x="34" y="6"/>
                  </a:cubicBezTo>
                  <a:cubicBezTo>
                    <a:pt x="34" y="7"/>
                    <a:pt x="34" y="7"/>
                    <a:pt x="34" y="7"/>
                  </a:cubicBezTo>
                  <a:cubicBezTo>
                    <a:pt x="34" y="10"/>
                    <a:pt x="32" y="13"/>
                    <a:pt x="29" y="13"/>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50" name="Freeform 50"/>
            <p:cNvSpPr/>
            <p:nvPr/>
          </p:nvSpPr>
          <p:spPr>
            <a:xfrm>
              <a:off x="5071322" y="5409040"/>
              <a:ext cx="162378" cy="60548"/>
            </a:xfrm>
            <a:custGeom>
              <a:avLst/>
              <a:gdLst/>
              <a:ahLst/>
              <a:cxnLst/>
              <a:rect l="l" t="t" r="r" b="b"/>
              <a:pathLst>
                <a:path w="34" h="13">
                  <a:moveTo>
                    <a:pt x="29" y="13"/>
                  </a:moveTo>
                  <a:cubicBezTo>
                    <a:pt x="5" y="13"/>
                    <a:pt x="5" y="13"/>
                    <a:pt x="5" y="13"/>
                  </a:cubicBezTo>
                  <a:cubicBezTo>
                    <a:pt x="2" y="13"/>
                    <a:pt x="0" y="10"/>
                    <a:pt x="0" y="7"/>
                  </a:cubicBezTo>
                  <a:cubicBezTo>
                    <a:pt x="0" y="6"/>
                    <a:pt x="0" y="6"/>
                    <a:pt x="0" y="6"/>
                  </a:cubicBezTo>
                  <a:cubicBezTo>
                    <a:pt x="0" y="3"/>
                    <a:pt x="2" y="0"/>
                    <a:pt x="5" y="0"/>
                  </a:cubicBezTo>
                  <a:cubicBezTo>
                    <a:pt x="29" y="0"/>
                    <a:pt x="29" y="0"/>
                    <a:pt x="29" y="0"/>
                  </a:cubicBezTo>
                  <a:cubicBezTo>
                    <a:pt x="32" y="0"/>
                    <a:pt x="34" y="3"/>
                    <a:pt x="34" y="6"/>
                  </a:cubicBezTo>
                  <a:cubicBezTo>
                    <a:pt x="34" y="7"/>
                    <a:pt x="34" y="7"/>
                    <a:pt x="34" y="7"/>
                  </a:cubicBezTo>
                  <a:cubicBezTo>
                    <a:pt x="34" y="10"/>
                    <a:pt x="32" y="13"/>
                    <a:pt x="29" y="13"/>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51" name="Freeform 51"/>
            <p:cNvSpPr/>
            <p:nvPr/>
          </p:nvSpPr>
          <p:spPr>
            <a:xfrm>
              <a:off x="5269478" y="5409040"/>
              <a:ext cx="167882" cy="60548"/>
            </a:xfrm>
            <a:custGeom>
              <a:avLst/>
              <a:gdLst/>
              <a:ahLst/>
              <a:cxnLst/>
              <a:rect l="l" t="t" r="r" b="b"/>
              <a:pathLst>
                <a:path w="35" h="13">
                  <a:moveTo>
                    <a:pt x="29" y="13"/>
                  </a:moveTo>
                  <a:cubicBezTo>
                    <a:pt x="6" y="13"/>
                    <a:pt x="6" y="13"/>
                    <a:pt x="6" y="13"/>
                  </a:cubicBezTo>
                  <a:cubicBezTo>
                    <a:pt x="3" y="13"/>
                    <a:pt x="0" y="10"/>
                    <a:pt x="0" y="7"/>
                  </a:cubicBezTo>
                  <a:cubicBezTo>
                    <a:pt x="0" y="6"/>
                    <a:pt x="0" y="6"/>
                    <a:pt x="0" y="6"/>
                  </a:cubicBezTo>
                  <a:cubicBezTo>
                    <a:pt x="0" y="3"/>
                    <a:pt x="3" y="0"/>
                    <a:pt x="6" y="0"/>
                  </a:cubicBezTo>
                  <a:cubicBezTo>
                    <a:pt x="29" y="0"/>
                    <a:pt x="29" y="0"/>
                    <a:pt x="29" y="0"/>
                  </a:cubicBezTo>
                  <a:cubicBezTo>
                    <a:pt x="32" y="0"/>
                    <a:pt x="35" y="3"/>
                    <a:pt x="35" y="6"/>
                  </a:cubicBezTo>
                  <a:cubicBezTo>
                    <a:pt x="35" y="7"/>
                    <a:pt x="35" y="7"/>
                    <a:pt x="35" y="7"/>
                  </a:cubicBezTo>
                  <a:cubicBezTo>
                    <a:pt x="35" y="10"/>
                    <a:pt x="32" y="13"/>
                    <a:pt x="29" y="13"/>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52" name="Freeform 52"/>
            <p:cNvSpPr/>
            <p:nvPr/>
          </p:nvSpPr>
          <p:spPr>
            <a:xfrm>
              <a:off x="6483190" y="5409040"/>
              <a:ext cx="159626" cy="60548"/>
            </a:xfrm>
            <a:custGeom>
              <a:avLst/>
              <a:gdLst/>
              <a:ahLst/>
              <a:cxnLst/>
              <a:rect l="l" t="t" r="r" b="b"/>
              <a:pathLst>
                <a:path w="34" h="13">
                  <a:moveTo>
                    <a:pt x="29" y="13"/>
                  </a:moveTo>
                  <a:cubicBezTo>
                    <a:pt x="5" y="13"/>
                    <a:pt x="5" y="13"/>
                    <a:pt x="5" y="13"/>
                  </a:cubicBezTo>
                  <a:cubicBezTo>
                    <a:pt x="2" y="13"/>
                    <a:pt x="0" y="10"/>
                    <a:pt x="0" y="7"/>
                  </a:cubicBezTo>
                  <a:cubicBezTo>
                    <a:pt x="0" y="6"/>
                    <a:pt x="0" y="6"/>
                    <a:pt x="0" y="6"/>
                  </a:cubicBezTo>
                  <a:cubicBezTo>
                    <a:pt x="0" y="3"/>
                    <a:pt x="2" y="0"/>
                    <a:pt x="5" y="0"/>
                  </a:cubicBezTo>
                  <a:cubicBezTo>
                    <a:pt x="29" y="0"/>
                    <a:pt x="29" y="0"/>
                    <a:pt x="29" y="0"/>
                  </a:cubicBezTo>
                  <a:cubicBezTo>
                    <a:pt x="32" y="0"/>
                    <a:pt x="34" y="3"/>
                    <a:pt x="34" y="6"/>
                  </a:cubicBezTo>
                  <a:cubicBezTo>
                    <a:pt x="34" y="7"/>
                    <a:pt x="34" y="7"/>
                    <a:pt x="34" y="7"/>
                  </a:cubicBezTo>
                  <a:cubicBezTo>
                    <a:pt x="34" y="10"/>
                    <a:pt x="32" y="13"/>
                    <a:pt x="29" y="13"/>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53" name="Freeform 53"/>
            <p:cNvSpPr/>
            <p:nvPr/>
          </p:nvSpPr>
          <p:spPr>
            <a:xfrm>
              <a:off x="6681347" y="5409040"/>
              <a:ext cx="165131" cy="60548"/>
            </a:xfrm>
            <a:custGeom>
              <a:avLst/>
              <a:gdLst/>
              <a:ahLst/>
              <a:cxnLst/>
              <a:rect l="l" t="t" r="r" b="b"/>
              <a:pathLst>
                <a:path w="35" h="13">
                  <a:moveTo>
                    <a:pt x="29" y="13"/>
                  </a:moveTo>
                  <a:cubicBezTo>
                    <a:pt x="6" y="13"/>
                    <a:pt x="6" y="13"/>
                    <a:pt x="6" y="13"/>
                  </a:cubicBezTo>
                  <a:cubicBezTo>
                    <a:pt x="3" y="13"/>
                    <a:pt x="0" y="10"/>
                    <a:pt x="0" y="7"/>
                  </a:cubicBezTo>
                  <a:cubicBezTo>
                    <a:pt x="0" y="6"/>
                    <a:pt x="0" y="6"/>
                    <a:pt x="0" y="6"/>
                  </a:cubicBezTo>
                  <a:cubicBezTo>
                    <a:pt x="0" y="3"/>
                    <a:pt x="3" y="0"/>
                    <a:pt x="6" y="0"/>
                  </a:cubicBezTo>
                  <a:cubicBezTo>
                    <a:pt x="29" y="0"/>
                    <a:pt x="29" y="0"/>
                    <a:pt x="29" y="0"/>
                  </a:cubicBezTo>
                  <a:cubicBezTo>
                    <a:pt x="32" y="0"/>
                    <a:pt x="35" y="3"/>
                    <a:pt x="35" y="6"/>
                  </a:cubicBezTo>
                  <a:cubicBezTo>
                    <a:pt x="35" y="7"/>
                    <a:pt x="35" y="7"/>
                    <a:pt x="35" y="7"/>
                  </a:cubicBezTo>
                  <a:cubicBezTo>
                    <a:pt x="35" y="10"/>
                    <a:pt x="32" y="13"/>
                    <a:pt x="29" y="13"/>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54" name="Freeform 54"/>
            <p:cNvSpPr/>
            <p:nvPr/>
          </p:nvSpPr>
          <p:spPr>
            <a:xfrm>
              <a:off x="6874000" y="5409040"/>
              <a:ext cx="129352" cy="60548"/>
            </a:xfrm>
            <a:custGeom>
              <a:avLst/>
              <a:gdLst/>
              <a:ahLst/>
              <a:cxnLst/>
              <a:rect l="l" t="t" r="r" b="b"/>
              <a:pathLst>
                <a:path w="27" h="13">
                  <a:moveTo>
                    <a:pt x="22" y="13"/>
                  </a:moveTo>
                  <a:cubicBezTo>
                    <a:pt x="5" y="13"/>
                    <a:pt x="5" y="13"/>
                    <a:pt x="5" y="13"/>
                  </a:cubicBezTo>
                  <a:cubicBezTo>
                    <a:pt x="2" y="13"/>
                    <a:pt x="0" y="10"/>
                    <a:pt x="0" y="7"/>
                  </a:cubicBezTo>
                  <a:cubicBezTo>
                    <a:pt x="0" y="6"/>
                    <a:pt x="0" y="6"/>
                    <a:pt x="0" y="6"/>
                  </a:cubicBezTo>
                  <a:cubicBezTo>
                    <a:pt x="0" y="3"/>
                    <a:pt x="2" y="0"/>
                    <a:pt x="5" y="0"/>
                  </a:cubicBezTo>
                  <a:cubicBezTo>
                    <a:pt x="22" y="0"/>
                    <a:pt x="22" y="0"/>
                    <a:pt x="22" y="0"/>
                  </a:cubicBezTo>
                  <a:cubicBezTo>
                    <a:pt x="25" y="0"/>
                    <a:pt x="27" y="3"/>
                    <a:pt x="27" y="6"/>
                  </a:cubicBezTo>
                  <a:cubicBezTo>
                    <a:pt x="27" y="7"/>
                    <a:pt x="27" y="7"/>
                    <a:pt x="27" y="7"/>
                  </a:cubicBezTo>
                  <a:cubicBezTo>
                    <a:pt x="27" y="10"/>
                    <a:pt x="25" y="13"/>
                    <a:pt x="22" y="13"/>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55" name="Freeform 55"/>
            <p:cNvSpPr/>
            <p:nvPr/>
          </p:nvSpPr>
          <p:spPr>
            <a:xfrm>
              <a:off x="5170400" y="5318217"/>
              <a:ext cx="162378" cy="63301"/>
            </a:xfrm>
            <a:custGeom>
              <a:avLst/>
              <a:gdLst/>
              <a:ahLst/>
              <a:cxnLst/>
              <a:rect l="l" t="t" r="r" b="b"/>
              <a:pathLst>
                <a:path w="34" h="13">
                  <a:moveTo>
                    <a:pt x="29" y="13"/>
                  </a:moveTo>
                  <a:cubicBezTo>
                    <a:pt x="5" y="13"/>
                    <a:pt x="5" y="13"/>
                    <a:pt x="5" y="13"/>
                  </a:cubicBezTo>
                  <a:cubicBezTo>
                    <a:pt x="2" y="13"/>
                    <a:pt x="0" y="10"/>
                    <a:pt x="0" y="7"/>
                  </a:cubicBezTo>
                  <a:cubicBezTo>
                    <a:pt x="0" y="6"/>
                    <a:pt x="0" y="6"/>
                    <a:pt x="0" y="6"/>
                  </a:cubicBezTo>
                  <a:cubicBezTo>
                    <a:pt x="0" y="3"/>
                    <a:pt x="2" y="0"/>
                    <a:pt x="5" y="0"/>
                  </a:cubicBezTo>
                  <a:cubicBezTo>
                    <a:pt x="29" y="0"/>
                    <a:pt x="29" y="0"/>
                    <a:pt x="29" y="0"/>
                  </a:cubicBezTo>
                  <a:cubicBezTo>
                    <a:pt x="32" y="0"/>
                    <a:pt x="34" y="3"/>
                    <a:pt x="34" y="6"/>
                  </a:cubicBezTo>
                  <a:cubicBezTo>
                    <a:pt x="34" y="7"/>
                    <a:pt x="34" y="7"/>
                    <a:pt x="34" y="7"/>
                  </a:cubicBezTo>
                  <a:cubicBezTo>
                    <a:pt x="34" y="10"/>
                    <a:pt x="32" y="13"/>
                    <a:pt x="29" y="13"/>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56" name="Freeform 56"/>
            <p:cNvSpPr/>
            <p:nvPr/>
          </p:nvSpPr>
          <p:spPr>
            <a:xfrm>
              <a:off x="5360301" y="5318217"/>
              <a:ext cx="162378" cy="63301"/>
            </a:xfrm>
            <a:custGeom>
              <a:avLst/>
              <a:gdLst/>
              <a:ahLst/>
              <a:cxnLst/>
              <a:rect l="l" t="t" r="r" b="b"/>
              <a:pathLst>
                <a:path w="34" h="13">
                  <a:moveTo>
                    <a:pt x="29" y="13"/>
                  </a:moveTo>
                  <a:cubicBezTo>
                    <a:pt x="6" y="13"/>
                    <a:pt x="6" y="13"/>
                    <a:pt x="6" y="13"/>
                  </a:cubicBezTo>
                  <a:cubicBezTo>
                    <a:pt x="2" y="13"/>
                    <a:pt x="0" y="10"/>
                    <a:pt x="0" y="7"/>
                  </a:cubicBezTo>
                  <a:cubicBezTo>
                    <a:pt x="0" y="6"/>
                    <a:pt x="0" y="6"/>
                    <a:pt x="0" y="6"/>
                  </a:cubicBezTo>
                  <a:cubicBezTo>
                    <a:pt x="0" y="3"/>
                    <a:pt x="2" y="0"/>
                    <a:pt x="6" y="0"/>
                  </a:cubicBezTo>
                  <a:cubicBezTo>
                    <a:pt x="29" y="0"/>
                    <a:pt x="29" y="0"/>
                    <a:pt x="29" y="0"/>
                  </a:cubicBezTo>
                  <a:cubicBezTo>
                    <a:pt x="32" y="0"/>
                    <a:pt x="34" y="3"/>
                    <a:pt x="34" y="6"/>
                  </a:cubicBezTo>
                  <a:cubicBezTo>
                    <a:pt x="34" y="7"/>
                    <a:pt x="34" y="7"/>
                    <a:pt x="34" y="7"/>
                  </a:cubicBezTo>
                  <a:cubicBezTo>
                    <a:pt x="34" y="10"/>
                    <a:pt x="32" y="13"/>
                    <a:pt x="29" y="13"/>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57" name="Freeform 57"/>
            <p:cNvSpPr/>
            <p:nvPr/>
          </p:nvSpPr>
          <p:spPr>
            <a:xfrm>
              <a:off x="5550201" y="5318217"/>
              <a:ext cx="165131" cy="63301"/>
            </a:xfrm>
            <a:custGeom>
              <a:avLst/>
              <a:gdLst/>
              <a:ahLst/>
              <a:cxnLst/>
              <a:rect l="l" t="t" r="r" b="b"/>
              <a:pathLst>
                <a:path w="35" h="13">
                  <a:moveTo>
                    <a:pt x="29" y="13"/>
                  </a:moveTo>
                  <a:cubicBezTo>
                    <a:pt x="6" y="13"/>
                    <a:pt x="6" y="13"/>
                    <a:pt x="6" y="13"/>
                  </a:cubicBezTo>
                  <a:cubicBezTo>
                    <a:pt x="3" y="13"/>
                    <a:pt x="0" y="10"/>
                    <a:pt x="0" y="7"/>
                  </a:cubicBezTo>
                  <a:cubicBezTo>
                    <a:pt x="0" y="6"/>
                    <a:pt x="0" y="6"/>
                    <a:pt x="0" y="6"/>
                  </a:cubicBezTo>
                  <a:cubicBezTo>
                    <a:pt x="0" y="3"/>
                    <a:pt x="3" y="0"/>
                    <a:pt x="6" y="0"/>
                  </a:cubicBezTo>
                  <a:cubicBezTo>
                    <a:pt x="29" y="0"/>
                    <a:pt x="29" y="0"/>
                    <a:pt x="29" y="0"/>
                  </a:cubicBezTo>
                  <a:cubicBezTo>
                    <a:pt x="32" y="0"/>
                    <a:pt x="35" y="3"/>
                    <a:pt x="35" y="6"/>
                  </a:cubicBezTo>
                  <a:cubicBezTo>
                    <a:pt x="35" y="7"/>
                    <a:pt x="35" y="7"/>
                    <a:pt x="35" y="7"/>
                  </a:cubicBezTo>
                  <a:cubicBezTo>
                    <a:pt x="35" y="10"/>
                    <a:pt x="32" y="13"/>
                    <a:pt x="29" y="13"/>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58" name="Freeform 58"/>
            <p:cNvSpPr/>
            <p:nvPr/>
          </p:nvSpPr>
          <p:spPr>
            <a:xfrm>
              <a:off x="5742853" y="5318217"/>
              <a:ext cx="162378" cy="63301"/>
            </a:xfrm>
            <a:custGeom>
              <a:avLst/>
              <a:gdLst/>
              <a:ahLst/>
              <a:cxnLst/>
              <a:rect l="l" t="t" r="r" b="b"/>
              <a:pathLst>
                <a:path w="34" h="13">
                  <a:moveTo>
                    <a:pt x="28" y="13"/>
                  </a:moveTo>
                  <a:cubicBezTo>
                    <a:pt x="5" y="13"/>
                    <a:pt x="5" y="13"/>
                    <a:pt x="5" y="13"/>
                  </a:cubicBezTo>
                  <a:cubicBezTo>
                    <a:pt x="2" y="13"/>
                    <a:pt x="0" y="10"/>
                    <a:pt x="0" y="7"/>
                  </a:cubicBezTo>
                  <a:cubicBezTo>
                    <a:pt x="0" y="6"/>
                    <a:pt x="0" y="6"/>
                    <a:pt x="0" y="6"/>
                  </a:cubicBezTo>
                  <a:cubicBezTo>
                    <a:pt x="0" y="3"/>
                    <a:pt x="2" y="0"/>
                    <a:pt x="5" y="0"/>
                  </a:cubicBezTo>
                  <a:cubicBezTo>
                    <a:pt x="28" y="0"/>
                    <a:pt x="28" y="0"/>
                    <a:pt x="28" y="0"/>
                  </a:cubicBezTo>
                  <a:cubicBezTo>
                    <a:pt x="32" y="0"/>
                    <a:pt x="34" y="3"/>
                    <a:pt x="34" y="6"/>
                  </a:cubicBezTo>
                  <a:cubicBezTo>
                    <a:pt x="34" y="7"/>
                    <a:pt x="34" y="7"/>
                    <a:pt x="34" y="7"/>
                  </a:cubicBezTo>
                  <a:cubicBezTo>
                    <a:pt x="34" y="10"/>
                    <a:pt x="32" y="13"/>
                    <a:pt x="28" y="13"/>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59" name="Freeform 59"/>
            <p:cNvSpPr/>
            <p:nvPr/>
          </p:nvSpPr>
          <p:spPr>
            <a:xfrm>
              <a:off x="5932754" y="5318217"/>
              <a:ext cx="162378" cy="63301"/>
            </a:xfrm>
            <a:custGeom>
              <a:avLst/>
              <a:gdLst/>
              <a:ahLst/>
              <a:cxnLst/>
              <a:rect l="l" t="t" r="r" b="b"/>
              <a:pathLst>
                <a:path w="34" h="13">
                  <a:moveTo>
                    <a:pt x="29" y="13"/>
                  </a:moveTo>
                  <a:cubicBezTo>
                    <a:pt x="5" y="13"/>
                    <a:pt x="5" y="13"/>
                    <a:pt x="5" y="13"/>
                  </a:cubicBezTo>
                  <a:cubicBezTo>
                    <a:pt x="2" y="13"/>
                    <a:pt x="0" y="10"/>
                    <a:pt x="0" y="7"/>
                  </a:cubicBezTo>
                  <a:cubicBezTo>
                    <a:pt x="0" y="6"/>
                    <a:pt x="0" y="6"/>
                    <a:pt x="0" y="6"/>
                  </a:cubicBezTo>
                  <a:cubicBezTo>
                    <a:pt x="0" y="3"/>
                    <a:pt x="2" y="0"/>
                    <a:pt x="5" y="0"/>
                  </a:cubicBezTo>
                  <a:cubicBezTo>
                    <a:pt x="29" y="0"/>
                    <a:pt x="29" y="0"/>
                    <a:pt x="29" y="0"/>
                  </a:cubicBezTo>
                  <a:cubicBezTo>
                    <a:pt x="32" y="0"/>
                    <a:pt x="34" y="3"/>
                    <a:pt x="34" y="6"/>
                  </a:cubicBezTo>
                  <a:cubicBezTo>
                    <a:pt x="34" y="7"/>
                    <a:pt x="34" y="7"/>
                    <a:pt x="34" y="7"/>
                  </a:cubicBezTo>
                  <a:cubicBezTo>
                    <a:pt x="34" y="10"/>
                    <a:pt x="32" y="13"/>
                    <a:pt x="29" y="13"/>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60" name="Freeform 60"/>
            <p:cNvSpPr/>
            <p:nvPr/>
          </p:nvSpPr>
          <p:spPr>
            <a:xfrm>
              <a:off x="6122654" y="5318217"/>
              <a:ext cx="165131" cy="63301"/>
            </a:xfrm>
            <a:custGeom>
              <a:avLst/>
              <a:gdLst/>
              <a:ahLst/>
              <a:cxnLst/>
              <a:rect l="l" t="t" r="r" b="b"/>
              <a:pathLst>
                <a:path w="35" h="13">
                  <a:moveTo>
                    <a:pt x="29" y="13"/>
                  </a:moveTo>
                  <a:cubicBezTo>
                    <a:pt x="6" y="13"/>
                    <a:pt x="6" y="13"/>
                    <a:pt x="6" y="13"/>
                  </a:cubicBezTo>
                  <a:cubicBezTo>
                    <a:pt x="3" y="13"/>
                    <a:pt x="0" y="10"/>
                    <a:pt x="0" y="7"/>
                  </a:cubicBezTo>
                  <a:cubicBezTo>
                    <a:pt x="0" y="6"/>
                    <a:pt x="0" y="6"/>
                    <a:pt x="0" y="6"/>
                  </a:cubicBezTo>
                  <a:cubicBezTo>
                    <a:pt x="0" y="3"/>
                    <a:pt x="3" y="0"/>
                    <a:pt x="6" y="0"/>
                  </a:cubicBezTo>
                  <a:cubicBezTo>
                    <a:pt x="29" y="0"/>
                    <a:pt x="29" y="0"/>
                    <a:pt x="29" y="0"/>
                  </a:cubicBezTo>
                  <a:cubicBezTo>
                    <a:pt x="32" y="0"/>
                    <a:pt x="35" y="3"/>
                    <a:pt x="35" y="6"/>
                  </a:cubicBezTo>
                  <a:cubicBezTo>
                    <a:pt x="35" y="7"/>
                    <a:pt x="35" y="7"/>
                    <a:pt x="35" y="7"/>
                  </a:cubicBezTo>
                  <a:cubicBezTo>
                    <a:pt x="35" y="10"/>
                    <a:pt x="32" y="13"/>
                    <a:pt x="29" y="13"/>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61" name="Freeform 61"/>
            <p:cNvSpPr/>
            <p:nvPr/>
          </p:nvSpPr>
          <p:spPr>
            <a:xfrm>
              <a:off x="6312555" y="5318217"/>
              <a:ext cx="165131" cy="63301"/>
            </a:xfrm>
            <a:custGeom>
              <a:avLst/>
              <a:gdLst/>
              <a:ahLst/>
              <a:cxnLst/>
              <a:rect l="l" t="t" r="r" b="b"/>
              <a:pathLst>
                <a:path w="35" h="13">
                  <a:moveTo>
                    <a:pt x="29" y="13"/>
                  </a:moveTo>
                  <a:cubicBezTo>
                    <a:pt x="6" y="13"/>
                    <a:pt x="6" y="13"/>
                    <a:pt x="6" y="13"/>
                  </a:cubicBezTo>
                  <a:cubicBezTo>
                    <a:pt x="3" y="13"/>
                    <a:pt x="0" y="10"/>
                    <a:pt x="0" y="7"/>
                  </a:cubicBezTo>
                  <a:cubicBezTo>
                    <a:pt x="0" y="6"/>
                    <a:pt x="0" y="6"/>
                    <a:pt x="0" y="6"/>
                  </a:cubicBezTo>
                  <a:cubicBezTo>
                    <a:pt x="0" y="3"/>
                    <a:pt x="3" y="0"/>
                    <a:pt x="6" y="0"/>
                  </a:cubicBezTo>
                  <a:cubicBezTo>
                    <a:pt x="29" y="0"/>
                    <a:pt x="29" y="0"/>
                    <a:pt x="29" y="0"/>
                  </a:cubicBezTo>
                  <a:cubicBezTo>
                    <a:pt x="32" y="0"/>
                    <a:pt x="35" y="3"/>
                    <a:pt x="35" y="6"/>
                  </a:cubicBezTo>
                  <a:cubicBezTo>
                    <a:pt x="35" y="7"/>
                    <a:pt x="35" y="7"/>
                    <a:pt x="35" y="7"/>
                  </a:cubicBezTo>
                  <a:cubicBezTo>
                    <a:pt x="35" y="10"/>
                    <a:pt x="32" y="13"/>
                    <a:pt x="29" y="13"/>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62" name="Freeform 62"/>
            <p:cNvSpPr/>
            <p:nvPr/>
          </p:nvSpPr>
          <p:spPr>
            <a:xfrm>
              <a:off x="6505208" y="5318217"/>
              <a:ext cx="162378" cy="63301"/>
            </a:xfrm>
            <a:custGeom>
              <a:avLst/>
              <a:gdLst/>
              <a:ahLst/>
              <a:cxnLst/>
              <a:rect l="l" t="t" r="r" b="b"/>
              <a:pathLst>
                <a:path w="34" h="13">
                  <a:moveTo>
                    <a:pt x="29" y="13"/>
                  </a:moveTo>
                  <a:cubicBezTo>
                    <a:pt x="5" y="13"/>
                    <a:pt x="5" y="13"/>
                    <a:pt x="5" y="13"/>
                  </a:cubicBezTo>
                  <a:cubicBezTo>
                    <a:pt x="2" y="13"/>
                    <a:pt x="0" y="10"/>
                    <a:pt x="0" y="7"/>
                  </a:cubicBezTo>
                  <a:cubicBezTo>
                    <a:pt x="0" y="6"/>
                    <a:pt x="0" y="6"/>
                    <a:pt x="0" y="6"/>
                  </a:cubicBezTo>
                  <a:cubicBezTo>
                    <a:pt x="0" y="3"/>
                    <a:pt x="2" y="0"/>
                    <a:pt x="5" y="0"/>
                  </a:cubicBezTo>
                  <a:cubicBezTo>
                    <a:pt x="29" y="0"/>
                    <a:pt x="29" y="0"/>
                    <a:pt x="29" y="0"/>
                  </a:cubicBezTo>
                  <a:cubicBezTo>
                    <a:pt x="32" y="0"/>
                    <a:pt x="34" y="3"/>
                    <a:pt x="34" y="6"/>
                  </a:cubicBezTo>
                  <a:cubicBezTo>
                    <a:pt x="34" y="7"/>
                    <a:pt x="34" y="7"/>
                    <a:pt x="34" y="7"/>
                  </a:cubicBezTo>
                  <a:cubicBezTo>
                    <a:pt x="34" y="10"/>
                    <a:pt x="32" y="13"/>
                    <a:pt x="29" y="13"/>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63" name="Freeform 63"/>
            <p:cNvSpPr/>
            <p:nvPr/>
          </p:nvSpPr>
          <p:spPr>
            <a:xfrm>
              <a:off x="6695107" y="5318217"/>
              <a:ext cx="159626" cy="63301"/>
            </a:xfrm>
            <a:custGeom>
              <a:avLst/>
              <a:gdLst/>
              <a:ahLst/>
              <a:cxnLst/>
              <a:rect l="l" t="t" r="r" b="b"/>
              <a:pathLst>
                <a:path w="34" h="13">
                  <a:moveTo>
                    <a:pt x="29" y="13"/>
                  </a:moveTo>
                  <a:cubicBezTo>
                    <a:pt x="6" y="13"/>
                    <a:pt x="6" y="13"/>
                    <a:pt x="6" y="13"/>
                  </a:cubicBezTo>
                  <a:cubicBezTo>
                    <a:pt x="3" y="13"/>
                    <a:pt x="0" y="10"/>
                    <a:pt x="0" y="7"/>
                  </a:cubicBezTo>
                  <a:cubicBezTo>
                    <a:pt x="0" y="6"/>
                    <a:pt x="0" y="6"/>
                    <a:pt x="0" y="6"/>
                  </a:cubicBezTo>
                  <a:cubicBezTo>
                    <a:pt x="0" y="3"/>
                    <a:pt x="3" y="0"/>
                    <a:pt x="6" y="0"/>
                  </a:cubicBezTo>
                  <a:cubicBezTo>
                    <a:pt x="29" y="0"/>
                    <a:pt x="29" y="0"/>
                    <a:pt x="29" y="0"/>
                  </a:cubicBezTo>
                  <a:cubicBezTo>
                    <a:pt x="32" y="0"/>
                    <a:pt x="34" y="3"/>
                    <a:pt x="34" y="6"/>
                  </a:cubicBezTo>
                  <a:cubicBezTo>
                    <a:pt x="34" y="7"/>
                    <a:pt x="34" y="7"/>
                    <a:pt x="34" y="7"/>
                  </a:cubicBezTo>
                  <a:cubicBezTo>
                    <a:pt x="34" y="10"/>
                    <a:pt x="32" y="13"/>
                    <a:pt x="29" y="13"/>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64" name="Freeform 64"/>
            <p:cNvSpPr/>
            <p:nvPr/>
          </p:nvSpPr>
          <p:spPr>
            <a:xfrm>
              <a:off x="6885008" y="5318217"/>
              <a:ext cx="165131" cy="63301"/>
            </a:xfrm>
            <a:custGeom>
              <a:avLst/>
              <a:gdLst/>
              <a:ahLst/>
              <a:cxnLst/>
              <a:rect l="l" t="t" r="r" b="b"/>
              <a:pathLst>
                <a:path w="35" h="13">
                  <a:moveTo>
                    <a:pt x="29" y="13"/>
                  </a:moveTo>
                  <a:cubicBezTo>
                    <a:pt x="6" y="13"/>
                    <a:pt x="6" y="13"/>
                    <a:pt x="6" y="13"/>
                  </a:cubicBezTo>
                  <a:cubicBezTo>
                    <a:pt x="3" y="13"/>
                    <a:pt x="0" y="10"/>
                    <a:pt x="0" y="7"/>
                  </a:cubicBezTo>
                  <a:cubicBezTo>
                    <a:pt x="0" y="6"/>
                    <a:pt x="0" y="6"/>
                    <a:pt x="0" y="6"/>
                  </a:cubicBezTo>
                  <a:cubicBezTo>
                    <a:pt x="0" y="3"/>
                    <a:pt x="3" y="0"/>
                    <a:pt x="6" y="0"/>
                  </a:cubicBezTo>
                  <a:cubicBezTo>
                    <a:pt x="29" y="0"/>
                    <a:pt x="29" y="0"/>
                    <a:pt x="29" y="0"/>
                  </a:cubicBezTo>
                  <a:cubicBezTo>
                    <a:pt x="32" y="0"/>
                    <a:pt x="35" y="3"/>
                    <a:pt x="35" y="6"/>
                  </a:cubicBezTo>
                  <a:cubicBezTo>
                    <a:pt x="35" y="7"/>
                    <a:pt x="35" y="7"/>
                    <a:pt x="35" y="7"/>
                  </a:cubicBezTo>
                  <a:cubicBezTo>
                    <a:pt x="35" y="10"/>
                    <a:pt x="32" y="13"/>
                    <a:pt x="29" y="13"/>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65" name="Freeform 65"/>
            <p:cNvSpPr/>
            <p:nvPr/>
          </p:nvSpPr>
          <p:spPr>
            <a:xfrm>
              <a:off x="7074908" y="5318217"/>
              <a:ext cx="151369" cy="63301"/>
            </a:xfrm>
            <a:custGeom>
              <a:avLst/>
              <a:gdLst/>
              <a:ahLst/>
              <a:cxnLst/>
              <a:rect l="l" t="t" r="r" b="b"/>
              <a:pathLst>
                <a:path w="32" h="13">
                  <a:moveTo>
                    <a:pt x="26" y="13"/>
                  </a:moveTo>
                  <a:cubicBezTo>
                    <a:pt x="6" y="13"/>
                    <a:pt x="6" y="13"/>
                    <a:pt x="6" y="13"/>
                  </a:cubicBezTo>
                  <a:cubicBezTo>
                    <a:pt x="3" y="13"/>
                    <a:pt x="0" y="10"/>
                    <a:pt x="0" y="7"/>
                  </a:cubicBezTo>
                  <a:cubicBezTo>
                    <a:pt x="0" y="6"/>
                    <a:pt x="0" y="6"/>
                    <a:pt x="0" y="6"/>
                  </a:cubicBezTo>
                  <a:cubicBezTo>
                    <a:pt x="0" y="3"/>
                    <a:pt x="3" y="0"/>
                    <a:pt x="6" y="0"/>
                  </a:cubicBezTo>
                  <a:cubicBezTo>
                    <a:pt x="26" y="0"/>
                    <a:pt x="26" y="0"/>
                    <a:pt x="26" y="0"/>
                  </a:cubicBezTo>
                  <a:cubicBezTo>
                    <a:pt x="29" y="0"/>
                    <a:pt x="32" y="3"/>
                    <a:pt x="32" y="6"/>
                  </a:cubicBezTo>
                  <a:cubicBezTo>
                    <a:pt x="32" y="7"/>
                    <a:pt x="32" y="7"/>
                    <a:pt x="32" y="7"/>
                  </a:cubicBezTo>
                  <a:cubicBezTo>
                    <a:pt x="32" y="10"/>
                    <a:pt x="29" y="13"/>
                    <a:pt x="26" y="13"/>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66" name="Freeform 66"/>
            <p:cNvSpPr/>
            <p:nvPr/>
          </p:nvSpPr>
          <p:spPr>
            <a:xfrm>
              <a:off x="5720836" y="5235652"/>
              <a:ext cx="165131" cy="60548"/>
            </a:xfrm>
            <a:custGeom>
              <a:avLst/>
              <a:gdLst/>
              <a:ahLst/>
              <a:cxnLst/>
              <a:rect l="l" t="t" r="r" b="b"/>
              <a:pathLst>
                <a:path w="35" h="13">
                  <a:moveTo>
                    <a:pt x="29" y="13"/>
                  </a:moveTo>
                  <a:cubicBezTo>
                    <a:pt x="6" y="13"/>
                    <a:pt x="6" y="13"/>
                    <a:pt x="6" y="13"/>
                  </a:cubicBezTo>
                  <a:cubicBezTo>
                    <a:pt x="3" y="13"/>
                    <a:pt x="0" y="10"/>
                    <a:pt x="0" y="7"/>
                  </a:cubicBezTo>
                  <a:cubicBezTo>
                    <a:pt x="0" y="6"/>
                    <a:pt x="0" y="6"/>
                    <a:pt x="0" y="6"/>
                  </a:cubicBezTo>
                  <a:cubicBezTo>
                    <a:pt x="0" y="3"/>
                    <a:pt x="3" y="0"/>
                    <a:pt x="6" y="0"/>
                  </a:cubicBezTo>
                  <a:cubicBezTo>
                    <a:pt x="29" y="0"/>
                    <a:pt x="29" y="0"/>
                    <a:pt x="29" y="0"/>
                  </a:cubicBezTo>
                  <a:cubicBezTo>
                    <a:pt x="32" y="0"/>
                    <a:pt x="35" y="3"/>
                    <a:pt x="35" y="6"/>
                  </a:cubicBezTo>
                  <a:cubicBezTo>
                    <a:pt x="35" y="7"/>
                    <a:pt x="35" y="7"/>
                    <a:pt x="35" y="7"/>
                  </a:cubicBezTo>
                  <a:cubicBezTo>
                    <a:pt x="35" y="10"/>
                    <a:pt x="32" y="13"/>
                    <a:pt x="29" y="13"/>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67" name="Freeform 67"/>
            <p:cNvSpPr/>
            <p:nvPr/>
          </p:nvSpPr>
          <p:spPr>
            <a:xfrm>
              <a:off x="5913488" y="5235652"/>
              <a:ext cx="162378" cy="60548"/>
            </a:xfrm>
            <a:custGeom>
              <a:avLst/>
              <a:gdLst/>
              <a:ahLst/>
              <a:cxnLst/>
              <a:rect l="l" t="t" r="r" b="b"/>
              <a:pathLst>
                <a:path w="34" h="13">
                  <a:moveTo>
                    <a:pt x="29" y="13"/>
                  </a:moveTo>
                  <a:cubicBezTo>
                    <a:pt x="5" y="13"/>
                    <a:pt x="5" y="13"/>
                    <a:pt x="5" y="13"/>
                  </a:cubicBezTo>
                  <a:cubicBezTo>
                    <a:pt x="2" y="13"/>
                    <a:pt x="0" y="10"/>
                    <a:pt x="0" y="7"/>
                  </a:cubicBezTo>
                  <a:cubicBezTo>
                    <a:pt x="0" y="6"/>
                    <a:pt x="0" y="6"/>
                    <a:pt x="0" y="6"/>
                  </a:cubicBezTo>
                  <a:cubicBezTo>
                    <a:pt x="0" y="3"/>
                    <a:pt x="2" y="0"/>
                    <a:pt x="5" y="0"/>
                  </a:cubicBezTo>
                  <a:cubicBezTo>
                    <a:pt x="29" y="0"/>
                    <a:pt x="29" y="0"/>
                    <a:pt x="29" y="0"/>
                  </a:cubicBezTo>
                  <a:cubicBezTo>
                    <a:pt x="32" y="0"/>
                    <a:pt x="34" y="3"/>
                    <a:pt x="34" y="6"/>
                  </a:cubicBezTo>
                  <a:cubicBezTo>
                    <a:pt x="34" y="7"/>
                    <a:pt x="34" y="7"/>
                    <a:pt x="34" y="7"/>
                  </a:cubicBezTo>
                  <a:cubicBezTo>
                    <a:pt x="34" y="10"/>
                    <a:pt x="32" y="13"/>
                    <a:pt x="29" y="13"/>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68" name="Freeform 68"/>
            <p:cNvSpPr/>
            <p:nvPr/>
          </p:nvSpPr>
          <p:spPr>
            <a:xfrm>
              <a:off x="6103390" y="5235652"/>
              <a:ext cx="162378" cy="60548"/>
            </a:xfrm>
            <a:custGeom>
              <a:avLst/>
              <a:gdLst/>
              <a:ahLst/>
              <a:cxnLst/>
              <a:rect l="l" t="t" r="r" b="b"/>
              <a:pathLst>
                <a:path w="34" h="13">
                  <a:moveTo>
                    <a:pt x="29" y="13"/>
                  </a:moveTo>
                  <a:cubicBezTo>
                    <a:pt x="5" y="13"/>
                    <a:pt x="5" y="13"/>
                    <a:pt x="5" y="13"/>
                  </a:cubicBezTo>
                  <a:cubicBezTo>
                    <a:pt x="2" y="13"/>
                    <a:pt x="0" y="10"/>
                    <a:pt x="0" y="7"/>
                  </a:cubicBezTo>
                  <a:cubicBezTo>
                    <a:pt x="0" y="6"/>
                    <a:pt x="0" y="6"/>
                    <a:pt x="0" y="6"/>
                  </a:cubicBezTo>
                  <a:cubicBezTo>
                    <a:pt x="0" y="3"/>
                    <a:pt x="2" y="0"/>
                    <a:pt x="5" y="0"/>
                  </a:cubicBezTo>
                  <a:cubicBezTo>
                    <a:pt x="29" y="0"/>
                    <a:pt x="29" y="0"/>
                    <a:pt x="29" y="0"/>
                  </a:cubicBezTo>
                  <a:cubicBezTo>
                    <a:pt x="32" y="0"/>
                    <a:pt x="34" y="3"/>
                    <a:pt x="34" y="6"/>
                  </a:cubicBezTo>
                  <a:cubicBezTo>
                    <a:pt x="34" y="7"/>
                    <a:pt x="34" y="7"/>
                    <a:pt x="34" y="7"/>
                  </a:cubicBezTo>
                  <a:cubicBezTo>
                    <a:pt x="34" y="10"/>
                    <a:pt x="32" y="13"/>
                    <a:pt x="29" y="13"/>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69" name="Freeform 69"/>
            <p:cNvSpPr/>
            <p:nvPr/>
          </p:nvSpPr>
          <p:spPr>
            <a:xfrm>
              <a:off x="6293289" y="5235652"/>
              <a:ext cx="165131" cy="60548"/>
            </a:xfrm>
            <a:custGeom>
              <a:avLst/>
              <a:gdLst/>
              <a:ahLst/>
              <a:cxnLst/>
              <a:rect l="l" t="t" r="r" b="b"/>
              <a:pathLst>
                <a:path w="35" h="13">
                  <a:moveTo>
                    <a:pt x="29" y="13"/>
                  </a:moveTo>
                  <a:cubicBezTo>
                    <a:pt x="6" y="13"/>
                    <a:pt x="6" y="13"/>
                    <a:pt x="6" y="13"/>
                  </a:cubicBezTo>
                  <a:cubicBezTo>
                    <a:pt x="3" y="13"/>
                    <a:pt x="0" y="10"/>
                    <a:pt x="0" y="7"/>
                  </a:cubicBezTo>
                  <a:cubicBezTo>
                    <a:pt x="0" y="6"/>
                    <a:pt x="0" y="6"/>
                    <a:pt x="0" y="6"/>
                  </a:cubicBezTo>
                  <a:cubicBezTo>
                    <a:pt x="0" y="3"/>
                    <a:pt x="3" y="0"/>
                    <a:pt x="6" y="0"/>
                  </a:cubicBezTo>
                  <a:cubicBezTo>
                    <a:pt x="29" y="0"/>
                    <a:pt x="29" y="0"/>
                    <a:pt x="29" y="0"/>
                  </a:cubicBezTo>
                  <a:cubicBezTo>
                    <a:pt x="32" y="0"/>
                    <a:pt x="35" y="3"/>
                    <a:pt x="35" y="6"/>
                  </a:cubicBezTo>
                  <a:cubicBezTo>
                    <a:pt x="35" y="7"/>
                    <a:pt x="35" y="7"/>
                    <a:pt x="35" y="7"/>
                  </a:cubicBezTo>
                  <a:cubicBezTo>
                    <a:pt x="35" y="10"/>
                    <a:pt x="32" y="13"/>
                    <a:pt x="29" y="13"/>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70" name="Freeform 70"/>
            <p:cNvSpPr/>
            <p:nvPr/>
          </p:nvSpPr>
          <p:spPr>
            <a:xfrm>
              <a:off x="6485942" y="5235652"/>
              <a:ext cx="162378" cy="60548"/>
            </a:xfrm>
            <a:custGeom>
              <a:avLst/>
              <a:gdLst/>
              <a:ahLst/>
              <a:cxnLst/>
              <a:rect l="l" t="t" r="r" b="b"/>
              <a:pathLst>
                <a:path w="34" h="13">
                  <a:moveTo>
                    <a:pt x="28" y="13"/>
                  </a:moveTo>
                  <a:cubicBezTo>
                    <a:pt x="5" y="13"/>
                    <a:pt x="5" y="13"/>
                    <a:pt x="5" y="13"/>
                  </a:cubicBezTo>
                  <a:cubicBezTo>
                    <a:pt x="2" y="13"/>
                    <a:pt x="0" y="10"/>
                    <a:pt x="0" y="7"/>
                  </a:cubicBezTo>
                  <a:cubicBezTo>
                    <a:pt x="0" y="6"/>
                    <a:pt x="0" y="6"/>
                    <a:pt x="0" y="6"/>
                  </a:cubicBezTo>
                  <a:cubicBezTo>
                    <a:pt x="0" y="3"/>
                    <a:pt x="2" y="0"/>
                    <a:pt x="5" y="0"/>
                  </a:cubicBezTo>
                  <a:cubicBezTo>
                    <a:pt x="28" y="0"/>
                    <a:pt x="28" y="0"/>
                    <a:pt x="28" y="0"/>
                  </a:cubicBezTo>
                  <a:cubicBezTo>
                    <a:pt x="31" y="0"/>
                    <a:pt x="34" y="3"/>
                    <a:pt x="34" y="6"/>
                  </a:cubicBezTo>
                  <a:cubicBezTo>
                    <a:pt x="34" y="7"/>
                    <a:pt x="34" y="7"/>
                    <a:pt x="34" y="7"/>
                  </a:cubicBezTo>
                  <a:cubicBezTo>
                    <a:pt x="34" y="10"/>
                    <a:pt x="31" y="13"/>
                    <a:pt x="28" y="13"/>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71" name="Freeform 71"/>
            <p:cNvSpPr/>
            <p:nvPr/>
          </p:nvSpPr>
          <p:spPr>
            <a:xfrm>
              <a:off x="6675843" y="5235652"/>
              <a:ext cx="162378" cy="60548"/>
            </a:xfrm>
            <a:custGeom>
              <a:avLst/>
              <a:gdLst/>
              <a:ahLst/>
              <a:cxnLst/>
              <a:rect l="l" t="t" r="r" b="b"/>
              <a:pathLst>
                <a:path w="34" h="13">
                  <a:moveTo>
                    <a:pt x="29" y="13"/>
                  </a:moveTo>
                  <a:cubicBezTo>
                    <a:pt x="5" y="13"/>
                    <a:pt x="5" y="13"/>
                    <a:pt x="5" y="13"/>
                  </a:cubicBezTo>
                  <a:cubicBezTo>
                    <a:pt x="2" y="13"/>
                    <a:pt x="0" y="10"/>
                    <a:pt x="0" y="7"/>
                  </a:cubicBezTo>
                  <a:cubicBezTo>
                    <a:pt x="0" y="6"/>
                    <a:pt x="0" y="6"/>
                    <a:pt x="0" y="6"/>
                  </a:cubicBezTo>
                  <a:cubicBezTo>
                    <a:pt x="0" y="3"/>
                    <a:pt x="2" y="0"/>
                    <a:pt x="5" y="0"/>
                  </a:cubicBezTo>
                  <a:cubicBezTo>
                    <a:pt x="29" y="0"/>
                    <a:pt x="29" y="0"/>
                    <a:pt x="29" y="0"/>
                  </a:cubicBezTo>
                  <a:cubicBezTo>
                    <a:pt x="32" y="0"/>
                    <a:pt x="34" y="3"/>
                    <a:pt x="34" y="6"/>
                  </a:cubicBezTo>
                  <a:cubicBezTo>
                    <a:pt x="34" y="7"/>
                    <a:pt x="34" y="7"/>
                    <a:pt x="34" y="7"/>
                  </a:cubicBezTo>
                  <a:cubicBezTo>
                    <a:pt x="34" y="10"/>
                    <a:pt x="32" y="13"/>
                    <a:pt x="29" y="13"/>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72" name="Freeform 72"/>
            <p:cNvSpPr/>
            <p:nvPr/>
          </p:nvSpPr>
          <p:spPr>
            <a:xfrm>
              <a:off x="7025369" y="5400783"/>
              <a:ext cx="412827" cy="85318"/>
            </a:xfrm>
            <a:custGeom>
              <a:avLst/>
              <a:gdLst/>
              <a:ahLst/>
              <a:cxnLst/>
              <a:rect l="l" t="t" r="r" b="b"/>
              <a:pathLst>
                <a:path w="87" h="18">
                  <a:moveTo>
                    <a:pt x="82" y="18"/>
                  </a:moveTo>
                  <a:cubicBezTo>
                    <a:pt x="6" y="18"/>
                    <a:pt x="6" y="18"/>
                    <a:pt x="6" y="18"/>
                  </a:cubicBezTo>
                  <a:cubicBezTo>
                    <a:pt x="3" y="18"/>
                    <a:pt x="0" y="16"/>
                    <a:pt x="0" y="13"/>
                  </a:cubicBezTo>
                  <a:cubicBezTo>
                    <a:pt x="0" y="5"/>
                    <a:pt x="0" y="5"/>
                    <a:pt x="0" y="5"/>
                  </a:cubicBezTo>
                  <a:cubicBezTo>
                    <a:pt x="0" y="2"/>
                    <a:pt x="3" y="0"/>
                    <a:pt x="6" y="0"/>
                  </a:cubicBezTo>
                  <a:cubicBezTo>
                    <a:pt x="82" y="0"/>
                    <a:pt x="82" y="0"/>
                    <a:pt x="82" y="0"/>
                  </a:cubicBezTo>
                  <a:cubicBezTo>
                    <a:pt x="85" y="0"/>
                    <a:pt x="87" y="2"/>
                    <a:pt x="87" y="5"/>
                  </a:cubicBezTo>
                  <a:cubicBezTo>
                    <a:pt x="87" y="13"/>
                    <a:pt x="87" y="13"/>
                    <a:pt x="87" y="13"/>
                  </a:cubicBezTo>
                  <a:cubicBezTo>
                    <a:pt x="87" y="16"/>
                    <a:pt x="85" y="18"/>
                    <a:pt x="82" y="18"/>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73" name="Freeform 73"/>
            <p:cNvSpPr/>
            <p:nvPr/>
          </p:nvSpPr>
          <p:spPr>
            <a:xfrm>
              <a:off x="5068570" y="5153086"/>
              <a:ext cx="165131" cy="63301"/>
            </a:xfrm>
            <a:custGeom>
              <a:avLst/>
              <a:gdLst/>
              <a:ahLst/>
              <a:cxnLst/>
              <a:rect l="l" t="t" r="r" b="b"/>
              <a:pathLst>
                <a:path w="35" h="13">
                  <a:moveTo>
                    <a:pt x="29" y="13"/>
                  </a:moveTo>
                  <a:cubicBezTo>
                    <a:pt x="6" y="13"/>
                    <a:pt x="6" y="13"/>
                    <a:pt x="6" y="13"/>
                  </a:cubicBezTo>
                  <a:cubicBezTo>
                    <a:pt x="3" y="13"/>
                    <a:pt x="0" y="10"/>
                    <a:pt x="0" y="7"/>
                  </a:cubicBezTo>
                  <a:cubicBezTo>
                    <a:pt x="0" y="6"/>
                    <a:pt x="0" y="6"/>
                    <a:pt x="0" y="6"/>
                  </a:cubicBezTo>
                  <a:cubicBezTo>
                    <a:pt x="0" y="3"/>
                    <a:pt x="3" y="0"/>
                    <a:pt x="6" y="0"/>
                  </a:cubicBezTo>
                  <a:cubicBezTo>
                    <a:pt x="29" y="0"/>
                    <a:pt x="29" y="0"/>
                    <a:pt x="29" y="0"/>
                  </a:cubicBezTo>
                  <a:cubicBezTo>
                    <a:pt x="32" y="0"/>
                    <a:pt x="35" y="3"/>
                    <a:pt x="35" y="6"/>
                  </a:cubicBezTo>
                  <a:cubicBezTo>
                    <a:pt x="35" y="7"/>
                    <a:pt x="35" y="7"/>
                    <a:pt x="35" y="7"/>
                  </a:cubicBezTo>
                  <a:cubicBezTo>
                    <a:pt x="35" y="10"/>
                    <a:pt x="32" y="13"/>
                    <a:pt x="29" y="13"/>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74" name="Freeform 74"/>
            <p:cNvSpPr/>
            <p:nvPr/>
          </p:nvSpPr>
          <p:spPr>
            <a:xfrm>
              <a:off x="5261223" y="5153086"/>
              <a:ext cx="159626" cy="63301"/>
            </a:xfrm>
            <a:custGeom>
              <a:avLst/>
              <a:gdLst/>
              <a:ahLst/>
              <a:cxnLst/>
              <a:rect l="l" t="t" r="r" b="b"/>
              <a:pathLst>
                <a:path w="34" h="13">
                  <a:moveTo>
                    <a:pt x="28" y="13"/>
                  </a:moveTo>
                  <a:cubicBezTo>
                    <a:pt x="5" y="13"/>
                    <a:pt x="5" y="13"/>
                    <a:pt x="5" y="13"/>
                  </a:cubicBezTo>
                  <a:cubicBezTo>
                    <a:pt x="2" y="13"/>
                    <a:pt x="0" y="10"/>
                    <a:pt x="0" y="7"/>
                  </a:cubicBezTo>
                  <a:cubicBezTo>
                    <a:pt x="0" y="6"/>
                    <a:pt x="0" y="6"/>
                    <a:pt x="0" y="6"/>
                  </a:cubicBezTo>
                  <a:cubicBezTo>
                    <a:pt x="0" y="3"/>
                    <a:pt x="2" y="0"/>
                    <a:pt x="5" y="0"/>
                  </a:cubicBezTo>
                  <a:cubicBezTo>
                    <a:pt x="28" y="0"/>
                    <a:pt x="28" y="0"/>
                    <a:pt x="28" y="0"/>
                  </a:cubicBezTo>
                  <a:cubicBezTo>
                    <a:pt x="31" y="0"/>
                    <a:pt x="34" y="3"/>
                    <a:pt x="34" y="6"/>
                  </a:cubicBezTo>
                  <a:cubicBezTo>
                    <a:pt x="34" y="7"/>
                    <a:pt x="34" y="7"/>
                    <a:pt x="34" y="7"/>
                  </a:cubicBezTo>
                  <a:cubicBezTo>
                    <a:pt x="34" y="10"/>
                    <a:pt x="31" y="13"/>
                    <a:pt x="28" y="13"/>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75" name="Freeform 75"/>
            <p:cNvSpPr/>
            <p:nvPr/>
          </p:nvSpPr>
          <p:spPr>
            <a:xfrm>
              <a:off x="5828172" y="5153086"/>
              <a:ext cx="167882" cy="63301"/>
            </a:xfrm>
            <a:custGeom>
              <a:avLst/>
              <a:gdLst/>
              <a:ahLst/>
              <a:cxnLst/>
              <a:rect l="l" t="t" r="r" b="b"/>
              <a:pathLst>
                <a:path w="35" h="13">
                  <a:moveTo>
                    <a:pt x="29" y="13"/>
                  </a:moveTo>
                  <a:cubicBezTo>
                    <a:pt x="6" y="13"/>
                    <a:pt x="6" y="13"/>
                    <a:pt x="6" y="13"/>
                  </a:cubicBezTo>
                  <a:cubicBezTo>
                    <a:pt x="3" y="13"/>
                    <a:pt x="0" y="10"/>
                    <a:pt x="0" y="7"/>
                  </a:cubicBezTo>
                  <a:cubicBezTo>
                    <a:pt x="0" y="6"/>
                    <a:pt x="0" y="6"/>
                    <a:pt x="0" y="6"/>
                  </a:cubicBezTo>
                  <a:cubicBezTo>
                    <a:pt x="0" y="3"/>
                    <a:pt x="3" y="0"/>
                    <a:pt x="6" y="0"/>
                  </a:cubicBezTo>
                  <a:cubicBezTo>
                    <a:pt x="29" y="0"/>
                    <a:pt x="29" y="0"/>
                    <a:pt x="29" y="0"/>
                  </a:cubicBezTo>
                  <a:cubicBezTo>
                    <a:pt x="32" y="0"/>
                    <a:pt x="35" y="3"/>
                    <a:pt x="35" y="6"/>
                  </a:cubicBezTo>
                  <a:cubicBezTo>
                    <a:pt x="35" y="7"/>
                    <a:pt x="35" y="7"/>
                    <a:pt x="35" y="7"/>
                  </a:cubicBezTo>
                  <a:cubicBezTo>
                    <a:pt x="35" y="10"/>
                    <a:pt x="32" y="13"/>
                    <a:pt x="29" y="13"/>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76" name="Freeform 76"/>
            <p:cNvSpPr/>
            <p:nvPr/>
          </p:nvSpPr>
          <p:spPr>
            <a:xfrm>
              <a:off x="6023576" y="5153086"/>
              <a:ext cx="159626" cy="63301"/>
            </a:xfrm>
            <a:custGeom>
              <a:avLst/>
              <a:gdLst/>
              <a:ahLst/>
              <a:cxnLst/>
              <a:rect l="l" t="t" r="r" b="b"/>
              <a:pathLst>
                <a:path w="34" h="13">
                  <a:moveTo>
                    <a:pt x="29" y="13"/>
                  </a:moveTo>
                  <a:cubicBezTo>
                    <a:pt x="5" y="13"/>
                    <a:pt x="5" y="13"/>
                    <a:pt x="5" y="13"/>
                  </a:cubicBezTo>
                  <a:cubicBezTo>
                    <a:pt x="2" y="13"/>
                    <a:pt x="0" y="10"/>
                    <a:pt x="0" y="7"/>
                  </a:cubicBezTo>
                  <a:cubicBezTo>
                    <a:pt x="0" y="6"/>
                    <a:pt x="0" y="6"/>
                    <a:pt x="0" y="6"/>
                  </a:cubicBezTo>
                  <a:cubicBezTo>
                    <a:pt x="0" y="3"/>
                    <a:pt x="2" y="0"/>
                    <a:pt x="5" y="0"/>
                  </a:cubicBezTo>
                  <a:cubicBezTo>
                    <a:pt x="29" y="0"/>
                    <a:pt x="29" y="0"/>
                    <a:pt x="29" y="0"/>
                  </a:cubicBezTo>
                  <a:cubicBezTo>
                    <a:pt x="32" y="0"/>
                    <a:pt x="34" y="3"/>
                    <a:pt x="34" y="6"/>
                  </a:cubicBezTo>
                  <a:cubicBezTo>
                    <a:pt x="34" y="7"/>
                    <a:pt x="34" y="7"/>
                    <a:pt x="34" y="7"/>
                  </a:cubicBezTo>
                  <a:cubicBezTo>
                    <a:pt x="34" y="10"/>
                    <a:pt x="32" y="13"/>
                    <a:pt x="29" y="13"/>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77" name="Freeform 77"/>
            <p:cNvSpPr/>
            <p:nvPr/>
          </p:nvSpPr>
          <p:spPr>
            <a:xfrm>
              <a:off x="6213477" y="5153086"/>
              <a:ext cx="159626" cy="63301"/>
            </a:xfrm>
            <a:custGeom>
              <a:avLst/>
              <a:gdLst/>
              <a:ahLst/>
              <a:cxnLst/>
              <a:rect l="l" t="t" r="r" b="b"/>
              <a:pathLst>
                <a:path w="34" h="13">
                  <a:moveTo>
                    <a:pt x="29" y="13"/>
                  </a:moveTo>
                  <a:cubicBezTo>
                    <a:pt x="6" y="13"/>
                    <a:pt x="6" y="13"/>
                    <a:pt x="6" y="13"/>
                  </a:cubicBezTo>
                  <a:cubicBezTo>
                    <a:pt x="2" y="13"/>
                    <a:pt x="0" y="10"/>
                    <a:pt x="0" y="7"/>
                  </a:cubicBezTo>
                  <a:cubicBezTo>
                    <a:pt x="0" y="6"/>
                    <a:pt x="0" y="6"/>
                    <a:pt x="0" y="6"/>
                  </a:cubicBezTo>
                  <a:cubicBezTo>
                    <a:pt x="0" y="3"/>
                    <a:pt x="2" y="0"/>
                    <a:pt x="6" y="0"/>
                  </a:cubicBezTo>
                  <a:cubicBezTo>
                    <a:pt x="29" y="0"/>
                    <a:pt x="29" y="0"/>
                    <a:pt x="29" y="0"/>
                  </a:cubicBezTo>
                  <a:cubicBezTo>
                    <a:pt x="32" y="0"/>
                    <a:pt x="34" y="3"/>
                    <a:pt x="34" y="6"/>
                  </a:cubicBezTo>
                  <a:cubicBezTo>
                    <a:pt x="34" y="7"/>
                    <a:pt x="34" y="7"/>
                    <a:pt x="34" y="7"/>
                  </a:cubicBezTo>
                  <a:cubicBezTo>
                    <a:pt x="34" y="10"/>
                    <a:pt x="32" y="13"/>
                    <a:pt x="29" y="13"/>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78" name="Freeform 78"/>
            <p:cNvSpPr/>
            <p:nvPr/>
          </p:nvSpPr>
          <p:spPr>
            <a:xfrm>
              <a:off x="6400625" y="5153086"/>
              <a:ext cx="167882" cy="63301"/>
            </a:xfrm>
            <a:custGeom>
              <a:avLst/>
              <a:gdLst/>
              <a:ahLst/>
              <a:cxnLst/>
              <a:rect l="l" t="t" r="r" b="b"/>
              <a:pathLst>
                <a:path w="35" h="13">
                  <a:moveTo>
                    <a:pt x="29" y="13"/>
                  </a:moveTo>
                  <a:cubicBezTo>
                    <a:pt x="6" y="13"/>
                    <a:pt x="6" y="13"/>
                    <a:pt x="6" y="13"/>
                  </a:cubicBezTo>
                  <a:cubicBezTo>
                    <a:pt x="3" y="13"/>
                    <a:pt x="0" y="10"/>
                    <a:pt x="0" y="7"/>
                  </a:cubicBezTo>
                  <a:cubicBezTo>
                    <a:pt x="0" y="6"/>
                    <a:pt x="0" y="6"/>
                    <a:pt x="0" y="6"/>
                  </a:cubicBezTo>
                  <a:cubicBezTo>
                    <a:pt x="0" y="3"/>
                    <a:pt x="3" y="0"/>
                    <a:pt x="6" y="0"/>
                  </a:cubicBezTo>
                  <a:cubicBezTo>
                    <a:pt x="29" y="0"/>
                    <a:pt x="29" y="0"/>
                    <a:pt x="29" y="0"/>
                  </a:cubicBezTo>
                  <a:cubicBezTo>
                    <a:pt x="32" y="0"/>
                    <a:pt x="35" y="3"/>
                    <a:pt x="35" y="6"/>
                  </a:cubicBezTo>
                  <a:cubicBezTo>
                    <a:pt x="35" y="7"/>
                    <a:pt x="35" y="7"/>
                    <a:pt x="35" y="7"/>
                  </a:cubicBezTo>
                  <a:cubicBezTo>
                    <a:pt x="35" y="10"/>
                    <a:pt x="32" y="13"/>
                    <a:pt x="29" y="13"/>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79" name="Freeform 79"/>
            <p:cNvSpPr/>
            <p:nvPr/>
          </p:nvSpPr>
          <p:spPr>
            <a:xfrm>
              <a:off x="6596029" y="5153086"/>
              <a:ext cx="159626" cy="63301"/>
            </a:xfrm>
            <a:custGeom>
              <a:avLst/>
              <a:gdLst/>
              <a:ahLst/>
              <a:cxnLst/>
              <a:rect l="l" t="t" r="r" b="b"/>
              <a:pathLst>
                <a:path w="34" h="13">
                  <a:moveTo>
                    <a:pt x="28" y="13"/>
                  </a:moveTo>
                  <a:cubicBezTo>
                    <a:pt x="5" y="13"/>
                    <a:pt x="5" y="13"/>
                    <a:pt x="5" y="13"/>
                  </a:cubicBezTo>
                  <a:cubicBezTo>
                    <a:pt x="2" y="13"/>
                    <a:pt x="0" y="10"/>
                    <a:pt x="0" y="7"/>
                  </a:cubicBezTo>
                  <a:cubicBezTo>
                    <a:pt x="0" y="6"/>
                    <a:pt x="0" y="6"/>
                    <a:pt x="0" y="6"/>
                  </a:cubicBezTo>
                  <a:cubicBezTo>
                    <a:pt x="0" y="3"/>
                    <a:pt x="2" y="0"/>
                    <a:pt x="5" y="0"/>
                  </a:cubicBezTo>
                  <a:cubicBezTo>
                    <a:pt x="28" y="0"/>
                    <a:pt x="28" y="0"/>
                    <a:pt x="28" y="0"/>
                  </a:cubicBezTo>
                  <a:cubicBezTo>
                    <a:pt x="32" y="0"/>
                    <a:pt x="34" y="3"/>
                    <a:pt x="34" y="6"/>
                  </a:cubicBezTo>
                  <a:cubicBezTo>
                    <a:pt x="34" y="7"/>
                    <a:pt x="34" y="7"/>
                    <a:pt x="34" y="7"/>
                  </a:cubicBezTo>
                  <a:cubicBezTo>
                    <a:pt x="34" y="10"/>
                    <a:pt x="32" y="13"/>
                    <a:pt x="28" y="13"/>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80" name="Freeform 80"/>
            <p:cNvSpPr/>
            <p:nvPr/>
          </p:nvSpPr>
          <p:spPr>
            <a:xfrm>
              <a:off x="6785930" y="5153086"/>
              <a:ext cx="159626" cy="63301"/>
            </a:xfrm>
            <a:custGeom>
              <a:avLst/>
              <a:gdLst/>
              <a:ahLst/>
              <a:cxnLst/>
              <a:rect l="l" t="t" r="r" b="b"/>
              <a:pathLst>
                <a:path w="34" h="13">
                  <a:moveTo>
                    <a:pt x="29" y="13"/>
                  </a:moveTo>
                  <a:cubicBezTo>
                    <a:pt x="5" y="13"/>
                    <a:pt x="5" y="13"/>
                    <a:pt x="5" y="13"/>
                  </a:cubicBezTo>
                  <a:cubicBezTo>
                    <a:pt x="2" y="13"/>
                    <a:pt x="0" y="10"/>
                    <a:pt x="0" y="7"/>
                  </a:cubicBezTo>
                  <a:cubicBezTo>
                    <a:pt x="0" y="6"/>
                    <a:pt x="0" y="6"/>
                    <a:pt x="0" y="6"/>
                  </a:cubicBezTo>
                  <a:cubicBezTo>
                    <a:pt x="0" y="3"/>
                    <a:pt x="2" y="0"/>
                    <a:pt x="5" y="0"/>
                  </a:cubicBezTo>
                  <a:cubicBezTo>
                    <a:pt x="29" y="0"/>
                    <a:pt x="29" y="0"/>
                    <a:pt x="29" y="0"/>
                  </a:cubicBezTo>
                  <a:cubicBezTo>
                    <a:pt x="32" y="0"/>
                    <a:pt x="34" y="3"/>
                    <a:pt x="34" y="6"/>
                  </a:cubicBezTo>
                  <a:cubicBezTo>
                    <a:pt x="34" y="7"/>
                    <a:pt x="34" y="7"/>
                    <a:pt x="34" y="7"/>
                  </a:cubicBezTo>
                  <a:cubicBezTo>
                    <a:pt x="34" y="10"/>
                    <a:pt x="32" y="13"/>
                    <a:pt x="29" y="13"/>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81" name="Freeform 81"/>
            <p:cNvSpPr/>
            <p:nvPr/>
          </p:nvSpPr>
          <p:spPr>
            <a:xfrm>
              <a:off x="6973078" y="5153086"/>
              <a:ext cx="385305" cy="63301"/>
            </a:xfrm>
            <a:custGeom>
              <a:avLst/>
              <a:gdLst/>
              <a:ahLst/>
              <a:cxnLst/>
              <a:rect l="l" t="t" r="r" b="b"/>
              <a:pathLst>
                <a:path w="81" h="13">
                  <a:moveTo>
                    <a:pt x="76" y="13"/>
                  </a:moveTo>
                  <a:cubicBezTo>
                    <a:pt x="6" y="13"/>
                    <a:pt x="6" y="13"/>
                    <a:pt x="6" y="13"/>
                  </a:cubicBezTo>
                  <a:cubicBezTo>
                    <a:pt x="3" y="13"/>
                    <a:pt x="0" y="10"/>
                    <a:pt x="0" y="7"/>
                  </a:cubicBezTo>
                  <a:cubicBezTo>
                    <a:pt x="0" y="6"/>
                    <a:pt x="0" y="6"/>
                    <a:pt x="0" y="6"/>
                  </a:cubicBezTo>
                  <a:cubicBezTo>
                    <a:pt x="0" y="3"/>
                    <a:pt x="3" y="0"/>
                    <a:pt x="6" y="0"/>
                  </a:cubicBezTo>
                  <a:cubicBezTo>
                    <a:pt x="76" y="0"/>
                    <a:pt x="76" y="0"/>
                    <a:pt x="76" y="0"/>
                  </a:cubicBezTo>
                  <a:cubicBezTo>
                    <a:pt x="79" y="0"/>
                    <a:pt x="81" y="3"/>
                    <a:pt x="81" y="6"/>
                  </a:cubicBezTo>
                  <a:cubicBezTo>
                    <a:pt x="81" y="7"/>
                    <a:pt x="81" y="7"/>
                    <a:pt x="81" y="7"/>
                  </a:cubicBezTo>
                  <a:cubicBezTo>
                    <a:pt x="81" y="10"/>
                    <a:pt x="79" y="13"/>
                    <a:pt x="76" y="13"/>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82" name="Freeform 82"/>
            <p:cNvSpPr/>
            <p:nvPr/>
          </p:nvSpPr>
          <p:spPr>
            <a:xfrm>
              <a:off x="4892431" y="5092538"/>
              <a:ext cx="159626" cy="33026"/>
            </a:xfrm>
            <a:custGeom>
              <a:avLst/>
              <a:gdLst/>
              <a:ahLst/>
              <a:cxnLst/>
              <a:rect l="l" t="t" r="r" b="b"/>
              <a:pathLst>
                <a:path w="34" h="7">
                  <a:moveTo>
                    <a:pt x="31" y="7"/>
                  </a:moveTo>
                  <a:cubicBezTo>
                    <a:pt x="4" y="7"/>
                    <a:pt x="4" y="7"/>
                    <a:pt x="4" y="7"/>
                  </a:cubicBezTo>
                  <a:cubicBezTo>
                    <a:pt x="2" y="7"/>
                    <a:pt x="0" y="6"/>
                    <a:pt x="0" y="3"/>
                  </a:cubicBezTo>
                  <a:cubicBezTo>
                    <a:pt x="0" y="3"/>
                    <a:pt x="0" y="3"/>
                    <a:pt x="0" y="3"/>
                  </a:cubicBezTo>
                  <a:cubicBezTo>
                    <a:pt x="0" y="1"/>
                    <a:pt x="2" y="0"/>
                    <a:pt x="4" y="0"/>
                  </a:cubicBezTo>
                  <a:cubicBezTo>
                    <a:pt x="31" y="0"/>
                    <a:pt x="31" y="0"/>
                    <a:pt x="31" y="0"/>
                  </a:cubicBezTo>
                  <a:cubicBezTo>
                    <a:pt x="33" y="0"/>
                    <a:pt x="34" y="1"/>
                    <a:pt x="34" y="3"/>
                  </a:cubicBezTo>
                  <a:cubicBezTo>
                    <a:pt x="34" y="3"/>
                    <a:pt x="34" y="3"/>
                    <a:pt x="34" y="3"/>
                  </a:cubicBezTo>
                  <a:cubicBezTo>
                    <a:pt x="34" y="6"/>
                    <a:pt x="33" y="7"/>
                    <a:pt x="31" y="7"/>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83" name="Freeform 83"/>
            <p:cNvSpPr/>
            <p:nvPr/>
          </p:nvSpPr>
          <p:spPr>
            <a:xfrm>
              <a:off x="5274983" y="5092538"/>
              <a:ext cx="162378" cy="33026"/>
            </a:xfrm>
            <a:custGeom>
              <a:avLst/>
              <a:gdLst/>
              <a:ahLst/>
              <a:cxnLst/>
              <a:rect l="l" t="t" r="r" b="b"/>
              <a:pathLst>
                <a:path w="34" h="7">
                  <a:moveTo>
                    <a:pt x="30" y="7"/>
                  </a:moveTo>
                  <a:cubicBezTo>
                    <a:pt x="3" y="7"/>
                    <a:pt x="3" y="7"/>
                    <a:pt x="3" y="7"/>
                  </a:cubicBezTo>
                  <a:cubicBezTo>
                    <a:pt x="1" y="7"/>
                    <a:pt x="0" y="6"/>
                    <a:pt x="0" y="3"/>
                  </a:cubicBezTo>
                  <a:cubicBezTo>
                    <a:pt x="0" y="3"/>
                    <a:pt x="0" y="3"/>
                    <a:pt x="0" y="3"/>
                  </a:cubicBezTo>
                  <a:cubicBezTo>
                    <a:pt x="0" y="1"/>
                    <a:pt x="1" y="0"/>
                    <a:pt x="3" y="0"/>
                  </a:cubicBezTo>
                  <a:cubicBezTo>
                    <a:pt x="30" y="0"/>
                    <a:pt x="30" y="0"/>
                    <a:pt x="30" y="0"/>
                  </a:cubicBezTo>
                  <a:cubicBezTo>
                    <a:pt x="32" y="0"/>
                    <a:pt x="34" y="1"/>
                    <a:pt x="34" y="3"/>
                  </a:cubicBezTo>
                  <a:cubicBezTo>
                    <a:pt x="34" y="3"/>
                    <a:pt x="34" y="3"/>
                    <a:pt x="34" y="3"/>
                  </a:cubicBezTo>
                  <a:cubicBezTo>
                    <a:pt x="34" y="6"/>
                    <a:pt x="32" y="7"/>
                    <a:pt x="30" y="7"/>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84" name="Freeform 84"/>
            <p:cNvSpPr/>
            <p:nvPr/>
          </p:nvSpPr>
          <p:spPr>
            <a:xfrm>
              <a:off x="5654784" y="5092538"/>
              <a:ext cx="159626" cy="33026"/>
            </a:xfrm>
            <a:custGeom>
              <a:avLst/>
              <a:gdLst/>
              <a:ahLst/>
              <a:cxnLst/>
              <a:rect l="l" t="t" r="r" b="b"/>
              <a:pathLst>
                <a:path w="34" h="7">
                  <a:moveTo>
                    <a:pt x="31" y="7"/>
                  </a:moveTo>
                  <a:cubicBezTo>
                    <a:pt x="4" y="7"/>
                    <a:pt x="4" y="7"/>
                    <a:pt x="4" y="7"/>
                  </a:cubicBezTo>
                  <a:cubicBezTo>
                    <a:pt x="2" y="7"/>
                    <a:pt x="0" y="6"/>
                    <a:pt x="0" y="3"/>
                  </a:cubicBezTo>
                  <a:cubicBezTo>
                    <a:pt x="0" y="3"/>
                    <a:pt x="0" y="3"/>
                    <a:pt x="0" y="3"/>
                  </a:cubicBezTo>
                  <a:cubicBezTo>
                    <a:pt x="0" y="1"/>
                    <a:pt x="2" y="0"/>
                    <a:pt x="4" y="0"/>
                  </a:cubicBezTo>
                  <a:cubicBezTo>
                    <a:pt x="31" y="0"/>
                    <a:pt x="31" y="0"/>
                    <a:pt x="31" y="0"/>
                  </a:cubicBezTo>
                  <a:cubicBezTo>
                    <a:pt x="33" y="0"/>
                    <a:pt x="34" y="1"/>
                    <a:pt x="34" y="3"/>
                  </a:cubicBezTo>
                  <a:cubicBezTo>
                    <a:pt x="34" y="3"/>
                    <a:pt x="34" y="3"/>
                    <a:pt x="34" y="3"/>
                  </a:cubicBezTo>
                  <a:cubicBezTo>
                    <a:pt x="34" y="6"/>
                    <a:pt x="33" y="7"/>
                    <a:pt x="31" y="7"/>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85" name="Freeform 85"/>
            <p:cNvSpPr/>
            <p:nvPr/>
          </p:nvSpPr>
          <p:spPr>
            <a:xfrm>
              <a:off x="5844685" y="5092538"/>
              <a:ext cx="165131" cy="33026"/>
            </a:xfrm>
            <a:custGeom>
              <a:avLst/>
              <a:gdLst/>
              <a:ahLst/>
              <a:cxnLst/>
              <a:rect l="l" t="t" r="r" b="b"/>
              <a:pathLst>
                <a:path w="35" h="7">
                  <a:moveTo>
                    <a:pt x="31" y="7"/>
                  </a:moveTo>
                  <a:cubicBezTo>
                    <a:pt x="4" y="7"/>
                    <a:pt x="4" y="7"/>
                    <a:pt x="4" y="7"/>
                  </a:cubicBezTo>
                  <a:cubicBezTo>
                    <a:pt x="2" y="7"/>
                    <a:pt x="0" y="6"/>
                    <a:pt x="0" y="3"/>
                  </a:cubicBezTo>
                  <a:cubicBezTo>
                    <a:pt x="0" y="3"/>
                    <a:pt x="0" y="3"/>
                    <a:pt x="0" y="3"/>
                  </a:cubicBezTo>
                  <a:cubicBezTo>
                    <a:pt x="0" y="1"/>
                    <a:pt x="2" y="0"/>
                    <a:pt x="4" y="0"/>
                  </a:cubicBezTo>
                  <a:cubicBezTo>
                    <a:pt x="31" y="0"/>
                    <a:pt x="31" y="0"/>
                    <a:pt x="31" y="0"/>
                  </a:cubicBezTo>
                  <a:cubicBezTo>
                    <a:pt x="33" y="0"/>
                    <a:pt x="35" y="1"/>
                    <a:pt x="35" y="3"/>
                  </a:cubicBezTo>
                  <a:cubicBezTo>
                    <a:pt x="35" y="3"/>
                    <a:pt x="35" y="3"/>
                    <a:pt x="35" y="3"/>
                  </a:cubicBezTo>
                  <a:cubicBezTo>
                    <a:pt x="35" y="6"/>
                    <a:pt x="33" y="7"/>
                    <a:pt x="31" y="7"/>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86" name="Freeform 86"/>
            <p:cNvSpPr/>
            <p:nvPr/>
          </p:nvSpPr>
          <p:spPr>
            <a:xfrm>
              <a:off x="6037337" y="5092538"/>
              <a:ext cx="159626" cy="33026"/>
            </a:xfrm>
            <a:custGeom>
              <a:avLst/>
              <a:gdLst/>
              <a:ahLst/>
              <a:cxnLst/>
              <a:rect l="l" t="t" r="r" b="b"/>
              <a:pathLst>
                <a:path w="34" h="7">
                  <a:moveTo>
                    <a:pt x="30" y="7"/>
                  </a:moveTo>
                  <a:cubicBezTo>
                    <a:pt x="3" y="7"/>
                    <a:pt x="3" y="7"/>
                    <a:pt x="3" y="7"/>
                  </a:cubicBezTo>
                  <a:cubicBezTo>
                    <a:pt x="1" y="7"/>
                    <a:pt x="0" y="6"/>
                    <a:pt x="0" y="3"/>
                  </a:cubicBezTo>
                  <a:cubicBezTo>
                    <a:pt x="0" y="3"/>
                    <a:pt x="0" y="3"/>
                    <a:pt x="0" y="3"/>
                  </a:cubicBezTo>
                  <a:cubicBezTo>
                    <a:pt x="0" y="1"/>
                    <a:pt x="1" y="0"/>
                    <a:pt x="3" y="0"/>
                  </a:cubicBezTo>
                  <a:cubicBezTo>
                    <a:pt x="30" y="0"/>
                    <a:pt x="30" y="0"/>
                    <a:pt x="30" y="0"/>
                  </a:cubicBezTo>
                  <a:cubicBezTo>
                    <a:pt x="32" y="0"/>
                    <a:pt x="34" y="1"/>
                    <a:pt x="34" y="3"/>
                  </a:cubicBezTo>
                  <a:cubicBezTo>
                    <a:pt x="34" y="3"/>
                    <a:pt x="34" y="3"/>
                    <a:pt x="34" y="3"/>
                  </a:cubicBezTo>
                  <a:cubicBezTo>
                    <a:pt x="34" y="6"/>
                    <a:pt x="32" y="7"/>
                    <a:pt x="30" y="7"/>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87" name="Freeform 87"/>
            <p:cNvSpPr/>
            <p:nvPr/>
          </p:nvSpPr>
          <p:spPr>
            <a:xfrm>
              <a:off x="6227237" y="5092538"/>
              <a:ext cx="159626" cy="33026"/>
            </a:xfrm>
            <a:custGeom>
              <a:avLst/>
              <a:gdLst/>
              <a:ahLst/>
              <a:cxnLst/>
              <a:rect l="l" t="t" r="r" b="b"/>
              <a:pathLst>
                <a:path w="34" h="7">
                  <a:moveTo>
                    <a:pt x="31" y="7"/>
                  </a:moveTo>
                  <a:cubicBezTo>
                    <a:pt x="4" y="7"/>
                    <a:pt x="4" y="7"/>
                    <a:pt x="4" y="7"/>
                  </a:cubicBezTo>
                  <a:cubicBezTo>
                    <a:pt x="2" y="7"/>
                    <a:pt x="0" y="6"/>
                    <a:pt x="0" y="3"/>
                  </a:cubicBezTo>
                  <a:cubicBezTo>
                    <a:pt x="0" y="3"/>
                    <a:pt x="0" y="3"/>
                    <a:pt x="0" y="3"/>
                  </a:cubicBezTo>
                  <a:cubicBezTo>
                    <a:pt x="0" y="1"/>
                    <a:pt x="2" y="0"/>
                    <a:pt x="4" y="0"/>
                  </a:cubicBezTo>
                  <a:cubicBezTo>
                    <a:pt x="31" y="0"/>
                    <a:pt x="31" y="0"/>
                    <a:pt x="31" y="0"/>
                  </a:cubicBezTo>
                  <a:cubicBezTo>
                    <a:pt x="33" y="0"/>
                    <a:pt x="34" y="1"/>
                    <a:pt x="34" y="3"/>
                  </a:cubicBezTo>
                  <a:cubicBezTo>
                    <a:pt x="34" y="3"/>
                    <a:pt x="34" y="3"/>
                    <a:pt x="34" y="3"/>
                  </a:cubicBezTo>
                  <a:cubicBezTo>
                    <a:pt x="34" y="6"/>
                    <a:pt x="33" y="7"/>
                    <a:pt x="31" y="7"/>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88" name="Freeform 88"/>
            <p:cNvSpPr/>
            <p:nvPr/>
          </p:nvSpPr>
          <p:spPr>
            <a:xfrm>
              <a:off x="6799690" y="5092538"/>
              <a:ext cx="159626" cy="33026"/>
            </a:xfrm>
            <a:custGeom>
              <a:avLst/>
              <a:gdLst/>
              <a:ahLst/>
              <a:cxnLst/>
              <a:rect l="l" t="t" r="r" b="b"/>
              <a:pathLst>
                <a:path w="34" h="7">
                  <a:moveTo>
                    <a:pt x="30" y="7"/>
                  </a:moveTo>
                  <a:cubicBezTo>
                    <a:pt x="4" y="7"/>
                    <a:pt x="4" y="7"/>
                    <a:pt x="4" y="7"/>
                  </a:cubicBezTo>
                  <a:cubicBezTo>
                    <a:pt x="2" y="7"/>
                    <a:pt x="0" y="6"/>
                    <a:pt x="0" y="3"/>
                  </a:cubicBezTo>
                  <a:cubicBezTo>
                    <a:pt x="0" y="3"/>
                    <a:pt x="0" y="3"/>
                    <a:pt x="0" y="3"/>
                  </a:cubicBezTo>
                  <a:cubicBezTo>
                    <a:pt x="0" y="1"/>
                    <a:pt x="2" y="0"/>
                    <a:pt x="4" y="0"/>
                  </a:cubicBezTo>
                  <a:cubicBezTo>
                    <a:pt x="30" y="0"/>
                    <a:pt x="30" y="0"/>
                    <a:pt x="30" y="0"/>
                  </a:cubicBezTo>
                  <a:cubicBezTo>
                    <a:pt x="33" y="0"/>
                    <a:pt x="34" y="1"/>
                    <a:pt x="34" y="3"/>
                  </a:cubicBezTo>
                  <a:cubicBezTo>
                    <a:pt x="34" y="3"/>
                    <a:pt x="34" y="3"/>
                    <a:pt x="34" y="3"/>
                  </a:cubicBezTo>
                  <a:cubicBezTo>
                    <a:pt x="34" y="6"/>
                    <a:pt x="33" y="7"/>
                    <a:pt x="30" y="7"/>
                  </a:cubicBezTo>
                  <a:close/>
                </a:path>
              </a:pathLst>
            </a:custGeom>
            <a:solidFill>
              <a:srgbClr val="4D494A"/>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89" name="Freeform 89"/>
            <p:cNvSpPr/>
            <p:nvPr/>
          </p:nvSpPr>
          <p:spPr>
            <a:xfrm>
              <a:off x="4427312" y="2786212"/>
              <a:ext cx="3187023" cy="192653"/>
            </a:xfrm>
            <a:custGeom>
              <a:avLst/>
              <a:gdLst/>
              <a:ahLst/>
              <a:cxnLst/>
              <a:rect l="l" t="t" r="r" b="b"/>
              <a:pathLst>
                <a:path w="673" h="41">
                  <a:moveTo>
                    <a:pt x="673" y="41"/>
                  </a:moveTo>
                  <a:cubicBezTo>
                    <a:pt x="1" y="41"/>
                    <a:pt x="1" y="41"/>
                    <a:pt x="1" y="41"/>
                  </a:cubicBezTo>
                  <a:cubicBezTo>
                    <a:pt x="0" y="41"/>
                    <a:pt x="0" y="40"/>
                    <a:pt x="0" y="40"/>
                  </a:cubicBezTo>
                  <a:cubicBezTo>
                    <a:pt x="0" y="13"/>
                    <a:pt x="0" y="13"/>
                    <a:pt x="0" y="13"/>
                  </a:cubicBezTo>
                  <a:cubicBezTo>
                    <a:pt x="0" y="6"/>
                    <a:pt x="6" y="0"/>
                    <a:pt x="13" y="0"/>
                  </a:cubicBezTo>
                  <a:cubicBezTo>
                    <a:pt x="660" y="0"/>
                    <a:pt x="660" y="0"/>
                    <a:pt x="660" y="0"/>
                  </a:cubicBezTo>
                  <a:cubicBezTo>
                    <a:pt x="667" y="0"/>
                    <a:pt x="673" y="6"/>
                    <a:pt x="673" y="13"/>
                  </a:cubicBezTo>
                  <a:cubicBezTo>
                    <a:pt x="673" y="40"/>
                    <a:pt x="673" y="40"/>
                    <a:pt x="673" y="40"/>
                  </a:cubicBezTo>
                  <a:cubicBezTo>
                    <a:pt x="673" y="40"/>
                    <a:pt x="673" y="41"/>
                    <a:pt x="673" y="41"/>
                  </a:cubicBezTo>
                </a:path>
              </a:pathLst>
            </a:custGeom>
            <a:solidFill>
              <a:schemeClr val="accent1"/>
            </a:solidFill>
          </p:spPr>
          <p:txBody>
            <a:bodyPr vert="horz" wrap="square" lIns="91440" tIns="45720" rIns="91440" bIns="45720" anchor="t">
              <a:prstTxWarp prst="textNoShape">
                <a:avLst/>
              </a:prstTxWarp>
              <a:normAutofit fontScale="32500" lnSpcReduction="20000"/>
            </a:bodyPr>
            <a:lstStyle/>
            <a:p>
              <a:pPr marL="0" algn="l"/>
              <a:endParaRPr/>
            </a:p>
          </p:txBody>
        </p:sp>
        <p:sp>
          <p:nvSpPr>
            <p:cNvPr id="90" name="AutoShape 90"/>
            <p:cNvSpPr/>
            <p:nvPr/>
          </p:nvSpPr>
          <p:spPr>
            <a:xfrm>
              <a:off x="4529143" y="2833000"/>
              <a:ext cx="154122" cy="93574"/>
            </a:xfrm>
            <a:prstGeom prst="rect">
              <a:avLst/>
            </a:prstGeom>
            <a:solidFill>
              <a:srgbClr val="FFFFFF"/>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91" name="AutoShape 91"/>
            <p:cNvSpPr/>
            <p:nvPr/>
          </p:nvSpPr>
          <p:spPr>
            <a:xfrm>
              <a:off x="4760326" y="2846760"/>
              <a:ext cx="1329302" cy="77061"/>
            </a:xfrm>
            <a:prstGeom prst="rect">
              <a:avLst/>
            </a:prstGeom>
            <a:solidFill>
              <a:srgbClr val="FFFFFF"/>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92" name="AutoShape 92"/>
            <p:cNvSpPr/>
            <p:nvPr/>
          </p:nvSpPr>
          <p:spPr>
            <a:xfrm>
              <a:off x="4476851" y="3055926"/>
              <a:ext cx="996289" cy="1753139"/>
            </a:xfrm>
            <a:prstGeom prst="rect">
              <a:avLst/>
            </a:prstGeom>
            <a:solidFill>
              <a:srgbClr val="E5E3E4"/>
            </a:solidFill>
          </p:spPr>
          <p:txBody>
            <a:bodyPr vert="horz" wrap="square" lIns="91440" tIns="45720" rIns="91440" bIns="45720" anchor="t">
              <a:prstTxWarp prst="textNoShape">
                <a:avLst/>
              </a:prstTxWarp>
              <a:normAutofit/>
            </a:bodyPr>
            <a:lstStyle/>
            <a:p>
              <a:pPr marL="0" algn="l"/>
              <a:endParaRPr/>
            </a:p>
          </p:txBody>
        </p:sp>
        <p:sp>
          <p:nvSpPr>
            <p:cNvPr id="93" name="AutoShape 93"/>
            <p:cNvSpPr/>
            <p:nvPr/>
          </p:nvSpPr>
          <p:spPr>
            <a:xfrm>
              <a:off x="4476851" y="3055926"/>
              <a:ext cx="996289" cy="1753139"/>
            </a:xfrm>
            <a:prstGeom prst="rect">
              <a:avLst/>
            </a:prstGeom>
            <a:noFill/>
          </p:spPr>
          <p:txBody>
            <a:bodyPr vert="horz" wrap="square" lIns="91440" tIns="45720" rIns="91440" bIns="45720" anchor="t">
              <a:prstTxWarp prst="textNoShape">
                <a:avLst/>
              </a:prstTxWarp>
              <a:normAutofit/>
            </a:bodyPr>
            <a:lstStyle/>
            <a:p>
              <a:pPr marL="0" algn="l"/>
              <a:endParaRPr/>
            </a:p>
          </p:txBody>
        </p:sp>
        <p:sp>
          <p:nvSpPr>
            <p:cNvPr id="94" name="AutoShape 94"/>
            <p:cNvSpPr/>
            <p:nvPr/>
          </p:nvSpPr>
          <p:spPr>
            <a:xfrm>
              <a:off x="4537399" y="3110969"/>
              <a:ext cx="883449" cy="1637547"/>
            </a:xfrm>
            <a:prstGeom prst="rect">
              <a:avLst/>
            </a:prstGeom>
            <a:noFill/>
          </p:spPr>
          <p:txBody>
            <a:bodyPr vert="horz" wrap="square" lIns="91440" tIns="45720" rIns="91440" bIns="45720" anchor="t">
              <a:prstTxWarp prst="textNoShape">
                <a:avLst/>
              </a:prstTxWarp>
              <a:normAutofit/>
            </a:bodyPr>
            <a:lstStyle/>
            <a:p>
              <a:pPr marL="0" algn="l"/>
              <a:endParaRPr/>
            </a:p>
          </p:txBody>
        </p:sp>
        <p:sp>
          <p:nvSpPr>
            <p:cNvPr id="95" name="AutoShape 95"/>
            <p:cNvSpPr/>
            <p:nvPr/>
          </p:nvSpPr>
          <p:spPr>
            <a:xfrm>
              <a:off x="6813452" y="3650397"/>
              <a:ext cx="756848" cy="1158668"/>
            </a:xfrm>
            <a:prstGeom prst="rect">
              <a:avLst/>
            </a:prstGeom>
            <a:solidFill>
              <a:srgbClr val="E5E3E4"/>
            </a:solidFill>
          </p:spPr>
          <p:txBody>
            <a:bodyPr vert="horz" wrap="square" lIns="91440" tIns="45720" rIns="91440" bIns="45720" anchor="t">
              <a:prstTxWarp prst="textNoShape">
                <a:avLst/>
              </a:prstTxWarp>
              <a:normAutofit/>
            </a:bodyPr>
            <a:lstStyle/>
            <a:p>
              <a:pPr marL="0" algn="l"/>
              <a:endParaRPr/>
            </a:p>
          </p:txBody>
        </p:sp>
        <p:sp>
          <p:nvSpPr>
            <p:cNvPr id="96" name="AutoShape 96"/>
            <p:cNvSpPr/>
            <p:nvPr/>
          </p:nvSpPr>
          <p:spPr>
            <a:xfrm>
              <a:off x="6813452" y="3055926"/>
              <a:ext cx="756848" cy="509154"/>
            </a:xfrm>
            <a:prstGeom prst="rect">
              <a:avLst/>
            </a:prstGeom>
            <a:solidFill>
              <a:schemeClr val="accent1"/>
            </a:solidFill>
          </p:spPr>
          <p:txBody>
            <a:bodyPr vert="horz" wrap="square" lIns="91440" tIns="45720" rIns="91440" bIns="45720" anchor="t">
              <a:prstTxWarp prst="textNoShape">
                <a:avLst/>
              </a:prstTxWarp>
              <a:normAutofit/>
            </a:bodyPr>
            <a:lstStyle/>
            <a:p>
              <a:pPr marL="0" algn="l"/>
              <a:endParaRPr/>
            </a:p>
          </p:txBody>
        </p:sp>
        <p:sp>
          <p:nvSpPr>
            <p:cNvPr id="97" name="AutoShape 97"/>
            <p:cNvSpPr/>
            <p:nvPr/>
          </p:nvSpPr>
          <p:spPr>
            <a:xfrm>
              <a:off x="5530936" y="3055926"/>
              <a:ext cx="1224719" cy="388058"/>
            </a:xfrm>
            <a:prstGeom prst="rect">
              <a:avLst/>
            </a:prstGeom>
            <a:solidFill>
              <a:srgbClr val="C3C3C3"/>
            </a:solidFill>
          </p:spPr>
          <p:txBody>
            <a:bodyPr vert="horz" wrap="square" lIns="91440" tIns="45720" rIns="91440" bIns="45720" anchor="t">
              <a:prstTxWarp prst="textNoShape">
                <a:avLst/>
              </a:prstTxWarp>
              <a:normAutofit fontScale="92500" lnSpcReduction="10000"/>
            </a:bodyPr>
            <a:lstStyle/>
            <a:p>
              <a:pPr marL="0" algn="l"/>
              <a:endParaRPr/>
            </a:p>
          </p:txBody>
        </p:sp>
        <p:sp>
          <p:nvSpPr>
            <p:cNvPr id="98" name="AutoShape 98"/>
            <p:cNvSpPr/>
            <p:nvPr/>
          </p:nvSpPr>
          <p:spPr>
            <a:xfrm>
              <a:off x="5530936" y="3499028"/>
              <a:ext cx="1224719" cy="388058"/>
            </a:xfrm>
            <a:prstGeom prst="rect">
              <a:avLst/>
            </a:prstGeom>
            <a:solidFill>
              <a:srgbClr val="E5E3E4"/>
            </a:solidFill>
          </p:spPr>
          <p:txBody>
            <a:bodyPr vert="horz" wrap="square" lIns="91440" tIns="45720" rIns="91440" bIns="45720" anchor="t">
              <a:prstTxWarp prst="textNoShape">
                <a:avLst/>
              </a:prstTxWarp>
              <a:normAutofit fontScale="92500" lnSpcReduction="10000"/>
            </a:bodyPr>
            <a:lstStyle/>
            <a:p>
              <a:pPr marL="0" algn="l"/>
              <a:endParaRPr/>
            </a:p>
          </p:txBody>
        </p:sp>
        <p:sp>
          <p:nvSpPr>
            <p:cNvPr id="99" name="AutoShape 99"/>
            <p:cNvSpPr/>
            <p:nvPr/>
          </p:nvSpPr>
          <p:spPr>
            <a:xfrm>
              <a:off x="5530936" y="3944881"/>
              <a:ext cx="1224719" cy="385305"/>
            </a:xfrm>
            <a:prstGeom prst="rect">
              <a:avLst/>
            </a:prstGeom>
            <a:solidFill>
              <a:srgbClr val="C3C3C3"/>
            </a:solidFill>
          </p:spPr>
          <p:txBody>
            <a:bodyPr vert="horz" wrap="square" lIns="91440" tIns="45720" rIns="91440" bIns="45720" anchor="t">
              <a:prstTxWarp prst="textNoShape">
                <a:avLst/>
              </a:prstTxWarp>
              <a:normAutofit fontScale="92500" lnSpcReduction="10000"/>
            </a:bodyPr>
            <a:lstStyle/>
            <a:p>
              <a:pPr marL="0" algn="l"/>
              <a:endParaRPr/>
            </a:p>
          </p:txBody>
        </p:sp>
        <p:sp>
          <p:nvSpPr>
            <p:cNvPr id="100" name="AutoShape 100"/>
            <p:cNvSpPr/>
            <p:nvPr/>
          </p:nvSpPr>
          <p:spPr>
            <a:xfrm>
              <a:off x="5530936" y="4387981"/>
              <a:ext cx="1224719" cy="388058"/>
            </a:xfrm>
            <a:prstGeom prst="rect">
              <a:avLst/>
            </a:prstGeom>
            <a:solidFill>
              <a:srgbClr val="E5E3E4"/>
            </a:solidFill>
          </p:spPr>
          <p:txBody>
            <a:bodyPr vert="horz" wrap="square" lIns="91440" tIns="45720" rIns="91440" bIns="45720" anchor="t">
              <a:prstTxWarp prst="textNoShape">
                <a:avLst/>
              </a:prstTxWarp>
              <a:normAutofit fontScale="92500" lnSpcReduction="10000"/>
            </a:bodyPr>
            <a:lstStyle/>
            <a:p>
              <a:pPr marL="0" algn="l"/>
              <a:endParaRPr/>
            </a:p>
          </p:txBody>
        </p:sp>
        <p:sp>
          <p:nvSpPr>
            <p:cNvPr id="101" name="AutoShape 101"/>
            <p:cNvSpPr/>
            <p:nvPr/>
          </p:nvSpPr>
          <p:spPr>
            <a:xfrm>
              <a:off x="6018071" y="5585179"/>
              <a:ext cx="24769" cy="2753"/>
            </a:xfrm>
            <a:prstGeom prst="rect">
              <a:avLst/>
            </a:prstGeom>
            <a:solidFill>
              <a:srgbClr val="CAC8C9"/>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102" name="AutoShape 102"/>
            <p:cNvSpPr/>
            <p:nvPr/>
          </p:nvSpPr>
          <p:spPr>
            <a:xfrm>
              <a:off x="6018071" y="5585179"/>
              <a:ext cx="24769" cy="2753"/>
            </a:xfrm>
            <a:prstGeom prst="rect">
              <a:avLst/>
            </a:prstGeom>
            <a:noFill/>
          </p:spPr>
          <p:txBody>
            <a:bodyPr vert="horz" wrap="square" lIns="91440" tIns="45720" rIns="91440" bIns="45720" anchor="t">
              <a:prstTxWarp prst="textNoShape">
                <a:avLst/>
              </a:prstTxWarp>
              <a:normAutofit fontScale="25000" lnSpcReduction="20000"/>
            </a:bodyPr>
            <a:lstStyle/>
            <a:p>
              <a:pPr marL="0" algn="l"/>
              <a:endParaRPr/>
            </a:p>
          </p:txBody>
        </p:sp>
        <p:sp>
          <p:nvSpPr>
            <p:cNvPr id="103" name="AutoShape 103"/>
            <p:cNvSpPr/>
            <p:nvPr/>
          </p:nvSpPr>
          <p:spPr>
            <a:xfrm>
              <a:off x="6018071" y="5587931"/>
              <a:ext cx="24769" cy="261458"/>
            </a:xfrm>
            <a:prstGeom prst="rect">
              <a:avLst/>
            </a:prstGeom>
            <a:solidFill>
              <a:srgbClr val="ACACAC"/>
            </a:solidFill>
          </p:spPr>
          <p:txBody>
            <a:bodyPr vert="horz" wrap="square" lIns="91440" tIns="45720" rIns="91440" bIns="45720" anchor="t">
              <a:prstTxWarp prst="textNoShape">
                <a:avLst/>
              </a:prstTxWarp>
              <a:normAutofit fontScale="55000" lnSpcReduction="20000"/>
            </a:bodyPr>
            <a:lstStyle/>
            <a:p>
              <a:pPr marL="0" algn="l"/>
              <a:endParaRPr/>
            </a:p>
          </p:txBody>
        </p:sp>
        <p:sp>
          <p:nvSpPr>
            <p:cNvPr id="104" name="AutoShape 104"/>
            <p:cNvSpPr/>
            <p:nvPr/>
          </p:nvSpPr>
          <p:spPr>
            <a:xfrm>
              <a:off x="6018071" y="5587931"/>
              <a:ext cx="24769" cy="261458"/>
            </a:xfrm>
            <a:prstGeom prst="rect">
              <a:avLst/>
            </a:prstGeom>
            <a:noFill/>
          </p:spPr>
          <p:txBody>
            <a:bodyPr vert="horz" wrap="square" lIns="91440" tIns="45720" rIns="91440" bIns="45720" anchor="t">
              <a:prstTxWarp prst="textNoShape">
                <a:avLst/>
              </a:prstTxWarp>
              <a:normAutofit fontScale="55000" lnSpcReduction="20000"/>
            </a:bodyPr>
            <a:lstStyle/>
            <a:p>
              <a:pPr marL="0" algn="l"/>
              <a:endParaRPr/>
            </a:p>
          </p:txBody>
        </p:sp>
        <p:sp>
          <p:nvSpPr>
            <p:cNvPr id="105" name="AutoShape 105"/>
            <p:cNvSpPr/>
            <p:nvPr/>
          </p:nvSpPr>
          <p:spPr>
            <a:xfrm>
              <a:off x="6854734" y="2841256"/>
              <a:ext cx="77061" cy="82565"/>
            </a:xfrm>
            <a:prstGeom prst="ellipse">
              <a:avLst/>
            </a:prstGeom>
            <a:solidFill>
              <a:srgbClr val="FFFFFF"/>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106" name="AutoShape 106"/>
            <p:cNvSpPr/>
            <p:nvPr/>
          </p:nvSpPr>
          <p:spPr>
            <a:xfrm>
              <a:off x="7022617" y="2841256"/>
              <a:ext cx="79812" cy="82565"/>
            </a:xfrm>
            <a:prstGeom prst="ellipse">
              <a:avLst/>
            </a:prstGeom>
            <a:solidFill>
              <a:srgbClr val="FFFFFF"/>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107" name="AutoShape 107"/>
            <p:cNvSpPr/>
            <p:nvPr/>
          </p:nvSpPr>
          <p:spPr>
            <a:xfrm>
              <a:off x="7193253" y="2841256"/>
              <a:ext cx="79812" cy="82565"/>
            </a:xfrm>
            <a:prstGeom prst="ellipse">
              <a:avLst/>
            </a:prstGeom>
            <a:solidFill>
              <a:srgbClr val="FFFFFF"/>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108" name="AutoShape 108"/>
            <p:cNvSpPr/>
            <p:nvPr/>
          </p:nvSpPr>
          <p:spPr>
            <a:xfrm>
              <a:off x="7361135" y="2841256"/>
              <a:ext cx="77061" cy="82565"/>
            </a:xfrm>
            <a:prstGeom prst="ellipse">
              <a:avLst/>
            </a:prstGeom>
            <a:solidFill>
              <a:srgbClr val="FFFFFF"/>
            </a:solidFill>
          </p:spPr>
          <p:txBody>
            <a:bodyPr vert="horz" wrap="square" lIns="91440" tIns="45720" rIns="91440" bIns="45720" anchor="t">
              <a:prstTxWarp prst="textNoShape">
                <a:avLst/>
              </a:prstTxWarp>
              <a:normAutofit fontScale="25000" lnSpcReduction="20000"/>
            </a:bodyPr>
            <a:lstStyle/>
            <a:p>
              <a:pPr marL="0" algn="l"/>
              <a:endParaRPr/>
            </a:p>
          </p:txBody>
        </p:sp>
      </p:grpSp>
      <p:sp>
        <p:nvSpPr>
          <p:cNvPr id="109" name="AutoShape 109"/>
          <p:cNvSpPr/>
          <p:nvPr/>
        </p:nvSpPr>
        <p:spPr>
          <a:xfrm>
            <a:off x="1905684" y="1418763"/>
            <a:ext cx="8381316" cy="3468639"/>
          </a:xfrm>
          <a:prstGeom prst="blockArc">
            <a:avLst>
              <a:gd name="adj1" fmla="val 11276733"/>
              <a:gd name="adj2" fmla="val 21282006"/>
              <a:gd name="adj3" fmla="val 12745"/>
            </a:avLst>
          </a:prstGeom>
          <a:gradFill>
            <a:gsLst>
              <a:gs pos="0">
                <a:srgbClr val="FFFFFF">
                  <a:lumMod val="95000"/>
                </a:srgbClr>
              </a:gs>
              <a:gs pos="100000">
                <a:srgbClr val="FFFFFF"/>
              </a:gs>
            </a:gsLst>
            <a:lin ang="5400000"/>
          </a:gradFill>
          <a:ln cap="flat" cmpd="sng">
            <a:prstDash val="solid"/>
          </a:ln>
        </p:spPr>
        <p:txBody>
          <a:bodyPr vert="horz" wrap="square" lIns="91440" tIns="45720" rIns="91440" bIns="45720" anchor="ctr">
            <a:normAutofit/>
          </a:bodyPr>
          <a:lstStyle/>
          <a:p>
            <a:pPr marL="0" algn="ctr"/>
            <a:endParaRPr/>
          </a:p>
        </p:txBody>
      </p:sp>
      <p:sp>
        <p:nvSpPr>
          <p:cNvPr id="110" name="TextBox 110"/>
          <p:cNvSpPr txBox="1"/>
          <p:nvPr/>
        </p:nvSpPr>
        <p:spPr>
          <a:xfrm>
            <a:off x="665729" y="4489932"/>
            <a:ext cx="2434088" cy="1996893"/>
          </a:xfrm>
          <a:prstGeom prst="rect">
            <a:avLst/>
          </a:prstGeom>
          <a:noFill/>
        </p:spPr>
        <p:txBody>
          <a:bodyPr vert="horz" wrap="square" lIns="91440" tIns="45720" rIns="91440" bIns="45720" rtlCol="0" anchor="t">
            <a:spAutoFit/>
          </a:bodyPr>
          <a:lstStyle/>
          <a:p>
            <a:pPr marL="0" algn="ctr">
              <a:lnSpc>
                <a:spcPct val="150000"/>
              </a:lnSpc>
              <a:spcBef>
                <a:spcPct val="0"/>
              </a:spcBef>
              <a:defRPr/>
            </a:pPr>
            <a:r>
              <a:rPr lang="zh-CN" altLang="en-US" sz="1400" b="0" i="0" u="none" baseline="0" dirty="0">
                <a:solidFill>
                  <a:schemeClr val="dk1">
                    <a:lumMod val="100000"/>
                  </a:schemeClr>
                </a:solidFill>
                <a:latin typeface="微软雅黑"/>
                <a:ea typeface="微软雅黑"/>
              </a:rPr>
              <a:t>Implementing blockchain solutions necessitates a certain level of technical expertise, which can be a barrier for many e-commerce companies. </a:t>
            </a:r>
            <a:endParaRPr lang="en-US" sz="1100" dirty="0"/>
          </a:p>
        </p:txBody>
      </p:sp>
      <p:sp>
        <p:nvSpPr>
          <p:cNvPr id="111" name="AutoShape 111"/>
          <p:cNvSpPr/>
          <p:nvPr/>
        </p:nvSpPr>
        <p:spPr>
          <a:xfrm>
            <a:off x="665729" y="3759139"/>
            <a:ext cx="2434088" cy="370840"/>
          </a:xfrm>
          <a:prstGeom prst="rect">
            <a:avLst/>
          </a:prstGeom>
        </p:spPr>
        <p:txBody>
          <a:bodyPr vert="horz" wrap="square" lIns="91440" tIns="45720" rIns="91440" bIns="45720" anchor="t">
            <a:spAutoFit/>
          </a:bodyPr>
          <a:lstStyle/>
          <a:p>
            <a:pPr marL="0" algn="ctr"/>
            <a:r>
              <a:rPr lang="zh-CN" altLang="en-US" sz="1600" b="1" i="0" u="none" baseline="0">
                <a:solidFill>
                  <a:srgbClr val="000000"/>
                </a:solidFill>
                <a:latin typeface="微软雅黑"/>
                <a:ea typeface="微软雅黑"/>
              </a:rPr>
              <a:t>Requires Technical Expertise</a:t>
            </a:r>
          </a:p>
        </p:txBody>
      </p:sp>
      <p:grpSp>
        <p:nvGrpSpPr>
          <p:cNvPr id="112" name="Group 112"/>
          <p:cNvGrpSpPr/>
          <p:nvPr/>
        </p:nvGrpSpPr>
        <p:grpSpPr>
          <a:xfrm>
            <a:off x="1471472" y="2647225"/>
            <a:ext cx="822599" cy="822598"/>
            <a:chOff x="1471472" y="2647236"/>
            <a:chExt cx="822599" cy="822598"/>
          </a:xfrm>
        </p:grpSpPr>
        <p:sp>
          <p:nvSpPr>
            <p:cNvPr id="113" name="AutoShape 113"/>
            <p:cNvSpPr/>
            <p:nvPr/>
          </p:nvSpPr>
          <p:spPr>
            <a:xfrm>
              <a:off x="1471472" y="2647236"/>
              <a:ext cx="822599" cy="822598"/>
            </a:xfrm>
            <a:prstGeom prst="ellipse">
              <a:avLst/>
            </a:prstGeom>
            <a:solidFill>
              <a:schemeClr val="accent1"/>
            </a:solidFill>
            <a:ln w="57150" cap="flat" cmpd="sng">
              <a:solidFill>
                <a:srgbClr val="FFFFFF"/>
              </a:solidFill>
              <a:prstDash val="solid"/>
            </a:ln>
          </p:spPr>
          <p:txBody>
            <a:bodyPr vert="horz" wrap="square" lIns="91440" tIns="45720" rIns="91440" bIns="45720" anchor="ctr">
              <a:normAutofit/>
            </a:bodyPr>
            <a:lstStyle/>
            <a:p>
              <a:pPr marL="0" algn="ctr"/>
              <a:endParaRPr/>
            </a:p>
          </p:txBody>
        </p:sp>
        <p:sp>
          <p:nvSpPr>
            <p:cNvPr id="114" name="Freeform 114"/>
            <p:cNvSpPr/>
            <p:nvPr/>
          </p:nvSpPr>
          <p:spPr>
            <a:xfrm>
              <a:off x="1675909" y="2814062"/>
              <a:ext cx="413724" cy="488946"/>
            </a:xfrm>
            <a:custGeom>
              <a:avLst/>
              <a:gdLst/>
              <a:ahLst/>
              <a:cxnLst/>
              <a:rect l="l" t="t" r="r" b="b"/>
              <a:pathLst>
                <a:path w="250" h="296">
                  <a:moveTo>
                    <a:pt x="250" y="250"/>
                  </a:moveTo>
                  <a:cubicBezTo>
                    <a:pt x="250" y="282"/>
                    <a:pt x="185" y="296"/>
                    <a:pt x="125" y="296"/>
                  </a:cubicBezTo>
                  <a:cubicBezTo>
                    <a:pt x="65" y="296"/>
                    <a:pt x="0" y="282"/>
                    <a:pt x="0" y="250"/>
                  </a:cubicBezTo>
                  <a:cubicBezTo>
                    <a:pt x="0" y="226"/>
                    <a:pt x="36" y="215"/>
                    <a:pt x="66" y="210"/>
                  </a:cubicBezTo>
                  <a:cubicBezTo>
                    <a:pt x="72" y="209"/>
                    <a:pt x="78" y="213"/>
                    <a:pt x="79" y="219"/>
                  </a:cubicBezTo>
                  <a:cubicBezTo>
                    <a:pt x="80" y="225"/>
                    <a:pt x="76" y="231"/>
                    <a:pt x="70" y="232"/>
                  </a:cubicBezTo>
                  <a:cubicBezTo>
                    <a:pt x="33" y="239"/>
                    <a:pt x="23" y="249"/>
                    <a:pt x="23" y="251"/>
                  </a:cubicBezTo>
                  <a:cubicBezTo>
                    <a:pt x="24" y="257"/>
                    <a:pt x="58" y="273"/>
                    <a:pt x="125" y="273"/>
                  </a:cubicBezTo>
                  <a:cubicBezTo>
                    <a:pt x="192" y="273"/>
                    <a:pt x="226" y="257"/>
                    <a:pt x="228" y="250"/>
                  </a:cubicBezTo>
                  <a:cubicBezTo>
                    <a:pt x="227" y="249"/>
                    <a:pt x="217" y="238"/>
                    <a:pt x="180" y="232"/>
                  </a:cubicBezTo>
                  <a:cubicBezTo>
                    <a:pt x="174" y="231"/>
                    <a:pt x="170" y="225"/>
                    <a:pt x="171" y="219"/>
                  </a:cubicBezTo>
                  <a:cubicBezTo>
                    <a:pt x="172" y="213"/>
                    <a:pt x="178" y="209"/>
                    <a:pt x="184" y="210"/>
                  </a:cubicBezTo>
                  <a:cubicBezTo>
                    <a:pt x="214" y="215"/>
                    <a:pt x="250" y="226"/>
                    <a:pt x="250" y="250"/>
                  </a:cubicBezTo>
                  <a:close/>
                  <a:moveTo>
                    <a:pt x="80" y="182"/>
                  </a:moveTo>
                  <a:cubicBezTo>
                    <a:pt x="91" y="182"/>
                    <a:pt x="91" y="182"/>
                    <a:pt x="91" y="182"/>
                  </a:cubicBezTo>
                  <a:cubicBezTo>
                    <a:pt x="91" y="250"/>
                    <a:pt x="91" y="250"/>
                    <a:pt x="91" y="250"/>
                  </a:cubicBezTo>
                  <a:cubicBezTo>
                    <a:pt x="91" y="257"/>
                    <a:pt x="96" y="262"/>
                    <a:pt x="102" y="262"/>
                  </a:cubicBezTo>
                  <a:cubicBezTo>
                    <a:pt x="148" y="262"/>
                    <a:pt x="148" y="262"/>
                    <a:pt x="148" y="262"/>
                  </a:cubicBezTo>
                  <a:cubicBezTo>
                    <a:pt x="154" y="262"/>
                    <a:pt x="159" y="257"/>
                    <a:pt x="159" y="250"/>
                  </a:cubicBezTo>
                  <a:cubicBezTo>
                    <a:pt x="159" y="182"/>
                    <a:pt x="159" y="182"/>
                    <a:pt x="159" y="182"/>
                  </a:cubicBezTo>
                  <a:cubicBezTo>
                    <a:pt x="171" y="182"/>
                    <a:pt x="171" y="182"/>
                    <a:pt x="171" y="182"/>
                  </a:cubicBezTo>
                  <a:cubicBezTo>
                    <a:pt x="177" y="182"/>
                    <a:pt x="182" y="177"/>
                    <a:pt x="182" y="171"/>
                  </a:cubicBezTo>
                  <a:cubicBezTo>
                    <a:pt x="182" y="102"/>
                    <a:pt x="182" y="102"/>
                    <a:pt x="182" y="102"/>
                  </a:cubicBezTo>
                  <a:cubicBezTo>
                    <a:pt x="182" y="97"/>
                    <a:pt x="173" y="84"/>
                    <a:pt x="157" y="82"/>
                  </a:cubicBezTo>
                  <a:cubicBezTo>
                    <a:pt x="150" y="81"/>
                    <a:pt x="138" y="80"/>
                    <a:pt x="125" y="80"/>
                  </a:cubicBezTo>
                  <a:cubicBezTo>
                    <a:pt x="112" y="80"/>
                    <a:pt x="100" y="81"/>
                    <a:pt x="93" y="82"/>
                  </a:cubicBezTo>
                  <a:cubicBezTo>
                    <a:pt x="77" y="84"/>
                    <a:pt x="68" y="97"/>
                    <a:pt x="68" y="102"/>
                  </a:cubicBezTo>
                  <a:cubicBezTo>
                    <a:pt x="68" y="171"/>
                    <a:pt x="68" y="171"/>
                    <a:pt x="68" y="171"/>
                  </a:cubicBezTo>
                  <a:cubicBezTo>
                    <a:pt x="68" y="177"/>
                    <a:pt x="73" y="182"/>
                    <a:pt x="80" y="182"/>
                  </a:cubicBezTo>
                  <a:close/>
                  <a:moveTo>
                    <a:pt x="125" y="68"/>
                  </a:moveTo>
                  <a:cubicBezTo>
                    <a:pt x="144" y="68"/>
                    <a:pt x="159" y="53"/>
                    <a:pt x="159" y="34"/>
                  </a:cubicBezTo>
                  <a:cubicBezTo>
                    <a:pt x="159" y="15"/>
                    <a:pt x="144" y="0"/>
                    <a:pt x="125" y="0"/>
                  </a:cubicBezTo>
                  <a:cubicBezTo>
                    <a:pt x="106" y="0"/>
                    <a:pt x="91" y="15"/>
                    <a:pt x="91" y="34"/>
                  </a:cubicBezTo>
                  <a:cubicBezTo>
                    <a:pt x="91" y="53"/>
                    <a:pt x="106" y="68"/>
                    <a:pt x="125" y="68"/>
                  </a:cubicBezTo>
                  <a:close/>
                  <a:moveTo>
                    <a:pt x="125" y="68"/>
                  </a:moveTo>
                  <a:cubicBezTo>
                    <a:pt x="125" y="68"/>
                    <a:pt x="125" y="68"/>
                    <a:pt x="125" y="68"/>
                  </a:cubicBezTo>
                </a:path>
              </a:pathLst>
            </a:custGeom>
            <a:solidFill>
              <a:srgbClr val="FFFFFF"/>
            </a:solidFill>
          </p:spPr>
          <p:txBody>
            <a:bodyPr vert="horz" wrap="square" lIns="91440" tIns="45720" rIns="91440" bIns="45720" anchor="ctr">
              <a:normAutofit/>
            </a:bodyPr>
            <a:lstStyle/>
            <a:p>
              <a:pPr marL="0" algn="ctr"/>
              <a:endParaRPr/>
            </a:p>
          </p:txBody>
        </p:sp>
      </p:grpSp>
      <p:sp>
        <p:nvSpPr>
          <p:cNvPr id="115" name="TextBox 115"/>
          <p:cNvSpPr txBox="1"/>
          <p:nvPr/>
        </p:nvSpPr>
        <p:spPr>
          <a:xfrm>
            <a:off x="9075418" y="4489932"/>
            <a:ext cx="2434088" cy="1996893"/>
          </a:xfrm>
          <a:prstGeom prst="rect">
            <a:avLst/>
          </a:prstGeom>
          <a:noFill/>
        </p:spPr>
        <p:txBody>
          <a:bodyPr vert="horz" wrap="square" lIns="91440" tIns="45720" rIns="91440" bIns="45720" rtlCol="0" anchor="t">
            <a:spAutoFit/>
          </a:bodyPr>
          <a:lstStyle/>
          <a:p>
            <a:pPr marL="0" algn="ctr">
              <a:lnSpc>
                <a:spcPct val="150000"/>
              </a:lnSpc>
              <a:spcBef>
                <a:spcPct val="0"/>
              </a:spcBef>
              <a:defRPr/>
            </a:pPr>
            <a:r>
              <a:rPr lang="zh-CN" altLang="en-US" sz="1400" b="0" i="0" u="none" baseline="0" dirty="0">
                <a:solidFill>
                  <a:schemeClr val="dk1">
                    <a:lumMod val="100000"/>
                  </a:schemeClr>
                </a:solidFill>
                <a:latin typeface="微软雅黑"/>
                <a:ea typeface="微软雅黑"/>
              </a:rPr>
              <a:t>Many businesses are hesitant to shift from traditional systems to blockchain, fearing disruption to established processes. </a:t>
            </a:r>
            <a:endParaRPr lang="en-US" sz="1100" dirty="0"/>
          </a:p>
        </p:txBody>
      </p:sp>
      <p:sp>
        <p:nvSpPr>
          <p:cNvPr id="116" name="AutoShape 116"/>
          <p:cNvSpPr/>
          <p:nvPr/>
        </p:nvSpPr>
        <p:spPr>
          <a:xfrm>
            <a:off x="9075418" y="3759139"/>
            <a:ext cx="2434088" cy="335557"/>
          </a:xfrm>
          <a:prstGeom prst="rect">
            <a:avLst/>
          </a:prstGeom>
        </p:spPr>
        <p:txBody>
          <a:bodyPr vert="horz" wrap="square" lIns="91440" tIns="45720" rIns="91440" bIns="45720" anchor="t">
            <a:spAutoFit/>
          </a:bodyPr>
          <a:lstStyle/>
          <a:p>
            <a:pPr marL="0" algn="ctr"/>
            <a:r>
              <a:rPr lang="zh-CN" altLang="en-US" sz="1600" b="1" i="0" u="none" baseline="0">
                <a:solidFill>
                  <a:srgbClr val="000000"/>
                </a:solidFill>
                <a:latin typeface="微软雅黑"/>
                <a:ea typeface="微软雅黑"/>
              </a:rPr>
              <a:t>Resistance to Change</a:t>
            </a:r>
          </a:p>
        </p:txBody>
      </p:sp>
      <p:sp>
        <p:nvSpPr>
          <p:cNvPr id="117" name="AutoShape 117"/>
          <p:cNvSpPr/>
          <p:nvPr/>
        </p:nvSpPr>
        <p:spPr>
          <a:xfrm>
            <a:off x="9881161" y="2647225"/>
            <a:ext cx="822599" cy="822598"/>
          </a:xfrm>
          <a:prstGeom prst="ellipse">
            <a:avLst/>
          </a:prstGeom>
          <a:solidFill>
            <a:schemeClr val="accent1"/>
          </a:solidFill>
          <a:ln w="57150" cap="flat" cmpd="sng">
            <a:solidFill>
              <a:srgbClr val="FFFFFF"/>
            </a:solidFill>
            <a:prstDash val="solid"/>
          </a:ln>
        </p:spPr>
        <p:txBody>
          <a:bodyPr vert="horz" wrap="square" lIns="91440" tIns="45720" rIns="91440" bIns="45720" anchor="ctr">
            <a:normAutofit/>
          </a:bodyPr>
          <a:lstStyle/>
          <a:p>
            <a:pPr marL="0" algn="ctr"/>
            <a:endParaRPr/>
          </a:p>
        </p:txBody>
      </p:sp>
      <p:sp>
        <p:nvSpPr>
          <p:cNvPr id="118" name="Freeform 118"/>
          <p:cNvSpPr/>
          <p:nvPr/>
        </p:nvSpPr>
        <p:spPr>
          <a:xfrm>
            <a:off x="10088328" y="2814051"/>
            <a:ext cx="413724" cy="488946"/>
          </a:xfrm>
          <a:custGeom>
            <a:avLst/>
            <a:gdLst/>
            <a:ahLst/>
            <a:cxnLst/>
            <a:rect l="l" t="t" r="r" b="b"/>
            <a:pathLst>
              <a:path w="250" h="296">
                <a:moveTo>
                  <a:pt x="250" y="250"/>
                </a:moveTo>
                <a:cubicBezTo>
                  <a:pt x="250" y="282"/>
                  <a:pt x="185" y="296"/>
                  <a:pt x="125" y="296"/>
                </a:cubicBezTo>
                <a:cubicBezTo>
                  <a:pt x="65" y="296"/>
                  <a:pt x="0" y="282"/>
                  <a:pt x="0" y="250"/>
                </a:cubicBezTo>
                <a:cubicBezTo>
                  <a:pt x="0" y="226"/>
                  <a:pt x="36" y="215"/>
                  <a:pt x="66" y="210"/>
                </a:cubicBezTo>
                <a:cubicBezTo>
                  <a:pt x="72" y="209"/>
                  <a:pt x="78" y="213"/>
                  <a:pt x="79" y="219"/>
                </a:cubicBezTo>
                <a:cubicBezTo>
                  <a:pt x="80" y="225"/>
                  <a:pt x="76" y="231"/>
                  <a:pt x="70" y="232"/>
                </a:cubicBezTo>
                <a:cubicBezTo>
                  <a:pt x="33" y="239"/>
                  <a:pt x="23" y="249"/>
                  <a:pt x="23" y="251"/>
                </a:cubicBezTo>
                <a:cubicBezTo>
                  <a:pt x="24" y="257"/>
                  <a:pt x="58" y="273"/>
                  <a:pt x="125" y="273"/>
                </a:cubicBezTo>
                <a:cubicBezTo>
                  <a:pt x="192" y="273"/>
                  <a:pt x="226" y="257"/>
                  <a:pt x="228" y="250"/>
                </a:cubicBezTo>
                <a:cubicBezTo>
                  <a:pt x="227" y="249"/>
                  <a:pt x="217" y="238"/>
                  <a:pt x="180" y="232"/>
                </a:cubicBezTo>
                <a:cubicBezTo>
                  <a:pt x="174" y="231"/>
                  <a:pt x="170" y="225"/>
                  <a:pt x="171" y="219"/>
                </a:cubicBezTo>
                <a:cubicBezTo>
                  <a:pt x="172" y="213"/>
                  <a:pt x="178" y="209"/>
                  <a:pt x="184" y="210"/>
                </a:cubicBezTo>
                <a:cubicBezTo>
                  <a:pt x="214" y="215"/>
                  <a:pt x="250" y="226"/>
                  <a:pt x="250" y="250"/>
                </a:cubicBezTo>
                <a:close/>
                <a:moveTo>
                  <a:pt x="80" y="182"/>
                </a:moveTo>
                <a:cubicBezTo>
                  <a:pt x="91" y="182"/>
                  <a:pt x="91" y="182"/>
                  <a:pt x="91" y="182"/>
                </a:cubicBezTo>
                <a:cubicBezTo>
                  <a:pt x="91" y="250"/>
                  <a:pt x="91" y="250"/>
                  <a:pt x="91" y="250"/>
                </a:cubicBezTo>
                <a:cubicBezTo>
                  <a:pt x="91" y="257"/>
                  <a:pt x="96" y="262"/>
                  <a:pt x="102" y="262"/>
                </a:cubicBezTo>
                <a:cubicBezTo>
                  <a:pt x="148" y="262"/>
                  <a:pt x="148" y="262"/>
                  <a:pt x="148" y="262"/>
                </a:cubicBezTo>
                <a:cubicBezTo>
                  <a:pt x="154" y="262"/>
                  <a:pt x="159" y="257"/>
                  <a:pt x="159" y="250"/>
                </a:cubicBezTo>
                <a:cubicBezTo>
                  <a:pt x="159" y="182"/>
                  <a:pt x="159" y="182"/>
                  <a:pt x="159" y="182"/>
                </a:cubicBezTo>
                <a:cubicBezTo>
                  <a:pt x="171" y="182"/>
                  <a:pt x="171" y="182"/>
                  <a:pt x="171" y="182"/>
                </a:cubicBezTo>
                <a:cubicBezTo>
                  <a:pt x="177" y="182"/>
                  <a:pt x="182" y="177"/>
                  <a:pt x="182" y="171"/>
                </a:cubicBezTo>
                <a:cubicBezTo>
                  <a:pt x="182" y="102"/>
                  <a:pt x="182" y="102"/>
                  <a:pt x="182" y="102"/>
                </a:cubicBezTo>
                <a:cubicBezTo>
                  <a:pt x="182" y="97"/>
                  <a:pt x="173" y="84"/>
                  <a:pt x="157" y="82"/>
                </a:cubicBezTo>
                <a:cubicBezTo>
                  <a:pt x="150" y="81"/>
                  <a:pt x="138" y="80"/>
                  <a:pt x="125" y="80"/>
                </a:cubicBezTo>
                <a:cubicBezTo>
                  <a:pt x="112" y="80"/>
                  <a:pt x="100" y="81"/>
                  <a:pt x="93" y="82"/>
                </a:cubicBezTo>
                <a:cubicBezTo>
                  <a:pt x="77" y="84"/>
                  <a:pt x="68" y="97"/>
                  <a:pt x="68" y="102"/>
                </a:cubicBezTo>
                <a:cubicBezTo>
                  <a:pt x="68" y="171"/>
                  <a:pt x="68" y="171"/>
                  <a:pt x="68" y="171"/>
                </a:cubicBezTo>
                <a:cubicBezTo>
                  <a:pt x="68" y="177"/>
                  <a:pt x="73" y="182"/>
                  <a:pt x="80" y="182"/>
                </a:cubicBezTo>
                <a:close/>
                <a:moveTo>
                  <a:pt x="125" y="68"/>
                </a:moveTo>
                <a:cubicBezTo>
                  <a:pt x="144" y="68"/>
                  <a:pt x="159" y="53"/>
                  <a:pt x="159" y="34"/>
                </a:cubicBezTo>
                <a:cubicBezTo>
                  <a:pt x="159" y="15"/>
                  <a:pt x="144" y="0"/>
                  <a:pt x="125" y="0"/>
                </a:cubicBezTo>
                <a:cubicBezTo>
                  <a:pt x="106" y="0"/>
                  <a:pt x="91" y="15"/>
                  <a:pt x="91" y="34"/>
                </a:cubicBezTo>
                <a:cubicBezTo>
                  <a:pt x="91" y="53"/>
                  <a:pt x="106" y="68"/>
                  <a:pt x="125" y="68"/>
                </a:cubicBezTo>
                <a:close/>
                <a:moveTo>
                  <a:pt x="125" y="68"/>
                </a:moveTo>
                <a:cubicBezTo>
                  <a:pt x="125" y="68"/>
                  <a:pt x="125" y="68"/>
                  <a:pt x="125" y="68"/>
                </a:cubicBezTo>
              </a:path>
            </a:pathLst>
          </a:custGeom>
          <a:solidFill>
            <a:srgbClr val="FFFFFF"/>
          </a:solidFill>
        </p:spPr>
        <p:txBody>
          <a:bodyPr vert="horz" wrap="square" lIns="91440" tIns="45720" rIns="91440" bIns="45720" anchor="ctr">
            <a:normAutofit/>
          </a:bodyPr>
          <a:lstStyle/>
          <a:p>
            <a:pPr marL="0" algn="ctr"/>
            <a:endParaRPr/>
          </a:p>
        </p:txBody>
      </p:sp>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nodeType="afterEffect">
                                  <p:stCondLst>
                                    <p:cond delay="0"/>
                                  </p:stCondLst>
                                  <p:childTnLst>
                                    <p:anim to="" calcmode="lin" valueType="num">
                                      <p:cBhvr>
                                        <p:cTn id="6" dur="1" fill="hold"/>
                                        <p:tgtEl>
                                          <p:spTgt spid="2"/>
                                        </p:tgtEl>
                                      </p:cBhvr>
                                    </p:anim>
                                    <p:set>
                                      <p:cBhvr>
                                        <p:cTn id="7" dur="1" fill="hold">
                                          <p:stCondLst>
                                            <p:cond delay="0"/>
                                          </p:stCondLst>
                                        </p:cTn>
                                        <p:tgtEl>
                                          <p:spTgt spid="2"/>
                                        </p:tgtEl>
                                        <p:attrNameLst>
                                          <p:attrName>style.visibility</p:attrName>
                                        </p:attrNameLst>
                                      </p:cBhvr>
                                      <p:to>
                                        <p:strVal val="visible"/>
                                      </p:to>
                                    </p:set>
                                  </p:childTnLst>
                                </p:cTn>
                              </p:par>
                            </p:childTnLst>
                          </p:cTn>
                        </p:par>
                        <p:par>
                          <p:cTn id="8" fill="hold">
                            <p:stCondLst>
                              <p:cond delay="0"/>
                            </p:stCondLst>
                            <p:childTnLst>
                              <p:par>
                                <p:cTn id="9" presetID="27" presetClass="entr" presetSubtype="0" fill="hold" grpId="0" nodeType="afterEffect">
                                  <p:stCondLst>
                                    <p:cond delay="0"/>
                                  </p:stCondLst>
                                  <p:iterate type="lt">
                                    <p:tmPct val="50000"/>
                                  </p:iterate>
                                  <p:childTnLst>
                                    <p:anim calcmode="discrete" valueType="clr">
                                      <p:cBhvr override="childStyle">
                                        <p:cTn id="10" dur="50"/>
                                        <p:tgtEl>
                                          <p:spTgt spid="111"/>
                                        </p:tgtEl>
                                        <p:attrNameLst>
                                          <p:attrName>style.color</p:attrName>
                                        </p:attrNameLst>
                                      </p:cBhvr>
                                      <p:tavLst>
                                        <p:tav tm="0">
                                          <p:val>
                                            <p:clrVal>
                                              <a:schemeClr val="accent2"/>
                                            </p:clrVal>
                                          </p:val>
                                        </p:tav>
                                        <p:tav tm="50000">
                                          <p:val>
                                            <p:clrVal>
                                              <a:schemeClr val="hlink"/>
                                            </p:clrVal>
                                          </p:val>
                                        </p:tav>
                                      </p:tavLst>
                                    </p:anim>
                                    <p:anim calcmode="discrete" valueType="clr">
                                      <p:cBhvr>
                                        <p:cTn id="11" dur="50"/>
                                        <p:tgtEl>
                                          <p:spTgt spid="111"/>
                                        </p:tgtEl>
                                        <p:attrNameLst>
                                          <p:attrName>fillcolor</p:attrName>
                                        </p:attrNameLst>
                                      </p:cBhvr>
                                      <p:tavLst>
                                        <p:tav tm="0">
                                          <p:val>
                                            <p:clrVal>
                                              <a:schemeClr val="accent2"/>
                                            </p:clrVal>
                                          </p:val>
                                        </p:tav>
                                        <p:tav tm="50000">
                                          <p:val>
                                            <p:clrVal>
                                              <a:schemeClr val="hlink"/>
                                            </p:clrVal>
                                          </p:val>
                                        </p:tav>
                                      </p:tavLst>
                                    </p:anim>
                                    <p:set>
                                      <p:cBhvr>
                                        <p:cTn id="12" dur="1" fill="hold">
                                          <p:stCondLst>
                                            <p:cond delay="0"/>
                                          </p:stCondLst>
                                        </p:cTn>
                                        <p:tgtEl>
                                          <p:spTgt spid="111"/>
                                        </p:tgtEl>
                                        <p:attrNameLst>
                                          <p:attrName>style.visibility</p:attrName>
                                        </p:attrNameLst>
                                      </p:cBhvr>
                                      <p:to>
                                        <p:strVal val="visible"/>
                                      </p:to>
                                    </p:set>
                                    <p:set>
                                      <p:cBhvr>
                                        <p:cTn id="13" dur="50"/>
                                        <p:tgtEl>
                                          <p:spTgt spid="111"/>
                                        </p:tgtEl>
                                        <p:attrNameLst>
                                          <p:attrName>fill.type</p:attrName>
                                        </p:attrNameLst>
                                      </p:cBhvr>
                                      <p:to>
                                        <p:strVal val="solid"/>
                                      </p:to>
                                    </p:set>
                                  </p:childTnLst>
                                </p:cTn>
                              </p:par>
                            </p:childTnLst>
                          </p:cTn>
                        </p:par>
                        <p:par>
                          <p:cTn id="14" fill="hold">
                            <p:stCondLst>
                              <p:cond delay="0"/>
                            </p:stCondLst>
                            <p:childTnLst>
                              <p:par>
                                <p:cTn id="15" presetID="2" presetClass="entr" presetSubtype="2" fill="hold" nodeType="afterEffect">
                                  <p:stCondLst>
                                    <p:cond delay="0"/>
                                  </p:stCondLst>
                                  <p:childTnLst>
                                    <p:anim calcmode="lin" valueType="num">
                                      <p:cBhvr additive="base">
                                        <p:cTn id="16" dur="1000" fill="hold"/>
                                        <p:tgtEl>
                                          <p:spTgt spid="110"/>
                                        </p:tgtEl>
                                        <p:attrNameLst>
                                          <p:attrName>ppt_x</p:attrName>
                                        </p:attrNameLst>
                                      </p:cBhvr>
                                      <p:tavLst>
                                        <p:tav tm="0">
                                          <p:val>
                                            <p:strVal val="1+#ppt_w/2"/>
                                          </p:val>
                                        </p:tav>
                                        <p:tav tm="100000">
                                          <p:val>
                                            <p:strVal val="#ppt_x"/>
                                          </p:val>
                                        </p:tav>
                                      </p:tavLst>
                                    </p:anim>
                                    <p:anim calcmode="lin" valueType="num">
                                      <p:cBhvr additive="base">
                                        <p:cTn id="17" dur="1000" fill="hold"/>
                                        <p:tgtEl>
                                          <p:spTgt spid="110"/>
                                        </p:tgtEl>
                                        <p:attrNameLst>
                                          <p:attrName>ppt_y</p:attrName>
                                        </p:attrNameLst>
                                      </p:cBhvr>
                                      <p:tavLst>
                                        <p:tav tm="0">
                                          <p:val>
                                            <p:strVal val="#ppt_y"/>
                                          </p:val>
                                        </p:tav>
                                        <p:tav tm="100000">
                                          <p:val>
                                            <p:strVal val="#ppt_y"/>
                                          </p:val>
                                        </p:tav>
                                      </p:tavLst>
                                    </p:anim>
                                    <p:set>
                                      <p:cBhvr>
                                        <p:cTn id="18" dur="1000" fill="hold">
                                          <p:stCondLst>
                                            <p:cond delay="0"/>
                                          </p:stCondLst>
                                        </p:cTn>
                                        <p:tgtEl>
                                          <p:spTgt spid="110"/>
                                        </p:tgtEl>
                                        <p:attrNameLst>
                                          <p:attrName>style.visibility</p:attrName>
                                        </p:attrNameLst>
                                      </p:cBhvr>
                                      <p:to>
                                        <p:strVal val="visible"/>
                                      </p:to>
                                    </p:set>
                                  </p:childTnLst>
                                </p:cTn>
                              </p:par>
                            </p:childTnLst>
                          </p:cTn>
                        </p:par>
                        <p:par>
                          <p:cTn id="19" fill="hold">
                            <p:stCondLst>
                              <p:cond delay="0"/>
                            </p:stCondLst>
                            <p:childTnLst>
                              <p:par>
                                <p:cTn id="20" presetID="23" presetClass="entr" presetSubtype="36" fill="hold" nodeType="afterEffect">
                                  <p:stCondLst>
                                    <p:cond delay="0"/>
                                  </p:stCondLst>
                                  <p:childTnLst>
                                    <p:anim calcmode="lin" valueType="num">
                                      <p:cBhvr>
                                        <p:cTn id="21" dur="500" fill="hold"/>
                                        <p:tgtEl>
                                          <p:spTgt spid="116"/>
                                        </p:tgtEl>
                                        <p:attrNameLst>
                                          <p:attrName>ppt_w</p:attrName>
                                        </p:attrNameLst>
                                      </p:cBhvr>
                                      <p:tavLst>
                                        <p:tav tm="0">
                                          <p:val>
                                            <p:strVal val="(6*min(max(#ppt_w*#ppt_h,.3),1)-7.4)/-.7*#ppt_w"/>
                                          </p:val>
                                        </p:tav>
                                        <p:tav tm="100000">
                                          <p:val>
                                            <p:strVal val="#ppt_w"/>
                                          </p:val>
                                        </p:tav>
                                      </p:tavLst>
                                    </p:anim>
                                    <p:anim calcmode="lin" valueType="num">
                                      <p:cBhvr>
                                        <p:cTn id="22" dur="500" fill="hold"/>
                                        <p:tgtEl>
                                          <p:spTgt spid="116"/>
                                        </p:tgtEl>
                                        <p:attrNameLst>
                                          <p:attrName>ppt_h</p:attrName>
                                        </p:attrNameLst>
                                      </p:cBhvr>
                                      <p:tavLst>
                                        <p:tav tm="0">
                                          <p:val>
                                            <p:strVal val="(6*min(max(#ppt_w*#ppt_h,.3),1)-7.4)/-.7*#ppt_h"/>
                                          </p:val>
                                        </p:tav>
                                        <p:tav tm="100000">
                                          <p:val>
                                            <p:strVal val="#ppt_h"/>
                                          </p:val>
                                        </p:tav>
                                      </p:tavLst>
                                    </p:anim>
                                    <p:anim calcmode="lin" valueType="num">
                                      <p:cBhvr>
                                        <p:cTn id="23" dur="500" fill="hold"/>
                                        <p:tgtEl>
                                          <p:spTgt spid="116"/>
                                        </p:tgtEl>
                                        <p:attrNameLst>
                                          <p:attrName>ppt_x</p:attrName>
                                        </p:attrNameLst>
                                      </p:cBhvr>
                                      <p:tavLst>
                                        <p:tav tm="0">
                                          <p:val>
                                            <p:fltVal val="0.5"/>
                                          </p:val>
                                        </p:tav>
                                        <p:tav tm="100000">
                                          <p:val>
                                            <p:strVal val="#ppt_x"/>
                                          </p:val>
                                        </p:tav>
                                      </p:tavLst>
                                    </p:anim>
                                    <p:anim calcmode="lin" valueType="num">
                                      <p:cBhvr>
                                        <p:cTn id="24" dur="500" fill="hold"/>
                                        <p:tgtEl>
                                          <p:spTgt spid="116"/>
                                        </p:tgtEl>
                                        <p:attrNameLst>
                                          <p:attrName>ppt_y</p:attrName>
                                        </p:attrNameLst>
                                      </p:cBhvr>
                                      <p:tavLst>
                                        <p:tav tm="0">
                                          <p:val>
                                            <p:strVal val="1+(6*min(max(#ppt_w*#ppt_h,.3),1)-7.4)/-.7*#ppt_h/2"/>
                                          </p:val>
                                        </p:tav>
                                        <p:tav tm="100000">
                                          <p:val>
                                            <p:strVal val="#ppt_y"/>
                                          </p:val>
                                        </p:tav>
                                      </p:tavLst>
                                    </p:anim>
                                    <p:set>
                                      <p:cBhvr>
                                        <p:cTn id="25" dur="500" fill="hold">
                                          <p:stCondLst>
                                            <p:cond delay="0"/>
                                          </p:stCondLst>
                                        </p:cTn>
                                        <p:tgtEl>
                                          <p:spTgt spid="116"/>
                                        </p:tgtEl>
                                        <p:attrNameLst>
                                          <p:attrName>style.visibility</p:attrName>
                                        </p:attrNameLst>
                                      </p:cBhvr>
                                      <p:to>
                                        <p:strVal val="visible"/>
                                      </p:to>
                                    </p:set>
                                  </p:childTnLst>
                                </p:cTn>
                              </p:par>
                            </p:childTnLst>
                          </p:cTn>
                        </p:par>
                        <p:par>
                          <p:cTn id="26" fill="hold">
                            <p:stCondLst>
                              <p:cond delay="0"/>
                            </p:stCondLst>
                            <p:childTnLst>
                              <p:par>
                                <p:cTn id="27" presetID="2" presetClass="entr" presetSubtype="6" fill="hold" nodeType="afterEffect">
                                  <p:stCondLst>
                                    <p:cond delay="0"/>
                                  </p:stCondLst>
                                  <p:childTnLst>
                                    <p:anim calcmode="lin" valueType="num">
                                      <p:cBhvr additive="base">
                                        <p:cTn id="28" dur="1000" fill="hold"/>
                                        <p:tgtEl>
                                          <p:spTgt spid="115"/>
                                        </p:tgtEl>
                                        <p:attrNameLst>
                                          <p:attrName>ppt_x</p:attrName>
                                        </p:attrNameLst>
                                      </p:cBhvr>
                                      <p:tavLst>
                                        <p:tav tm="0">
                                          <p:val>
                                            <p:strVal val="1+#ppt_w/2"/>
                                          </p:val>
                                        </p:tav>
                                        <p:tav tm="100000">
                                          <p:val>
                                            <p:strVal val="#ppt_x"/>
                                          </p:val>
                                        </p:tav>
                                      </p:tavLst>
                                    </p:anim>
                                    <p:anim calcmode="lin" valueType="num">
                                      <p:cBhvr additive="base">
                                        <p:cTn id="29" dur="1000" fill="hold"/>
                                        <p:tgtEl>
                                          <p:spTgt spid="115"/>
                                        </p:tgtEl>
                                        <p:attrNameLst>
                                          <p:attrName>ppt_y</p:attrName>
                                        </p:attrNameLst>
                                      </p:cBhvr>
                                      <p:tavLst>
                                        <p:tav tm="0">
                                          <p:val>
                                            <p:strVal val="1+#ppt_h/2"/>
                                          </p:val>
                                        </p:tav>
                                        <p:tav tm="100000">
                                          <p:val>
                                            <p:strVal val="#ppt_y"/>
                                          </p:val>
                                        </p:tav>
                                      </p:tavLst>
                                    </p:anim>
                                    <p:set>
                                      <p:cBhvr>
                                        <p:cTn id="30" dur="1000"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5422498" y="2778586"/>
            <a:ext cx="6097990" cy="424732"/>
          </a:xfrm>
        </p:spPr>
        <p:txBody>
          <a:bodyPr vert="horz" lIns="91440" tIns="45720" rIns="91440" bIns="45720" anchor="ctr">
            <a:spAutoFit/>
          </a:bodyPr>
          <a:lstStyle/>
          <a:p>
            <a:pPr algn="l">
              <a:lnSpc>
                <a:spcPct val="90000"/>
              </a:lnSpc>
              <a:spcBef>
                <a:spcPct val="0"/>
              </a:spcBef>
            </a:pPr>
            <a:r>
              <a:rPr lang="en-US" sz="2400" b="1" i="0" u="none" baseline="0">
                <a:solidFill>
                  <a:srgbClr val="000000"/>
                </a:solidFill>
                <a:latin typeface="+mn-ea"/>
                <a:ea typeface="+mn-ea"/>
              </a:rPr>
              <a:t>Future Trends in Blockchain and E-Commerce</a:t>
            </a:r>
          </a:p>
        </p:txBody>
      </p:sp>
      <p:sp>
        <p:nvSpPr>
          <p:cNvPr id="3" name="TextBox 3"/>
          <p:cNvSpPr txBox="1"/>
          <p:nvPr/>
        </p:nvSpPr>
        <p:spPr>
          <a:xfrm>
            <a:off x="2971216" y="2283771"/>
            <a:ext cx="221809" cy="1454306"/>
          </a:xfrm>
          <a:prstGeom prst="rect">
            <a:avLst/>
          </a:prstGeom>
          <a:noFill/>
        </p:spPr>
        <p:txBody>
          <a:bodyPr vert="horz" wrap="none" lIns="91440" tIns="45720" rIns="91440" bIns="45720" rtlCol="0" anchor="t">
            <a:prstTxWarp prst="textPlain">
              <a:avLst/>
            </a:prstTxWarp>
            <a:spAutoFit/>
          </a:bodyPr>
          <a:lstStyle/>
          <a:p>
            <a:pPr marL="0" algn="l">
              <a:defRPr/>
            </a:pPr>
            <a:r>
              <a:rPr lang="en-US" b="0" i="0" u="none" spc="100" baseline="0">
                <a:solidFill>
                  <a:schemeClr val="accent1"/>
                </a:solidFill>
                <a:latin typeface="Arial"/>
                <a:ea typeface="Arial"/>
              </a:rPr>
              <a:t>/</a:t>
            </a:r>
            <a:endParaRPr lang="en-US" sz="1100"/>
          </a:p>
        </p:txBody>
      </p:sp>
      <p:sp>
        <p:nvSpPr>
          <p:cNvPr id="4" name="TextBox 4"/>
          <p:cNvSpPr txBox="1"/>
          <p:nvPr/>
        </p:nvSpPr>
        <p:spPr>
          <a:xfrm>
            <a:off x="3310387" y="1882956"/>
            <a:ext cx="2242381" cy="2215991"/>
          </a:xfrm>
          <a:prstGeom prst="rect">
            <a:avLst/>
          </a:prstGeom>
          <a:noFill/>
        </p:spPr>
        <p:txBody>
          <a:bodyPr vert="horz" wrap="square" lIns="91440" tIns="45720" rIns="91440" bIns="45720" rtlCol="0" anchor="t">
            <a:spAutoFit/>
          </a:bodyPr>
          <a:lstStyle/>
          <a:p>
            <a:pPr marL="0" algn="l">
              <a:defRPr/>
            </a:pPr>
            <a:r>
              <a:rPr lang="en-US" sz="13800" b="0" i="0" u="none" spc="100" baseline="0">
                <a:solidFill>
                  <a:schemeClr val="accent1"/>
                </a:solidFill>
                <a:latin typeface="Arial"/>
                <a:ea typeface="Arial"/>
              </a:rPr>
              <a:t>04</a:t>
            </a:r>
            <a:endParaRPr lang="en-US" sz="1100"/>
          </a:p>
        </p:txBody>
      </p: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nodeType="afterEffect">
                                  <p:stCondLst>
                                    <p:cond delay="0"/>
                                  </p:stCondLst>
                                  <p:childTnLst>
                                    <p:anim calcmode="lin" valueType="num">
                                      <p:cBhvr>
                                        <p:cTn id="6" dur="500" fill="hold"/>
                                        <p:tgtEl>
                                          <p:spTgt spid="4"/>
                                        </p:tgtEl>
                                        <p:attrNameLst>
                                          <p:attrName>ppt_w</p:attrName>
                                        </p:attrNameLst>
                                      </p:cBhvr>
                                      <p:tavLst>
                                        <p:tav tm="0">
                                          <p:val>
                                            <p:strVal val="4/3*#ppt_w"/>
                                          </p:val>
                                        </p:tav>
                                        <p:tav tm="100000">
                                          <p:val>
                                            <p:strVal val="#ppt_w"/>
                                          </p:val>
                                        </p:tav>
                                      </p:tavLst>
                                    </p:anim>
                                    <p:anim calcmode="lin" valueType="num">
                                      <p:cBhvr>
                                        <p:cTn id="7" dur="500" fill="hold"/>
                                        <p:tgtEl>
                                          <p:spTgt spid="4"/>
                                        </p:tgtEl>
                                        <p:attrNameLst>
                                          <p:attrName>ppt_h</p:attrName>
                                        </p:attrNameLst>
                                      </p:cBhvr>
                                      <p:tavLst>
                                        <p:tav tm="0">
                                          <p:val>
                                            <p:strVal val="4/3*#ppt_h"/>
                                          </p:val>
                                        </p:tav>
                                        <p:tav tm="100000">
                                          <p:val>
                                            <p:strVal val="#ppt_h"/>
                                          </p:val>
                                        </p:tav>
                                      </p:tavLst>
                                    </p:anim>
                                    <p:set>
                                      <p:cBhvr>
                                        <p:cTn id="8" dur="500" fill="hold">
                                          <p:stCondLst>
                                            <p:cond delay="0"/>
                                          </p:stCondLst>
                                        </p:cTn>
                                        <p:tgtEl>
                                          <p:spTgt spid="4"/>
                                        </p:tgtEl>
                                        <p:attrNameLst>
                                          <p:attrName>style.visibility</p:attrName>
                                        </p:attrNameLst>
                                      </p:cBhvr>
                                      <p:to>
                                        <p:strVal val="visible"/>
                                      </p:to>
                                    </p:set>
                                  </p:childTnLst>
                                </p:cTn>
                              </p:par>
                            </p:childTnLst>
                          </p:cTn>
                        </p:par>
                        <p:par>
                          <p:cTn id="9" fill="hold">
                            <p:stCondLst>
                              <p:cond delay="0"/>
                            </p:stCondLst>
                            <p:childTnLst>
                              <p:par>
                                <p:cTn id="10" presetID="45" presetClass="entr" presetSubtype="0" fill="hold" nodeType="afterEffect">
                                  <p:stCondLst>
                                    <p:cond delay="0"/>
                                  </p:stCondLst>
                                  <p:childTnLst>
                                    <p:anim calcmode="lin" valueType="num">
                                      <p:cBhvr>
                                        <p:cTn id="11" dur="1000" fill="hold"/>
                                        <p:tgtEl>
                                          <p:spTgt spid="2"/>
                                        </p:tgtEl>
                                        <p:attrNameLst>
                                          <p:attrName>ppt_w</p:attrName>
                                        </p:attrNameLst>
                                      </p:cBhvr>
                                      <p:tavLst>
                                        <p:tav tm="0" fmla="#ppt_w*sin(2.5*pi*$)">
                                          <p:val>
                                            <p:fltVal val="0"/>
                                          </p:val>
                                        </p:tav>
                                        <p:tav tm="100000">
                                          <p:val>
                                            <p:fltVal val="1"/>
                                          </p:val>
                                        </p:tav>
                                      </p:tavLst>
                                    </p:anim>
                                    <p:anim calcmode="lin" valueType="num">
                                      <p:cBhvr>
                                        <p:cTn id="12" dur="1000" fill="hold"/>
                                        <p:tgtEl>
                                          <p:spTgt spid="2"/>
                                        </p:tgtEl>
                                        <p:attrNameLst>
                                          <p:attrName>ppt_h</p:attrName>
                                        </p:attrNameLst>
                                      </p:cBhvr>
                                      <p:tavLst>
                                        <p:tav tm="0">
                                          <p:val>
                                            <p:strVal val="#ppt_h"/>
                                          </p:val>
                                        </p:tav>
                                        <p:tav tm="100000">
                                          <p:val>
                                            <p:strVal val="#ppt_h"/>
                                          </p:val>
                                        </p:tav>
                                      </p:tavLst>
                                    </p:anim>
                                    <p:animEffect transition="in" filter="fade">
                                      <p:cBhvr>
                                        <p:cTn id="13" dur="1000"/>
                                        <p:tgtEl>
                                          <p:spTgt spid="2"/>
                                        </p:tgtEl>
                                      </p:cBhvr>
                                    </p:animEffect>
                                    <p:set>
                                      <p:cBhvr>
                                        <p:cTn id="14" dur="1000"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1"/>
            <a:ext cx="10850563" cy="1028699"/>
          </a:xfrm>
        </p:spPr>
        <p:txBody>
          <a:bodyPr vert="horz" lIns="91440" tIns="45720" rIns="91440" bIns="45720" anchor="b">
            <a:normAutofit/>
          </a:bodyPr>
          <a:lstStyle/>
          <a:p>
            <a:pPr algn="l">
              <a:lnSpc>
                <a:spcPct val="90000"/>
              </a:lnSpc>
              <a:spcBef>
                <a:spcPct val="0"/>
              </a:spcBef>
            </a:pPr>
            <a:r>
              <a:rPr lang="en-US" sz="2800" b="1" i="0" u="none" baseline="0">
                <a:solidFill>
                  <a:srgbClr val="000000"/>
                </a:solidFill>
                <a:latin typeface="+mn-ea"/>
                <a:ea typeface="+mn-ea"/>
              </a:rPr>
              <a:t>Emerging Technologies</a:t>
            </a:r>
          </a:p>
        </p:txBody>
      </p:sp>
      <p:sp>
        <p:nvSpPr>
          <p:cNvPr id="3" name="AutoShape 3"/>
          <p:cNvSpPr/>
          <p:nvPr/>
        </p:nvSpPr>
        <p:spPr>
          <a:xfrm rot="5400000" flipH="1" flipV="1">
            <a:off x="7334481" y="-168470"/>
            <a:ext cx="2976669" cy="6738380"/>
          </a:xfrm>
          <a:prstGeom prst="flowChartManualInput">
            <a:avLst/>
          </a:prstGeom>
          <a:solidFill>
            <a:srgbClr val="FFFFFF"/>
          </a:solidFill>
          <a:ln w="15875" cap="flat" cmpd="sng">
            <a:gradFill>
              <a:gsLst>
                <a:gs pos="0">
                  <a:srgbClr val="3F6796">
                    <a:lumMod val="5000"/>
                    <a:lumOff val="95000"/>
                  </a:srgbClr>
                </a:gs>
                <a:gs pos="100000">
                  <a:srgbClr val="3F6796"/>
                </a:gs>
              </a:gsLst>
            </a:gradFill>
            <a:prstDash val="solid"/>
          </a:ln>
        </p:spPr>
        <p:txBody>
          <a:bodyPr vert="horz" lIns="91440" tIns="45720" rIns="91440" bIns="45720" anchor="ctr">
            <a:normAutofit/>
          </a:bodyPr>
          <a:lstStyle/>
          <a:p>
            <a:pPr marL="0" algn="ctr"/>
            <a:endParaRPr/>
          </a:p>
        </p:txBody>
      </p:sp>
      <p:sp>
        <p:nvSpPr>
          <p:cNvPr id="4" name="AutoShape 4"/>
          <p:cNvSpPr/>
          <p:nvPr/>
        </p:nvSpPr>
        <p:spPr>
          <a:xfrm rot="5400000">
            <a:off x="1880856" y="707192"/>
            <a:ext cx="2976669" cy="6738380"/>
          </a:xfrm>
          <a:prstGeom prst="flowChartManualInput">
            <a:avLst/>
          </a:prstGeom>
          <a:solidFill>
            <a:srgbClr val="FFFFFF"/>
          </a:solidFill>
          <a:ln w="15875" cap="flat" cmpd="sng">
            <a:gradFill>
              <a:gsLst>
                <a:gs pos="0">
                  <a:srgbClr val="3F6796">
                    <a:lumMod val="5000"/>
                    <a:lumOff val="95000"/>
                  </a:srgbClr>
                </a:gs>
                <a:gs pos="100000">
                  <a:srgbClr val="3F6796"/>
                </a:gs>
              </a:gsLst>
            </a:gradFill>
            <a:prstDash val="solid"/>
          </a:ln>
        </p:spPr>
        <p:txBody>
          <a:bodyPr vert="horz" lIns="91440" tIns="45720" rIns="91440" bIns="45720" anchor="ctr">
            <a:normAutofit/>
          </a:bodyPr>
          <a:lstStyle/>
          <a:p>
            <a:pPr marL="0" algn="ctr"/>
            <a:endParaRPr/>
          </a:p>
        </p:txBody>
      </p:sp>
      <p:sp>
        <p:nvSpPr>
          <p:cNvPr id="5" name="AutoShape 5"/>
          <p:cNvSpPr/>
          <p:nvPr/>
        </p:nvSpPr>
        <p:spPr>
          <a:xfrm rot="5400000" flipH="1">
            <a:off x="855154" y="4420274"/>
            <a:ext cx="45719" cy="1863472"/>
          </a:xfrm>
          <a:prstGeom prst="rect">
            <a:avLst/>
          </a:prstGeom>
          <a:gradFill>
            <a:gsLst>
              <a:gs pos="0">
                <a:srgbClr val="3F6796"/>
              </a:gs>
              <a:gs pos="100000">
                <a:srgbClr val="3F6796">
                  <a:alpha val="0"/>
                </a:srgbClr>
              </a:gs>
            </a:gsLst>
            <a:lin ang="5400000"/>
          </a:gradFill>
          <a:ln cap="flat" cmpd="sng">
            <a:prstDash val="solid"/>
          </a:ln>
        </p:spPr>
        <p:txBody>
          <a:bodyPr vert="horz" lIns="91440" tIns="45720" rIns="91440" bIns="45720" anchor="ctr">
            <a:normAutofit/>
          </a:bodyPr>
          <a:lstStyle/>
          <a:p>
            <a:pPr marL="0" algn="ctr"/>
            <a:endParaRPr/>
          </a:p>
        </p:txBody>
      </p:sp>
      <p:sp>
        <p:nvSpPr>
          <p:cNvPr id="6" name="AutoShape 6"/>
          <p:cNvSpPr/>
          <p:nvPr/>
        </p:nvSpPr>
        <p:spPr>
          <a:xfrm rot="16200000" flipH="1">
            <a:off x="10618765" y="969042"/>
            <a:ext cx="45719" cy="1863472"/>
          </a:xfrm>
          <a:prstGeom prst="rect">
            <a:avLst/>
          </a:prstGeom>
          <a:gradFill>
            <a:gsLst>
              <a:gs pos="0">
                <a:srgbClr val="3F6796"/>
              </a:gs>
              <a:gs pos="100000">
                <a:srgbClr val="3F6796">
                  <a:alpha val="0"/>
                </a:srgbClr>
              </a:gs>
            </a:gsLst>
            <a:lin ang="5400000"/>
          </a:gradFill>
          <a:ln cap="flat" cmpd="sng">
            <a:prstDash val="solid"/>
          </a:ln>
        </p:spPr>
        <p:txBody>
          <a:bodyPr vert="horz" lIns="91440" tIns="45720" rIns="91440" bIns="45720" anchor="ctr">
            <a:normAutofit/>
          </a:bodyPr>
          <a:lstStyle/>
          <a:p>
            <a:pPr marL="0" algn="ctr"/>
            <a:endParaRPr/>
          </a:p>
        </p:txBody>
      </p:sp>
      <p:sp>
        <p:nvSpPr>
          <p:cNvPr id="7" name="AutoShape 7"/>
          <p:cNvSpPr/>
          <p:nvPr/>
        </p:nvSpPr>
        <p:spPr>
          <a:xfrm rot="5400000" flipH="1">
            <a:off x="2358769" y="1430277"/>
            <a:ext cx="45719" cy="2482112"/>
          </a:xfrm>
          <a:prstGeom prst="rect">
            <a:avLst/>
          </a:prstGeom>
          <a:gradFill>
            <a:gsLst>
              <a:gs pos="0">
                <a:srgbClr val="3F6796">
                  <a:alpha val="50000"/>
                </a:srgbClr>
              </a:gs>
              <a:gs pos="100000">
                <a:srgbClr val="3F6796">
                  <a:alpha val="0"/>
                </a:srgbClr>
              </a:gs>
            </a:gsLst>
            <a:lin ang="5400000"/>
          </a:gradFill>
          <a:ln cap="flat" cmpd="sng">
            <a:prstDash val="solid"/>
          </a:ln>
        </p:spPr>
        <p:txBody>
          <a:bodyPr vert="horz" lIns="91440" tIns="45720" rIns="91440" bIns="45720" anchor="ctr">
            <a:normAutofit/>
          </a:bodyPr>
          <a:lstStyle/>
          <a:p>
            <a:pPr marL="0" algn="ctr"/>
            <a:endParaRPr/>
          </a:p>
        </p:txBody>
      </p:sp>
      <p:sp>
        <p:nvSpPr>
          <p:cNvPr id="8" name="AutoShape 8"/>
          <p:cNvSpPr/>
          <p:nvPr/>
        </p:nvSpPr>
        <p:spPr>
          <a:xfrm rot="16200000">
            <a:off x="9980653" y="3665977"/>
            <a:ext cx="45719" cy="2482112"/>
          </a:xfrm>
          <a:prstGeom prst="rect">
            <a:avLst/>
          </a:prstGeom>
          <a:gradFill>
            <a:gsLst>
              <a:gs pos="0">
                <a:srgbClr val="3F6796">
                  <a:alpha val="50000"/>
                </a:srgbClr>
              </a:gs>
              <a:gs pos="100000">
                <a:srgbClr val="3F6796">
                  <a:alpha val="0"/>
                </a:srgbClr>
              </a:gs>
            </a:gsLst>
            <a:lin ang="5400000"/>
          </a:gradFill>
          <a:ln cap="flat" cmpd="sng">
            <a:prstDash val="solid"/>
          </a:ln>
        </p:spPr>
        <p:txBody>
          <a:bodyPr vert="horz" lIns="91440" tIns="45720" rIns="91440" bIns="45720" anchor="ctr">
            <a:normAutofit/>
          </a:bodyPr>
          <a:lstStyle/>
          <a:p>
            <a:pPr marL="0" algn="ctr"/>
            <a:endParaRPr/>
          </a:p>
        </p:txBody>
      </p:sp>
      <p:sp>
        <p:nvSpPr>
          <p:cNvPr id="9" name="AutoShape 9"/>
          <p:cNvSpPr/>
          <p:nvPr/>
        </p:nvSpPr>
        <p:spPr>
          <a:xfrm rot="5400000">
            <a:off x="4301197" y="2595537"/>
            <a:ext cx="50512" cy="1863472"/>
          </a:xfrm>
          <a:prstGeom prst="roundRect">
            <a:avLst/>
          </a:prstGeom>
          <a:gradFill>
            <a:gsLst>
              <a:gs pos="0">
                <a:srgbClr val="3F6796"/>
              </a:gs>
              <a:gs pos="100000">
                <a:srgbClr val="3F6796">
                  <a:alpha val="0"/>
                </a:srgbClr>
              </a:gs>
            </a:gsLst>
            <a:lin ang="5400000"/>
          </a:gradFill>
          <a:ln cap="flat" cmpd="sng">
            <a:prstDash val="solid"/>
          </a:ln>
        </p:spPr>
        <p:txBody>
          <a:bodyPr vert="horz" lIns="91440" tIns="45720" rIns="91440" bIns="45720" anchor="ctr">
            <a:normAutofit/>
          </a:bodyPr>
          <a:lstStyle/>
          <a:p>
            <a:pPr marL="0" algn="ctr"/>
            <a:endParaRPr/>
          </a:p>
        </p:txBody>
      </p:sp>
      <p:sp>
        <p:nvSpPr>
          <p:cNvPr id="10" name="AutoShape 10"/>
          <p:cNvSpPr/>
          <p:nvPr/>
        </p:nvSpPr>
        <p:spPr>
          <a:xfrm>
            <a:off x="1098564" y="3046966"/>
            <a:ext cx="4220594" cy="338554"/>
          </a:xfrm>
          <a:prstGeom prst="rect">
            <a:avLst/>
          </a:prstGeom>
        </p:spPr>
        <p:txBody>
          <a:bodyPr vert="horz" wrap="square" lIns="90000" tIns="45720" rIns="91440" bIns="45720" anchor="b">
            <a:spAutoFit/>
          </a:bodyPr>
          <a:lstStyle/>
          <a:p>
            <a:pPr marL="0" algn="r"/>
            <a:r>
              <a:rPr lang="en-US" sz="1600" b="1" i="0" u="none" baseline="0">
                <a:solidFill>
                  <a:schemeClr val="accent1"/>
                </a:solidFill>
                <a:latin typeface="+mn-ea"/>
                <a:ea typeface="+mn-ea"/>
              </a:rPr>
              <a:t>Integration with AI and IoT</a:t>
            </a:r>
          </a:p>
        </p:txBody>
      </p:sp>
      <p:sp>
        <p:nvSpPr>
          <p:cNvPr id="11" name="AutoShape 11"/>
          <p:cNvSpPr/>
          <p:nvPr/>
        </p:nvSpPr>
        <p:spPr>
          <a:xfrm>
            <a:off x="1098563" y="3725525"/>
            <a:ext cx="4159625" cy="1401152"/>
          </a:xfrm>
          <a:prstGeom prst="rect">
            <a:avLst/>
          </a:prstGeom>
        </p:spPr>
        <p:txBody>
          <a:bodyPr vert="horz" wrap="square" lIns="91440" tIns="45720" rIns="91440" bIns="45720" anchor="t">
            <a:spAutoFit/>
          </a:bodyPr>
          <a:lstStyle/>
          <a:p>
            <a:pPr marL="0" algn="just">
              <a:lnSpc>
                <a:spcPct val="150000"/>
              </a:lnSpc>
              <a:spcAft>
                <a:spcPts val="600"/>
              </a:spcAft>
            </a:pPr>
            <a:r>
              <a:rPr lang="en-US" sz="1400" b="0" i="0" u="none" baseline="0" dirty="0">
                <a:solidFill>
                  <a:srgbClr val="000000">
                    <a:lumMod val="85000"/>
                    <a:lumOff val="15000"/>
                  </a:srgbClr>
                </a:solidFill>
                <a:latin typeface="+mn-ea"/>
                <a:ea typeface="+mn-ea"/>
              </a:rPr>
              <a:t>The convergence of blockchain with Artificial Intelligence (AI) and the Internet of Things (IoT) is expected to transform e-commerce. Enhanced data analytics from AI, combined with real-time data from IoT devices, will optimize supply chains and customer engagement.</a:t>
            </a:r>
          </a:p>
        </p:txBody>
      </p:sp>
      <p:sp>
        <p:nvSpPr>
          <p:cNvPr id="12" name="AutoShape 12"/>
          <p:cNvSpPr/>
          <p:nvPr/>
        </p:nvSpPr>
        <p:spPr>
          <a:xfrm>
            <a:off x="6996690" y="3783046"/>
            <a:ext cx="4247879" cy="338554"/>
          </a:xfrm>
          <a:prstGeom prst="rect">
            <a:avLst/>
          </a:prstGeom>
        </p:spPr>
        <p:txBody>
          <a:bodyPr vert="horz" wrap="square" lIns="90000" tIns="45720" rIns="91440" bIns="45720" anchor="t">
            <a:spAutoFit/>
          </a:bodyPr>
          <a:lstStyle/>
          <a:p>
            <a:pPr marL="0" algn="l"/>
            <a:r>
              <a:rPr lang="en-US" sz="1600" b="1" i="0" u="none" baseline="0">
                <a:solidFill>
                  <a:schemeClr val="accent1"/>
                </a:solidFill>
                <a:latin typeface="+mn-ea"/>
                <a:ea typeface="+mn-ea"/>
              </a:rPr>
              <a:t>Evolution of Decentralized Finance (DeFi)</a:t>
            </a:r>
          </a:p>
        </p:txBody>
      </p:sp>
      <p:sp>
        <p:nvSpPr>
          <p:cNvPr id="13" name="AutoShape 13"/>
          <p:cNvSpPr/>
          <p:nvPr/>
        </p:nvSpPr>
        <p:spPr>
          <a:xfrm rot="16200000" flipH="1">
            <a:off x="7988728" y="2793790"/>
            <a:ext cx="50512" cy="1863472"/>
          </a:xfrm>
          <a:prstGeom prst="roundRect">
            <a:avLst/>
          </a:prstGeom>
          <a:gradFill>
            <a:gsLst>
              <a:gs pos="0">
                <a:srgbClr val="3F6796"/>
              </a:gs>
              <a:gs pos="100000">
                <a:srgbClr val="3F6796">
                  <a:alpha val="0"/>
                </a:srgbClr>
              </a:gs>
            </a:gsLst>
            <a:lin ang="5400000"/>
          </a:gradFill>
          <a:ln cap="flat" cmpd="sng">
            <a:prstDash val="solid"/>
          </a:ln>
        </p:spPr>
        <p:txBody>
          <a:bodyPr vert="horz" lIns="91440" tIns="45720" rIns="91440" bIns="45720" anchor="ctr">
            <a:normAutofit/>
          </a:bodyPr>
          <a:lstStyle/>
          <a:p>
            <a:pPr marL="0" algn="ctr"/>
            <a:endParaRPr/>
          </a:p>
        </p:txBody>
      </p:sp>
      <p:sp>
        <p:nvSpPr>
          <p:cNvPr id="14" name="AutoShape 14"/>
          <p:cNvSpPr/>
          <p:nvPr/>
        </p:nvSpPr>
        <p:spPr>
          <a:xfrm>
            <a:off x="6933817" y="2164168"/>
            <a:ext cx="4085505" cy="1386840"/>
          </a:xfrm>
          <a:prstGeom prst="rect">
            <a:avLst/>
          </a:prstGeom>
        </p:spPr>
        <p:txBody>
          <a:bodyPr vert="horz" wrap="square" lIns="91440" tIns="45720" rIns="91440" bIns="45720" anchor="b">
            <a:spAutoFit/>
          </a:bodyPr>
          <a:lstStyle/>
          <a:p>
            <a:pPr marL="0" algn="just">
              <a:lnSpc>
                <a:spcPct val="150000"/>
              </a:lnSpc>
              <a:spcAft>
                <a:spcPts val="600"/>
              </a:spcAft>
            </a:pPr>
            <a:r>
              <a:rPr lang="en-US" sz="1400" b="0" i="0" u="none" baseline="0">
                <a:solidFill>
                  <a:srgbClr val="000000">
                    <a:lumMod val="85000"/>
                    <a:lumOff val="15000"/>
                  </a:srgbClr>
                </a:solidFill>
                <a:latin typeface="+mn-ea"/>
                <a:ea typeface="+mn-ea"/>
              </a:rPr>
              <a:t>As DeFi continues to evolve, e-commerce businesses will leverage decentralized financing solutions to access capital without traditional bank involvement. This could lead to more innovative payment solutions and flexible financing options.</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animEffect transition="in" filter="barn(inVertical)">
                                      <p:cBhvr>
                                        <p:cTn id="6" dur="500"/>
                                        <p:tgtEl>
                                          <p:spTgt spid="2"/>
                                        </p:tgtEl>
                                      </p:cBhvr>
                                    </p:animEffect>
                                    <p:set>
                                      <p:cBhvr>
                                        <p:cTn id="7" dur="500" fill="hold">
                                          <p:stCondLst>
                                            <p:cond delay="0"/>
                                          </p:stCondLst>
                                        </p:cTn>
                                        <p:tgtEl>
                                          <p:spTgt spid="2"/>
                                        </p:tgtEl>
                                        <p:attrNameLst>
                                          <p:attrName>style.visibility</p:attrName>
                                        </p:attrNameLst>
                                      </p:cBhvr>
                                      <p:to>
                                        <p:strVal val="visible"/>
                                      </p:to>
                                    </p:set>
                                  </p:childTnLst>
                                </p:cTn>
                              </p:par>
                            </p:childTnLst>
                          </p:cTn>
                        </p:par>
                        <p:par>
                          <p:cTn id="8" fill="hold">
                            <p:stCondLst>
                              <p:cond delay="0"/>
                            </p:stCondLst>
                            <p:childTnLst>
                              <p:par>
                                <p:cTn id="9" presetID="23" presetClass="entr" presetSubtype="288" fill="hold" nodeType="afterEffect">
                                  <p:stCondLst>
                                    <p:cond delay="0"/>
                                  </p:stCondLst>
                                  <p:childTnLst>
                                    <p:anim calcmode="lin" valueType="num">
                                      <p:cBhvr>
                                        <p:cTn id="10" dur="500" fill="hold"/>
                                        <p:tgtEl>
                                          <p:spTgt spid="10"/>
                                        </p:tgtEl>
                                        <p:attrNameLst>
                                          <p:attrName>ppt_w</p:attrName>
                                        </p:attrNameLst>
                                      </p:cBhvr>
                                      <p:tavLst>
                                        <p:tav tm="0">
                                          <p:val>
                                            <p:strVal val="4/3*#ppt_w"/>
                                          </p:val>
                                        </p:tav>
                                        <p:tav tm="100000">
                                          <p:val>
                                            <p:strVal val="#ppt_w"/>
                                          </p:val>
                                        </p:tav>
                                      </p:tavLst>
                                    </p:anim>
                                    <p:anim calcmode="lin" valueType="num">
                                      <p:cBhvr>
                                        <p:cTn id="11" dur="500" fill="hold"/>
                                        <p:tgtEl>
                                          <p:spTgt spid="10"/>
                                        </p:tgtEl>
                                        <p:attrNameLst>
                                          <p:attrName>ppt_h</p:attrName>
                                        </p:attrNameLst>
                                      </p:cBhvr>
                                      <p:tavLst>
                                        <p:tav tm="0">
                                          <p:val>
                                            <p:strVal val="4/3*#ppt_h"/>
                                          </p:val>
                                        </p:tav>
                                        <p:tav tm="100000">
                                          <p:val>
                                            <p:strVal val="#ppt_h"/>
                                          </p:val>
                                        </p:tav>
                                      </p:tavLst>
                                    </p:anim>
                                    <p:set>
                                      <p:cBhvr>
                                        <p:cTn id="12" dur="500" fill="hold">
                                          <p:stCondLst>
                                            <p:cond delay="0"/>
                                          </p:stCondLst>
                                        </p:cTn>
                                        <p:tgtEl>
                                          <p:spTgt spid="10"/>
                                        </p:tgtEl>
                                        <p:attrNameLst>
                                          <p:attrName>style.visibility</p:attrName>
                                        </p:attrNameLst>
                                      </p:cBhvr>
                                      <p:to>
                                        <p:strVal val="visible"/>
                                      </p:to>
                                    </p:set>
                                  </p:childTnLst>
                                </p:cTn>
                              </p:par>
                            </p:childTnLst>
                          </p:cTn>
                        </p:par>
                        <p:par>
                          <p:cTn id="13" fill="hold">
                            <p:stCondLst>
                              <p:cond delay="0"/>
                            </p:stCondLst>
                            <p:childTnLst>
                              <p:par>
                                <p:cTn id="14" presetID="25" presetClass="entr" presetSubtype="0" fill="hold" nodeType="afterEffect">
                                  <p:stCondLst>
                                    <p:cond delay="0"/>
                                  </p:stCondLst>
                                  <p:childTnLst>
                                    <p:anim calcmode="lin" valueType="num">
                                      <p:cBhvr>
                                        <p:cTn id="15" dur="10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16" dur="10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17" dur="10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18" dur="1000" fill="hold"/>
                                        <p:tgtEl>
                                          <p:spTgt spid="11"/>
                                        </p:tgtEl>
                                        <p:attrNameLst>
                                          <p:attrName>ppt_h</p:attrName>
                                        </p:attrNameLst>
                                      </p:cBhvr>
                                      <p:tavLst>
                                        <p:tav tm="0">
                                          <p:val>
                                            <p:strVal val="#ppt_h"/>
                                          </p:val>
                                        </p:tav>
                                        <p:tav tm="100000">
                                          <p:val>
                                            <p:strVal val="#ppt_h"/>
                                          </p:val>
                                        </p:tav>
                                      </p:tavLst>
                                    </p:anim>
                                    <p:anim calcmode="lin" valueType="num">
                                      <p:cBhvr>
                                        <p:cTn id="19" dur="10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20" dur="10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21" dur="10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11"/>
                                        </p:tgtEl>
                                      </p:cBhvr>
                                    </p:animEffect>
                                    <p:set>
                                      <p:cBhvr>
                                        <p:cTn id="23" dur="1" fill="hold">
                                          <p:stCondLst>
                                            <p:cond delay="0"/>
                                          </p:stCondLst>
                                        </p:cTn>
                                        <p:tgtEl>
                                          <p:spTgt spid="11"/>
                                        </p:tgtEl>
                                        <p:attrNameLst>
                                          <p:attrName>style.visibility</p:attrName>
                                        </p:attrNameLst>
                                      </p:cBhvr>
                                      <p:to>
                                        <p:strVal val="visible"/>
                                      </p:to>
                                    </p:set>
                                  </p:childTnLst>
                                </p:cTn>
                              </p:par>
                            </p:childTnLst>
                          </p:cTn>
                        </p:par>
                        <p:par>
                          <p:cTn id="24" fill="hold">
                            <p:stCondLst>
                              <p:cond delay="0"/>
                            </p:stCondLst>
                            <p:childTnLst>
                              <p:par>
                                <p:cTn id="25" presetID="22" presetClass="entr" presetSubtype="8" fill="hold" nodeType="afterEffect">
                                  <p:stCondLst>
                                    <p:cond delay="0"/>
                                  </p:stCondLst>
                                  <p:childTnLst>
                                    <p:animEffect transition="in" filter="wipe(left)">
                                      <p:cBhvr>
                                        <p:cTn id="26" dur="500"/>
                                        <p:tgtEl>
                                          <p:spTgt spid="12"/>
                                        </p:tgtEl>
                                      </p:cBhvr>
                                    </p:animEffect>
                                    <p:set>
                                      <p:cBhvr>
                                        <p:cTn id="27" dur="500" fill="hold">
                                          <p:stCondLst>
                                            <p:cond delay="0"/>
                                          </p:stCondLst>
                                        </p:cTn>
                                        <p:tgtEl>
                                          <p:spTgt spid="12"/>
                                        </p:tgtEl>
                                        <p:attrNameLst>
                                          <p:attrName>style.visibility</p:attrName>
                                        </p:attrNameLst>
                                      </p:cBhvr>
                                      <p:to>
                                        <p:strVal val="visible"/>
                                      </p:to>
                                    </p:set>
                                  </p:childTnLst>
                                </p:cTn>
                              </p:par>
                            </p:childTnLst>
                          </p:cTn>
                        </p:par>
                        <p:par>
                          <p:cTn id="28" fill="hold">
                            <p:stCondLst>
                              <p:cond delay="0"/>
                            </p:stCondLst>
                            <p:childTnLst>
                              <p:par>
                                <p:cTn id="29" presetID="40" presetClass="entr" presetSubtype="0" fill="hold" grpId="0" nodeType="afterEffect">
                                  <p:stCondLst>
                                    <p:cond delay="0"/>
                                  </p:stCondLst>
                                  <p:iterate type="lt">
                                    <p:tmPct val="10000"/>
                                  </p:iterate>
                                  <p:childTnLst>
                                    <p:anim calcmode="lin" valueType="num">
                                      <p:cBhvr>
                                        <p:cTn id="30" dur="1000" fill="hold"/>
                                        <p:tgtEl>
                                          <p:spTgt spid="14"/>
                                        </p:tgtEl>
                                        <p:attrNameLst>
                                          <p:attrName>ppt_x</p:attrName>
                                        </p:attrNameLst>
                                      </p:cBhvr>
                                      <p:tavLst>
                                        <p:tav tm="0">
                                          <p:val>
                                            <p:strVal val="#ppt_x-.1"/>
                                          </p:val>
                                        </p:tav>
                                        <p:tav tm="100000">
                                          <p:val>
                                            <p:strVal val="#ppt_x"/>
                                          </p:val>
                                        </p:tav>
                                      </p:tavLst>
                                    </p:anim>
                                    <p:anim calcmode="lin" valueType="num">
                                      <p:cBhvr>
                                        <p:cTn id="31" dur="1000" fill="hold"/>
                                        <p:tgtEl>
                                          <p:spTgt spid="14"/>
                                        </p:tgtEl>
                                        <p:attrNameLst>
                                          <p:attrName>ppt_y</p:attrName>
                                        </p:attrNameLst>
                                      </p:cBhvr>
                                      <p:tavLst>
                                        <p:tav tm="0">
                                          <p:val>
                                            <p:strVal val="#ppt_y"/>
                                          </p:val>
                                        </p:tav>
                                        <p:tav tm="100000">
                                          <p:val>
                                            <p:strVal val="#ppt_y"/>
                                          </p:val>
                                        </p:tav>
                                      </p:tavLst>
                                    </p:anim>
                                    <p:animEffect transition="in" filter="fade">
                                      <p:cBhvr>
                                        <p:cTn id="32" dur="1000"/>
                                        <p:tgtEl>
                                          <p:spTgt spid="14"/>
                                        </p:tgtEl>
                                      </p:cBhvr>
                                    </p:animEffect>
                                    <p:set>
                                      <p:cBhvr>
                                        <p:cTn id="33"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1"/>
            <a:ext cx="10850563" cy="1028699"/>
          </a:xfrm>
        </p:spPr>
        <p:txBody>
          <a:bodyPr vert="horz" lIns="91440" tIns="45720" rIns="91440" bIns="45720" anchor="b">
            <a:normAutofit/>
          </a:bodyPr>
          <a:lstStyle/>
          <a:p>
            <a:pPr algn="l">
              <a:lnSpc>
                <a:spcPct val="90000"/>
              </a:lnSpc>
              <a:spcBef>
                <a:spcPct val="0"/>
              </a:spcBef>
            </a:pPr>
            <a:r>
              <a:rPr lang="en-US" sz="2800" b="1" i="0" u="none" baseline="0">
                <a:solidFill>
                  <a:srgbClr val="000000"/>
                </a:solidFill>
                <a:latin typeface="+mn-ea"/>
                <a:ea typeface="+mn-ea"/>
              </a:rPr>
              <a:t>Market Growth Predictions</a:t>
            </a:r>
          </a:p>
        </p:txBody>
      </p:sp>
      <p:sp>
        <p:nvSpPr>
          <p:cNvPr id="3" name="AutoShape 3"/>
          <p:cNvSpPr/>
          <p:nvPr/>
        </p:nvSpPr>
        <p:spPr>
          <a:xfrm rot="1400643">
            <a:off x="8496996" y="5188904"/>
            <a:ext cx="6304664" cy="1210048"/>
          </a:xfrm>
          <a:prstGeom prst="rect">
            <a:avLst/>
          </a:prstGeom>
          <a:gradFill>
            <a:gsLst>
              <a:gs pos="0">
                <a:srgbClr val="3F6796">
                  <a:alpha val="54000"/>
                  <a:lumMod val="65000"/>
                  <a:lumOff val="35000"/>
                </a:srgbClr>
              </a:gs>
              <a:gs pos="0">
                <a:srgbClr val="FFFFFF">
                  <a:lumMod val="75000"/>
                </a:srgbClr>
              </a:gs>
              <a:gs pos="54000">
                <a:srgbClr val="FFFFFF">
                  <a:alpha val="0"/>
                  <a:lumMod val="65000"/>
                  <a:lumOff val="35000"/>
                </a:srgbClr>
              </a:gs>
            </a:gsLst>
            <a:lin ang="2400000"/>
          </a:gradFill>
          <a:ln cap="flat" cmpd="sng">
            <a:prstDash val="solid"/>
          </a:ln>
        </p:spPr>
        <p:txBody>
          <a:bodyPr vert="horz" lIns="91440" tIns="45720" rIns="91440" bIns="45720" anchor="ctr">
            <a:normAutofit/>
          </a:bodyPr>
          <a:lstStyle/>
          <a:p>
            <a:pPr marL="0" algn="ctr"/>
            <a:endParaRPr/>
          </a:p>
        </p:txBody>
      </p:sp>
      <p:sp>
        <p:nvSpPr>
          <p:cNvPr id="4" name="AutoShape 4"/>
          <p:cNvSpPr/>
          <p:nvPr/>
        </p:nvSpPr>
        <p:spPr>
          <a:xfrm rot="1400643">
            <a:off x="2497189" y="3029525"/>
            <a:ext cx="6304664" cy="1210048"/>
          </a:xfrm>
          <a:prstGeom prst="rect">
            <a:avLst/>
          </a:prstGeom>
          <a:gradFill>
            <a:gsLst>
              <a:gs pos="0">
                <a:srgbClr val="3F6796">
                  <a:alpha val="54000"/>
                  <a:lumMod val="65000"/>
                  <a:lumOff val="35000"/>
                </a:srgbClr>
              </a:gs>
              <a:gs pos="0">
                <a:srgbClr val="FFFFFF">
                  <a:lumMod val="75000"/>
                </a:srgbClr>
              </a:gs>
              <a:gs pos="54000">
                <a:srgbClr val="FFFFFF">
                  <a:alpha val="0"/>
                  <a:lumMod val="65000"/>
                  <a:lumOff val="35000"/>
                </a:srgbClr>
              </a:gs>
            </a:gsLst>
            <a:lin ang="2400000"/>
          </a:gradFill>
          <a:ln cap="flat" cmpd="sng">
            <a:prstDash val="solid"/>
          </a:ln>
        </p:spPr>
        <p:txBody>
          <a:bodyPr vert="horz" lIns="91440" tIns="45720" rIns="91440" bIns="45720" anchor="ctr">
            <a:normAutofit/>
          </a:bodyPr>
          <a:lstStyle/>
          <a:p>
            <a:pPr marL="0" algn="ctr"/>
            <a:endParaRPr/>
          </a:p>
        </p:txBody>
      </p:sp>
      <p:sp>
        <p:nvSpPr>
          <p:cNvPr id="5" name="AutoShape 5"/>
          <p:cNvSpPr/>
          <p:nvPr/>
        </p:nvSpPr>
        <p:spPr>
          <a:xfrm>
            <a:off x="3624872" y="4285455"/>
            <a:ext cx="4698366" cy="101569"/>
          </a:xfrm>
          <a:prstGeom prst="rect">
            <a:avLst/>
          </a:prstGeom>
          <a:pattFill prst="ltUpDiag">
            <a:fgClr>
              <a:srgbClr val="414455"/>
            </a:fgClr>
            <a:bgClr>
              <a:srgbClr val="E8E8E6"/>
            </a:bgClr>
          </a:pattFill>
          <a:ln cap="flat" cmpd="sng">
            <a:prstDash val="solid"/>
          </a:ln>
        </p:spPr>
        <p:txBody>
          <a:bodyPr vert="horz" lIns="68574" tIns="34286" rIns="68574" bIns="34286" anchor="ctr">
            <a:normAutofit fontScale="25000" lnSpcReduction="20000"/>
          </a:bodyPr>
          <a:lstStyle/>
          <a:p>
            <a:pPr marL="0" algn="ctr"/>
            <a:endParaRPr/>
          </a:p>
        </p:txBody>
      </p:sp>
      <p:sp>
        <p:nvSpPr>
          <p:cNvPr id="6" name="AutoShape 6"/>
          <p:cNvSpPr/>
          <p:nvPr/>
        </p:nvSpPr>
        <p:spPr>
          <a:xfrm>
            <a:off x="3193131" y="1880156"/>
            <a:ext cx="4698366" cy="101569"/>
          </a:xfrm>
          <a:prstGeom prst="rect">
            <a:avLst/>
          </a:prstGeom>
          <a:pattFill prst="ltUpDiag">
            <a:fgClr>
              <a:srgbClr val="414455"/>
            </a:fgClr>
            <a:bgClr>
              <a:srgbClr val="E8E8E6"/>
            </a:bgClr>
          </a:pattFill>
          <a:ln cap="flat" cmpd="sng">
            <a:prstDash val="solid"/>
          </a:ln>
        </p:spPr>
        <p:txBody>
          <a:bodyPr vert="horz" lIns="68574" tIns="34286" rIns="68574" bIns="34286" anchor="ctr">
            <a:normAutofit fontScale="25000" lnSpcReduction="20000"/>
          </a:bodyPr>
          <a:lstStyle/>
          <a:p>
            <a:pPr marL="0" algn="ctr"/>
            <a:endParaRPr/>
          </a:p>
        </p:txBody>
      </p:sp>
      <p:sp>
        <p:nvSpPr>
          <p:cNvPr id="7" name="AutoShape 7"/>
          <p:cNvSpPr/>
          <p:nvPr/>
        </p:nvSpPr>
        <p:spPr>
          <a:xfrm>
            <a:off x="2058220" y="1632583"/>
            <a:ext cx="1244432" cy="1244216"/>
          </a:xfrm>
          <a:prstGeom prst="ellipse">
            <a:avLst/>
          </a:prstGeom>
          <a:solidFill>
            <a:schemeClr val="accent1"/>
          </a:solidFill>
          <a:ln w="190500" cap="sq">
            <a:solidFill>
              <a:srgbClr val="FFFFFF">
                <a:lumMod val="65000"/>
              </a:srgbClr>
            </a:solidFill>
          </a:ln>
        </p:spPr>
        <p:txBody>
          <a:bodyPr vert="horz" lIns="68574" tIns="34286" rIns="68574" bIns="34286" anchor="ctr">
            <a:normAutofit/>
          </a:bodyPr>
          <a:lstStyle/>
          <a:p>
            <a:pPr marL="0" algn="ctr"/>
            <a:r>
              <a:rPr lang="en-US" sz="2099" b="1" i="0" u="none" baseline="0">
                <a:solidFill>
                  <a:srgbClr val="FFFFFF"/>
                </a:solidFill>
                <a:latin typeface="微软雅黑"/>
                <a:ea typeface="微软雅黑"/>
              </a:rPr>
              <a:t>01</a:t>
            </a:r>
          </a:p>
        </p:txBody>
      </p:sp>
      <p:sp>
        <p:nvSpPr>
          <p:cNvPr id="8" name="TextBox 8"/>
          <p:cNvSpPr txBox="1"/>
          <p:nvPr/>
        </p:nvSpPr>
        <p:spPr>
          <a:xfrm>
            <a:off x="3542334" y="2114889"/>
            <a:ext cx="4426940" cy="1516372"/>
          </a:xfrm>
          <a:prstGeom prst="rect">
            <a:avLst/>
          </a:prstGeom>
          <a:noFill/>
        </p:spPr>
        <p:txBody>
          <a:bodyPr vert="horz" lIns="68574" tIns="34286" rIns="68574" bIns="34286" rtlCol="0" anchor="t">
            <a:spAutoFit/>
          </a:bodyPr>
          <a:lstStyle/>
          <a:p>
            <a:pPr marL="0" algn="l">
              <a:lnSpc>
                <a:spcPct val="150000"/>
              </a:lnSpc>
              <a:defRPr/>
            </a:pPr>
            <a:r>
              <a:rPr lang="zh-CN" altLang="en-US" sz="1400" b="0" i="0" u="none" baseline="0">
                <a:solidFill>
                  <a:srgbClr val="FFFFFF">
                    <a:lumMod val="50000"/>
                  </a:srgbClr>
                </a:solidFill>
                <a:latin typeface="微软雅黑"/>
                <a:ea typeface="微软雅黑"/>
              </a:rPr>
              <a:t>The global e-commerce market is projected to continue its robust growth, driven by increased internet penetration and mobile technology. Blockchain will play a pivotal role in enhancing security and efficiency in this expanding industry.</a:t>
            </a:r>
            <a:endParaRPr lang="en-US" sz="1100"/>
          </a:p>
        </p:txBody>
      </p:sp>
      <p:sp>
        <p:nvSpPr>
          <p:cNvPr id="9" name="AutoShape 9"/>
          <p:cNvSpPr/>
          <p:nvPr/>
        </p:nvSpPr>
        <p:spPr>
          <a:xfrm>
            <a:off x="8161335" y="3826810"/>
            <a:ext cx="1244432" cy="1242628"/>
          </a:xfrm>
          <a:prstGeom prst="ellipse">
            <a:avLst/>
          </a:prstGeom>
          <a:solidFill>
            <a:schemeClr val="accent2"/>
          </a:solidFill>
          <a:ln w="190500" cap="sq">
            <a:solidFill>
              <a:srgbClr val="FFFFFF">
                <a:lumMod val="65000"/>
              </a:srgbClr>
            </a:solidFill>
          </a:ln>
        </p:spPr>
        <p:txBody>
          <a:bodyPr vert="horz" lIns="68574" tIns="34286" rIns="68574" bIns="34286" anchor="ctr">
            <a:normAutofit/>
          </a:bodyPr>
          <a:lstStyle/>
          <a:p>
            <a:pPr marL="0" algn="ctr"/>
            <a:r>
              <a:rPr lang="en-US" sz="2099" b="1" i="0" u="none" baseline="0">
                <a:solidFill>
                  <a:srgbClr val="FFFFFF"/>
                </a:solidFill>
                <a:latin typeface="微软雅黑"/>
                <a:ea typeface="微软雅黑"/>
              </a:rPr>
              <a:t>02</a:t>
            </a:r>
          </a:p>
        </p:txBody>
      </p:sp>
      <p:sp>
        <p:nvSpPr>
          <p:cNvPr id="10" name="TextBox 10"/>
          <p:cNvSpPr txBox="1"/>
          <p:nvPr/>
        </p:nvSpPr>
        <p:spPr>
          <a:xfrm>
            <a:off x="3542334" y="4447332"/>
            <a:ext cx="4426940" cy="1516372"/>
          </a:xfrm>
          <a:prstGeom prst="rect">
            <a:avLst/>
          </a:prstGeom>
          <a:noFill/>
        </p:spPr>
        <p:txBody>
          <a:bodyPr vert="horz" lIns="68574" tIns="34286" rIns="68574" bIns="34286" rtlCol="0" anchor="t">
            <a:spAutoFit/>
          </a:bodyPr>
          <a:lstStyle/>
          <a:p>
            <a:pPr marL="0" algn="l">
              <a:lnSpc>
                <a:spcPct val="150000"/>
              </a:lnSpc>
              <a:defRPr/>
            </a:pPr>
            <a:r>
              <a:rPr lang="zh-CN" altLang="en-US" sz="1400" b="0" i="0" u="none" baseline="0">
                <a:solidFill>
                  <a:srgbClr val="FFFFFF">
                    <a:lumMod val="50000"/>
                  </a:srgbClr>
                </a:solidFill>
                <a:latin typeface="微软雅黑"/>
                <a:ea typeface="微软雅黑"/>
              </a:rPr>
              <a:t>Investments in blockchain technology are expected to rise significantly, as businesses recognize its potential to revolutionize operations. Significant capital infusion will likely accelerate the development of blockchain-based e-commerce applications.</a:t>
            </a:r>
            <a:endParaRPr lang="en-US" sz="1100"/>
          </a:p>
        </p:txBody>
      </p:sp>
      <p:sp>
        <p:nvSpPr>
          <p:cNvPr id="11" name="TextBox 11"/>
          <p:cNvSpPr txBox="1"/>
          <p:nvPr/>
        </p:nvSpPr>
        <p:spPr>
          <a:xfrm>
            <a:off x="3542334" y="1485354"/>
            <a:ext cx="4426940" cy="313932"/>
          </a:xfrm>
          <a:prstGeom prst="rect">
            <a:avLst/>
          </a:prstGeom>
        </p:spPr>
        <p:txBody>
          <a:bodyPr vert="horz" wrap="square" lIns="91440" tIns="45720" rIns="91440" bIns="45720" rtlCol="0" anchor="b">
            <a:spAutoFit/>
          </a:bodyPr>
          <a:lstStyle/>
          <a:p>
            <a:pPr marL="0" indent="0" algn="l">
              <a:lnSpc>
                <a:spcPct val="90000"/>
              </a:lnSpc>
              <a:spcBef>
                <a:spcPts val="1000"/>
              </a:spcBef>
              <a:defRPr/>
            </a:pPr>
            <a:r>
              <a:rPr lang="en-US" sz="1600" b="1" i="0" u="none" baseline="0">
                <a:solidFill>
                  <a:srgbClr val="000000"/>
                </a:solidFill>
                <a:latin typeface="+mn-ea"/>
                <a:ea typeface="+mn-ea"/>
              </a:rPr>
              <a:t>E-Commerce Market Insights</a:t>
            </a:r>
            <a:endParaRPr lang="en-US" sz="1100"/>
          </a:p>
        </p:txBody>
      </p:sp>
      <p:sp>
        <p:nvSpPr>
          <p:cNvPr id="12" name="TextBox 12"/>
          <p:cNvSpPr txBox="1"/>
          <p:nvPr/>
        </p:nvSpPr>
        <p:spPr>
          <a:xfrm>
            <a:off x="3542334" y="3862252"/>
            <a:ext cx="4426940" cy="313932"/>
          </a:xfrm>
          <a:prstGeom prst="rect">
            <a:avLst/>
          </a:prstGeom>
        </p:spPr>
        <p:txBody>
          <a:bodyPr vert="horz" wrap="square" lIns="91440" tIns="45720" rIns="91440" bIns="45720" rtlCol="0" anchor="b">
            <a:spAutoFit/>
          </a:bodyPr>
          <a:lstStyle/>
          <a:p>
            <a:pPr marL="0" indent="0" algn="l">
              <a:lnSpc>
                <a:spcPct val="90000"/>
              </a:lnSpc>
              <a:spcBef>
                <a:spcPts val="1000"/>
              </a:spcBef>
              <a:defRPr/>
            </a:pPr>
            <a:r>
              <a:rPr lang="en-US" sz="1600" b="1" i="0" u="none" baseline="0">
                <a:solidFill>
                  <a:srgbClr val="000000"/>
                </a:solidFill>
                <a:latin typeface="+mn-ea"/>
                <a:ea typeface="+mn-ea"/>
              </a:rPr>
              <a:t>Blockchain Investment Trends</a:t>
            </a:r>
            <a:endParaRPr lang="en-US" sz="1100"/>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anim calcmode="lin" valueType="num">
                                      <p:cBhvr additive="base">
                                        <p:cTn id="6" dur="1000" fill="hold"/>
                                        <p:tgtEl>
                                          <p:spTgt spid="2"/>
                                        </p:tgtEl>
                                        <p:attrNameLst>
                                          <p:attrName>ppt_x</p:attrName>
                                        </p:attrNameLst>
                                      </p:cBhvr>
                                      <p:tavLst>
                                        <p:tav tm="0">
                                          <p:val>
                                            <p:strVal val="#ppt_x"/>
                                          </p:val>
                                        </p:tav>
                                        <p:tav tm="100000">
                                          <p:val>
                                            <p:strVal val="#ppt_x"/>
                                          </p:val>
                                        </p:tav>
                                      </p:tavLst>
                                    </p:anim>
                                    <p:anim calcmode="lin" valueType="num">
                                      <p:cBhvr additive="base">
                                        <p:cTn id="7" dur="1000" fill="hold"/>
                                        <p:tgtEl>
                                          <p:spTgt spid="2"/>
                                        </p:tgtEl>
                                        <p:attrNameLst>
                                          <p:attrName>ppt_y</p:attrName>
                                        </p:attrNameLst>
                                      </p:cBhvr>
                                      <p:tavLst>
                                        <p:tav tm="0">
                                          <p:val>
                                            <p:strVal val="1+#ppt_h/2"/>
                                          </p:val>
                                        </p:tav>
                                        <p:tav tm="100000">
                                          <p:val>
                                            <p:strVal val="#ppt_y"/>
                                          </p:val>
                                        </p:tav>
                                      </p:tavLst>
                                    </p:anim>
                                    <p:set>
                                      <p:cBhvr>
                                        <p:cTn id="8" dur="1000" fill="hold">
                                          <p:stCondLst>
                                            <p:cond delay="0"/>
                                          </p:stCondLst>
                                        </p:cTn>
                                        <p:tgtEl>
                                          <p:spTgt spid="2"/>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par>
                          <p:cTn id="12" fill="hold">
                            <p:stCondLst>
                              <p:cond delay="0"/>
                            </p:stCondLst>
                            <p:childTnLst>
                              <p:par>
                                <p:cTn id="13" presetID="13" presetClass="entr" presetSubtype="16" fill="hold" nodeType="afterEffect">
                                  <p:stCondLst>
                                    <p:cond delay="0"/>
                                  </p:stCondLst>
                                  <p:childTnLst>
                                    <p:animEffect transition="in" filter="plus(in)">
                                      <p:cBhvr>
                                        <p:cTn id="14" dur="1000"/>
                                        <p:tgtEl>
                                          <p:spTgt spid="11"/>
                                        </p:tgtEl>
                                      </p:cBhvr>
                                    </p:animEffect>
                                    <p:set>
                                      <p:cBhvr>
                                        <p:cTn id="15" dur="1000" fill="hold">
                                          <p:stCondLst>
                                            <p:cond delay="0"/>
                                          </p:stCondLst>
                                        </p:cTn>
                                        <p:tgtEl>
                                          <p:spTgt spid="11"/>
                                        </p:tgtEl>
                                        <p:attrNameLst>
                                          <p:attrName>style.visibility</p:attrName>
                                        </p:attrNameLst>
                                      </p:cBhvr>
                                      <p:to>
                                        <p:strVal val="visible"/>
                                      </p:to>
                                    </p:set>
                                  </p:childTnLst>
                                </p:cTn>
                              </p:par>
                            </p:childTnLst>
                          </p:cTn>
                        </p:par>
                        <p:par>
                          <p:cTn id="16" fill="hold">
                            <p:stCondLst>
                              <p:cond delay="0"/>
                            </p:stCondLst>
                            <p:childTnLst>
                              <p:par>
                                <p:cTn id="17" presetID="22" presetClass="entr" presetSubtype="4" fill="hold" nodeType="afterEffect">
                                  <p:stCondLst>
                                    <p:cond delay="0"/>
                                  </p:stCondLst>
                                  <p:childTnLst>
                                    <p:animEffect transition="in" filter="wipe(down)">
                                      <p:cBhvr>
                                        <p:cTn id="18" dur="500"/>
                                        <p:tgtEl>
                                          <p:spTgt spid="8"/>
                                        </p:tgtEl>
                                      </p:cBhvr>
                                    </p:animEffect>
                                    <p:set>
                                      <p:cBhvr>
                                        <p:cTn id="19" dur="500" fill="hold">
                                          <p:stCondLst>
                                            <p:cond delay="0"/>
                                          </p:stCondLst>
                                        </p:cTn>
                                        <p:tgtEl>
                                          <p:spTgt spid="8"/>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par>
                          <p:cTn id="23" fill="hold">
                            <p:stCondLst>
                              <p:cond delay="0"/>
                            </p:stCondLst>
                            <p:childTnLst>
                              <p:par>
                                <p:cTn id="24" presetID="35" presetClass="entr" presetSubtype="0" fill="hold" nodeType="afterEffect">
                                  <p:stCondLst>
                                    <p:cond delay="0"/>
                                  </p:stCondLst>
                                  <p:childTnLst>
                                    <p:anim calcmode="lin" valueType="num">
                                      <p:cBhvr>
                                        <p:cTn id="25" dur="1000" fill="hold"/>
                                        <p:tgtEl>
                                          <p:spTgt spid="12"/>
                                        </p:tgtEl>
                                        <p:attrNameLst>
                                          <p:attrName>style.rotation</p:attrName>
                                        </p:attrNameLst>
                                      </p:cBhvr>
                                      <p:tavLst>
                                        <p:tav tm="0">
                                          <p:val>
                                            <p:fltVal val="720"/>
                                          </p:val>
                                        </p:tav>
                                        <p:tav tm="100000">
                                          <p:val>
                                            <p:fltVal val="0"/>
                                          </p:val>
                                        </p:tav>
                                      </p:tavLst>
                                    </p:anim>
                                    <p:anim calcmode="lin" valueType="num">
                                      <p:cBhvr>
                                        <p:cTn id="26" dur="1000" fill="hold"/>
                                        <p:tgtEl>
                                          <p:spTgt spid="12"/>
                                        </p:tgtEl>
                                        <p:attrNameLst>
                                          <p:attrName>ppt_h</p:attrName>
                                        </p:attrNameLst>
                                      </p:cBhvr>
                                      <p:tavLst>
                                        <p:tav tm="0">
                                          <p:val>
                                            <p:fltVal val="0"/>
                                          </p:val>
                                        </p:tav>
                                        <p:tav tm="100000">
                                          <p:val>
                                            <p:strVal val="#ppt_h"/>
                                          </p:val>
                                        </p:tav>
                                      </p:tavLst>
                                    </p:anim>
                                    <p:anim calcmode="lin" valueType="num">
                                      <p:cBhvr>
                                        <p:cTn id="27" dur="1000" fill="hold"/>
                                        <p:tgtEl>
                                          <p:spTgt spid="12"/>
                                        </p:tgtEl>
                                        <p:attrNameLst>
                                          <p:attrName>ppt_w</p:attrName>
                                        </p:attrNameLst>
                                      </p:cBhvr>
                                      <p:tavLst>
                                        <p:tav tm="0">
                                          <p:val>
                                            <p:fltVal val="0"/>
                                          </p:val>
                                        </p:tav>
                                        <p:tav tm="100000">
                                          <p:val>
                                            <p:strVal val="#ppt_w"/>
                                          </p:val>
                                        </p:tav>
                                      </p:tavLst>
                                    </p:anim>
                                    <p:animEffect transition="in" filter="fade">
                                      <p:cBhvr>
                                        <p:cTn id="28" dur="1000"/>
                                        <p:tgtEl>
                                          <p:spTgt spid="12"/>
                                        </p:tgtEl>
                                      </p:cBhvr>
                                    </p:animEffect>
                                    <p:set>
                                      <p:cBhvr>
                                        <p:cTn id="29" dur="1000" fill="hold">
                                          <p:stCondLst>
                                            <p:cond delay="0"/>
                                          </p:stCondLst>
                                        </p:cTn>
                                        <p:tgtEl>
                                          <p:spTgt spid="12"/>
                                        </p:tgtEl>
                                        <p:attrNameLst>
                                          <p:attrName>style.visibility</p:attrName>
                                        </p:attrNameLst>
                                      </p:cBhvr>
                                      <p:to>
                                        <p:strVal val="visible"/>
                                      </p:to>
                                    </p:set>
                                  </p:childTnLst>
                                </p:cTn>
                              </p:par>
                            </p:childTnLst>
                          </p:cTn>
                        </p:par>
                        <p:par>
                          <p:cTn id="30" fill="hold">
                            <p:stCondLst>
                              <p:cond delay="0"/>
                            </p:stCondLst>
                            <p:childTnLst>
                              <p:par>
                                <p:cTn id="31" presetID="48" presetClass="entr" presetSubtype="0" fill="hold" nodeType="afterEffect">
                                  <p:stCondLst>
                                    <p:cond delay="0"/>
                                  </p:stCondLst>
                                  <p:childTnLst>
                                    <p:anim calcmode="lin" valueType="num">
                                      <p:cBhvr>
                                        <p:cTn id="32" dur="1000" fill="hold"/>
                                        <p:tgtEl>
                                          <p:spTgt spid="10"/>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33" dur="1000" fill="hold"/>
                                        <p:tgtEl>
                                          <p:spTgt spid="10"/>
                                        </p:tgtEl>
                                        <p:attrNameLst>
                                          <p:attrName>ppt_x</p:attrName>
                                        </p:attrNameLst>
                                      </p:cBhvr>
                                      <p:tavLst>
                                        <p:tav tm="0">
                                          <p:val>
                                            <p:fltVal val="-1"/>
                                          </p:val>
                                        </p:tav>
                                        <p:tav tm="50000">
                                          <p:val>
                                            <p:fltVal val="0.95"/>
                                          </p:val>
                                        </p:tav>
                                        <p:tav tm="100000">
                                          <p:val>
                                            <p:strVal val="#ppt_x"/>
                                          </p:val>
                                        </p:tav>
                                      </p:tavLst>
                                    </p:anim>
                                    <p:anim calcmode="lin" valueType="num">
                                      <p:cBhvr>
                                        <p:cTn id="34" dur="1000" fill="hold"/>
                                        <p:tgtEl>
                                          <p:spTgt spid="10"/>
                                        </p:tgtEl>
                                        <p:attrNameLst>
                                          <p:attrName>ppt_y</p:attrName>
                                        </p:attrNameLst>
                                      </p:cBhvr>
                                      <p:tavLst>
                                        <p:tav tm="0">
                                          <p:val>
                                            <p:strVal val="#ppt_y"/>
                                          </p:val>
                                        </p:tav>
                                        <p:tav tm="100000">
                                          <p:val>
                                            <p:strVal val="#ppt_y"/>
                                          </p:val>
                                        </p:tav>
                                      </p:tavLst>
                                    </p:anim>
                                    <p:animEffect transition="in" filter="fade">
                                      <p:cBhvr>
                                        <p:cTn id="35" dur="1000"/>
                                        <p:tgtEl>
                                          <p:spTgt spid="10"/>
                                        </p:tgtEl>
                                      </p:cBhvr>
                                    </p:animEffect>
                                    <p:set>
                                      <p:cBhvr>
                                        <p:cTn id="3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AutoShape 2" hidden="1"/>
          <p:cNvSpPr/>
          <p:nvPr/>
        </p:nvSpPr>
        <p:spPr>
          <a:xfrm>
            <a:off x="0" y="0"/>
            <a:ext cx="158750" cy="158750"/>
          </a:xfrm>
          <a:prstGeom prst="rect">
            <a:avLst/>
          </a:prstGeom>
          <a:solidFill>
            <a:schemeClr val="accent1"/>
          </a:solidFill>
          <a:ln w="12700" cap="flat" cmpd="sng">
            <a:solidFill>
              <a:schemeClr val="accent1">
                <a:shade val="50000"/>
              </a:schemeClr>
            </a:solidFill>
            <a:prstDash val="solid"/>
          </a:ln>
        </p:spPr>
        <p:txBody>
          <a:bodyPr vert="horz" wrap="none" lIns="0" tIns="0" rIns="0" bIns="0" anchor="ctr">
            <a:noAutofit/>
          </a:bodyPr>
          <a:lstStyle/>
          <a:p>
            <a:pPr marL="0" algn="ctr">
              <a:lnSpc>
                <a:spcPct val="90000"/>
              </a:lnSpc>
              <a:spcBef>
                <a:spcPct val="0"/>
              </a:spcBef>
              <a:spcAft>
                <a:spcPct val="0"/>
              </a:spcAft>
            </a:pPr>
            <a:endParaRPr/>
          </a:p>
        </p:txBody>
      </p:sp>
      <p:sp>
        <p:nvSpPr>
          <p:cNvPr id="3" name="AutoShape 3"/>
          <p:cNvSpPr>
            <a:spLocks noGrp="1"/>
          </p:cNvSpPr>
          <p:nvPr>
            <p:ph type="ctrTitle"/>
          </p:nvPr>
        </p:nvSpPr>
        <p:spPr>
          <a:xfrm>
            <a:off x="669925" y="1130300"/>
            <a:ext cx="10845798" cy="1866474"/>
          </a:xfrm>
        </p:spPr>
        <p:txBody>
          <a:bodyPr vert="horz" lIns="91440" tIns="45720" rIns="91440" bIns="45720" anchor="ctr">
            <a:normAutofit/>
          </a:bodyPr>
          <a:lstStyle/>
          <a:p>
            <a:pPr marL="0" indent="0" algn="ctr">
              <a:lnSpc>
                <a:spcPct val="90000"/>
              </a:lnSpc>
              <a:spcBef>
                <a:spcPct val="0"/>
              </a:spcBef>
            </a:pPr>
            <a:r>
              <a:rPr lang="zh-CN" altLang="en-US" sz="7200" b="1" i="0" u="none" baseline="0" dirty="0">
                <a:solidFill>
                  <a:srgbClr val="FFFFFF"/>
                </a:solidFill>
                <a:latin typeface="+mn-ea"/>
                <a:ea typeface="+mn-ea"/>
              </a:rPr>
              <a:t>Thank you for listening.</a:t>
            </a:r>
          </a:p>
        </p:txBody>
      </p:sp>
      <p:pic>
        <p:nvPicPr>
          <p:cNvPr id="4" name="image3.png"/>
          <p:cNvPicPr>
            <a:picLocks noChangeAspect="1"/>
          </p:cNvPicPr>
          <p:nvPr/>
        </p:nvPicPr>
        <p:blipFill>
          <a:blip r:embed="rId2"/>
          <a:stretch>
            <a:fillRect/>
          </a:stretch>
        </p:blipFill>
        <p:spPr>
          <a:xfrm flipH="1">
            <a:off x="2244725" y="3429000"/>
            <a:ext cx="5671700" cy="2517418"/>
          </a:xfrm>
          <a:prstGeom prst="rect">
            <a:avLst/>
          </a:prstGeom>
        </p:spPr>
      </p:pic>
      <p:sp>
        <p:nvSpPr>
          <p:cNvPr id="5" name="TextBox 5"/>
          <p:cNvSpPr txBox="1"/>
          <p:nvPr/>
        </p:nvSpPr>
        <p:spPr>
          <a:xfrm>
            <a:off x="707130" y="2697256"/>
            <a:ext cx="10821988" cy="558799"/>
          </a:xfrm>
          <a:prstGeom prst="rect">
            <a:avLst/>
          </a:prstGeom>
        </p:spPr>
        <p:txBody>
          <a:bodyPr vert="horz" lIns="91440" tIns="45720" rIns="91440" bIns="45720" rtlCol="0" anchor="t">
            <a:normAutofit/>
          </a:bodyPr>
          <a:lstStyle/>
          <a:p>
            <a:pPr marL="0" indent="0" algn="ctr">
              <a:lnSpc>
                <a:spcPct val="90000"/>
              </a:lnSpc>
              <a:spcBef>
                <a:spcPts val="1000"/>
              </a:spcBef>
              <a:defRPr/>
            </a:pPr>
            <a:endParaRPr lang="en-US" sz="1100" dirty="0"/>
          </a:p>
        </p:txBody>
      </p:sp>
    </p:spTree>
  </p:cSld>
  <p:clrMapOvr>
    <a:masterClrMapping/>
  </p:clrMapOvr>
  <p:transition spd="slow">
    <p:blinds/>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0" presetClass="entr" presetSubtype="0" fill="hold" grpId="0" nodeType="afterEffect">
                                  <p:stCondLst>
                                    <p:cond delay="0"/>
                                  </p:stCondLst>
                                  <p:iterate type="lt">
                                    <p:tmPct val="10000"/>
                                  </p:iterate>
                                  <p:childTnLst>
                                    <p:anim calcmode="lin" valueType="num">
                                      <p:cBhvr>
                                        <p:cTn id="6" dur="1000" fill="hold"/>
                                        <p:tgtEl>
                                          <p:spTgt spid="3"/>
                                        </p:tgtEl>
                                        <p:attrNameLst>
                                          <p:attrName>ppt_x</p:attrName>
                                        </p:attrNameLst>
                                      </p:cBhvr>
                                      <p:tavLst>
                                        <p:tav tm="0">
                                          <p:val>
                                            <p:strVal val="#ppt_x-.1"/>
                                          </p:val>
                                        </p:tav>
                                        <p:tav tm="100000">
                                          <p:val>
                                            <p:strVal val="#ppt_x"/>
                                          </p:val>
                                        </p:tav>
                                      </p:tavLst>
                                    </p:anim>
                                    <p:anim calcmode="lin" valueType="num">
                                      <p:cBhvr>
                                        <p:cTn id="7" dur="1000" fill="hold"/>
                                        <p:tgtEl>
                                          <p:spTgt spid="3"/>
                                        </p:tgtEl>
                                        <p:attrNameLst>
                                          <p:attrName>ppt_y</p:attrName>
                                        </p:attrNameLst>
                                      </p:cBhvr>
                                      <p:tavLst>
                                        <p:tav tm="0">
                                          <p:val>
                                            <p:strVal val="#ppt_y"/>
                                          </p:val>
                                        </p:tav>
                                        <p:tav tm="100000">
                                          <p:val>
                                            <p:strVal val="#ppt_y"/>
                                          </p:val>
                                        </p:tav>
                                      </p:tavLst>
                                    </p:anim>
                                    <p:animEffect transition="in" filter="fade">
                                      <p:cBhvr>
                                        <p:cTn id="8" dur="1000"/>
                                        <p:tgtEl>
                                          <p:spTgt spid="3"/>
                                        </p:tgtEl>
                                      </p:cBhvr>
                                    </p:animEffect>
                                    <p:set>
                                      <p:cBhvr>
                                        <p:cTn id="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Freeform 2"/>
          <p:cNvSpPr/>
          <p:nvPr/>
        </p:nvSpPr>
        <p:spPr>
          <a:xfrm>
            <a:off x="0" y="578199"/>
            <a:ext cx="5039760" cy="5814394"/>
          </a:xfrm>
          <a:custGeom>
            <a:avLst/>
            <a:gdLst/>
            <a:ahLst/>
            <a:cxnLst/>
            <a:rect l="l" t="t" r="r" b="b"/>
            <a:pathLst>
              <a:path w="5039760" h="5814394">
                <a:moveTo>
                  <a:pt x="2101766" y="0"/>
                </a:moveTo>
                <a:cubicBezTo>
                  <a:pt x="3724375" y="0"/>
                  <a:pt x="5039760" y="1301596"/>
                  <a:pt x="5039760" y="2907197"/>
                </a:cubicBezTo>
                <a:cubicBezTo>
                  <a:pt x="5039760" y="4512798"/>
                  <a:pt x="3724375" y="5814394"/>
                  <a:pt x="2101766" y="5814394"/>
                </a:cubicBezTo>
                <a:cubicBezTo>
                  <a:pt x="1290462" y="5814394"/>
                  <a:pt x="555963" y="5488995"/>
                  <a:pt x="24291" y="4962896"/>
                </a:cubicBezTo>
                <a:lnTo>
                  <a:pt x="0" y="4936450"/>
                </a:lnTo>
                <a:lnTo>
                  <a:pt x="0" y="877945"/>
                </a:lnTo>
                <a:lnTo>
                  <a:pt x="24291" y="851498"/>
                </a:lnTo>
                <a:cubicBezTo>
                  <a:pt x="555963" y="325399"/>
                  <a:pt x="1290462" y="0"/>
                  <a:pt x="2101766" y="0"/>
                </a:cubicBezTo>
                <a:close/>
              </a:path>
            </a:pathLst>
          </a:custGeom>
          <a:gradFill>
            <a:gsLst>
              <a:gs pos="0">
                <a:srgbClr val="3F6796">
                  <a:lumMod val="20000"/>
                  <a:lumOff val="80000"/>
                </a:srgbClr>
              </a:gs>
              <a:gs pos="100000">
                <a:srgbClr val="3F6796">
                  <a:lumMod val="60000"/>
                  <a:lumOff val="40000"/>
                </a:srgbClr>
              </a:gs>
            </a:gsLst>
            <a:lin ang="2700000"/>
          </a:gradFill>
          <a:ln cap="flat" cmpd="sng">
            <a:prstDash val="solid"/>
          </a:ln>
          <a:effectLst>
            <a:outerShdw blurRad="127000" dist="50800" dir="5400000" algn="ctr" rotWithShape="0">
              <a:srgbClr val="F0F0F0">
                <a:alpha val="15000"/>
                <a:lumMod val="75000"/>
              </a:srgbClr>
            </a:outerShdw>
          </a:effectLst>
        </p:spPr>
        <p:txBody>
          <a:bodyPr vert="horz" lIns="91440" tIns="45720" rIns="432000" bIns="45720" anchor="ctr">
            <a:normAutofit/>
          </a:bodyPr>
          <a:lstStyle/>
          <a:p>
            <a:pPr marL="0" algn="ctr">
              <a:lnSpc>
                <a:spcPct val="120000"/>
              </a:lnSpc>
            </a:pPr>
            <a:r>
              <a:rPr lang="zh-CN" altLang="en-US" sz="4400" b="1" i="0" u="none" baseline="0">
                <a:solidFill>
                  <a:srgbClr val="000000"/>
                </a:solidFill>
                <a:latin typeface="微软雅黑"/>
                <a:ea typeface="微软雅黑"/>
              </a:rPr>
              <a:t>Table of Contents</a:t>
            </a:r>
          </a:p>
        </p:txBody>
      </p:sp>
      <p:cxnSp>
        <p:nvCxnSpPr>
          <p:cNvPr id="3" name="Connector 3"/>
          <p:cNvCxnSpPr/>
          <p:nvPr/>
        </p:nvCxnSpPr>
        <p:spPr>
          <a:xfrm>
            <a:off x="0" y="2848657"/>
            <a:ext cx="3261000" cy="0"/>
          </a:xfrm>
          <a:prstGeom prst="line">
            <a:avLst/>
          </a:prstGeom>
          <a:ln w="6350" cap="flat" cmpd="sng">
            <a:solidFill>
              <a:srgbClr val="FFFFFF">
                <a:lumMod val="75000"/>
              </a:srgbClr>
            </a:solidFill>
            <a:prstDash val="solid"/>
          </a:ln>
        </p:spPr>
      </p:cxnSp>
      <p:sp>
        <p:nvSpPr>
          <p:cNvPr id="4" name="TextBox 4"/>
          <p:cNvSpPr txBox="1"/>
          <p:nvPr/>
        </p:nvSpPr>
        <p:spPr>
          <a:xfrm>
            <a:off x="5610256" y="1424279"/>
            <a:ext cx="466794" cy="461665"/>
          </a:xfrm>
          <a:prstGeom prst="rect">
            <a:avLst/>
          </a:prstGeom>
          <a:noFill/>
        </p:spPr>
        <p:txBody>
          <a:bodyPr vert="horz" wrap="none" lIns="91440" tIns="45720" rIns="91440" bIns="45720" rtlCol="0" anchor="ctr">
            <a:noAutofit/>
          </a:bodyPr>
          <a:lstStyle/>
          <a:p>
            <a:pPr marL="0" algn="ctr">
              <a:defRPr/>
            </a:pPr>
            <a:r>
              <a:rPr lang="en-US" sz="2800" b="0" i="0" u="none" baseline="0">
                <a:solidFill>
                  <a:schemeClr val="accent1">
                    <a:lumMod val="100000"/>
                  </a:schemeClr>
                </a:solidFill>
                <a:latin typeface="Arial"/>
                <a:ea typeface="Arial"/>
              </a:rPr>
              <a:t>01</a:t>
            </a:r>
            <a:endParaRPr lang="en-US" sz="1100"/>
          </a:p>
        </p:txBody>
      </p:sp>
      <p:cxnSp>
        <p:nvCxnSpPr>
          <p:cNvPr id="5" name="Connector 5"/>
          <p:cNvCxnSpPr/>
          <p:nvPr/>
        </p:nvCxnSpPr>
        <p:spPr>
          <a:xfrm>
            <a:off x="6208722" y="1395504"/>
            <a:ext cx="0" cy="519214"/>
          </a:xfrm>
          <a:prstGeom prst="line">
            <a:avLst/>
          </a:prstGeom>
          <a:ln w="28575" cap="flat" cmpd="sng">
            <a:solidFill>
              <a:schemeClr val="accent1"/>
            </a:solidFill>
            <a:prstDash val="solid"/>
          </a:ln>
        </p:spPr>
      </p:cxnSp>
      <p:sp>
        <p:nvSpPr>
          <p:cNvPr id="6" name="TextBox 6"/>
          <p:cNvSpPr txBox="1"/>
          <p:nvPr/>
        </p:nvSpPr>
        <p:spPr>
          <a:xfrm>
            <a:off x="6295143" y="1466183"/>
            <a:ext cx="5225344" cy="371513"/>
          </a:xfrm>
          <a:prstGeom prst="rect">
            <a:avLst/>
          </a:prstGeom>
          <a:noFill/>
        </p:spPr>
        <p:txBody>
          <a:bodyPr vert="horz" wrap="square" lIns="90000" tIns="46800" rIns="90000" bIns="46800" rtlCol="0" anchor="ctr">
            <a:spAutoFit/>
          </a:bodyPr>
          <a:lstStyle/>
          <a:p>
            <a:pPr marL="0" algn="l">
              <a:lnSpc>
                <a:spcPct val="100000"/>
              </a:lnSpc>
              <a:spcBef>
                <a:spcPct val="0"/>
              </a:spcBef>
              <a:defRPr/>
            </a:pPr>
            <a:r>
              <a:rPr lang="en-US" sz="1800" b="1" i="0" u="none" baseline="0">
                <a:solidFill>
                  <a:srgbClr val="000000"/>
                </a:solidFill>
                <a:latin typeface="Arial"/>
                <a:ea typeface="Arial"/>
              </a:rPr>
              <a:t>Introduction to Blockchain Technology</a:t>
            </a:r>
            <a:endParaRPr lang="en-US" sz="1100"/>
          </a:p>
        </p:txBody>
      </p:sp>
      <p:sp>
        <p:nvSpPr>
          <p:cNvPr id="7" name="TextBox 7"/>
          <p:cNvSpPr txBox="1"/>
          <p:nvPr/>
        </p:nvSpPr>
        <p:spPr>
          <a:xfrm>
            <a:off x="5610256" y="2224005"/>
            <a:ext cx="503663" cy="461665"/>
          </a:xfrm>
          <a:prstGeom prst="rect">
            <a:avLst/>
          </a:prstGeom>
          <a:noFill/>
        </p:spPr>
        <p:txBody>
          <a:bodyPr vert="horz" wrap="none" lIns="91440" tIns="45720" rIns="91440" bIns="45720" rtlCol="0" anchor="ctr">
            <a:noAutofit/>
          </a:bodyPr>
          <a:lstStyle/>
          <a:p>
            <a:pPr marL="0" algn="ctr">
              <a:defRPr/>
            </a:pPr>
            <a:r>
              <a:rPr lang="en-US" sz="2800" b="0" i="0" u="none" baseline="0">
                <a:solidFill>
                  <a:schemeClr val="accent2">
                    <a:lumMod val="100000"/>
                  </a:schemeClr>
                </a:solidFill>
                <a:latin typeface="Arial"/>
                <a:ea typeface="Arial"/>
              </a:rPr>
              <a:t>02</a:t>
            </a:r>
            <a:endParaRPr lang="en-US" sz="1100"/>
          </a:p>
        </p:txBody>
      </p:sp>
      <p:cxnSp>
        <p:nvCxnSpPr>
          <p:cNvPr id="8" name="Connector 8"/>
          <p:cNvCxnSpPr/>
          <p:nvPr/>
        </p:nvCxnSpPr>
        <p:spPr>
          <a:xfrm>
            <a:off x="6227156" y="2195230"/>
            <a:ext cx="0" cy="519214"/>
          </a:xfrm>
          <a:prstGeom prst="line">
            <a:avLst/>
          </a:prstGeom>
          <a:ln w="28575" cap="flat">
            <a:solidFill>
              <a:schemeClr val="accent2">
                <a:lumMod val="100000"/>
              </a:schemeClr>
            </a:solidFill>
            <a:prstDash val="solid"/>
          </a:ln>
        </p:spPr>
      </p:cxnSp>
      <p:sp>
        <p:nvSpPr>
          <p:cNvPr id="9" name="TextBox 9"/>
          <p:cNvSpPr txBox="1"/>
          <p:nvPr/>
        </p:nvSpPr>
        <p:spPr>
          <a:xfrm>
            <a:off x="6313577" y="2265909"/>
            <a:ext cx="5225344" cy="371513"/>
          </a:xfrm>
          <a:prstGeom prst="rect">
            <a:avLst/>
          </a:prstGeom>
          <a:noFill/>
        </p:spPr>
        <p:txBody>
          <a:bodyPr vert="horz" wrap="square" lIns="90000" tIns="46800" rIns="90000" bIns="46800" rtlCol="0" anchor="ctr">
            <a:spAutoFit/>
          </a:bodyPr>
          <a:lstStyle/>
          <a:p>
            <a:pPr marL="0" algn="l">
              <a:lnSpc>
                <a:spcPct val="100000"/>
              </a:lnSpc>
              <a:spcBef>
                <a:spcPct val="0"/>
              </a:spcBef>
              <a:defRPr/>
            </a:pPr>
            <a:r>
              <a:rPr lang="en-US" sz="1800" b="1" i="0" u="none" baseline="0">
                <a:solidFill>
                  <a:srgbClr val="000000"/>
                </a:solidFill>
                <a:latin typeface="Arial"/>
                <a:ea typeface="Arial"/>
              </a:rPr>
              <a:t>Applications of Blockchain in E-Commerce</a:t>
            </a:r>
            <a:endParaRPr lang="en-US" sz="1100"/>
          </a:p>
        </p:txBody>
      </p:sp>
      <p:sp>
        <p:nvSpPr>
          <p:cNvPr id="10" name="TextBox 10"/>
          <p:cNvSpPr txBox="1"/>
          <p:nvPr/>
        </p:nvSpPr>
        <p:spPr>
          <a:xfrm>
            <a:off x="5610256" y="3023731"/>
            <a:ext cx="513282" cy="461665"/>
          </a:xfrm>
          <a:prstGeom prst="rect">
            <a:avLst/>
          </a:prstGeom>
          <a:noFill/>
        </p:spPr>
        <p:txBody>
          <a:bodyPr vert="horz" wrap="none" lIns="91440" tIns="45720" rIns="91440" bIns="45720" rtlCol="0" anchor="ctr">
            <a:noAutofit/>
          </a:bodyPr>
          <a:lstStyle/>
          <a:p>
            <a:pPr marL="0" algn="ctr">
              <a:defRPr/>
            </a:pPr>
            <a:r>
              <a:rPr lang="en-US" sz="2800" b="0" i="0" u="none" baseline="0">
                <a:solidFill>
                  <a:schemeClr val="accent3">
                    <a:lumMod val="100000"/>
                  </a:schemeClr>
                </a:solidFill>
                <a:latin typeface="Arial"/>
                <a:ea typeface="Arial"/>
              </a:rPr>
              <a:t>03</a:t>
            </a:r>
            <a:endParaRPr lang="en-US" sz="1100"/>
          </a:p>
        </p:txBody>
      </p:sp>
      <p:cxnSp>
        <p:nvCxnSpPr>
          <p:cNvPr id="11" name="Connector 11"/>
          <p:cNvCxnSpPr/>
          <p:nvPr/>
        </p:nvCxnSpPr>
        <p:spPr>
          <a:xfrm>
            <a:off x="6231966" y="2994956"/>
            <a:ext cx="0" cy="519214"/>
          </a:xfrm>
          <a:prstGeom prst="line">
            <a:avLst/>
          </a:prstGeom>
          <a:ln w="28575" cap="flat">
            <a:solidFill>
              <a:schemeClr val="accent3">
                <a:lumMod val="100000"/>
              </a:schemeClr>
            </a:solidFill>
            <a:prstDash val="solid"/>
          </a:ln>
        </p:spPr>
      </p:cxnSp>
      <p:sp>
        <p:nvSpPr>
          <p:cNvPr id="12" name="TextBox 12"/>
          <p:cNvSpPr txBox="1"/>
          <p:nvPr/>
        </p:nvSpPr>
        <p:spPr>
          <a:xfrm>
            <a:off x="6318387" y="3065635"/>
            <a:ext cx="5225344" cy="371513"/>
          </a:xfrm>
          <a:prstGeom prst="rect">
            <a:avLst/>
          </a:prstGeom>
          <a:noFill/>
        </p:spPr>
        <p:txBody>
          <a:bodyPr vert="horz" wrap="square" lIns="90000" tIns="46800" rIns="90000" bIns="46800" rtlCol="0" anchor="ctr">
            <a:spAutoFit/>
          </a:bodyPr>
          <a:lstStyle/>
          <a:p>
            <a:pPr marL="0" algn="l">
              <a:lnSpc>
                <a:spcPct val="100000"/>
              </a:lnSpc>
              <a:spcBef>
                <a:spcPct val="0"/>
              </a:spcBef>
              <a:defRPr/>
            </a:pPr>
            <a:r>
              <a:rPr lang="en-US" sz="1800" b="1" i="0" u="none" baseline="0">
                <a:solidFill>
                  <a:srgbClr val="000000"/>
                </a:solidFill>
                <a:latin typeface="Arial"/>
                <a:ea typeface="Arial"/>
              </a:rPr>
              <a:t>Challenges and Limitations</a:t>
            </a:r>
            <a:endParaRPr lang="en-US" sz="1100"/>
          </a:p>
        </p:txBody>
      </p:sp>
      <p:sp>
        <p:nvSpPr>
          <p:cNvPr id="13" name="TextBox 13"/>
          <p:cNvSpPr txBox="1"/>
          <p:nvPr/>
        </p:nvSpPr>
        <p:spPr>
          <a:xfrm>
            <a:off x="5610256" y="3823457"/>
            <a:ext cx="503663" cy="461665"/>
          </a:xfrm>
          <a:prstGeom prst="rect">
            <a:avLst/>
          </a:prstGeom>
          <a:noFill/>
        </p:spPr>
        <p:txBody>
          <a:bodyPr vert="horz" wrap="none" lIns="91440" tIns="45720" rIns="91440" bIns="45720" rtlCol="0" anchor="ctr">
            <a:noAutofit/>
          </a:bodyPr>
          <a:lstStyle/>
          <a:p>
            <a:pPr marL="0" algn="ctr">
              <a:defRPr/>
            </a:pPr>
            <a:r>
              <a:rPr lang="en-US" sz="2800" b="0" i="0" u="none" baseline="0">
                <a:solidFill>
                  <a:schemeClr val="accent4">
                    <a:lumMod val="100000"/>
                  </a:schemeClr>
                </a:solidFill>
                <a:latin typeface="Arial"/>
                <a:ea typeface="Arial"/>
              </a:rPr>
              <a:t>04</a:t>
            </a:r>
            <a:endParaRPr lang="en-US" sz="1100"/>
          </a:p>
        </p:txBody>
      </p:sp>
      <p:cxnSp>
        <p:nvCxnSpPr>
          <p:cNvPr id="14" name="Connector 14"/>
          <p:cNvCxnSpPr/>
          <p:nvPr/>
        </p:nvCxnSpPr>
        <p:spPr>
          <a:xfrm>
            <a:off x="6227156" y="3794682"/>
            <a:ext cx="0" cy="519214"/>
          </a:xfrm>
          <a:prstGeom prst="line">
            <a:avLst/>
          </a:prstGeom>
          <a:ln w="28575" cap="flat">
            <a:solidFill>
              <a:schemeClr val="accent4">
                <a:lumMod val="100000"/>
              </a:schemeClr>
            </a:solidFill>
            <a:prstDash val="solid"/>
          </a:ln>
        </p:spPr>
      </p:cxnSp>
      <p:sp>
        <p:nvSpPr>
          <p:cNvPr id="15" name="TextBox 15"/>
          <p:cNvSpPr txBox="1"/>
          <p:nvPr/>
        </p:nvSpPr>
        <p:spPr>
          <a:xfrm>
            <a:off x="6313577" y="3865361"/>
            <a:ext cx="5225344" cy="371513"/>
          </a:xfrm>
          <a:prstGeom prst="rect">
            <a:avLst/>
          </a:prstGeom>
          <a:noFill/>
        </p:spPr>
        <p:txBody>
          <a:bodyPr vert="horz" wrap="square" lIns="90000" tIns="46800" rIns="90000" bIns="46800" rtlCol="0" anchor="ctr">
            <a:spAutoFit/>
          </a:bodyPr>
          <a:lstStyle/>
          <a:p>
            <a:pPr marL="0" algn="l">
              <a:lnSpc>
                <a:spcPct val="100000"/>
              </a:lnSpc>
              <a:spcBef>
                <a:spcPct val="0"/>
              </a:spcBef>
              <a:defRPr/>
            </a:pPr>
            <a:r>
              <a:rPr lang="en-US" sz="1800" b="1" i="0" u="none" baseline="0">
                <a:solidFill>
                  <a:srgbClr val="000000"/>
                </a:solidFill>
                <a:latin typeface="Arial"/>
                <a:ea typeface="Arial"/>
              </a:rPr>
              <a:t>Future Trends in Blockchain and E-Commerce</a:t>
            </a:r>
            <a:endParaRPr lang="en-US" sz="1100"/>
          </a:p>
        </p:txBody>
      </p:sp>
      <p:sp>
        <p:nvSpPr>
          <p:cNvPr id="16" name="TextBox 16"/>
          <p:cNvSpPr txBox="1"/>
          <p:nvPr/>
        </p:nvSpPr>
        <p:spPr>
          <a:xfrm>
            <a:off x="1349230" y="2224005"/>
            <a:ext cx="2109267" cy="654937"/>
          </a:xfrm>
          <a:prstGeom prst="rect">
            <a:avLst/>
          </a:prstGeom>
          <a:noFill/>
        </p:spPr>
        <p:txBody>
          <a:bodyPr vert="horz" wrap="none" lIns="90000" tIns="46800" rIns="90000" bIns="46800" rtlCol="0" anchor="ctr">
            <a:normAutofit/>
          </a:bodyPr>
          <a:lstStyle/>
          <a:p>
            <a:pPr marL="0" algn="l">
              <a:lnSpc>
                <a:spcPct val="90000"/>
              </a:lnSpc>
              <a:spcBef>
                <a:spcPct val="0"/>
              </a:spcBef>
              <a:defRPr/>
            </a:pPr>
            <a:r>
              <a:rPr lang="en-US" sz="4000" b="1" i="0" u="none" baseline="0">
                <a:solidFill>
                  <a:srgbClr val="FFFFFF"/>
                </a:solidFill>
                <a:latin typeface="Arial"/>
                <a:ea typeface="Arial"/>
              </a:rPr>
              <a:t>content</a:t>
            </a:r>
            <a:endParaRPr lang="en-US" sz="110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par>
                          <p:cTn id="10" fill="hold">
                            <p:stCondLst>
                              <p:cond delay="0"/>
                            </p:stCondLst>
                            <p:childTnLst>
                              <p:par>
                                <p:cTn id="11" presetID="31" presetClass="entr" presetSubtype="0" fill="hold" nodeType="afterEffect">
                                  <p:stCondLst>
                                    <p:cond delay="0"/>
                                  </p:stCondLst>
                                  <p:childTnLst>
                                    <p:anim calcmode="lin" valueType="num">
                                      <p:cBhvr>
                                        <p:cTn id="12" dur="1000" fill="hold"/>
                                        <p:tgtEl>
                                          <p:spTgt spid="6"/>
                                        </p:tgtEl>
                                        <p:attrNameLst>
                                          <p:attrName>ppt_w</p:attrName>
                                        </p:attrNameLst>
                                      </p:cBhvr>
                                      <p:tavLst>
                                        <p:tav tm="0">
                                          <p:val>
                                            <p:fltVal val="0"/>
                                          </p:val>
                                        </p:tav>
                                        <p:tav tm="100000">
                                          <p:val>
                                            <p:strVal val="#ppt_w"/>
                                          </p:val>
                                        </p:tav>
                                      </p:tavLst>
                                    </p:anim>
                                    <p:anim calcmode="lin" valueType="num">
                                      <p:cBhvr>
                                        <p:cTn id="13" dur="1000" fill="hold"/>
                                        <p:tgtEl>
                                          <p:spTgt spid="6"/>
                                        </p:tgtEl>
                                        <p:attrNameLst>
                                          <p:attrName>ppt_h</p:attrName>
                                        </p:attrNameLst>
                                      </p:cBhvr>
                                      <p:tavLst>
                                        <p:tav tm="0">
                                          <p:val>
                                            <p:fltVal val="0"/>
                                          </p:val>
                                        </p:tav>
                                        <p:tav tm="100000">
                                          <p:val>
                                            <p:strVal val="#ppt_h"/>
                                          </p:val>
                                        </p:tav>
                                      </p:tavLst>
                                    </p:anim>
                                    <p:anim calcmode="lin" valueType="num">
                                      <p:cBhvr>
                                        <p:cTn id="14" dur="1000" fill="hold"/>
                                        <p:tgtEl>
                                          <p:spTgt spid="6"/>
                                        </p:tgtEl>
                                        <p:attrNameLst>
                                          <p:attrName>style.rotation</p:attrName>
                                        </p:attrNameLst>
                                      </p:cBhvr>
                                      <p:tavLst>
                                        <p:tav tm="0">
                                          <p:val>
                                            <p:fltVal val="90"/>
                                          </p:val>
                                        </p:tav>
                                        <p:tav tm="100000">
                                          <p:val>
                                            <p:fltVal val="0"/>
                                          </p:val>
                                        </p:tav>
                                      </p:tavLst>
                                    </p:anim>
                                    <p:animEffect transition="in" filter="fade">
                                      <p:cBhvr>
                                        <p:cTn id="15" dur="1000"/>
                                        <p:tgtEl>
                                          <p:spTgt spid="6"/>
                                        </p:tgtEl>
                                      </p:cBhvr>
                                    </p:animEffect>
                                    <p:set>
                                      <p:cBhvr>
                                        <p:cTn id="16" dur="1" fill="hold">
                                          <p:stCondLst>
                                            <p:cond delay="0"/>
                                          </p:stCondLst>
                                        </p:cTn>
                                        <p:tgtEl>
                                          <p:spTgt spid="6"/>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par>
                          <p:cTn id="23" fill="hold">
                            <p:stCondLst>
                              <p:cond delay="0"/>
                            </p:stCondLst>
                            <p:childTnLst>
                              <p:par>
                                <p:cTn id="24" presetID="16" presetClass="entr" presetSubtype="21" fill="hold" nodeType="afterEffect">
                                  <p:stCondLst>
                                    <p:cond delay="0"/>
                                  </p:stCondLst>
                                  <p:childTnLst>
                                    <p:animEffect transition="in" filter="barn(inVertical)">
                                      <p:cBhvr>
                                        <p:cTn id="25" dur="500"/>
                                        <p:tgtEl>
                                          <p:spTgt spid="9"/>
                                        </p:tgtEl>
                                      </p:cBhvr>
                                    </p:animEffect>
                                    <p:set>
                                      <p:cBhvr>
                                        <p:cTn id="26" dur="500" fill="hold">
                                          <p:stCondLst>
                                            <p:cond delay="0"/>
                                          </p:stCondLst>
                                        </p:cTn>
                                        <p:tgtEl>
                                          <p:spTgt spid="9"/>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par>
                          <p:cTn id="33" fill="hold">
                            <p:stCondLst>
                              <p:cond delay="0"/>
                            </p:stCondLst>
                            <p:childTnLst>
                              <p:par>
                                <p:cTn id="34" presetID="19" presetClass="entr" presetSubtype="5" fill="hold" nodeType="afterEffect">
                                  <p:stCondLst>
                                    <p:cond delay="0"/>
                                  </p:stCondLst>
                                  <p:childTnLst>
                                    <p:anim calcmode="lin" valueType="num">
                                      <p:cBhvr>
                                        <p:cTn id="35" dur="2000" fill="hold"/>
                                        <p:tgtEl>
                                          <p:spTgt spid="12"/>
                                        </p:tgtEl>
                                        <p:attrNameLst>
                                          <p:attrName>ppt_w</p:attrName>
                                        </p:attrNameLst>
                                      </p:cBhvr>
                                      <p:tavLst>
                                        <p:tav tm="0">
                                          <p:val>
                                            <p:strVal val="#ppt_w"/>
                                          </p:val>
                                        </p:tav>
                                        <p:tav tm="100000">
                                          <p:val>
                                            <p:strVal val="#ppt_w"/>
                                          </p:val>
                                        </p:tav>
                                      </p:tavLst>
                                    </p:anim>
                                    <p:anim calcmode="lin" valueType="num">
                                      <p:cBhvr>
                                        <p:cTn id="36" dur="2000" fill="hold"/>
                                        <p:tgtEl>
                                          <p:spTgt spid="12"/>
                                        </p:tgtEl>
                                        <p:attrNameLst>
                                          <p:attrName>ppt_h</p:attrName>
                                        </p:attrNameLst>
                                      </p:cBhvr>
                                      <p:tavLst>
                                        <p:tav tm="0" fmla="#ppt_h*sin(2.5*pi*$)">
                                          <p:val>
                                            <p:fltVal val="0"/>
                                          </p:val>
                                        </p:tav>
                                        <p:tav tm="100000">
                                          <p:val>
                                            <p:fltVal val="1"/>
                                          </p:val>
                                        </p:tav>
                                      </p:tavLst>
                                    </p:anim>
                                    <p:set>
                                      <p:cBhvr>
                                        <p:cTn id="37" dur="2000" fill="hold">
                                          <p:stCondLst>
                                            <p:cond delay="0"/>
                                          </p:stCondLst>
                                        </p:cTn>
                                        <p:tgtEl>
                                          <p:spTgt spid="12"/>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nodeType="after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par>
                          <p:cTn id="41" fill="hold">
                            <p:stCondLst>
                              <p:cond delay="0"/>
                            </p:stCondLst>
                            <p:childTnLst>
                              <p:par>
                                <p:cTn id="42" presetID="1" presetClass="entr" presetSubtype="0" fill="hold" nodeType="afterEffect">
                                  <p:stCondLst>
                                    <p:cond delay="0"/>
                                  </p:stCondLst>
                                  <p:childTnLst>
                                    <p:set>
                                      <p:cBhvr>
                                        <p:cTn id="43" dur="1" fill="hold">
                                          <p:stCondLst>
                                            <p:cond delay="0"/>
                                          </p:stCondLst>
                                        </p:cTn>
                                        <p:tgtEl>
                                          <p:spTgt spid="13"/>
                                        </p:tgtEl>
                                        <p:attrNameLst>
                                          <p:attrName>style.visibility</p:attrName>
                                        </p:attrNameLst>
                                      </p:cBhvr>
                                      <p:to>
                                        <p:strVal val="visible"/>
                                      </p:to>
                                    </p:set>
                                  </p:childTnLst>
                                </p:cTn>
                              </p:par>
                            </p:childTnLst>
                          </p:cTn>
                        </p:par>
                        <p:par>
                          <p:cTn id="44" fill="hold">
                            <p:stCondLst>
                              <p:cond delay="0"/>
                            </p:stCondLst>
                            <p:childTnLst>
                              <p:par>
                                <p:cTn id="45" presetID="14" presetClass="entr" presetSubtype="10" fill="hold" nodeType="afterEffect">
                                  <p:stCondLst>
                                    <p:cond delay="0"/>
                                  </p:stCondLst>
                                  <p:childTnLst>
                                    <p:animEffect transition="in" filter="randombar(horizontal)">
                                      <p:cBhvr>
                                        <p:cTn id="46" dur="1000"/>
                                        <p:tgtEl>
                                          <p:spTgt spid="15"/>
                                        </p:tgtEl>
                                      </p:cBhvr>
                                    </p:animEffect>
                                    <p:set>
                                      <p:cBhvr>
                                        <p:cTn id="47" dur="1000"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5422498" y="2778586"/>
            <a:ext cx="6097990" cy="424732"/>
          </a:xfrm>
        </p:spPr>
        <p:txBody>
          <a:bodyPr vert="horz" lIns="91440" tIns="45720" rIns="91440" bIns="45720" anchor="ctr">
            <a:spAutoFit/>
          </a:bodyPr>
          <a:lstStyle/>
          <a:p>
            <a:pPr algn="l">
              <a:lnSpc>
                <a:spcPct val="90000"/>
              </a:lnSpc>
              <a:spcBef>
                <a:spcPct val="0"/>
              </a:spcBef>
            </a:pPr>
            <a:r>
              <a:rPr lang="en-US" sz="2400" b="1" i="0" u="none" baseline="0">
                <a:solidFill>
                  <a:srgbClr val="000000"/>
                </a:solidFill>
                <a:latin typeface="+mn-ea"/>
                <a:ea typeface="+mn-ea"/>
              </a:rPr>
              <a:t>Introduction to Blockchain Technology</a:t>
            </a:r>
          </a:p>
        </p:txBody>
      </p:sp>
      <p:sp>
        <p:nvSpPr>
          <p:cNvPr id="3" name="TextBox 3"/>
          <p:cNvSpPr txBox="1"/>
          <p:nvPr/>
        </p:nvSpPr>
        <p:spPr>
          <a:xfrm>
            <a:off x="2971216" y="2283771"/>
            <a:ext cx="221809" cy="1454306"/>
          </a:xfrm>
          <a:prstGeom prst="rect">
            <a:avLst/>
          </a:prstGeom>
          <a:noFill/>
        </p:spPr>
        <p:txBody>
          <a:bodyPr vert="horz" wrap="none" lIns="91440" tIns="45720" rIns="91440" bIns="45720" rtlCol="0" anchor="t">
            <a:prstTxWarp prst="textPlain">
              <a:avLst/>
            </a:prstTxWarp>
            <a:spAutoFit/>
          </a:bodyPr>
          <a:lstStyle/>
          <a:p>
            <a:pPr marL="0" algn="l">
              <a:defRPr/>
            </a:pPr>
            <a:r>
              <a:rPr lang="en-US" b="0" i="0" u="none" spc="100" baseline="0">
                <a:solidFill>
                  <a:schemeClr val="accent1"/>
                </a:solidFill>
                <a:latin typeface="Arial"/>
                <a:ea typeface="Arial"/>
              </a:rPr>
              <a:t>/</a:t>
            </a:r>
            <a:endParaRPr lang="en-US" sz="1100"/>
          </a:p>
        </p:txBody>
      </p:sp>
      <p:sp>
        <p:nvSpPr>
          <p:cNvPr id="4" name="TextBox 4"/>
          <p:cNvSpPr txBox="1"/>
          <p:nvPr/>
        </p:nvSpPr>
        <p:spPr>
          <a:xfrm>
            <a:off x="3310387" y="1882956"/>
            <a:ext cx="2242381" cy="2215991"/>
          </a:xfrm>
          <a:prstGeom prst="rect">
            <a:avLst/>
          </a:prstGeom>
          <a:noFill/>
        </p:spPr>
        <p:txBody>
          <a:bodyPr vert="horz" wrap="square" lIns="91440" tIns="45720" rIns="91440" bIns="45720" rtlCol="0" anchor="t">
            <a:spAutoFit/>
          </a:bodyPr>
          <a:lstStyle/>
          <a:p>
            <a:pPr marL="0" algn="l">
              <a:defRPr/>
            </a:pPr>
            <a:r>
              <a:rPr lang="en-US" sz="13800" b="0" i="0" u="none" spc="100" baseline="0">
                <a:solidFill>
                  <a:schemeClr val="accent1"/>
                </a:solidFill>
                <a:latin typeface="Arial"/>
                <a:ea typeface="Arial"/>
              </a:rPr>
              <a:t>01</a:t>
            </a:r>
            <a:endParaRPr lang="en-US" sz="1100"/>
          </a:p>
        </p:txBody>
      </p:sp>
    </p:spTree>
  </p:cSld>
  <p:clrMapOvr>
    <a:masterClrMapping/>
  </p:clrMapOvr>
  <p:transition spd="slow">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anim calcmode="lin" valueType="num">
                                      <p:cBhvr>
                                        <p:cTn id="6" dur="1000" fill="hold"/>
                                        <p:tgtEl>
                                          <p:spTgt spid="4"/>
                                        </p:tgtEl>
                                        <p:attrNameLst>
                                          <p:attrName>style.rotation</p:attrName>
                                        </p:attrNameLst>
                                      </p:cBhvr>
                                      <p:tavLst>
                                        <p:tav tm="0">
                                          <p:val>
                                            <p:fltVal val="720"/>
                                          </p:val>
                                        </p:tav>
                                        <p:tav tm="100000">
                                          <p:val>
                                            <p:fltVal val="0"/>
                                          </p:val>
                                        </p:tav>
                                      </p:tavLst>
                                    </p:anim>
                                    <p:anim calcmode="lin" valueType="num">
                                      <p:cBhvr>
                                        <p:cTn id="7" dur="1000" fill="hold"/>
                                        <p:tgtEl>
                                          <p:spTgt spid="4"/>
                                        </p:tgtEl>
                                        <p:attrNameLst>
                                          <p:attrName>ppt_h</p:attrName>
                                        </p:attrNameLst>
                                      </p:cBhvr>
                                      <p:tavLst>
                                        <p:tav tm="0">
                                          <p:val>
                                            <p:fltVal val="0"/>
                                          </p:val>
                                        </p:tav>
                                        <p:tav tm="100000">
                                          <p:val>
                                            <p:strVal val="#ppt_h"/>
                                          </p:val>
                                        </p:tav>
                                      </p:tavLst>
                                    </p:anim>
                                    <p:anim calcmode="lin" valueType="num">
                                      <p:cBhvr>
                                        <p:cTn id="8" dur="1000" fill="hold"/>
                                        <p:tgtEl>
                                          <p:spTgt spid="4"/>
                                        </p:tgtEl>
                                        <p:attrNameLst>
                                          <p:attrName>ppt_w</p:attrName>
                                        </p:attrNameLst>
                                      </p:cBhvr>
                                      <p:tavLst>
                                        <p:tav tm="0">
                                          <p:val>
                                            <p:fltVal val="0"/>
                                          </p:val>
                                        </p:tav>
                                        <p:tav tm="100000">
                                          <p:val>
                                            <p:strVal val="#ppt_w"/>
                                          </p:val>
                                        </p:tav>
                                      </p:tavLst>
                                    </p:anim>
                                    <p:animEffect transition="in" filter="fade">
                                      <p:cBhvr>
                                        <p:cTn id="9" dur="1000"/>
                                        <p:tgtEl>
                                          <p:spTgt spid="4"/>
                                        </p:tgtEl>
                                      </p:cBhvr>
                                    </p:animEffect>
                                    <p:set>
                                      <p:cBhvr>
                                        <p:cTn id="10" dur="1000" fill="hold">
                                          <p:stCondLst>
                                            <p:cond delay="0"/>
                                          </p:stCondLst>
                                        </p:cTn>
                                        <p:tgtEl>
                                          <p:spTgt spid="4"/>
                                        </p:tgtEl>
                                        <p:attrNameLst>
                                          <p:attrName>style.visibility</p:attrName>
                                        </p:attrNameLst>
                                      </p:cBhvr>
                                      <p:to>
                                        <p:strVal val="visible"/>
                                      </p:to>
                                    </p:set>
                                  </p:childTnLst>
                                </p:cTn>
                              </p:par>
                            </p:childTnLst>
                          </p:cTn>
                        </p:par>
                        <p:par>
                          <p:cTn id="11" fill="hold">
                            <p:stCondLst>
                              <p:cond delay="0"/>
                            </p:stCondLst>
                            <p:childTnLst>
                              <p:par>
                                <p:cTn id="12" presetID="18" presetClass="entr" presetSubtype="9" fill="hold" nodeType="afterEffect">
                                  <p:stCondLst>
                                    <p:cond delay="0"/>
                                  </p:stCondLst>
                                  <p:childTnLst>
                                    <p:animEffect transition="in" filter="strips(upLeft)">
                                      <p:cBhvr>
                                        <p:cTn id="13" dur="500"/>
                                        <p:tgtEl>
                                          <p:spTgt spid="2"/>
                                        </p:tgtEl>
                                      </p:cBhvr>
                                    </p:animEffect>
                                    <p:set>
                                      <p:cBhvr>
                                        <p:cTn id="14" dur="500"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1"/>
            <a:ext cx="10850563" cy="1028699"/>
          </a:xfrm>
        </p:spPr>
        <p:txBody>
          <a:bodyPr vert="horz" lIns="91440" tIns="45720" rIns="91440" bIns="45720" anchor="b">
            <a:normAutofit/>
          </a:bodyPr>
          <a:lstStyle/>
          <a:p>
            <a:pPr algn="l">
              <a:lnSpc>
                <a:spcPct val="90000"/>
              </a:lnSpc>
              <a:spcBef>
                <a:spcPct val="0"/>
              </a:spcBef>
            </a:pPr>
            <a:r>
              <a:rPr lang="en-US" sz="2800" b="1" i="0" u="none" baseline="0">
                <a:solidFill>
                  <a:srgbClr val="000000"/>
                </a:solidFill>
                <a:latin typeface="+mn-ea"/>
                <a:ea typeface="+mn-ea"/>
              </a:rPr>
              <a:t>What is Blockchain?</a:t>
            </a:r>
          </a:p>
        </p:txBody>
      </p:sp>
      <p:sp>
        <p:nvSpPr>
          <p:cNvPr id="3" name="AutoShape 3"/>
          <p:cNvSpPr/>
          <p:nvPr/>
        </p:nvSpPr>
        <p:spPr>
          <a:xfrm>
            <a:off x="660399" y="1598155"/>
            <a:ext cx="3377074" cy="427979"/>
          </a:xfrm>
          <a:prstGeom prst="rect">
            <a:avLst/>
          </a:prstGeom>
          <a:noFill/>
          <a:ln cap="flat" cmpd="sng">
            <a:prstDash val="solid"/>
          </a:ln>
        </p:spPr>
        <p:txBody>
          <a:bodyPr vert="horz" wrap="square" lIns="91440" tIns="90000" rIns="91440" bIns="90000" anchor="t">
            <a:spAutoFit/>
          </a:bodyPr>
          <a:lstStyle/>
          <a:p>
            <a:pPr marL="0" algn="r"/>
            <a:r>
              <a:rPr lang="zh-CN" altLang="en-US" sz="1600" b="1" i="0" u="none" baseline="0">
                <a:solidFill>
                  <a:srgbClr val="000000"/>
                </a:solidFill>
                <a:latin typeface="微软雅黑"/>
                <a:ea typeface="微软雅黑"/>
              </a:rPr>
              <a:t>Definition of Blockchain</a:t>
            </a:r>
          </a:p>
        </p:txBody>
      </p:sp>
      <p:sp>
        <p:nvSpPr>
          <p:cNvPr id="4" name="AutoShape 4"/>
          <p:cNvSpPr/>
          <p:nvPr/>
        </p:nvSpPr>
        <p:spPr>
          <a:xfrm>
            <a:off x="660400" y="2082531"/>
            <a:ext cx="3377074" cy="2119014"/>
          </a:xfrm>
          <a:prstGeom prst="rect">
            <a:avLst/>
          </a:prstGeom>
          <a:noFill/>
          <a:ln cap="flat" cmpd="sng">
            <a:prstDash val="solid"/>
          </a:ln>
        </p:spPr>
        <p:txBody>
          <a:bodyPr vert="horz" wrap="square" lIns="108000" tIns="108000" rIns="108000" bIns="108000" anchor="t">
            <a:spAutoFit/>
          </a:bodyPr>
          <a:lstStyle/>
          <a:p>
            <a:pPr marL="0">
              <a:lnSpc>
                <a:spcPct val="150000"/>
              </a:lnSpc>
            </a:pPr>
            <a:r>
              <a:rPr lang="zh-CN" altLang="en-US" sz="1400" b="0" i="0" u="none" baseline="0" dirty="0">
                <a:solidFill>
                  <a:srgbClr val="000000">
                    <a:alpha val="60000"/>
                  </a:srgbClr>
                </a:solidFill>
                <a:latin typeface="微软雅黑"/>
                <a:ea typeface="微软雅黑"/>
              </a:rPr>
              <a:t>Blockchain is a distributed ledger technology that allows for the secure and transparent recording of transactions across a network of computers. which are linked together in chronological order</a:t>
            </a:r>
          </a:p>
        </p:txBody>
      </p:sp>
      <p:cxnSp>
        <p:nvCxnSpPr>
          <p:cNvPr id="5" name="Connector 5"/>
          <p:cNvCxnSpPr/>
          <p:nvPr/>
        </p:nvCxnSpPr>
        <p:spPr>
          <a:xfrm flipH="1">
            <a:off x="4297853" y="1798357"/>
            <a:ext cx="1426023" cy="0"/>
          </a:xfrm>
          <a:prstGeom prst="line">
            <a:avLst/>
          </a:prstGeom>
          <a:ln w="19050" cap="flat" cmpd="sng">
            <a:gradFill>
              <a:gsLst>
                <a:gs pos="0">
                  <a:srgbClr val="768394">
                    <a:alpha val="0"/>
                  </a:srgbClr>
                </a:gs>
                <a:gs pos="100000">
                  <a:srgbClr val="778495"/>
                </a:gs>
              </a:gsLst>
              <a:lin ang="2700000"/>
            </a:gradFill>
            <a:prstDash val="solid"/>
            <a:tailEnd type="oval"/>
          </a:ln>
        </p:spPr>
      </p:cxnSp>
      <p:sp>
        <p:nvSpPr>
          <p:cNvPr id="6" name="AutoShape 6"/>
          <p:cNvSpPr/>
          <p:nvPr/>
        </p:nvSpPr>
        <p:spPr>
          <a:xfrm>
            <a:off x="8391722" y="3022025"/>
            <a:ext cx="3127177" cy="427979"/>
          </a:xfrm>
          <a:prstGeom prst="rect">
            <a:avLst/>
          </a:prstGeom>
          <a:noFill/>
          <a:ln cap="flat" cmpd="sng">
            <a:prstDash val="solid"/>
          </a:ln>
        </p:spPr>
        <p:txBody>
          <a:bodyPr vert="horz" wrap="square" lIns="91440" tIns="90000" rIns="91440" bIns="90000" anchor="t">
            <a:spAutoFit/>
          </a:bodyPr>
          <a:lstStyle/>
          <a:p>
            <a:pPr marL="0" algn="l"/>
            <a:r>
              <a:rPr lang="zh-CN" altLang="en-US" sz="1600" b="1" i="0" u="none" baseline="0">
                <a:solidFill>
                  <a:srgbClr val="000000"/>
                </a:solidFill>
                <a:latin typeface="微软雅黑"/>
                <a:ea typeface="微软雅黑"/>
              </a:rPr>
              <a:t>Types of Blockchains</a:t>
            </a:r>
          </a:p>
        </p:txBody>
      </p:sp>
      <p:sp>
        <p:nvSpPr>
          <p:cNvPr id="7" name="AutoShape 7"/>
          <p:cNvSpPr/>
          <p:nvPr/>
        </p:nvSpPr>
        <p:spPr>
          <a:xfrm>
            <a:off x="8391723" y="3506401"/>
            <a:ext cx="3127177" cy="2749650"/>
          </a:xfrm>
          <a:prstGeom prst="rect">
            <a:avLst/>
          </a:prstGeom>
          <a:noFill/>
          <a:ln cap="flat" cmpd="sng">
            <a:prstDash val="solid"/>
          </a:ln>
        </p:spPr>
        <p:txBody>
          <a:bodyPr vert="horz" wrap="square" lIns="108000" tIns="108000" rIns="108000" bIns="108000" anchor="t">
            <a:spAutoFit/>
          </a:bodyPr>
          <a:lstStyle/>
          <a:p>
            <a:pPr marL="0" algn="l">
              <a:lnSpc>
                <a:spcPct val="150000"/>
              </a:lnSpc>
            </a:pPr>
            <a:r>
              <a:rPr lang="zh-CN" altLang="en-US" sz="1400" b="0" i="0" u="none" baseline="0">
                <a:solidFill>
                  <a:srgbClr val="000000">
                    <a:alpha val="60000"/>
                  </a:srgbClr>
                </a:solidFill>
                <a:latin typeface="微软雅黑"/>
                <a:ea typeface="微软雅黑"/>
              </a:rPr>
              <a:t>Blockchains can be public, allowing anyone to join and contribute, or private, restricted to designated participants. Hybrid blockchains combine elements of both, providing flexibility and privacy for businesses while maintaining some level of public accessibility.</a:t>
            </a:r>
          </a:p>
        </p:txBody>
      </p:sp>
      <p:cxnSp>
        <p:nvCxnSpPr>
          <p:cNvPr id="8" name="Connector 8"/>
          <p:cNvCxnSpPr/>
          <p:nvPr/>
        </p:nvCxnSpPr>
        <p:spPr>
          <a:xfrm>
            <a:off x="6790677" y="3204020"/>
            <a:ext cx="1426023" cy="0"/>
          </a:xfrm>
          <a:prstGeom prst="line">
            <a:avLst/>
          </a:prstGeom>
          <a:ln w="19050" cap="flat" cmpd="sng">
            <a:gradFill>
              <a:gsLst>
                <a:gs pos="0">
                  <a:srgbClr val="768394">
                    <a:alpha val="0"/>
                  </a:srgbClr>
                </a:gs>
                <a:gs pos="100000">
                  <a:srgbClr val="778495"/>
                </a:gs>
              </a:gsLst>
              <a:lin ang="2700000"/>
            </a:gradFill>
            <a:prstDash val="solid"/>
            <a:tailEnd type="oval"/>
          </a:ln>
        </p:spPr>
      </p:cxnSp>
      <p:sp>
        <p:nvSpPr>
          <p:cNvPr id="9" name="Freeform 9"/>
          <p:cNvSpPr/>
          <p:nvPr/>
        </p:nvSpPr>
        <p:spPr>
          <a:xfrm>
            <a:off x="4297853" y="5008091"/>
            <a:ext cx="3917577" cy="1300634"/>
          </a:xfrm>
          <a:custGeom>
            <a:avLst/>
            <a:gdLst/>
            <a:ahLst/>
            <a:cxnLst/>
            <a:rect l="l" t="t" r="r" b="b"/>
            <a:pathLst>
              <a:path w="3917577" h="1300634">
                <a:moveTo>
                  <a:pt x="828926" y="0"/>
                </a:moveTo>
                <a:lnTo>
                  <a:pt x="3105726" y="0"/>
                </a:lnTo>
                <a:lnTo>
                  <a:pt x="3178250" y="138207"/>
                </a:lnTo>
                <a:cubicBezTo>
                  <a:pt x="3376266" y="503376"/>
                  <a:pt x="3619401" y="892116"/>
                  <a:pt x="3917577" y="1300634"/>
                </a:cubicBezTo>
                <a:lnTo>
                  <a:pt x="34675" y="1300634"/>
                </a:lnTo>
                <a:lnTo>
                  <a:pt x="0" y="1300634"/>
                </a:lnTo>
                <a:lnTo>
                  <a:pt x="0" y="1299061"/>
                </a:lnTo>
                <a:lnTo>
                  <a:pt x="3876" y="1294271"/>
                </a:lnTo>
                <a:cubicBezTo>
                  <a:pt x="47982" y="1239414"/>
                  <a:pt x="368888" y="833652"/>
                  <a:pt x="709309" y="224137"/>
                </a:cubicBezTo>
                <a:close/>
              </a:path>
            </a:pathLst>
          </a:custGeom>
          <a:solidFill>
            <a:schemeClr val="accent1">
              <a:alpha val="90000"/>
            </a:schemeClr>
          </a:solidFill>
          <a:ln cap="flat">
            <a:prstDash val="solid"/>
          </a:ln>
        </p:spPr>
        <p:txBody>
          <a:bodyPr vert="horz" wrap="square" lIns="91440" tIns="45720" rIns="91440" bIns="45720" anchor="ctr">
            <a:noAutofit/>
          </a:bodyPr>
          <a:lstStyle/>
          <a:p>
            <a:pPr marL="0" algn="l"/>
            <a:endParaRPr/>
          </a:p>
        </p:txBody>
      </p:sp>
      <p:grpSp>
        <p:nvGrpSpPr>
          <p:cNvPr id="10" name="Group 10"/>
          <p:cNvGrpSpPr/>
          <p:nvPr/>
        </p:nvGrpSpPr>
        <p:grpSpPr>
          <a:xfrm>
            <a:off x="5511704" y="1102841"/>
            <a:ext cx="1480320" cy="1301750"/>
            <a:chOff x="5586768" y="1651000"/>
            <a:chExt cx="1480320" cy="1301750"/>
          </a:xfrm>
        </p:grpSpPr>
        <p:sp>
          <p:nvSpPr>
            <p:cNvPr id="11" name="Freeform 11"/>
            <p:cNvSpPr/>
            <p:nvPr/>
          </p:nvSpPr>
          <p:spPr>
            <a:xfrm>
              <a:off x="5586768" y="1651000"/>
              <a:ext cx="1480320" cy="1301750"/>
            </a:xfrm>
            <a:custGeom>
              <a:avLst/>
              <a:gdLst/>
              <a:ahLst/>
              <a:cxnLst/>
              <a:rect l="l" t="t" r="r" b="b"/>
              <a:pathLst>
                <a:path w="1480320" h="1301750">
                  <a:moveTo>
                    <a:pt x="742815" y="0"/>
                  </a:moveTo>
                  <a:lnTo>
                    <a:pt x="744874" y="0"/>
                  </a:lnTo>
                  <a:lnTo>
                    <a:pt x="1480320" y="786943"/>
                  </a:lnTo>
                  <a:lnTo>
                    <a:pt x="1141531" y="786943"/>
                  </a:lnTo>
                  <a:cubicBezTo>
                    <a:pt x="1141531" y="786943"/>
                    <a:pt x="1107729" y="963157"/>
                    <a:pt x="1119490" y="1285240"/>
                  </a:cubicBezTo>
                  <a:lnTo>
                    <a:pt x="1120522" y="1301750"/>
                  </a:lnTo>
                  <a:lnTo>
                    <a:pt x="359642" y="1301750"/>
                  </a:lnTo>
                  <a:lnTo>
                    <a:pt x="361413" y="1227292"/>
                  </a:lnTo>
                  <a:cubicBezTo>
                    <a:pt x="361217" y="1090654"/>
                    <a:pt x="353988" y="953480"/>
                    <a:pt x="338790" y="816305"/>
                  </a:cubicBezTo>
                  <a:lnTo>
                    <a:pt x="0" y="816305"/>
                  </a:lnTo>
                  <a:close/>
                </a:path>
              </a:pathLst>
            </a:custGeom>
            <a:solidFill>
              <a:schemeClr val="accent1">
                <a:alpha val="30000"/>
              </a:schemeClr>
            </a:solidFill>
            <a:ln cap="flat">
              <a:prstDash val="solid"/>
            </a:ln>
          </p:spPr>
          <p:txBody>
            <a:bodyPr vert="horz" wrap="square" lIns="91440" tIns="45720" rIns="91440" bIns="45720" anchor="ctr">
              <a:noAutofit/>
            </a:bodyPr>
            <a:lstStyle/>
            <a:p>
              <a:pPr marL="0" algn="l"/>
              <a:endParaRPr/>
            </a:p>
          </p:txBody>
        </p:sp>
        <p:sp>
          <p:nvSpPr>
            <p:cNvPr id="12" name="AutoShape 12"/>
            <p:cNvSpPr/>
            <p:nvPr/>
          </p:nvSpPr>
          <p:spPr>
            <a:xfrm>
              <a:off x="6053847" y="2196708"/>
              <a:ext cx="556986" cy="551090"/>
            </a:xfrm>
            <a:prstGeom prst="rect">
              <a:avLst/>
            </a:prstGeom>
            <a:noFill/>
            <a:ln cap="flat" cmpd="sng">
              <a:prstDash val="solid"/>
            </a:ln>
          </p:spPr>
          <p:txBody>
            <a:bodyPr vert="horz" wrap="square" lIns="91440" tIns="90000" rIns="91440" bIns="90000" anchor="b">
              <a:spAutoFit/>
            </a:bodyPr>
            <a:lstStyle/>
            <a:p>
              <a:pPr marL="0" algn="ctr"/>
              <a:r>
                <a:rPr lang="en-US" sz="2400" b="1" i="0" u="none" baseline="0">
                  <a:solidFill>
                    <a:schemeClr val="lt1"/>
                  </a:solidFill>
                  <a:latin typeface="Arial"/>
                  <a:ea typeface="Arial"/>
                </a:rPr>
                <a:t>01</a:t>
              </a:r>
            </a:p>
          </p:txBody>
        </p:sp>
      </p:grpSp>
      <p:grpSp>
        <p:nvGrpSpPr>
          <p:cNvPr id="13" name="Group 13"/>
          <p:cNvGrpSpPr/>
          <p:nvPr/>
        </p:nvGrpSpPr>
        <p:grpSpPr>
          <a:xfrm>
            <a:off x="5658226" y="2404591"/>
            <a:ext cx="1208676" cy="1301750"/>
            <a:chOff x="5733290" y="2952750"/>
            <a:chExt cx="1208676" cy="1301750"/>
          </a:xfrm>
        </p:grpSpPr>
        <p:sp>
          <p:nvSpPr>
            <p:cNvPr id="14" name="Freeform 14"/>
            <p:cNvSpPr/>
            <p:nvPr/>
          </p:nvSpPr>
          <p:spPr>
            <a:xfrm>
              <a:off x="5733290" y="2952750"/>
              <a:ext cx="1208676" cy="1301750"/>
            </a:xfrm>
            <a:custGeom>
              <a:avLst/>
              <a:gdLst/>
              <a:ahLst/>
              <a:cxnLst/>
              <a:rect l="l" t="t" r="r" b="b"/>
              <a:pathLst>
                <a:path w="1208676" h="1301750">
                  <a:moveTo>
                    <a:pt x="213120" y="0"/>
                  </a:moveTo>
                  <a:lnTo>
                    <a:pt x="974000" y="0"/>
                  </a:lnTo>
                  <a:lnTo>
                    <a:pt x="986126" y="194001"/>
                  </a:lnTo>
                  <a:cubicBezTo>
                    <a:pt x="1006021" y="421530"/>
                    <a:pt x="1048033" y="699388"/>
                    <a:pt x="1129304" y="1021019"/>
                  </a:cubicBezTo>
                  <a:lnTo>
                    <a:pt x="1208676" y="1301750"/>
                  </a:lnTo>
                  <a:lnTo>
                    <a:pt x="0" y="1301750"/>
                  </a:lnTo>
                  <a:lnTo>
                    <a:pt x="52059" y="1126354"/>
                  </a:lnTo>
                  <a:cubicBezTo>
                    <a:pt x="135984" y="804851"/>
                    <a:pt x="193519" y="469953"/>
                    <a:pt x="210027" y="130031"/>
                  </a:cubicBezTo>
                  <a:close/>
                </a:path>
              </a:pathLst>
            </a:custGeom>
            <a:solidFill>
              <a:schemeClr val="accent1">
                <a:alpha val="50000"/>
              </a:schemeClr>
            </a:solidFill>
            <a:ln cap="flat">
              <a:prstDash val="solid"/>
            </a:ln>
          </p:spPr>
          <p:txBody>
            <a:bodyPr vert="horz" wrap="square" lIns="91440" tIns="45720" rIns="91440" bIns="45720" anchor="ctr">
              <a:noAutofit/>
            </a:bodyPr>
            <a:lstStyle/>
            <a:p>
              <a:pPr marL="0" algn="l"/>
              <a:endParaRPr/>
            </a:p>
          </p:txBody>
        </p:sp>
        <p:sp>
          <p:nvSpPr>
            <p:cNvPr id="15" name="AutoShape 15"/>
            <p:cNvSpPr/>
            <p:nvPr/>
          </p:nvSpPr>
          <p:spPr>
            <a:xfrm>
              <a:off x="6053847" y="3439476"/>
              <a:ext cx="556986" cy="551090"/>
            </a:xfrm>
            <a:prstGeom prst="rect">
              <a:avLst/>
            </a:prstGeom>
            <a:noFill/>
            <a:ln cap="flat" cmpd="sng">
              <a:prstDash val="solid"/>
            </a:ln>
          </p:spPr>
          <p:txBody>
            <a:bodyPr vert="horz" wrap="square" lIns="91440" tIns="90000" rIns="91440" bIns="90000" anchor="b">
              <a:spAutoFit/>
            </a:bodyPr>
            <a:lstStyle/>
            <a:p>
              <a:pPr marL="0" algn="ctr"/>
              <a:r>
                <a:rPr lang="en-US" sz="2400" b="1" i="0" u="none" baseline="0">
                  <a:solidFill>
                    <a:schemeClr val="lt1"/>
                  </a:solidFill>
                  <a:latin typeface="Arial"/>
                  <a:ea typeface="Arial"/>
                </a:rPr>
                <a:t>02</a:t>
              </a:r>
            </a:p>
          </p:txBody>
        </p:sp>
      </p:grpSp>
      <p:grpSp>
        <p:nvGrpSpPr>
          <p:cNvPr id="16" name="Group 16"/>
          <p:cNvGrpSpPr/>
          <p:nvPr/>
        </p:nvGrpSpPr>
        <p:grpSpPr>
          <a:xfrm>
            <a:off x="5126779" y="3706341"/>
            <a:ext cx="2276800" cy="1301750"/>
            <a:chOff x="5201843" y="4254500"/>
            <a:chExt cx="2276800" cy="1301750"/>
          </a:xfrm>
        </p:grpSpPr>
        <p:sp>
          <p:nvSpPr>
            <p:cNvPr id="17" name="Freeform 17"/>
            <p:cNvSpPr/>
            <p:nvPr/>
          </p:nvSpPr>
          <p:spPr>
            <a:xfrm>
              <a:off x="5201843" y="4254500"/>
              <a:ext cx="2276800" cy="1301750"/>
            </a:xfrm>
            <a:custGeom>
              <a:avLst/>
              <a:gdLst/>
              <a:ahLst/>
              <a:cxnLst/>
              <a:rect l="l" t="t" r="r" b="b"/>
              <a:pathLst>
                <a:path w="2276800" h="1301750">
                  <a:moveTo>
                    <a:pt x="531447" y="0"/>
                  </a:moveTo>
                  <a:lnTo>
                    <a:pt x="1740123" y="0"/>
                  </a:lnTo>
                  <a:lnTo>
                    <a:pt x="1755743" y="55248"/>
                  </a:lnTo>
                  <a:cubicBezTo>
                    <a:pt x="1865092" y="405333"/>
                    <a:pt x="2019413" y="797007"/>
                    <a:pt x="2235850" y="1223714"/>
                  </a:cubicBezTo>
                  <a:lnTo>
                    <a:pt x="2276800" y="1301750"/>
                  </a:lnTo>
                  <a:lnTo>
                    <a:pt x="0" y="1301750"/>
                  </a:lnTo>
                  <a:lnTo>
                    <a:pt x="37949" y="1230641"/>
                  </a:lnTo>
                  <a:cubicBezTo>
                    <a:pt x="195027" y="921999"/>
                    <a:pt x="347831" y="574776"/>
                    <a:pt x="471065" y="203441"/>
                  </a:cubicBezTo>
                  <a:close/>
                </a:path>
              </a:pathLst>
            </a:custGeom>
            <a:solidFill>
              <a:schemeClr val="accent1">
                <a:alpha val="70000"/>
              </a:schemeClr>
            </a:solidFill>
            <a:ln cap="flat">
              <a:prstDash val="solid"/>
            </a:ln>
          </p:spPr>
          <p:txBody>
            <a:bodyPr vert="horz" wrap="square" lIns="91440" tIns="45720" rIns="91440" bIns="45720" anchor="ctr">
              <a:noAutofit/>
            </a:bodyPr>
            <a:lstStyle/>
            <a:p>
              <a:pPr marL="0" algn="l"/>
              <a:endParaRPr/>
            </a:p>
          </p:txBody>
        </p:sp>
        <p:sp>
          <p:nvSpPr>
            <p:cNvPr id="18" name="AutoShape 18"/>
            <p:cNvSpPr/>
            <p:nvPr/>
          </p:nvSpPr>
          <p:spPr>
            <a:xfrm>
              <a:off x="6053847" y="4682243"/>
              <a:ext cx="556986" cy="551090"/>
            </a:xfrm>
            <a:prstGeom prst="rect">
              <a:avLst/>
            </a:prstGeom>
            <a:noFill/>
            <a:ln cap="flat" cmpd="sng">
              <a:prstDash val="solid"/>
            </a:ln>
          </p:spPr>
          <p:txBody>
            <a:bodyPr vert="horz" wrap="square" lIns="91440" tIns="90000" rIns="91440" bIns="90000" anchor="b">
              <a:spAutoFit/>
            </a:bodyPr>
            <a:lstStyle/>
            <a:p>
              <a:pPr marL="0" algn="ctr"/>
              <a:r>
                <a:rPr lang="en-US" sz="2400" b="1" i="0" u="none" baseline="0">
                  <a:solidFill>
                    <a:schemeClr val="lt1"/>
                  </a:solidFill>
                  <a:latin typeface="Arial"/>
                  <a:ea typeface="Arial"/>
                </a:rPr>
                <a:t>03</a:t>
              </a:r>
            </a:p>
          </p:txBody>
        </p:sp>
      </p:grpSp>
      <p:sp>
        <p:nvSpPr>
          <p:cNvPr id="19" name="AutoShape 19"/>
          <p:cNvSpPr/>
          <p:nvPr/>
        </p:nvSpPr>
        <p:spPr>
          <a:xfrm>
            <a:off x="660399" y="4096606"/>
            <a:ext cx="3377074" cy="427979"/>
          </a:xfrm>
          <a:prstGeom prst="rect">
            <a:avLst/>
          </a:prstGeom>
          <a:noFill/>
          <a:ln cap="flat" cmpd="sng">
            <a:prstDash val="solid"/>
          </a:ln>
        </p:spPr>
        <p:txBody>
          <a:bodyPr vert="horz" wrap="square" lIns="91440" tIns="90000" rIns="91440" bIns="90000" anchor="t">
            <a:spAutoFit/>
          </a:bodyPr>
          <a:lstStyle/>
          <a:p>
            <a:pPr marL="0" algn="r"/>
            <a:r>
              <a:rPr lang="zh-CN" altLang="en-US" sz="1600" b="1" i="0" u="none" baseline="0">
                <a:solidFill>
                  <a:srgbClr val="000000"/>
                </a:solidFill>
                <a:latin typeface="微软雅黑"/>
                <a:ea typeface="微软雅黑"/>
              </a:rPr>
              <a:t>Key Features of Blockchain</a:t>
            </a:r>
          </a:p>
        </p:txBody>
      </p:sp>
      <p:sp>
        <p:nvSpPr>
          <p:cNvPr id="20" name="AutoShape 20"/>
          <p:cNvSpPr/>
          <p:nvPr/>
        </p:nvSpPr>
        <p:spPr>
          <a:xfrm>
            <a:off x="660400" y="4580982"/>
            <a:ext cx="3377074" cy="1795849"/>
          </a:xfrm>
          <a:prstGeom prst="rect">
            <a:avLst/>
          </a:prstGeom>
          <a:noFill/>
          <a:ln cap="flat" cmpd="sng">
            <a:prstDash val="solid"/>
          </a:ln>
        </p:spPr>
        <p:txBody>
          <a:bodyPr vert="horz" wrap="square" lIns="108000" tIns="108000" rIns="108000" bIns="108000" anchor="t">
            <a:spAutoFit/>
          </a:bodyPr>
          <a:lstStyle/>
          <a:p>
            <a:pPr marL="0">
              <a:lnSpc>
                <a:spcPct val="150000"/>
              </a:lnSpc>
            </a:pPr>
            <a:r>
              <a:rPr lang="zh-CN" altLang="en-US" sz="1400" b="0" i="0" u="none" baseline="0" dirty="0">
                <a:solidFill>
                  <a:srgbClr val="000000">
                    <a:alpha val="60000"/>
                  </a:srgbClr>
                </a:solidFill>
                <a:latin typeface="微软雅黑"/>
                <a:ea typeface="微软雅黑"/>
              </a:rPr>
              <a:t>Key features of blockchain include decentralization, where no single entity has control, transparency, allowing all participants to view transactions</a:t>
            </a:r>
          </a:p>
        </p:txBody>
      </p:sp>
      <p:cxnSp>
        <p:nvCxnSpPr>
          <p:cNvPr id="21" name="Connector 21"/>
          <p:cNvCxnSpPr/>
          <p:nvPr/>
        </p:nvCxnSpPr>
        <p:spPr>
          <a:xfrm flipH="1">
            <a:off x="4297853" y="4296808"/>
            <a:ext cx="1121223" cy="0"/>
          </a:xfrm>
          <a:prstGeom prst="line">
            <a:avLst/>
          </a:prstGeom>
          <a:ln w="19050" cap="flat" cmpd="sng">
            <a:gradFill>
              <a:gsLst>
                <a:gs pos="0">
                  <a:srgbClr val="768394">
                    <a:alpha val="0"/>
                  </a:srgbClr>
                </a:gs>
                <a:gs pos="100000">
                  <a:srgbClr val="778495"/>
                </a:gs>
              </a:gsLst>
              <a:lin ang="2700000"/>
            </a:gradFill>
            <a:prstDash val="solid"/>
            <a:tailEnd type="oval"/>
          </a:ln>
        </p:spPr>
      </p:cxnSp>
    </p:spTree>
  </p:cSld>
  <p:clrMapOvr>
    <a:masterClrMapping/>
  </p:clrMapOvr>
  <p:transition spd="slow">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anim calcmode="lin" valueType="num">
                                      <p:cBhvr>
                                        <p:cTn id="6" dur="500" fill="hold"/>
                                        <p:tgtEl>
                                          <p:spTgt spid="2"/>
                                        </p:tgtEl>
                                        <p:attrNameLst>
                                          <p:attrName>ppt_w</p:attrName>
                                        </p:attrNameLst>
                                      </p:cBhvr>
                                      <p:tavLst>
                                        <p:tav tm="0">
                                          <p:val>
                                            <p:fltVal val="0"/>
                                          </p:val>
                                        </p:tav>
                                        <p:tav tm="100000">
                                          <p:val>
                                            <p:strVal val="#ppt_w"/>
                                          </p:val>
                                        </p:tav>
                                      </p:tavLst>
                                    </p:anim>
                                    <p:anim calcmode="lin" valueType="num">
                                      <p:cBhvr>
                                        <p:cTn id="7" dur="500" fill="hold"/>
                                        <p:tgtEl>
                                          <p:spTgt spid="2"/>
                                        </p:tgtEl>
                                        <p:attrNameLst>
                                          <p:attrName>ppt_h</p:attrName>
                                        </p:attrNameLst>
                                      </p:cBhvr>
                                      <p:tavLst>
                                        <p:tav tm="0">
                                          <p:val>
                                            <p:fltVal val="0"/>
                                          </p:val>
                                        </p:tav>
                                        <p:tav tm="100000">
                                          <p:val>
                                            <p:strVal val="#ppt_h"/>
                                          </p:val>
                                        </p:tav>
                                      </p:tavLst>
                                    </p:anim>
                                    <p:anim calcmode="lin" valueType="num">
                                      <p:cBhvr>
                                        <p:cTn id="8" dur="500" fill="hold"/>
                                        <p:tgtEl>
                                          <p:spTgt spid="2"/>
                                        </p:tgtEl>
                                        <p:attrNameLst>
                                          <p:attrName>ppt_x</p:attrName>
                                        </p:attrNameLst>
                                      </p:cBhvr>
                                      <p:tavLst>
                                        <p:tav tm="0">
                                          <p:val>
                                            <p:fltVal val="0.5"/>
                                          </p:val>
                                        </p:tav>
                                        <p:tav tm="100000">
                                          <p:val>
                                            <p:strVal val="#ppt_x"/>
                                          </p:val>
                                        </p:tav>
                                      </p:tavLst>
                                    </p:anim>
                                    <p:anim calcmode="lin" valueType="num">
                                      <p:cBhvr>
                                        <p:cTn id="9" dur="500" fill="hold"/>
                                        <p:tgtEl>
                                          <p:spTgt spid="2"/>
                                        </p:tgtEl>
                                        <p:attrNameLst>
                                          <p:attrName>ppt_y</p:attrName>
                                        </p:attrNameLst>
                                      </p:cBhvr>
                                      <p:tavLst>
                                        <p:tav tm="0">
                                          <p:val>
                                            <p:fltVal val="0.5"/>
                                          </p:val>
                                        </p:tav>
                                        <p:tav tm="100000">
                                          <p:val>
                                            <p:strVal val="#ppt_y"/>
                                          </p:val>
                                        </p:tav>
                                      </p:tavLst>
                                    </p:anim>
                                    <p:set>
                                      <p:cBhvr>
                                        <p:cTn id="10" dur="500" fill="hold">
                                          <p:stCondLst>
                                            <p:cond delay="0"/>
                                          </p:stCondLst>
                                        </p:cTn>
                                        <p:tgtEl>
                                          <p:spTgt spid="2"/>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par>
                          <p:cTn id="14" fill="hold">
                            <p:stCondLst>
                              <p:cond delay="0"/>
                            </p:stCondLst>
                            <p:childTnLst>
                              <p:par>
                                <p:cTn id="15" presetID="7" presetClass="entr" presetSubtype="4" fill="hold" nodeType="afterEffect">
                                  <p:stCondLst>
                                    <p:cond delay="0"/>
                                  </p:stCondLst>
                                  <p:childTnLst>
                                    <p:anim calcmode="lin" valueType="num">
                                      <p:cBhvr additive="base">
                                        <p:cTn id="16" dur="2000" fill="hold"/>
                                        <p:tgtEl>
                                          <p:spTgt spid="3"/>
                                        </p:tgtEl>
                                        <p:attrNameLst>
                                          <p:attrName>ppt_x</p:attrName>
                                        </p:attrNameLst>
                                      </p:cBhvr>
                                      <p:tavLst>
                                        <p:tav tm="0">
                                          <p:val>
                                            <p:strVal val="#ppt_x"/>
                                          </p:val>
                                        </p:tav>
                                        <p:tav tm="100000">
                                          <p:val>
                                            <p:strVal val="#ppt_x"/>
                                          </p:val>
                                        </p:tav>
                                      </p:tavLst>
                                    </p:anim>
                                    <p:anim calcmode="lin" valueType="num">
                                      <p:cBhvr additive="base">
                                        <p:cTn id="17" dur="2000" fill="hold"/>
                                        <p:tgtEl>
                                          <p:spTgt spid="3"/>
                                        </p:tgtEl>
                                        <p:attrNameLst>
                                          <p:attrName>ppt_y</p:attrName>
                                        </p:attrNameLst>
                                      </p:cBhvr>
                                      <p:tavLst>
                                        <p:tav tm="0">
                                          <p:val>
                                            <p:strVal val="1+#ppt_h/2"/>
                                          </p:val>
                                        </p:tav>
                                        <p:tav tm="100000">
                                          <p:val>
                                            <p:strVal val="#ppt_y"/>
                                          </p:val>
                                        </p:tav>
                                      </p:tavLst>
                                    </p:anim>
                                    <p:set>
                                      <p:cBhvr>
                                        <p:cTn id="18" dur="2000" fill="hold">
                                          <p:stCondLst>
                                            <p:cond delay="0"/>
                                          </p:stCondLst>
                                        </p:cTn>
                                        <p:tgtEl>
                                          <p:spTgt spid="3"/>
                                        </p:tgtEl>
                                        <p:attrNameLst>
                                          <p:attrName>style.visibility</p:attrName>
                                        </p:attrNameLst>
                                      </p:cBhvr>
                                      <p:to>
                                        <p:strVal val="visible"/>
                                      </p:to>
                                    </p:set>
                                  </p:childTnLst>
                                </p:cTn>
                              </p:par>
                            </p:childTnLst>
                          </p:cTn>
                        </p:par>
                        <p:par>
                          <p:cTn id="19" fill="hold">
                            <p:stCondLst>
                              <p:cond delay="0"/>
                            </p:stCondLst>
                            <p:childTnLst>
                              <p:par>
                                <p:cTn id="20" presetID="13" presetClass="entr" presetSubtype="32" fill="hold" nodeType="afterEffect">
                                  <p:stCondLst>
                                    <p:cond delay="0"/>
                                  </p:stCondLst>
                                  <p:childTnLst>
                                    <p:animEffect transition="in" filter="plus(out)">
                                      <p:cBhvr>
                                        <p:cTn id="21" dur="1000"/>
                                        <p:tgtEl>
                                          <p:spTgt spid="4"/>
                                        </p:tgtEl>
                                      </p:cBhvr>
                                    </p:animEffect>
                                    <p:set>
                                      <p:cBhvr>
                                        <p:cTn id="22" dur="1000" fill="hold">
                                          <p:stCondLst>
                                            <p:cond delay="0"/>
                                          </p:stCondLst>
                                        </p:cTn>
                                        <p:tgtEl>
                                          <p:spTgt spid="4"/>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childTnLst>
                                </p:cTn>
                              </p:par>
                            </p:childTnLst>
                          </p:cTn>
                        </p:par>
                        <p:par>
                          <p:cTn id="26" fill="hold">
                            <p:stCondLst>
                              <p:cond delay="0"/>
                            </p:stCondLst>
                            <p:childTnLst>
                              <p:par>
                                <p:cTn id="27" presetID="12" presetClass="entr" presetSubtype="8" fill="hold" nodeType="afterEffect">
                                  <p:stCondLst>
                                    <p:cond delay="0"/>
                                  </p:stCondLst>
                                  <p:childTnLst>
                                    <p:anim calcmode="lin" valueType="num">
                                      <p:cBhvr additive="base">
                                        <p:cTn id="28" dur="500"/>
                                        <p:tgtEl>
                                          <p:spTgt spid="19"/>
                                        </p:tgtEl>
                                        <p:attrNameLst>
                                          <p:attrName>ppt_x</p:attrName>
                                        </p:attrNameLst>
                                      </p:cBhvr>
                                      <p:tavLst>
                                        <p:tav tm="0">
                                          <p:val>
                                            <p:strVal val="#ppt_x-#ppt_w*1.125000"/>
                                          </p:val>
                                        </p:tav>
                                        <p:tav tm="100000">
                                          <p:val>
                                            <p:strVal val="#ppt_x"/>
                                          </p:val>
                                        </p:tav>
                                      </p:tavLst>
                                    </p:anim>
                                    <p:animEffect transition="in" filter="wipe(right)">
                                      <p:cBhvr>
                                        <p:cTn id="29" dur="500"/>
                                        <p:tgtEl>
                                          <p:spTgt spid="19"/>
                                        </p:tgtEl>
                                      </p:cBhvr>
                                    </p:animEffect>
                                    <p:set>
                                      <p:cBhvr>
                                        <p:cTn id="30" dur="500" fill="hold">
                                          <p:stCondLst>
                                            <p:cond delay="0"/>
                                          </p:stCondLst>
                                        </p:cTn>
                                        <p:tgtEl>
                                          <p:spTgt spid="19"/>
                                        </p:tgtEl>
                                        <p:attrNameLst>
                                          <p:attrName>style.visibility</p:attrName>
                                        </p:attrNameLst>
                                      </p:cBhvr>
                                      <p:to>
                                        <p:strVal val="visible"/>
                                      </p:to>
                                    </p:set>
                                  </p:childTnLst>
                                </p:cTn>
                              </p:par>
                            </p:childTnLst>
                          </p:cTn>
                        </p:par>
                        <p:par>
                          <p:cTn id="31" fill="hold">
                            <p:stCondLst>
                              <p:cond delay="0"/>
                            </p:stCondLst>
                            <p:childTnLst>
                              <p:par>
                                <p:cTn id="32" presetID="37" presetClass="entr" presetSubtype="0" fill="hold" nodeType="afterEffect">
                                  <p:stCondLst>
                                    <p:cond delay="0"/>
                                  </p:stCondLst>
                                  <p:childTnLst>
                                    <p:anim calcmode="lin" valueType="num">
                                      <p:cBhvr>
                                        <p:cTn id="33" dur="1000" fill="hold"/>
                                        <p:tgtEl>
                                          <p:spTgt spid="20"/>
                                        </p:tgtEl>
                                        <p:attrNameLst>
                                          <p:attrName>ppt_x</p:attrName>
                                        </p:attrNameLst>
                                      </p:cBhvr>
                                      <p:tavLst>
                                        <p:tav tm="0">
                                          <p:val>
                                            <p:strVal val="#ppt_x"/>
                                          </p:val>
                                        </p:tav>
                                        <p:tav tm="100000">
                                          <p:val>
                                            <p:strVal val="#ppt_x"/>
                                          </p:val>
                                        </p:tav>
                                      </p:tavLst>
                                    </p:anim>
                                    <p:anim calcmode="lin" valueType="num">
                                      <p:cBhvr>
                                        <p:cTn id="34" dur="900" decel="100000" fill="hold"/>
                                        <p:tgtEl>
                                          <p:spTgt spid="20"/>
                                        </p:tgtEl>
                                        <p:attrNameLst>
                                          <p:attrName>ppt_y</p:attrName>
                                        </p:attrNameLst>
                                      </p:cBhvr>
                                      <p:tavLst>
                                        <p:tav tm="0">
                                          <p:val>
                                            <p:strVal val="#ppt_y+1"/>
                                          </p:val>
                                        </p:tav>
                                        <p:tav tm="100000">
                                          <p:val>
                                            <p:strVal val="#ppt_y-.03"/>
                                          </p:val>
                                        </p:tav>
                                      </p:tavLst>
                                    </p:anim>
                                    <p:anim calcmode="lin" valueType="num">
                                      <p:cBhvr>
                                        <p:cTn id="35" dur="100" accel="100000" fill="hold">
                                          <p:stCondLst>
                                            <p:cond delay="900"/>
                                          </p:stCondLst>
                                        </p:cTn>
                                        <p:tgtEl>
                                          <p:spTgt spid="20"/>
                                        </p:tgtEl>
                                        <p:attrNameLst>
                                          <p:attrName>ppt_y</p:attrName>
                                        </p:attrNameLst>
                                      </p:cBhvr>
                                      <p:tavLst>
                                        <p:tav tm="0">
                                          <p:val>
                                            <p:strVal val="#ppt_y-.03"/>
                                          </p:val>
                                        </p:tav>
                                        <p:tav tm="100000">
                                          <p:val>
                                            <p:strVal val="#ppt_y"/>
                                          </p:val>
                                        </p:tav>
                                      </p:tavLst>
                                    </p:anim>
                                    <p:animEffect transition="in" filter="fade">
                                      <p:cBhvr>
                                        <p:cTn id="36" dur="1000"/>
                                        <p:tgtEl>
                                          <p:spTgt spid="20"/>
                                        </p:tgtEl>
                                      </p:cBhvr>
                                    </p:animEffect>
                                    <p:set>
                                      <p:cBhvr>
                                        <p:cTn id="37" dur="1" fill="hold">
                                          <p:stCondLst>
                                            <p:cond delay="0"/>
                                          </p:stCondLst>
                                        </p:cTn>
                                        <p:tgtEl>
                                          <p:spTgt spid="20"/>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nodeType="after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childTnLst>
                          </p:cTn>
                        </p:par>
                        <p:par>
                          <p:cTn id="41" fill="hold">
                            <p:stCondLst>
                              <p:cond delay="0"/>
                            </p:stCondLst>
                            <p:childTnLst>
                              <p:par>
                                <p:cTn id="42" presetID="17" presetClass="entr" presetSubtype="4" fill="hold" nodeType="afterEffect">
                                  <p:stCondLst>
                                    <p:cond delay="0"/>
                                  </p:stCondLst>
                                  <p:childTnLs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ppt_y+#ppt_h/2"/>
                                          </p:val>
                                        </p:tav>
                                        <p:tav tm="100000">
                                          <p:val>
                                            <p:strVal val="#ppt_y"/>
                                          </p:val>
                                        </p:tav>
                                      </p:tavLst>
                                    </p:anim>
                                    <p:anim calcmode="lin" valueType="num">
                                      <p:cBhvr additive="base">
                                        <p:cTn id="45" dur="500" fill="hold"/>
                                        <p:tgtEl>
                                          <p:spTgt spid="6"/>
                                        </p:tgtEl>
                                        <p:attrNameLst>
                                          <p:attrName>ppt_w</p:attrName>
                                        </p:attrNameLst>
                                      </p:cBhvr>
                                      <p:tavLst>
                                        <p:tav tm="0">
                                          <p:val>
                                            <p:strVal val="#ppt_w"/>
                                          </p:val>
                                        </p:tav>
                                        <p:tav tm="100000">
                                          <p:val>
                                            <p:strVal val="#ppt_w"/>
                                          </p:val>
                                        </p:tav>
                                      </p:tavLst>
                                    </p:anim>
                                    <p:anim calcmode="lin" valueType="num">
                                      <p:cBhvr additive="base">
                                        <p:cTn id="46" dur="500" fill="hold"/>
                                        <p:tgtEl>
                                          <p:spTgt spid="6"/>
                                        </p:tgtEl>
                                        <p:attrNameLst>
                                          <p:attrName>ppt_h</p:attrName>
                                        </p:attrNameLst>
                                      </p:cBhvr>
                                      <p:tavLst>
                                        <p:tav tm="0">
                                          <p:val>
                                            <p:fltVal val="0"/>
                                          </p:val>
                                        </p:tav>
                                        <p:tav tm="100000">
                                          <p:val>
                                            <p:strVal val="#ppt_h"/>
                                          </p:val>
                                        </p:tav>
                                      </p:tavLst>
                                    </p:anim>
                                    <p:set>
                                      <p:cBhvr additive="base">
                                        <p:cTn id="47" dur="500" fill="hold">
                                          <p:stCondLst>
                                            <p:cond delay="0"/>
                                          </p:stCondLst>
                                        </p:cTn>
                                        <p:tgtEl>
                                          <p:spTgt spid="6"/>
                                        </p:tgtEl>
                                        <p:attrNameLst>
                                          <p:attrName>style.visibility</p:attrName>
                                        </p:attrNameLst>
                                      </p:cBhvr>
                                      <p:to>
                                        <p:strVal val="visible"/>
                                      </p:to>
                                    </p:set>
                                  </p:childTnLst>
                                </p:cTn>
                              </p:par>
                            </p:childTnLst>
                          </p:cTn>
                        </p:par>
                        <p:par>
                          <p:cTn id="48" fill="hold">
                            <p:stCondLst>
                              <p:cond delay="0"/>
                            </p:stCondLst>
                            <p:childTnLst>
                              <p:par>
                                <p:cTn id="49" presetID="47" presetClass="entr" presetSubtype="0" fill="hold" nodeType="afterEffect">
                                  <p:stCondLst>
                                    <p:cond delay="0"/>
                                  </p:stCondLst>
                                  <p:childTnLst>
                                    <p:anim calcmode="lin" valueType="num">
                                      <p:cBhvr>
                                        <p:cTn id="50" dur="1000" fill="hold"/>
                                        <p:tgtEl>
                                          <p:spTgt spid="7"/>
                                        </p:tgtEl>
                                        <p:attrNameLst>
                                          <p:attrName>ppt_x</p:attrName>
                                        </p:attrNameLst>
                                      </p:cBhvr>
                                      <p:tavLst>
                                        <p:tav tm="0">
                                          <p:val>
                                            <p:strVal val="#ppt_x"/>
                                          </p:val>
                                        </p:tav>
                                        <p:tav tm="100000">
                                          <p:val>
                                            <p:strVal val="#ppt_x"/>
                                          </p:val>
                                        </p:tav>
                                      </p:tavLst>
                                    </p:anim>
                                    <p:anim calcmode="lin" valueType="num">
                                      <p:cBhvr>
                                        <p:cTn id="51" dur="1000" fill="hold"/>
                                        <p:tgtEl>
                                          <p:spTgt spid="7"/>
                                        </p:tgtEl>
                                        <p:attrNameLst>
                                          <p:attrName>ppt_y</p:attrName>
                                        </p:attrNameLst>
                                      </p:cBhvr>
                                      <p:tavLst>
                                        <p:tav tm="0">
                                          <p:val>
                                            <p:strVal val="#ppt_y-.1"/>
                                          </p:val>
                                        </p:tav>
                                        <p:tav tm="100000">
                                          <p:val>
                                            <p:strVal val="#ppt_y"/>
                                          </p:val>
                                        </p:tav>
                                      </p:tavLst>
                                    </p:anim>
                                    <p:animEffect transition="in" filter="fade">
                                      <p:cBhvr>
                                        <p:cTn id="52" dur="1000"/>
                                        <p:tgtEl>
                                          <p:spTgt spid="7"/>
                                        </p:tgtEl>
                                      </p:cBhvr>
                                    </p:animEffect>
                                    <p:set>
                                      <p:cBhvr>
                                        <p:cTn id="5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1"/>
            <a:ext cx="10850563" cy="1028699"/>
          </a:xfrm>
        </p:spPr>
        <p:txBody>
          <a:bodyPr vert="horz" lIns="91440" tIns="45720" rIns="91440" bIns="45720" anchor="b">
            <a:normAutofit/>
          </a:bodyPr>
          <a:lstStyle/>
          <a:p>
            <a:pPr algn="l">
              <a:lnSpc>
                <a:spcPct val="90000"/>
              </a:lnSpc>
              <a:spcBef>
                <a:spcPct val="0"/>
              </a:spcBef>
            </a:pPr>
            <a:r>
              <a:rPr lang="en-US" sz="2800" b="1" i="0" u="none" baseline="0">
                <a:solidFill>
                  <a:srgbClr val="000000"/>
                </a:solidFill>
                <a:latin typeface="+mn-ea"/>
                <a:ea typeface="+mn-ea"/>
              </a:rPr>
              <a:t>Benefits of Blockchain</a:t>
            </a:r>
          </a:p>
        </p:txBody>
      </p:sp>
      <p:sp>
        <p:nvSpPr>
          <p:cNvPr id="3" name="Freeform 3"/>
          <p:cNvSpPr/>
          <p:nvPr/>
        </p:nvSpPr>
        <p:spPr>
          <a:xfrm>
            <a:off x="0" y="2563289"/>
            <a:ext cx="12192000" cy="4294712"/>
          </a:xfrm>
          <a:custGeom>
            <a:avLst/>
            <a:gdLst/>
            <a:ahLst/>
            <a:cxnLst/>
            <a:rect l="l" t="t" r="r" b="b"/>
            <a:pathLst>
              <a:path w="12192000" h="4285880">
                <a:moveTo>
                  <a:pt x="12192000" y="0"/>
                </a:moveTo>
                <a:lnTo>
                  <a:pt x="12192000" y="4285880"/>
                </a:lnTo>
                <a:lnTo>
                  <a:pt x="0" y="4285880"/>
                </a:lnTo>
                <a:lnTo>
                  <a:pt x="0" y="1911118"/>
                </a:lnTo>
                <a:lnTo>
                  <a:pt x="391515" y="1835757"/>
                </a:lnTo>
                <a:cubicBezTo>
                  <a:pt x="1091641" y="1709378"/>
                  <a:pt x="507882" y="1759258"/>
                  <a:pt x="1531220" y="1640647"/>
                </a:cubicBezTo>
                <a:cubicBezTo>
                  <a:pt x="2554558" y="1522036"/>
                  <a:pt x="5326783" y="1314992"/>
                  <a:pt x="6531545" y="1124092"/>
                </a:cubicBezTo>
                <a:cubicBezTo>
                  <a:pt x="7736306" y="933191"/>
                  <a:pt x="9058176" y="500054"/>
                  <a:pt x="10070433" y="312360"/>
                </a:cubicBezTo>
                <a:cubicBezTo>
                  <a:pt x="10956158" y="148130"/>
                  <a:pt x="11379493" y="71378"/>
                  <a:pt x="12107697" y="6787"/>
                </a:cubicBezTo>
                <a:lnTo>
                  <a:pt x="12192000" y="0"/>
                </a:lnTo>
                <a:close/>
              </a:path>
            </a:pathLst>
          </a:custGeom>
          <a:gradFill>
            <a:gsLst>
              <a:gs pos="10000">
                <a:srgbClr val="3F6796"/>
              </a:gs>
              <a:gs pos="96000">
                <a:srgbClr val="3F6796">
                  <a:alpha val="0"/>
                  <a:lumMod val="34000"/>
                  <a:lumOff val="66000"/>
                </a:srgbClr>
              </a:gs>
            </a:gsLst>
            <a:lin ang="5400000"/>
          </a:gradFill>
          <a:ln cap="flat" cmpd="sng">
            <a:prstDash val="solid"/>
          </a:ln>
        </p:spPr>
        <p:txBody>
          <a:bodyPr vert="horz" wrap="square" lIns="91440" tIns="45720" rIns="91440" bIns="45720" anchor="ctr">
            <a:spAutoFit/>
          </a:bodyPr>
          <a:lstStyle/>
          <a:p>
            <a:pPr marL="0" algn="ctr"/>
            <a:endParaRPr/>
          </a:p>
        </p:txBody>
      </p:sp>
      <p:grpSp>
        <p:nvGrpSpPr>
          <p:cNvPr id="4" name="Group 4"/>
          <p:cNvGrpSpPr/>
          <p:nvPr/>
        </p:nvGrpSpPr>
        <p:grpSpPr>
          <a:xfrm>
            <a:off x="660400" y="2645165"/>
            <a:ext cx="245650" cy="1836623"/>
            <a:chOff x="660400" y="2609028"/>
            <a:chExt cx="245650" cy="1836623"/>
          </a:xfrm>
        </p:grpSpPr>
        <p:sp>
          <p:nvSpPr>
            <p:cNvPr id="5" name="AutoShape 5"/>
            <p:cNvSpPr/>
            <p:nvPr/>
          </p:nvSpPr>
          <p:spPr>
            <a:xfrm>
              <a:off x="660400" y="4200001"/>
              <a:ext cx="245650" cy="245650"/>
            </a:xfrm>
            <a:prstGeom prst="ellipse">
              <a:avLst/>
            </a:prstGeom>
            <a:solidFill>
              <a:srgbClr val="FFFFFF"/>
            </a:solidFill>
            <a:ln w="66675" cap="flat" cmpd="sng">
              <a:solidFill>
                <a:schemeClr val="accent1"/>
              </a:solidFill>
              <a:prstDash val="solid"/>
            </a:ln>
          </p:spPr>
          <p:txBody>
            <a:bodyPr vert="horz" lIns="91440" tIns="45720" rIns="91440" bIns="45720" anchor="ctr">
              <a:spAutoFit/>
            </a:bodyPr>
            <a:lstStyle/>
            <a:p>
              <a:pPr marL="0" algn="ctr"/>
              <a:endParaRPr/>
            </a:p>
          </p:txBody>
        </p:sp>
        <p:cxnSp>
          <p:nvCxnSpPr>
            <p:cNvPr id="6" name="Connector 6"/>
            <p:cNvCxnSpPr/>
            <p:nvPr/>
          </p:nvCxnSpPr>
          <p:spPr>
            <a:xfrm>
              <a:off x="776432" y="2609028"/>
              <a:ext cx="0" cy="1563101"/>
            </a:xfrm>
            <a:prstGeom prst="line">
              <a:avLst/>
            </a:prstGeom>
            <a:ln w="12700" cap="flat" cmpd="sng">
              <a:solidFill>
                <a:schemeClr val="accent4"/>
              </a:solidFill>
              <a:prstDash val="solid"/>
            </a:ln>
          </p:spPr>
        </p:cxnSp>
      </p:grpSp>
      <p:sp>
        <p:nvSpPr>
          <p:cNvPr id="7" name="TextBox 7"/>
          <p:cNvSpPr txBox="1"/>
          <p:nvPr/>
        </p:nvSpPr>
        <p:spPr>
          <a:xfrm>
            <a:off x="899257" y="3018216"/>
            <a:ext cx="3395595" cy="573106"/>
          </a:xfrm>
          <a:prstGeom prst="rect">
            <a:avLst/>
          </a:prstGeom>
          <a:noFill/>
        </p:spPr>
        <p:txBody>
          <a:bodyPr vert="horz" wrap="square" lIns="0" tIns="0" rIns="0" bIns="0" rtlCol="0" anchor="t">
            <a:spAutoFit/>
          </a:bodyPr>
          <a:lstStyle/>
          <a:p>
            <a:pPr marL="0" lvl="1" algn="just">
              <a:lnSpc>
                <a:spcPct val="150000"/>
              </a:lnSpc>
              <a:spcBef>
                <a:spcPct val="0"/>
              </a:spcBef>
              <a:spcAft>
                <a:spcPct val="15000"/>
              </a:spcAft>
              <a:defRPr/>
            </a:pPr>
            <a:r>
              <a:rPr lang="en-US" sz="1400" b="0" i="0" u="none" baseline="0">
                <a:solidFill>
                  <a:srgbClr val="000000"/>
                </a:solidFill>
                <a:latin typeface="+mn-ea"/>
                <a:ea typeface="+mn-ea"/>
              </a:rPr>
              <a:t>Blockchain technology offers enhanced security through its decentralized nature and cryptographic encryption. This minimizes risks of data breaches and cyber-attacks, making it an ideal choice for sensitive e-commerce transactions.</a:t>
            </a:r>
            <a:endParaRPr lang="en-US" sz="1100"/>
          </a:p>
        </p:txBody>
      </p:sp>
      <p:sp>
        <p:nvSpPr>
          <p:cNvPr id="8" name="AutoShape 8"/>
          <p:cNvSpPr/>
          <p:nvPr/>
        </p:nvSpPr>
        <p:spPr>
          <a:xfrm>
            <a:off x="906050" y="2817826"/>
            <a:ext cx="1026890" cy="126602"/>
          </a:xfrm>
          <a:prstGeom prst="rect">
            <a:avLst/>
          </a:prstGeom>
          <a:solidFill>
            <a:schemeClr val="accent1"/>
          </a:solidFill>
          <a:ln cap="flat" cmpd="sng">
            <a:prstDash val="solid"/>
          </a:ln>
        </p:spPr>
        <p:txBody>
          <a:bodyPr vert="horz" lIns="91440" tIns="45720" rIns="91440" bIns="45720" anchor="ctr">
            <a:spAutoFit/>
          </a:bodyPr>
          <a:lstStyle/>
          <a:p>
            <a:pPr marL="0" algn="ctr"/>
            <a:endParaRPr/>
          </a:p>
        </p:txBody>
      </p:sp>
      <p:sp>
        <p:nvSpPr>
          <p:cNvPr id="9" name="TextBox 9"/>
          <p:cNvSpPr txBox="1"/>
          <p:nvPr/>
        </p:nvSpPr>
        <p:spPr>
          <a:xfrm>
            <a:off x="906050" y="2628417"/>
            <a:ext cx="3395597" cy="246221"/>
          </a:xfrm>
          <a:prstGeom prst="rect">
            <a:avLst/>
          </a:prstGeom>
          <a:noFill/>
        </p:spPr>
        <p:txBody>
          <a:bodyPr vert="horz" wrap="square" lIns="0" tIns="0" rIns="0" bIns="0" rtlCol="0" anchor="b">
            <a:spAutoFit/>
          </a:bodyPr>
          <a:lstStyle/>
          <a:p>
            <a:pPr marL="0" algn="l">
              <a:defRPr/>
            </a:pPr>
            <a:r>
              <a:rPr lang="en-US" sz="1600" b="1" i="0" u="none" baseline="0">
                <a:solidFill>
                  <a:srgbClr val="000000"/>
                </a:solidFill>
                <a:latin typeface="微软雅黑"/>
                <a:ea typeface="微软雅黑"/>
              </a:rPr>
              <a:t>Security Enhancements</a:t>
            </a:r>
            <a:endParaRPr lang="en-US" sz="1100"/>
          </a:p>
        </p:txBody>
      </p:sp>
      <p:grpSp>
        <p:nvGrpSpPr>
          <p:cNvPr id="10" name="Group 10"/>
          <p:cNvGrpSpPr/>
          <p:nvPr/>
        </p:nvGrpSpPr>
        <p:grpSpPr>
          <a:xfrm rot="10800000">
            <a:off x="4767831" y="3806554"/>
            <a:ext cx="245650" cy="1836714"/>
            <a:chOff x="3833072" y="2242263"/>
            <a:chExt cx="245650" cy="1836714"/>
          </a:xfrm>
        </p:grpSpPr>
        <p:sp>
          <p:nvSpPr>
            <p:cNvPr id="11" name="AutoShape 11"/>
            <p:cNvSpPr/>
            <p:nvPr/>
          </p:nvSpPr>
          <p:spPr>
            <a:xfrm>
              <a:off x="3833072" y="3833327"/>
              <a:ext cx="245650" cy="245650"/>
            </a:xfrm>
            <a:prstGeom prst="ellipse">
              <a:avLst/>
            </a:prstGeom>
            <a:solidFill>
              <a:srgbClr val="FFFFFF"/>
            </a:solidFill>
            <a:ln w="66675" cap="flat" cmpd="sng">
              <a:solidFill>
                <a:schemeClr val="accent1"/>
              </a:solidFill>
              <a:prstDash val="solid"/>
            </a:ln>
          </p:spPr>
          <p:txBody>
            <a:bodyPr vert="horz" lIns="91440" tIns="45720" rIns="91440" bIns="45720" anchor="ctr">
              <a:spAutoFit/>
            </a:bodyPr>
            <a:lstStyle/>
            <a:p>
              <a:pPr marL="0" algn="ctr"/>
              <a:endParaRPr/>
            </a:p>
          </p:txBody>
        </p:sp>
        <p:cxnSp>
          <p:nvCxnSpPr>
            <p:cNvPr id="12" name="Connector 12"/>
            <p:cNvCxnSpPr/>
            <p:nvPr/>
          </p:nvCxnSpPr>
          <p:spPr>
            <a:xfrm>
              <a:off x="3950802" y="2242263"/>
              <a:ext cx="0" cy="1561044"/>
            </a:xfrm>
            <a:prstGeom prst="line">
              <a:avLst/>
            </a:prstGeom>
            <a:ln w="12700" cap="flat" cmpd="sng">
              <a:solidFill>
                <a:schemeClr val="accent4"/>
              </a:solidFill>
              <a:prstDash val="solid"/>
            </a:ln>
          </p:spPr>
        </p:cxnSp>
      </p:grpSp>
      <p:sp>
        <p:nvSpPr>
          <p:cNvPr id="13" name="TextBox 13"/>
          <p:cNvSpPr txBox="1"/>
          <p:nvPr/>
        </p:nvSpPr>
        <p:spPr>
          <a:xfrm>
            <a:off x="5015178" y="4868890"/>
            <a:ext cx="3951809" cy="573106"/>
          </a:xfrm>
          <a:prstGeom prst="rect">
            <a:avLst/>
          </a:prstGeom>
          <a:noFill/>
        </p:spPr>
        <p:txBody>
          <a:bodyPr vert="horz" wrap="square" lIns="0" tIns="0" rIns="0" bIns="0" rtlCol="0" anchor="t">
            <a:spAutoFit/>
          </a:bodyPr>
          <a:lstStyle/>
          <a:p>
            <a:pPr marL="0" lvl="1" algn="just">
              <a:lnSpc>
                <a:spcPct val="150000"/>
              </a:lnSpc>
              <a:spcBef>
                <a:spcPct val="0"/>
              </a:spcBef>
              <a:spcAft>
                <a:spcPct val="15000"/>
              </a:spcAft>
              <a:defRPr/>
            </a:pPr>
            <a:r>
              <a:rPr lang="en-US" sz="1400" b="0" i="0" u="none" baseline="0">
                <a:solidFill>
                  <a:srgbClr val="000000"/>
                </a:solidFill>
                <a:latin typeface="+mn-ea"/>
                <a:ea typeface="+mn-ea"/>
              </a:rPr>
              <a:t>Decentralization eliminates the need for intermediaries, reducing transaction costs and increasing efficiency. This feature fosters trust among users, as they are not reliant on a central authority for transaction validation.</a:t>
            </a:r>
            <a:endParaRPr lang="en-US" sz="1100"/>
          </a:p>
        </p:txBody>
      </p:sp>
      <p:sp>
        <p:nvSpPr>
          <p:cNvPr id="14" name="AutoShape 14"/>
          <p:cNvSpPr/>
          <p:nvPr/>
        </p:nvSpPr>
        <p:spPr>
          <a:xfrm>
            <a:off x="5023669" y="4661286"/>
            <a:ext cx="1045948" cy="126602"/>
          </a:xfrm>
          <a:prstGeom prst="rect">
            <a:avLst/>
          </a:prstGeom>
          <a:solidFill>
            <a:schemeClr val="accent1"/>
          </a:solidFill>
          <a:ln cap="flat" cmpd="sng">
            <a:prstDash val="solid"/>
          </a:ln>
        </p:spPr>
        <p:txBody>
          <a:bodyPr vert="horz" lIns="91440" tIns="45720" rIns="91440" bIns="45720" anchor="ctr">
            <a:spAutoFit/>
          </a:bodyPr>
          <a:lstStyle/>
          <a:p>
            <a:pPr marL="0" algn="ctr"/>
            <a:endParaRPr/>
          </a:p>
        </p:txBody>
      </p:sp>
      <p:sp>
        <p:nvSpPr>
          <p:cNvPr id="15" name="TextBox 15"/>
          <p:cNvSpPr txBox="1"/>
          <p:nvPr/>
        </p:nvSpPr>
        <p:spPr>
          <a:xfrm>
            <a:off x="5023669" y="4471877"/>
            <a:ext cx="3943318" cy="246221"/>
          </a:xfrm>
          <a:prstGeom prst="rect">
            <a:avLst/>
          </a:prstGeom>
          <a:noFill/>
        </p:spPr>
        <p:txBody>
          <a:bodyPr vert="horz" wrap="square" lIns="0" tIns="0" rIns="0" bIns="0" rtlCol="0" anchor="b">
            <a:spAutoFit/>
          </a:bodyPr>
          <a:lstStyle/>
          <a:p>
            <a:pPr marL="0" algn="l">
              <a:defRPr/>
            </a:pPr>
            <a:r>
              <a:rPr lang="en-US" sz="1600" b="1" i="0" u="none" baseline="0">
                <a:solidFill>
                  <a:srgbClr val="000000"/>
                </a:solidFill>
                <a:latin typeface="微软雅黑"/>
                <a:ea typeface="微软雅黑"/>
              </a:rPr>
              <a:t>Transparency and Traceability</a:t>
            </a:r>
            <a:endParaRPr lang="en-US" sz="1100"/>
          </a:p>
        </p:txBody>
      </p:sp>
      <p:sp>
        <p:nvSpPr>
          <p:cNvPr id="16" name="AutoShape 16"/>
          <p:cNvSpPr/>
          <p:nvPr/>
        </p:nvSpPr>
        <p:spPr>
          <a:xfrm>
            <a:off x="7829691" y="3271465"/>
            <a:ext cx="245650" cy="245650"/>
          </a:xfrm>
          <a:prstGeom prst="ellipse">
            <a:avLst/>
          </a:prstGeom>
          <a:solidFill>
            <a:srgbClr val="FFFFFF"/>
          </a:solidFill>
          <a:ln w="66675" cap="flat" cmpd="sng">
            <a:solidFill>
              <a:schemeClr val="accent1"/>
            </a:solidFill>
            <a:prstDash val="solid"/>
          </a:ln>
        </p:spPr>
        <p:txBody>
          <a:bodyPr vert="horz" lIns="91440" tIns="45720" rIns="91440" bIns="45720" anchor="ctr">
            <a:spAutoFit/>
          </a:bodyPr>
          <a:lstStyle/>
          <a:p>
            <a:pPr marL="0" algn="ctr"/>
            <a:endParaRPr/>
          </a:p>
        </p:txBody>
      </p:sp>
      <p:cxnSp>
        <p:nvCxnSpPr>
          <p:cNvPr id="17" name="Connector 17"/>
          <p:cNvCxnSpPr/>
          <p:nvPr/>
        </p:nvCxnSpPr>
        <p:spPr>
          <a:xfrm>
            <a:off x="7949119" y="1526650"/>
            <a:ext cx="0" cy="1731309"/>
          </a:xfrm>
          <a:prstGeom prst="line">
            <a:avLst/>
          </a:prstGeom>
          <a:ln w="12700" cap="flat" cmpd="sng">
            <a:solidFill>
              <a:schemeClr val="accent4"/>
            </a:solidFill>
            <a:prstDash val="solid"/>
          </a:ln>
        </p:spPr>
      </p:cxnSp>
      <p:sp>
        <p:nvSpPr>
          <p:cNvPr id="18" name="TextBox 18"/>
          <p:cNvSpPr txBox="1"/>
          <p:nvPr/>
        </p:nvSpPr>
        <p:spPr>
          <a:xfrm>
            <a:off x="8071943" y="1848071"/>
            <a:ext cx="3395595" cy="573106"/>
          </a:xfrm>
          <a:prstGeom prst="rect">
            <a:avLst/>
          </a:prstGeom>
          <a:noFill/>
        </p:spPr>
        <p:txBody>
          <a:bodyPr vert="horz" wrap="square" lIns="0" tIns="0" rIns="0" bIns="0" rtlCol="0" anchor="t">
            <a:spAutoFit/>
          </a:bodyPr>
          <a:lstStyle/>
          <a:p>
            <a:pPr marL="0" lvl="1" algn="just">
              <a:lnSpc>
                <a:spcPct val="150000"/>
              </a:lnSpc>
              <a:spcBef>
                <a:spcPct val="0"/>
              </a:spcBef>
              <a:spcAft>
                <a:spcPct val="15000"/>
              </a:spcAft>
              <a:defRPr/>
            </a:pPr>
            <a:r>
              <a:rPr lang="en-US" sz="1400" b="0" i="0" u="none" baseline="0">
                <a:solidFill>
                  <a:srgbClr val="000000"/>
                </a:solidFill>
                <a:latin typeface="+mn-ea"/>
                <a:ea typeface="+mn-ea"/>
              </a:rPr>
              <a:t>With blockchain, all transactions are recorded in a public ledger, allowing stakeholders to trace the origin and journey of products. This transparency provides consumers with confidence in product authenticity and supply chain integrity.</a:t>
            </a:r>
            <a:endParaRPr lang="en-US" sz="1100"/>
          </a:p>
        </p:txBody>
      </p:sp>
      <p:sp>
        <p:nvSpPr>
          <p:cNvPr id="19" name="AutoShape 19"/>
          <p:cNvSpPr/>
          <p:nvPr/>
        </p:nvSpPr>
        <p:spPr>
          <a:xfrm>
            <a:off x="8078736" y="1647681"/>
            <a:ext cx="1026890" cy="126602"/>
          </a:xfrm>
          <a:prstGeom prst="rect">
            <a:avLst/>
          </a:prstGeom>
          <a:solidFill>
            <a:schemeClr val="accent1"/>
          </a:solidFill>
          <a:ln cap="flat" cmpd="sng">
            <a:prstDash val="solid"/>
          </a:ln>
        </p:spPr>
        <p:txBody>
          <a:bodyPr vert="horz" lIns="91440" tIns="45720" rIns="91440" bIns="45720" anchor="ctr">
            <a:spAutoFit/>
          </a:bodyPr>
          <a:lstStyle/>
          <a:p>
            <a:pPr marL="0" algn="ctr"/>
            <a:endParaRPr/>
          </a:p>
        </p:txBody>
      </p:sp>
      <p:sp>
        <p:nvSpPr>
          <p:cNvPr id="20" name="TextBox 20"/>
          <p:cNvSpPr txBox="1"/>
          <p:nvPr/>
        </p:nvSpPr>
        <p:spPr>
          <a:xfrm>
            <a:off x="8078736" y="1458272"/>
            <a:ext cx="3395597" cy="246221"/>
          </a:xfrm>
          <a:prstGeom prst="rect">
            <a:avLst/>
          </a:prstGeom>
          <a:noFill/>
        </p:spPr>
        <p:txBody>
          <a:bodyPr vert="horz" wrap="square" lIns="0" tIns="0" rIns="0" bIns="0" rtlCol="0" anchor="b">
            <a:spAutoFit/>
          </a:bodyPr>
          <a:lstStyle/>
          <a:p>
            <a:pPr marL="0" algn="l">
              <a:defRPr/>
            </a:pPr>
            <a:r>
              <a:rPr lang="en-US" sz="1600" b="1" i="0" u="none" baseline="0">
                <a:solidFill>
                  <a:srgbClr val="000000"/>
                </a:solidFill>
                <a:latin typeface="微软雅黑"/>
                <a:ea typeface="微软雅黑"/>
              </a:rPr>
              <a:t>Decentralization Advantages</a:t>
            </a:r>
            <a:endParaRPr lang="en-US" sz="1100"/>
          </a:p>
        </p:txBody>
      </p:sp>
    </p:spTree>
  </p:cSld>
  <p:clrMapOvr>
    <a:masterClrMapping/>
  </p:clrMapOvr>
  <p:transition spd="slow">
    <p:check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anim calcmode="lin" valueType="num">
                                      <p:cBhvr>
                                        <p:cTn id="6" dur="1000" decel="50000" fill="hold">
                                          <p:stCondLst>
                                            <p:cond delay="0"/>
                                          </p:stCondLst>
                                        </p:cTn>
                                        <p:tgtEl>
                                          <p:spTgt spid="2"/>
                                        </p:tgtEl>
                                        <p:attrNameLst>
                                          <p:attrName>style.rotation</p:attrName>
                                        </p:attrNameLst>
                                      </p:cBhvr>
                                      <p:tavLst>
                                        <p:tav tm="0">
                                          <p:val>
                                            <p:fltVal val="-90"/>
                                          </p:val>
                                        </p:tav>
                                        <p:tav tm="100000">
                                          <p:val>
                                            <p:fltVal val="0"/>
                                          </p:val>
                                        </p:tav>
                                      </p:tavLst>
                                    </p:anim>
                                    <p:anim calcmode="lin" valueType="num">
                                      <p:cBhvr>
                                        <p:cTn id="7" dur="1000" decel="50000" fill="hold">
                                          <p:stCondLst>
                                            <p:cond delay="0"/>
                                          </p:stCondLst>
                                        </p:cTn>
                                        <p:tgtEl>
                                          <p:spTgt spid="2"/>
                                        </p:tgtEl>
                                        <p:attrNameLst>
                                          <p:attrName>ppt_w</p:attrName>
                                        </p:attrNameLst>
                                      </p:cBhvr>
                                      <p:tavLst>
                                        <p:tav tm="0">
                                          <p:val>
                                            <p:strVal val="#ppt_w"/>
                                          </p:val>
                                        </p:tav>
                                        <p:tav tm="100000">
                                          <p:val>
                                            <p:strVal val="#ppt_w*.05"/>
                                          </p:val>
                                        </p:tav>
                                      </p:tavLst>
                                    </p:anim>
                                    <p:anim calcmode="lin" valueType="num">
                                      <p:cBhvr>
                                        <p:cTn id="8" dur="1000" accel="50000" fill="hold">
                                          <p:stCondLst>
                                            <p:cond delay="500"/>
                                          </p:stCondLst>
                                        </p:cTn>
                                        <p:tgtEl>
                                          <p:spTgt spid="2"/>
                                        </p:tgtEl>
                                        <p:attrNameLst>
                                          <p:attrName>ppt_w</p:attrName>
                                        </p:attrNameLst>
                                      </p:cBhvr>
                                      <p:tavLst>
                                        <p:tav tm="0">
                                          <p:val>
                                            <p:strVal val="#ppt_w*.05"/>
                                          </p:val>
                                        </p:tav>
                                        <p:tav tm="100000">
                                          <p:val>
                                            <p:strVal val="#ppt_w"/>
                                          </p:val>
                                        </p:tav>
                                      </p:tavLst>
                                    </p:anim>
                                    <p:anim calcmode="lin" valueType="num">
                                      <p:cBhvr>
                                        <p:cTn id="9" dur="1000" fill="hold"/>
                                        <p:tgtEl>
                                          <p:spTgt spid="2"/>
                                        </p:tgtEl>
                                        <p:attrNameLst>
                                          <p:attrName>ppt_h</p:attrName>
                                        </p:attrNameLst>
                                      </p:cBhvr>
                                      <p:tavLst>
                                        <p:tav tm="0">
                                          <p:val>
                                            <p:strVal val="#ppt_h"/>
                                          </p:val>
                                        </p:tav>
                                        <p:tav tm="100000">
                                          <p:val>
                                            <p:strVal val="#ppt_h"/>
                                          </p:val>
                                        </p:tav>
                                      </p:tavLst>
                                    </p:anim>
                                    <p:anim calcmode="lin" valueType="num">
                                      <p:cBhvr>
                                        <p:cTn id="10" dur="1000" decel="50000" fill="hold">
                                          <p:stCondLst>
                                            <p:cond delay="0"/>
                                          </p:stCondLst>
                                        </p:cTn>
                                        <p:tgtEl>
                                          <p:spTgt spid="2"/>
                                        </p:tgtEl>
                                        <p:attrNameLst>
                                          <p:attrName>ppt_x</p:attrName>
                                        </p:attrNameLst>
                                      </p:cBhvr>
                                      <p:tavLst>
                                        <p:tav tm="0">
                                          <p:val>
                                            <p:strVal val="#ppt_x+.4"/>
                                          </p:val>
                                        </p:tav>
                                        <p:tav tm="100000">
                                          <p:val>
                                            <p:strVal val="#ppt_x"/>
                                          </p:val>
                                        </p:tav>
                                      </p:tavLst>
                                    </p:anim>
                                    <p:anim calcmode="lin" valueType="num">
                                      <p:cBhvr>
                                        <p:cTn id="11" dur="1000" decel="50000" fill="hold">
                                          <p:stCondLst>
                                            <p:cond delay="0"/>
                                          </p:stCondLst>
                                        </p:cTn>
                                        <p:tgtEl>
                                          <p:spTgt spid="2"/>
                                        </p:tgtEl>
                                        <p:attrNameLst>
                                          <p:attrName>ppt_y</p:attrName>
                                        </p:attrNameLst>
                                      </p:cBhvr>
                                      <p:tavLst>
                                        <p:tav tm="0">
                                          <p:val>
                                            <p:strVal val="#ppt_y-.2"/>
                                          </p:val>
                                        </p:tav>
                                        <p:tav tm="100000">
                                          <p:val>
                                            <p:strVal val="#ppt_y+.1"/>
                                          </p:val>
                                        </p:tav>
                                      </p:tavLst>
                                    </p:anim>
                                    <p:anim calcmode="lin" valueType="num">
                                      <p:cBhvr>
                                        <p:cTn id="12" dur="1000" accel="50000" fill="hold">
                                          <p:stCondLst>
                                            <p:cond delay="500"/>
                                          </p:stCondLst>
                                        </p:cTn>
                                        <p:tgtEl>
                                          <p:spTgt spid="2"/>
                                        </p:tgtEl>
                                        <p:attrNameLst>
                                          <p:attrName>ppt_y</p:attrName>
                                        </p:attrNameLst>
                                      </p:cBhvr>
                                      <p:tavLst>
                                        <p:tav tm="0">
                                          <p:val>
                                            <p:strVal val="#ppt_y+.1"/>
                                          </p:val>
                                        </p:tav>
                                        <p:tav tm="100000">
                                          <p:val>
                                            <p:strVal val="#ppt_y"/>
                                          </p:val>
                                        </p:tav>
                                      </p:tavLst>
                                    </p:anim>
                                    <p:animEffect transition="in" filter="fade">
                                      <p:cBhvr>
                                        <p:cTn id="13" dur="1000" decel="50000">
                                          <p:stCondLst>
                                            <p:cond delay="0"/>
                                          </p:stCondLst>
                                        </p:cTn>
                                        <p:tgtEl>
                                          <p:spTgt spid="2"/>
                                        </p:tgtEl>
                                      </p:cBhvr>
                                    </p:animEffect>
                                    <p:set>
                                      <p:cBhvr>
                                        <p:cTn id="14" dur="1" fill="hold">
                                          <p:stCondLst>
                                            <p:cond delay="0"/>
                                          </p:stCondLst>
                                        </p:cTn>
                                        <p:tgtEl>
                                          <p:spTgt spid="2"/>
                                        </p:tgtEl>
                                        <p:attrNameLst>
                                          <p:attrName>style.visibility</p:attrName>
                                        </p:attrNameLst>
                                      </p:cBhvr>
                                      <p:to>
                                        <p:strVal val="visible"/>
                                      </p:to>
                                    </p:set>
                                  </p:childTnLst>
                                </p:cTn>
                              </p:par>
                            </p:childTnLst>
                          </p:cTn>
                        </p:par>
                        <p:par>
                          <p:cTn id="15" fill="hold">
                            <p:stCondLst>
                              <p:cond delay="0"/>
                            </p:stCondLst>
                            <p:childTnLst>
                              <p:par>
                                <p:cTn id="16" presetID="2" presetClass="entr" presetSubtype="4" fill="hold" nodeType="afterEffect">
                                  <p:stCondLst>
                                    <p:cond delay="0"/>
                                  </p:stCondLst>
                                  <p:childTnLst>
                                    <p:anim calcmode="lin" valueType="num">
                                      <p:cBhvr additive="base">
                                        <p:cTn id="17" dur="1000" fill="hold"/>
                                        <p:tgtEl>
                                          <p:spTgt spid="9"/>
                                        </p:tgtEl>
                                        <p:attrNameLst>
                                          <p:attrName>ppt_x</p:attrName>
                                        </p:attrNameLst>
                                      </p:cBhvr>
                                      <p:tavLst>
                                        <p:tav tm="0">
                                          <p:val>
                                            <p:strVal val="#ppt_x"/>
                                          </p:val>
                                        </p:tav>
                                        <p:tav tm="100000">
                                          <p:val>
                                            <p:strVal val="#ppt_x"/>
                                          </p:val>
                                        </p:tav>
                                      </p:tavLst>
                                    </p:anim>
                                    <p:anim calcmode="lin" valueType="num">
                                      <p:cBhvr additive="base">
                                        <p:cTn id="18" dur="1000" fill="hold"/>
                                        <p:tgtEl>
                                          <p:spTgt spid="9"/>
                                        </p:tgtEl>
                                        <p:attrNameLst>
                                          <p:attrName>ppt_y</p:attrName>
                                        </p:attrNameLst>
                                      </p:cBhvr>
                                      <p:tavLst>
                                        <p:tav tm="0">
                                          <p:val>
                                            <p:strVal val="1+#ppt_h/2"/>
                                          </p:val>
                                        </p:tav>
                                        <p:tav tm="100000">
                                          <p:val>
                                            <p:strVal val="#ppt_y"/>
                                          </p:val>
                                        </p:tav>
                                      </p:tavLst>
                                    </p:anim>
                                    <p:set>
                                      <p:cBhvr>
                                        <p:cTn id="19" dur="1000" fill="hold">
                                          <p:stCondLst>
                                            <p:cond delay="0"/>
                                          </p:stCondLst>
                                        </p:cTn>
                                        <p:tgtEl>
                                          <p:spTgt spid="9"/>
                                        </p:tgtEl>
                                        <p:attrNameLst>
                                          <p:attrName>style.visibility</p:attrName>
                                        </p:attrNameLst>
                                      </p:cBhvr>
                                      <p:to>
                                        <p:strVal val="visible"/>
                                      </p:to>
                                    </p:set>
                                  </p:childTnLst>
                                </p:cTn>
                              </p:par>
                            </p:childTnLst>
                          </p:cTn>
                        </p:par>
                        <p:par>
                          <p:cTn id="20" fill="hold">
                            <p:stCondLst>
                              <p:cond delay="0"/>
                            </p:stCondLst>
                            <p:childTnLst>
                              <p:par>
                                <p:cTn id="21" presetID="22" presetClass="entr" presetSubtype="1" fill="hold" nodeType="afterEffect">
                                  <p:stCondLst>
                                    <p:cond delay="0"/>
                                  </p:stCondLst>
                                  <p:childTnLst>
                                    <p:animEffect transition="in" filter="wipe(up)">
                                      <p:cBhvr>
                                        <p:cTn id="22" dur="500"/>
                                        <p:tgtEl>
                                          <p:spTgt spid="7"/>
                                        </p:tgtEl>
                                      </p:cBhvr>
                                    </p:animEffect>
                                    <p:set>
                                      <p:cBhvr>
                                        <p:cTn id="23" dur="500" fill="hold">
                                          <p:stCondLst>
                                            <p:cond delay="0"/>
                                          </p:stCondLst>
                                        </p:cTn>
                                        <p:tgtEl>
                                          <p:spTgt spid="7"/>
                                        </p:tgtEl>
                                        <p:attrNameLst>
                                          <p:attrName>style.visibility</p:attrName>
                                        </p:attrNameLst>
                                      </p:cBhvr>
                                      <p:to>
                                        <p:strVal val="visible"/>
                                      </p:to>
                                    </p:set>
                                  </p:childTnLst>
                                </p:cTn>
                              </p:par>
                            </p:childTnLst>
                          </p:cTn>
                        </p:par>
                        <p:par>
                          <p:cTn id="24" fill="hold">
                            <p:stCondLst>
                              <p:cond delay="0"/>
                            </p:stCondLst>
                            <p:childTnLst>
                              <p:par>
                                <p:cTn id="25" presetID="35" presetClass="entr" presetSubtype="0" fill="hold" nodeType="afterEffect">
                                  <p:stCondLst>
                                    <p:cond delay="0"/>
                                  </p:stCondLst>
                                  <p:childTnLst>
                                    <p:anim calcmode="lin" valueType="num">
                                      <p:cBhvr>
                                        <p:cTn id="26" dur="1000" fill="hold"/>
                                        <p:tgtEl>
                                          <p:spTgt spid="15"/>
                                        </p:tgtEl>
                                        <p:attrNameLst>
                                          <p:attrName>style.rotation</p:attrName>
                                        </p:attrNameLst>
                                      </p:cBhvr>
                                      <p:tavLst>
                                        <p:tav tm="0">
                                          <p:val>
                                            <p:fltVal val="720"/>
                                          </p:val>
                                        </p:tav>
                                        <p:tav tm="100000">
                                          <p:val>
                                            <p:fltVal val="0"/>
                                          </p:val>
                                        </p:tav>
                                      </p:tavLst>
                                    </p:anim>
                                    <p:anim calcmode="lin" valueType="num">
                                      <p:cBhvr>
                                        <p:cTn id="27" dur="1000" fill="hold"/>
                                        <p:tgtEl>
                                          <p:spTgt spid="15"/>
                                        </p:tgtEl>
                                        <p:attrNameLst>
                                          <p:attrName>ppt_h</p:attrName>
                                        </p:attrNameLst>
                                      </p:cBhvr>
                                      <p:tavLst>
                                        <p:tav tm="0">
                                          <p:val>
                                            <p:fltVal val="0"/>
                                          </p:val>
                                        </p:tav>
                                        <p:tav tm="100000">
                                          <p:val>
                                            <p:strVal val="#ppt_h"/>
                                          </p:val>
                                        </p:tav>
                                      </p:tavLst>
                                    </p:anim>
                                    <p:anim calcmode="lin" valueType="num">
                                      <p:cBhvr>
                                        <p:cTn id="28" dur="1000" fill="hold"/>
                                        <p:tgtEl>
                                          <p:spTgt spid="15"/>
                                        </p:tgtEl>
                                        <p:attrNameLst>
                                          <p:attrName>ppt_w</p:attrName>
                                        </p:attrNameLst>
                                      </p:cBhvr>
                                      <p:tavLst>
                                        <p:tav tm="0">
                                          <p:val>
                                            <p:fltVal val="0"/>
                                          </p:val>
                                        </p:tav>
                                        <p:tav tm="100000">
                                          <p:val>
                                            <p:strVal val="#ppt_w"/>
                                          </p:val>
                                        </p:tav>
                                      </p:tavLst>
                                    </p:anim>
                                    <p:animEffect transition="in" filter="fade">
                                      <p:cBhvr>
                                        <p:cTn id="29" dur="1000"/>
                                        <p:tgtEl>
                                          <p:spTgt spid="15"/>
                                        </p:tgtEl>
                                      </p:cBhvr>
                                    </p:animEffect>
                                    <p:set>
                                      <p:cBhvr>
                                        <p:cTn id="30" dur="1000" fill="hold">
                                          <p:stCondLst>
                                            <p:cond delay="0"/>
                                          </p:stCondLst>
                                        </p:cTn>
                                        <p:tgtEl>
                                          <p:spTgt spid="15"/>
                                        </p:tgtEl>
                                        <p:attrNameLst>
                                          <p:attrName>style.visibility</p:attrName>
                                        </p:attrNameLst>
                                      </p:cBhvr>
                                      <p:to>
                                        <p:strVal val="visible"/>
                                      </p:to>
                                    </p:set>
                                  </p:childTnLst>
                                </p:cTn>
                              </p:par>
                            </p:childTnLst>
                          </p:cTn>
                        </p:par>
                        <p:par>
                          <p:cTn id="31" fill="hold">
                            <p:stCondLst>
                              <p:cond delay="0"/>
                            </p:stCondLst>
                            <p:childTnLst>
                              <p:par>
                                <p:cTn id="32" presetID="37" presetClass="entr" presetSubtype="0" fill="hold" nodeType="afterEffect">
                                  <p:stCondLst>
                                    <p:cond delay="0"/>
                                  </p:stCondLst>
                                  <p:childTnLst>
                                    <p:anim calcmode="lin" valueType="num">
                                      <p:cBhvr>
                                        <p:cTn id="33" dur="1000" fill="hold"/>
                                        <p:tgtEl>
                                          <p:spTgt spid="18"/>
                                        </p:tgtEl>
                                        <p:attrNameLst>
                                          <p:attrName>ppt_x</p:attrName>
                                        </p:attrNameLst>
                                      </p:cBhvr>
                                      <p:tavLst>
                                        <p:tav tm="0">
                                          <p:val>
                                            <p:strVal val="#ppt_x"/>
                                          </p:val>
                                        </p:tav>
                                        <p:tav tm="100000">
                                          <p:val>
                                            <p:strVal val="#ppt_x"/>
                                          </p:val>
                                        </p:tav>
                                      </p:tavLst>
                                    </p:anim>
                                    <p:anim calcmode="lin" valueType="num">
                                      <p:cBhvr>
                                        <p:cTn id="34" dur="900" decel="100000" fill="hold"/>
                                        <p:tgtEl>
                                          <p:spTgt spid="18"/>
                                        </p:tgtEl>
                                        <p:attrNameLst>
                                          <p:attrName>ppt_y</p:attrName>
                                        </p:attrNameLst>
                                      </p:cBhvr>
                                      <p:tavLst>
                                        <p:tav tm="0">
                                          <p:val>
                                            <p:strVal val="#ppt_y+1"/>
                                          </p:val>
                                        </p:tav>
                                        <p:tav tm="100000">
                                          <p:val>
                                            <p:strVal val="#ppt_y-.03"/>
                                          </p:val>
                                        </p:tav>
                                      </p:tavLst>
                                    </p:anim>
                                    <p:anim calcmode="lin" valueType="num">
                                      <p:cBhvr>
                                        <p:cTn id="35" dur="100" accel="100000" fill="hold">
                                          <p:stCondLst>
                                            <p:cond delay="900"/>
                                          </p:stCondLst>
                                        </p:cTn>
                                        <p:tgtEl>
                                          <p:spTgt spid="18"/>
                                        </p:tgtEl>
                                        <p:attrNameLst>
                                          <p:attrName>ppt_y</p:attrName>
                                        </p:attrNameLst>
                                      </p:cBhvr>
                                      <p:tavLst>
                                        <p:tav tm="0">
                                          <p:val>
                                            <p:strVal val="#ppt_y-.03"/>
                                          </p:val>
                                        </p:tav>
                                        <p:tav tm="100000">
                                          <p:val>
                                            <p:strVal val="#ppt_y"/>
                                          </p:val>
                                        </p:tav>
                                      </p:tavLst>
                                    </p:anim>
                                    <p:animEffect transition="in" filter="fade">
                                      <p:cBhvr>
                                        <p:cTn id="36" dur="1000"/>
                                        <p:tgtEl>
                                          <p:spTgt spid="18"/>
                                        </p:tgtEl>
                                      </p:cBhvr>
                                    </p:animEffect>
                                    <p:set>
                                      <p:cBhvr>
                                        <p:cTn id="37" dur="1" fill="hold">
                                          <p:stCondLst>
                                            <p:cond delay="0"/>
                                          </p:stCondLst>
                                        </p:cTn>
                                        <p:tgtEl>
                                          <p:spTgt spid="18"/>
                                        </p:tgtEl>
                                        <p:attrNameLst>
                                          <p:attrName>style.visibility</p:attrName>
                                        </p:attrNameLst>
                                      </p:cBhvr>
                                      <p:to>
                                        <p:strVal val="visible"/>
                                      </p:to>
                                    </p:set>
                                  </p:childTnLst>
                                </p:cTn>
                              </p:par>
                            </p:childTnLst>
                          </p:cTn>
                        </p:par>
                        <p:par>
                          <p:cTn id="38" fill="hold">
                            <p:stCondLst>
                              <p:cond delay="0"/>
                            </p:stCondLst>
                            <p:childTnLst>
                              <p:par>
                                <p:cTn id="39" presetID="23" presetClass="entr" presetSubtype="528" fill="hold" nodeType="afterEffect">
                                  <p:stCondLst>
                                    <p:cond delay="0"/>
                                  </p:stCondLst>
                                  <p:childTnLst>
                                    <p:anim calcmode="lin" valueType="num">
                                      <p:cBhvr>
                                        <p:cTn id="40" dur="500" fill="hold"/>
                                        <p:tgtEl>
                                          <p:spTgt spid="20"/>
                                        </p:tgtEl>
                                        <p:attrNameLst>
                                          <p:attrName>ppt_w</p:attrName>
                                        </p:attrNameLst>
                                      </p:cBhvr>
                                      <p:tavLst>
                                        <p:tav tm="0">
                                          <p:val>
                                            <p:fltVal val="0"/>
                                          </p:val>
                                        </p:tav>
                                        <p:tav tm="100000">
                                          <p:val>
                                            <p:strVal val="#ppt_w"/>
                                          </p:val>
                                        </p:tav>
                                      </p:tavLst>
                                    </p:anim>
                                    <p:anim calcmode="lin" valueType="num">
                                      <p:cBhvr>
                                        <p:cTn id="41" dur="500" fill="hold"/>
                                        <p:tgtEl>
                                          <p:spTgt spid="20"/>
                                        </p:tgtEl>
                                        <p:attrNameLst>
                                          <p:attrName>ppt_h</p:attrName>
                                        </p:attrNameLst>
                                      </p:cBhvr>
                                      <p:tavLst>
                                        <p:tav tm="0">
                                          <p:val>
                                            <p:fltVal val="0"/>
                                          </p:val>
                                        </p:tav>
                                        <p:tav tm="100000">
                                          <p:val>
                                            <p:strVal val="#ppt_h"/>
                                          </p:val>
                                        </p:tav>
                                      </p:tavLst>
                                    </p:anim>
                                    <p:anim calcmode="lin" valueType="num">
                                      <p:cBhvr>
                                        <p:cTn id="42" dur="500" fill="hold"/>
                                        <p:tgtEl>
                                          <p:spTgt spid="20"/>
                                        </p:tgtEl>
                                        <p:attrNameLst>
                                          <p:attrName>ppt_x</p:attrName>
                                        </p:attrNameLst>
                                      </p:cBhvr>
                                      <p:tavLst>
                                        <p:tav tm="0">
                                          <p:val>
                                            <p:fltVal val="0.5"/>
                                          </p:val>
                                        </p:tav>
                                        <p:tav tm="100000">
                                          <p:val>
                                            <p:strVal val="#ppt_x"/>
                                          </p:val>
                                        </p:tav>
                                      </p:tavLst>
                                    </p:anim>
                                    <p:anim calcmode="lin" valueType="num">
                                      <p:cBhvr>
                                        <p:cTn id="43" dur="500" fill="hold"/>
                                        <p:tgtEl>
                                          <p:spTgt spid="20"/>
                                        </p:tgtEl>
                                        <p:attrNameLst>
                                          <p:attrName>ppt_y</p:attrName>
                                        </p:attrNameLst>
                                      </p:cBhvr>
                                      <p:tavLst>
                                        <p:tav tm="0">
                                          <p:val>
                                            <p:fltVal val="0.5"/>
                                          </p:val>
                                        </p:tav>
                                        <p:tav tm="100000">
                                          <p:val>
                                            <p:strVal val="#ppt_y"/>
                                          </p:val>
                                        </p:tav>
                                      </p:tavLst>
                                    </p:anim>
                                    <p:set>
                                      <p:cBhvr>
                                        <p:cTn id="44" dur="500" fill="hold">
                                          <p:stCondLst>
                                            <p:cond delay="0"/>
                                          </p:stCondLst>
                                        </p:cTn>
                                        <p:tgtEl>
                                          <p:spTgt spid="20"/>
                                        </p:tgtEl>
                                        <p:attrNameLst>
                                          <p:attrName>style.visibility</p:attrName>
                                        </p:attrNameLst>
                                      </p:cBhvr>
                                      <p:to>
                                        <p:strVal val="visible"/>
                                      </p:to>
                                    </p:set>
                                  </p:childTnLst>
                                </p:cTn>
                              </p:par>
                            </p:childTnLst>
                          </p:cTn>
                        </p:par>
                        <p:par>
                          <p:cTn id="45" fill="hold">
                            <p:stCondLst>
                              <p:cond delay="0"/>
                            </p:stCondLst>
                            <p:childTnLst>
                              <p:par>
                                <p:cTn id="46" presetID="14" presetClass="entr" presetSubtype="10" fill="hold" nodeType="afterEffect">
                                  <p:stCondLst>
                                    <p:cond delay="0"/>
                                  </p:stCondLst>
                                  <p:childTnLst>
                                    <p:animEffect transition="in" filter="randombar(horizontal)">
                                      <p:cBhvr>
                                        <p:cTn id="47" dur="1000"/>
                                        <p:tgtEl>
                                          <p:spTgt spid="13"/>
                                        </p:tgtEl>
                                      </p:cBhvr>
                                    </p:animEffect>
                                    <p:set>
                                      <p:cBhvr>
                                        <p:cTn id="48" dur="1000"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5422498" y="2778586"/>
            <a:ext cx="6097990" cy="424732"/>
          </a:xfrm>
        </p:spPr>
        <p:txBody>
          <a:bodyPr vert="horz" lIns="91440" tIns="45720" rIns="91440" bIns="45720" anchor="ctr">
            <a:spAutoFit/>
          </a:bodyPr>
          <a:lstStyle/>
          <a:p>
            <a:pPr algn="l">
              <a:lnSpc>
                <a:spcPct val="90000"/>
              </a:lnSpc>
              <a:spcBef>
                <a:spcPct val="0"/>
              </a:spcBef>
            </a:pPr>
            <a:r>
              <a:rPr lang="en-US" sz="2400" b="1" i="0" u="none" baseline="0">
                <a:solidFill>
                  <a:srgbClr val="000000"/>
                </a:solidFill>
                <a:latin typeface="+mn-ea"/>
                <a:ea typeface="+mn-ea"/>
              </a:rPr>
              <a:t>Applications of Blockchain in E-Commerce</a:t>
            </a:r>
          </a:p>
        </p:txBody>
      </p:sp>
      <p:sp>
        <p:nvSpPr>
          <p:cNvPr id="3" name="TextBox 3"/>
          <p:cNvSpPr txBox="1"/>
          <p:nvPr/>
        </p:nvSpPr>
        <p:spPr>
          <a:xfrm>
            <a:off x="2971216" y="2283771"/>
            <a:ext cx="221809" cy="1454306"/>
          </a:xfrm>
          <a:prstGeom prst="rect">
            <a:avLst/>
          </a:prstGeom>
          <a:noFill/>
        </p:spPr>
        <p:txBody>
          <a:bodyPr vert="horz" wrap="none" lIns="91440" tIns="45720" rIns="91440" bIns="45720" rtlCol="0" anchor="t">
            <a:prstTxWarp prst="textPlain">
              <a:avLst/>
            </a:prstTxWarp>
            <a:spAutoFit/>
          </a:bodyPr>
          <a:lstStyle/>
          <a:p>
            <a:pPr marL="0" algn="l">
              <a:defRPr/>
            </a:pPr>
            <a:r>
              <a:rPr lang="en-US" b="0" i="0" u="none" spc="100" baseline="0">
                <a:solidFill>
                  <a:schemeClr val="accent1"/>
                </a:solidFill>
                <a:latin typeface="Arial"/>
                <a:ea typeface="Arial"/>
              </a:rPr>
              <a:t>/</a:t>
            </a:r>
            <a:endParaRPr lang="en-US" sz="1100"/>
          </a:p>
        </p:txBody>
      </p:sp>
      <p:sp>
        <p:nvSpPr>
          <p:cNvPr id="4" name="TextBox 4"/>
          <p:cNvSpPr txBox="1"/>
          <p:nvPr/>
        </p:nvSpPr>
        <p:spPr>
          <a:xfrm>
            <a:off x="3310387" y="1882956"/>
            <a:ext cx="2242381" cy="2215991"/>
          </a:xfrm>
          <a:prstGeom prst="rect">
            <a:avLst/>
          </a:prstGeom>
          <a:noFill/>
        </p:spPr>
        <p:txBody>
          <a:bodyPr vert="horz" wrap="square" lIns="91440" tIns="45720" rIns="91440" bIns="45720" rtlCol="0" anchor="t">
            <a:spAutoFit/>
          </a:bodyPr>
          <a:lstStyle/>
          <a:p>
            <a:pPr marL="0" algn="l">
              <a:defRPr/>
            </a:pPr>
            <a:r>
              <a:rPr lang="en-US" sz="13800" b="0" i="0" u="none" spc="100" baseline="0">
                <a:solidFill>
                  <a:schemeClr val="accent1"/>
                </a:solidFill>
                <a:latin typeface="Arial"/>
                <a:ea typeface="Arial"/>
              </a:rPr>
              <a:t>02</a:t>
            </a:r>
            <a:endParaRPr lang="en-US" sz="1100"/>
          </a:p>
        </p:txBody>
      </p:sp>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anim calcmode="lin" valueType="num">
                                      <p:cBhvr>
                                        <p:cTn id="6" dur="1000" fill="hold"/>
                                        <p:tgtEl>
                                          <p:spTgt spid="4"/>
                                        </p:tgtEl>
                                        <p:attrNameLst>
                                          <p:attrName>ppt_w</p:attrName>
                                        </p:attrNameLst>
                                      </p:cBhvr>
                                      <p:tavLst>
                                        <p:tav tm="0">
                                          <p:val>
                                            <p:fltVal val="0"/>
                                          </p:val>
                                        </p:tav>
                                        <p:tav tm="100000">
                                          <p:val>
                                            <p:strVal val="#ppt_w"/>
                                          </p:val>
                                        </p:tav>
                                      </p:tavLst>
                                    </p:anim>
                                    <p:anim calcmode="lin" valueType="num">
                                      <p:cBhvr>
                                        <p:cTn id="7" dur="1000" fill="hold"/>
                                        <p:tgtEl>
                                          <p:spTgt spid="4"/>
                                        </p:tgtEl>
                                        <p:attrNameLst>
                                          <p:attrName>ppt_h</p:attrName>
                                        </p:attrNameLst>
                                      </p:cBhvr>
                                      <p:tavLst>
                                        <p:tav tm="0">
                                          <p:val>
                                            <p:fltVal val="0"/>
                                          </p:val>
                                        </p:tav>
                                        <p:tav tm="100000">
                                          <p:val>
                                            <p:strVal val="#ppt_h"/>
                                          </p:val>
                                        </p:tav>
                                      </p:tavLst>
                                    </p:anim>
                                    <p:anim calcmode="lin" valueType="num">
                                      <p:cBhvr>
                                        <p:cTn id="8" dur="1000" fill="hold"/>
                                        <p:tgtEl>
                                          <p:spTgt spid="4"/>
                                        </p:tgtEl>
                                        <p:attrNameLst>
                                          <p:attrName>style.rotation</p:attrName>
                                        </p:attrNameLst>
                                      </p:cBhvr>
                                      <p:tavLst>
                                        <p:tav tm="0">
                                          <p:val>
                                            <p:fltVal val="90"/>
                                          </p:val>
                                        </p:tav>
                                        <p:tav tm="100000">
                                          <p:val>
                                            <p:fltVal val="0"/>
                                          </p:val>
                                        </p:tav>
                                      </p:tavLst>
                                    </p:anim>
                                    <p:animEffect transition="in" filter="fade">
                                      <p:cBhvr>
                                        <p:cTn id="9" dur="1000"/>
                                        <p:tgtEl>
                                          <p:spTgt spid="4"/>
                                        </p:tgtEl>
                                      </p:cBhvr>
                                    </p:animEffect>
                                    <p:set>
                                      <p:cBhvr>
                                        <p:cTn id="10" dur="1" fill="hold">
                                          <p:stCondLst>
                                            <p:cond delay="0"/>
                                          </p:stCondLst>
                                        </p:cTn>
                                        <p:tgtEl>
                                          <p:spTgt spid="4"/>
                                        </p:tgtEl>
                                        <p:attrNameLst>
                                          <p:attrName>style.visibility</p:attrName>
                                        </p:attrNameLst>
                                      </p:cBhvr>
                                      <p:to>
                                        <p:strVal val="visible"/>
                                      </p:to>
                                    </p:set>
                                  </p:childTnLst>
                                </p:cTn>
                              </p:par>
                            </p:childTnLst>
                          </p:cTn>
                        </p:par>
                        <p:par>
                          <p:cTn id="11" fill="hold">
                            <p:stCondLst>
                              <p:cond delay="0"/>
                            </p:stCondLst>
                            <p:childTnLst>
                              <p:par>
                                <p:cTn id="12" presetID="21" presetClass="entr" presetSubtype="2" fill="hold" nodeType="afterEffect">
                                  <p:stCondLst>
                                    <p:cond delay="0"/>
                                  </p:stCondLst>
                                  <p:childTnLst>
                                    <p:animEffect transition="in" filter="wheel(2)">
                                      <p:cBhvr>
                                        <p:cTn id="13" dur="1000"/>
                                        <p:tgtEl>
                                          <p:spTgt spid="2"/>
                                        </p:tgtEl>
                                      </p:cBhvr>
                                    </p:animEffect>
                                    <p:set>
                                      <p:cBhvr>
                                        <p:cTn id="14" dur="1000"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1"/>
            <a:ext cx="10850563" cy="1028699"/>
          </a:xfrm>
        </p:spPr>
        <p:txBody>
          <a:bodyPr vert="horz" lIns="91440" tIns="45720" rIns="91440" bIns="45720" anchor="b">
            <a:normAutofit/>
          </a:bodyPr>
          <a:lstStyle/>
          <a:p>
            <a:pPr algn="l">
              <a:lnSpc>
                <a:spcPct val="90000"/>
              </a:lnSpc>
              <a:spcBef>
                <a:spcPct val="0"/>
              </a:spcBef>
            </a:pPr>
            <a:r>
              <a:rPr lang="en-US" sz="2800" b="1" i="0" u="none" baseline="0">
                <a:solidFill>
                  <a:srgbClr val="000000"/>
                </a:solidFill>
                <a:latin typeface="+mn-ea"/>
                <a:ea typeface="+mn-ea"/>
              </a:rPr>
              <a:t>Payment Systems</a:t>
            </a:r>
          </a:p>
        </p:txBody>
      </p:sp>
      <p:cxnSp>
        <p:nvCxnSpPr>
          <p:cNvPr id="3" name="Connector 3"/>
          <p:cNvCxnSpPr/>
          <p:nvPr/>
        </p:nvCxnSpPr>
        <p:spPr>
          <a:xfrm>
            <a:off x="740998" y="3158213"/>
            <a:ext cx="10779492" cy="0"/>
          </a:xfrm>
          <a:prstGeom prst="line">
            <a:avLst/>
          </a:prstGeom>
          <a:ln w="6350" cap="rnd" cmpd="sng">
            <a:solidFill>
              <a:srgbClr val="000000">
                <a:lumMod val="50000"/>
                <a:lumOff val="50000"/>
              </a:srgbClr>
            </a:solidFill>
            <a:prstDash val="solid"/>
          </a:ln>
        </p:spPr>
      </p:cxnSp>
      <p:cxnSp>
        <p:nvCxnSpPr>
          <p:cNvPr id="4" name="Connector 4"/>
          <p:cNvCxnSpPr/>
          <p:nvPr/>
        </p:nvCxnSpPr>
        <p:spPr>
          <a:xfrm>
            <a:off x="615059" y="3734332"/>
            <a:ext cx="10905431" cy="0"/>
          </a:xfrm>
          <a:prstGeom prst="line">
            <a:avLst/>
          </a:prstGeom>
          <a:ln w="3175" cap="rnd" cmpd="sng">
            <a:solidFill>
              <a:srgbClr val="FFFFFF">
                <a:lumMod val="85000"/>
              </a:srgbClr>
            </a:solidFill>
            <a:prstDash val="solid"/>
          </a:ln>
        </p:spPr>
      </p:cxnSp>
      <p:sp>
        <p:nvSpPr>
          <p:cNvPr id="5" name="TextBox 5"/>
          <p:cNvSpPr txBox="1"/>
          <p:nvPr/>
        </p:nvSpPr>
        <p:spPr>
          <a:xfrm>
            <a:off x="669924" y="4843878"/>
            <a:ext cx="3284560" cy="1675909"/>
          </a:xfrm>
          <a:prstGeom prst="rect">
            <a:avLst/>
          </a:prstGeom>
          <a:noFill/>
        </p:spPr>
        <p:txBody>
          <a:bodyPr vert="horz" wrap="square" lIns="90000" tIns="46800" rIns="90000" bIns="46800" rtlCol="0" anchor="t">
            <a:spAutoFit/>
          </a:bodyPr>
          <a:lstStyle/>
          <a:p>
            <a:pPr marL="0" algn="ctr">
              <a:lnSpc>
                <a:spcPct val="150000"/>
              </a:lnSpc>
              <a:defRPr/>
            </a:pPr>
            <a:r>
              <a:rPr lang="zh-CN" altLang="en-US" sz="1400" b="0" i="0" u="none" baseline="0" dirty="0">
                <a:solidFill>
                  <a:srgbClr val="000000"/>
                </a:solidFill>
                <a:latin typeface="微软雅黑"/>
                <a:ea typeface="微软雅黑"/>
              </a:rPr>
              <a:t>E-commerce platforms increasingly accept cryptocurrencies, enabling faster and cheaper transactions. This digital payment method also caters to a global audience</a:t>
            </a:r>
            <a:r>
              <a:rPr lang="en-US" altLang="zh-CN" sz="1400" dirty="0">
                <a:solidFill>
                  <a:srgbClr val="000000"/>
                </a:solidFill>
                <a:latin typeface="微软雅黑"/>
                <a:ea typeface="微软雅黑"/>
              </a:rPr>
              <a:t>.</a:t>
            </a:r>
            <a:endParaRPr lang="en-US" sz="1100" dirty="0"/>
          </a:p>
        </p:txBody>
      </p:sp>
      <p:sp>
        <p:nvSpPr>
          <p:cNvPr id="6" name="TextBox 6"/>
          <p:cNvSpPr txBox="1"/>
          <p:nvPr/>
        </p:nvSpPr>
        <p:spPr>
          <a:xfrm>
            <a:off x="677860" y="4270837"/>
            <a:ext cx="3091215" cy="338554"/>
          </a:xfrm>
          <a:prstGeom prst="rect">
            <a:avLst/>
          </a:prstGeom>
          <a:noFill/>
        </p:spPr>
        <p:txBody>
          <a:bodyPr vert="horz" wrap="square" lIns="91440" tIns="45720" rIns="91440" bIns="45720" rtlCol="0" anchor="t">
            <a:spAutoFit/>
          </a:bodyPr>
          <a:lstStyle/>
          <a:p>
            <a:pPr marL="0" algn="ctr">
              <a:defRPr/>
            </a:pPr>
            <a:r>
              <a:rPr lang="zh-CN" altLang="en-US" sz="1600" b="1" i="0" u="none" baseline="0">
                <a:solidFill>
                  <a:srgbClr val="000000"/>
                </a:solidFill>
                <a:latin typeface="微软雅黑"/>
                <a:ea typeface="微软雅黑"/>
              </a:rPr>
              <a:t>Cryptocurrency Transactions</a:t>
            </a:r>
            <a:endParaRPr lang="en-US" sz="1100"/>
          </a:p>
        </p:txBody>
      </p:sp>
      <p:sp>
        <p:nvSpPr>
          <p:cNvPr id="7" name="AutoShape 7"/>
          <p:cNvSpPr/>
          <p:nvPr/>
        </p:nvSpPr>
        <p:spPr>
          <a:xfrm>
            <a:off x="2010975" y="3459968"/>
            <a:ext cx="548728" cy="548732"/>
          </a:xfrm>
          <a:prstGeom prst="ellipse">
            <a:avLst/>
          </a:prstGeom>
          <a:solidFill>
            <a:schemeClr val="accent1"/>
          </a:solidFill>
          <a:ln cap="flat" cmpd="sng">
            <a:prstDash val="solid"/>
          </a:ln>
        </p:spPr>
        <p:txBody>
          <a:bodyPr vert="horz" lIns="91440" tIns="45720" rIns="91440" bIns="45720" anchor="ctr">
            <a:normAutofit/>
          </a:bodyPr>
          <a:lstStyle/>
          <a:p>
            <a:pPr marL="0" algn="ctr"/>
            <a:endParaRPr/>
          </a:p>
        </p:txBody>
      </p:sp>
      <p:sp>
        <p:nvSpPr>
          <p:cNvPr id="8" name="Freeform 8"/>
          <p:cNvSpPr/>
          <p:nvPr/>
        </p:nvSpPr>
        <p:spPr>
          <a:xfrm>
            <a:off x="2145439" y="3597161"/>
            <a:ext cx="279798" cy="274343"/>
          </a:xfrm>
          <a:custGeom>
            <a:avLst/>
            <a:gdLst/>
            <a:ahLst/>
            <a:cxnLst/>
            <a:rect l="l" t="t"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rgbClr val="FFFFFF"/>
          </a:solidFill>
        </p:spPr>
        <p:txBody>
          <a:bodyPr vert="horz" wrap="square" lIns="182832" tIns="91416" rIns="182832" bIns="91416" anchor="t">
            <a:prstTxWarp prst="textNoShape">
              <a:avLst/>
            </a:prstTxWarp>
            <a:normAutofit fontScale="40000" lnSpcReduction="20000"/>
          </a:bodyPr>
          <a:lstStyle/>
          <a:p>
            <a:pPr marL="0" algn="l"/>
            <a:endParaRPr/>
          </a:p>
        </p:txBody>
      </p:sp>
      <p:sp>
        <p:nvSpPr>
          <p:cNvPr id="9" name="TextBox 9"/>
          <p:cNvSpPr txBox="1"/>
          <p:nvPr/>
        </p:nvSpPr>
        <p:spPr>
          <a:xfrm>
            <a:off x="4480586" y="4843878"/>
            <a:ext cx="3284560" cy="1999074"/>
          </a:xfrm>
          <a:prstGeom prst="rect">
            <a:avLst/>
          </a:prstGeom>
          <a:noFill/>
        </p:spPr>
        <p:txBody>
          <a:bodyPr vert="horz" wrap="square" lIns="90000" tIns="46800" rIns="90000" bIns="46800" rtlCol="0" anchor="t">
            <a:spAutoFit/>
          </a:bodyPr>
          <a:lstStyle/>
          <a:p>
            <a:pPr marL="0" algn="ctr">
              <a:lnSpc>
                <a:spcPct val="150000"/>
              </a:lnSpc>
              <a:defRPr/>
            </a:pPr>
            <a:r>
              <a:rPr lang="zh-CN" altLang="en-US" sz="1400" b="0" i="0" u="none" baseline="0" dirty="0">
                <a:solidFill>
                  <a:srgbClr val="000000"/>
                </a:solidFill>
                <a:latin typeface="微软雅黑"/>
                <a:ea typeface="微软雅黑"/>
              </a:rPr>
              <a:t>Smart contracts automate payment processes, executing transactions once predefined conditions are met. This reduces the time and costs associated with manual processing, ensuring prompt</a:t>
            </a:r>
            <a:r>
              <a:rPr lang="en-US" altLang="zh-CN" sz="1400" b="0" i="0" u="none" baseline="0" dirty="0">
                <a:solidFill>
                  <a:srgbClr val="000000"/>
                </a:solidFill>
                <a:latin typeface="微软雅黑"/>
                <a:ea typeface="微软雅黑"/>
              </a:rPr>
              <a:t>.</a:t>
            </a:r>
            <a:endParaRPr lang="en-US" sz="1100" dirty="0"/>
          </a:p>
        </p:txBody>
      </p:sp>
      <p:sp>
        <p:nvSpPr>
          <p:cNvPr id="10" name="TextBox 10"/>
          <p:cNvSpPr txBox="1"/>
          <p:nvPr/>
        </p:nvSpPr>
        <p:spPr>
          <a:xfrm>
            <a:off x="4488522" y="4270837"/>
            <a:ext cx="3091215" cy="338554"/>
          </a:xfrm>
          <a:prstGeom prst="rect">
            <a:avLst/>
          </a:prstGeom>
          <a:noFill/>
        </p:spPr>
        <p:txBody>
          <a:bodyPr vert="horz" wrap="square" lIns="91440" tIns="45720" rIns="91440" bIns="45720" rtlCol="0" anchor="t">
            <a:spAutoFit/>
          </a:bodyPr>
          <a:lstStyle/>
          <a:p>
            <a:pPr marL="0" algn="ctr">
              <a:defRPr/>
            </a:pPr>
            <a:r>
              <a:rPr lang="zh-CN" altLang="en-US" sz="1600" b="1" i="0" u="none" baseline="0">
                <a:solidFill>
                  <a:srgbClr val="000000"/>
                </a:solidFill>
                <a:latin typeface="微软雅黑"/>
                <a:ea typeface="微软雅黑"/>
              </a:rPr>
              <a:t>Smart Contracts for Payments</a:t>
            </a:r>
            <a:endParaRPr lang="en-US" sz="1100"/>
          </a:p>
        </p:txBody>
      </p:sp>
      <p:sp>
        <p:nvSpPr>
          <p:cNvPr id="11" name="AutoShape 11"/>
          <p:cNvSpPr/>
          <p:nvPr/>
        </p:nvSpPr>
        <p:spPr>
          <a:xfrm>
            <a:off x="5821637" y="3459968"/>
            <a:ext cx="548728" cy="548732"/>
          </a:xfrm>
          <a:prstGeom prst="ellipse">
            <a:avLst/>
          </a:prstGeom>
          <a:solidFill>
            <a:schemeClr val="accent2"/>
          </a:solidFill>
          <a:ln cap="flat" cmpd="sng">
            <a:prstDash val="solid"/>
          </a:ln>
        </p:spPr>
        <p:txBody>
          <a:bodyPr vert="horz" lIns="91440" tIns="45720" rIns="91440" bIns="45720" anchor="ctr">
            <a:normAutofit/>
          </a:bodyPr>
          <a:lstStyle/>
          <a:p>
            <a:pPr marL="0" algn="ctr"/>
            <a:endParaRPr/>
          </a:p>
        </p:txBody>
      </p:sp>
      <p:sp>
        <p:nvSpPr>
          <p:cNvPr id="12" name="Freeform 12"/>
          <p:cNvSpPr/>
          <p:nvPr/>
        </p:nvSpPr>
        <p:spPr>
          <a:xfrm>
            <a:off x="5956101" y="3597161"/>
            <a:ext cx="279798" cy="274343"/>
          </a:xfrm>
          <a:custGeom>
            <a:avLst/>
            <a:gdLst/>
            <a:ahLst/>
            <a:cxnLst/>
            <a:rect l="l" t="t"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rgbClr val="FFFFFF"/>
          </a:solidFill>
        </p:spPr>
        <p:txBody>
          <a:bodyPr vert="horz" wrap="square" lIns="182832" tIns="91416" rIns="182832" bIns="91416" anchor="t">
            <a:prstTxWarp prst="textNoShape">
              <a:avLst/>
            </a:prstTxWarp>
            <a:normAutofit fontScale="40000" lnSpcReduction="20000"/>
          </a:bodyPr>
          <a:lstStyle/>
          <a:p>
            <a:pPr marL="0" algn="l"/>
            <a:endParaRPr/>
          </a:p>
        </p:txBody>
      </p:sp>
      <p:sp>
        <p:nvSpPr>
          <p:cNvPr id="13" name="TextBox 13"/>
          <p:cNvSpPr txBox="1"/>
          <p:nvPr/>
        </p:nvSpPr>
        <p:spPr>
          <a:xfrm>
            <a:off x="8269431" y="4843878"/>
            <a:ext cx="3284560" cy="1675909"/>
          </a:xfrm>
          <a:prstGeom prst="rect">
            <a:avLst/>
          </a:prstGeom>
          <a:noFill/>
        </p:spPr>
        <p:txBody>
          <a:bodyPr vert="horz" wrap="square" lIns="90000" tIns="46800" rIns="90000" bIns="46800" rtlCol="0" anchor="t">
            <a:spAutoFit/>
          </a:bodyPr>
          <a:lstStyle/>
          <a:p>
            <a:pPr marL="0" algn="ctr">
              <a:lnSpc>
                <a:spcPct val="150000"/>
              </a:lnSpc>
              <a:defRPr/>
            </a:pPr>
            <a:r>
              <a:rPr lang="zh-CN" altLang="en-US" sz="1400" b="0" i="0" u="none" baseline="0" dirty="0">
                <a:solidFill>
                  <a:srgbClr val="000000"/>
                </a:solidFill>
                <a:latin typeface="微软雅黑"/>
                <a:ea typeface="微软雅黑"/>
              </a:rPr>
              <a:t>Blockchain facilitates seamless cross-border transactions by eliminating issues related to intermediaries and currency exchange rates. </a:t>
            </a:r>
            <a:endParaRPr lang="en-US" sz="1100" dirty="0"/>
          </a:p>
        </p:txBody>
      </p:sp>
      <p:sp>
        <p:nvSpPr>
          <p:cNvPr id="14" name="TextBox 14"/>
          <p:cNvSpPr txBox="1"/>
          <p:nvPr/>
        </p:nvSpPr>
        <p:spPr>
          <a:xfrm>
            <a:off x="8277367" y="4270837"/>
            <a:ext cx="3091215" cy="338554"/>
          </a:xfrm>
          <a:prstGeom prst="rect">
            <a:avLst/>
          </a:prstGeom>
          <a:noFill/>
        </p:spPr>
        <p:txBody>
          <a:bodyPr vert="horz" wrap="square" lIns="91440" tIns="45720" rIns="91440" bIns="45720" rtlCol="0" anchor="t">
            <a:spAutoFit/>
          </a:bodyPr>
          <a:lstStyle/>
          <a:p>
            <a:pPr marL="0" algn="ctr">
              <a:defRPr/>
            </a:pPr>
            <a:r>
              <a:rPr lang="zh-CN" altLang="en-US" sz="1600" b="1" i="0" u="none" baseline="0">
                <a:solidFill>
                  <a:srgbClr val="000000"/>
                </a:solidFill>
                <a:latin typeface="微软雅黑"/>
                <a:ea typeface="微软雅黑"/>
              </a:rPr>
              <a:t>Cross-Border Transactions</a:t>
            </a:r>
            <a:endParaRPr lang="en-US" sz="1100"/>
          </a:p>
        </p:txBody>
      </p:sp>
      <p:sp>
        <p:nvSpPr>
          <p:cNvPr id="15" name="AutoShape 15"/>
          <p:cNvSpPr/>
          <p:nvPr/>
        </p:nvSpPr>
        <p:spPr>
          <a:xfrm>
            <a:off x="9610482" y="3459968"/>
            <a:ext cx="548728" cy="548732"/>
          </a:xfrm>
          <a:prstGeom prst="ellipse">
            <a:avLst/>
          </a:prstGeom>
          <a:solidFill>
            <a:schemeClr val="accent3"/>
          </a:solidFill>
          <a:ln cap="flat" cmpd="sng">
            <a:prstDash val="solid"/>
          </a:ln>
        </p:spPr>
        <p:txBody>
          <a:bodyPr vert="horz" lIns="91440" tIns="45720" rIns="91440" bIns="45720" anchor="ctr">
            <a:normAutofit/>
          </a:bodyPr>
          <a:lstStyle/>
          <a:p>
            <a:pPr marL="0" algn="ctr"/>
            <a:endParaRPr/>
          </a:p>
        </p:txBody>
      </p:sp>
      <p:sp>
        <p:nvSpPr>
          <p:cNvPr id="16" name="Freeform 16"/>
          <p:cNvSpPr/>
          <p:nvPr/>
        </p:nvSpPr>
        <p:spPr>
          <a:xfrm>
            <a:off x="9744946" y="3597161"/>
            <a:ext cx="279798" cy="274343"/>
          </a:xfrm>
          <a:custGeom>
            <a:avLst/>
            <a:gdLst/>
            <a:ahLst/>
            <a:cxnLst/>
            <a:rect l="l" t="t"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rgbClr val="FFFFFF"/>
          </a:solidFill>
        </p:spPr>
        <p:txBody>
          <a:bodyPr vert="horz" wrap="square" lIns="182832" tIns="91416" rIns="182832" bIns="91416" anchor="t">
            <a:prstTxWarp prst="textNoShape">
              <a:avLst/>
            </a:prstTxWarp>
            <a:normAutofit fontScale="40000" lnSpcReduction="20000"/>
          </a:bodyPr>
          <a:lstStyle/>
          <a:p>
            <a:pPr marL="0" algn="l"/>
            <a:endParaRPr/>
          </a:p>
        </p:txBody>
      </p:sp>
      <p:cxnSp>
        <p:nvCxnSpPr>
          <p:cNvPr id="17" name="Connector 17"/>
          <p:cNvCxnSpPr/>
          <p:nvPr/>
        </p:nvCxnSpPr>
        <p:spPr>
          <a:xfrm>
            <a:off x="4041407" y="4440114"/>
            <a:ext cx="0" cy="1239480"/>
          </a:xfrm>
          <a:prstGeom prst="line">
            <a:avLst/>
          </a:prstGeom>
          <a:ln w="3175" cap="rnd" cmpd="sng">
            <a:solidFill>
              <a:srgbClr val="FFFFFF">
                <a:lumMod val="85000"/>
              </a:srgbClr>
            </a:solidFill>
            <a:prstDash val="solid"/>
          </a:ln>
        </p:spPr>
      </p:cxnSp>
      <p:cxnSp>
        <p:nvCxnSpPr>
          <p:cNvPr id="18" name="Connector 18"/>
          <p:cNvCxnSpPr/>
          <p:nvPr/>
        </p:nvCxnSpPr>
        <p:spPr>
          <a:xfrm>
            <a:off x="8128777" y="4440114"/>
            <a:ext cx="0" cy="1239480"/>
          </a:xfrm>
          <a:prstGeom prst="line">
            <a:avLst/>
          </a:prstGeom>
          <a:ln w="3175" cap="rnd" cmpd="sng">
            <a:solidFill>
              <a:srgbClr val="FFFFFF">
                <a:lumMod val="85000"/>
              </a:srgbClr>
            </a:solidFill>
            <a:prstDash val="solid"/>
          </a:ln>
        </p:spPr>
      </p:cxnSp>
      <p:sp>
        <p:nvSpPr>
          <p:cNvPr id="19" name="Freeform 19"/>
          <p:cNvSpPr/>
          <p:nvPr/>
        </p:nvSpPr>
        <p:spPr>
          <a:xfrm>
            <a:off x="4359057" y="1945121"/>
            <a:ext cx="393791" cy="167547"/>
          </a:xfrm>
          <a:custGeom>
            <a:avLst/>
            <a:gdLst/>
            <a:ahLst/>
            <a:cxnLst/>
            <a:rect l="l" t="t" r="r" b="b"/>
            <a:pathLst>
              <a:path w="650" h="262">
                <a:moveTo>
                  <a:pt x="633" y="245"/>
                </a:moveTo>
                <a:lnTo>
                  <a:pt x="633" y="227"/>
                </a:lnTo>
                <a:lnTo>
                  <a:pt x="36" y="227"/>
                </a:lnTo>
                <a:lnTo>
                  <a:pt x="36" y="36"/>
                </a:lnTo>
                <a:lnTo>
                  <a:pt x="615" y="36"/>
                </a:lnTo>
                <a:lnTo>
                  <a:pt x="615" y="245"/>
                </a:lnTo>
                <a:lnTo>
                  <a:pt x="633" y="245"/>
                </a:lnTo>
                <a:lnTo>
                  <a:pt x="633" y="227"/>
                </a:lnTo>
                <a:lnTo>
                  <a:pt x="633" y="245"/>
                </a:lnTo>
                <a:lnTo>
                  <a:pt x="650" y="245"/>
                </a:lnTo>
                <a:lnTo>
                  <a:pt x="650" y="18"/>
                </a:lnTo>
                <a:lnTo>
                  <a:pt x="633" y="0"/>
                </a:lnTo>
                <a:lnTo>
                  <a:pt x="18" y="0"/>
                </a:lnTo>
                <a:lnTo>
                  <a:pt x="0" y="18"/>
                </a:lnTo>
                <a:lnTo>
                  <a:pt x="0" y="245"/>
                </a:lnTo>
                <a:lnTo>
                  <a:pt x="18" y="262"/>
                </a:lnTo>
                <a:lnTo>
                  <a:pt x="633" y="262"/>
                </a:lnTo>
                <a:lnTo>
                  <a:pt x="650" y="245"/>
                </a:lnTo>
                <a:lnTo>
                  <a:pt x="633" y="245"/>
                </a:lnTo>
                <a:close/>
              </a:path>
            </a:pathLst>
          </a:custGeom>
          <a:solidFill>
            <a:srgbClr val="5E6060"/>
          </a:solidFill>
        </p:spPr>
        <p:txBody>
          <a:bodyPr vert="horz" lIns="91440" tIns="45720" rIns="91440" bIns="45720" anchor="ctr">
            <a:normAutofit fontScale="32500" lnSpcReduction="20000"/>
          </a:bodyPr>
          <a:lstStyle/>
          <a:p>
            <a:pPr marL="0" algn="ctr"/>
            <a:endParaRPr/>
          </a:p>
        </p:txBody>
      </p:sp>
      <p:sp>
        <p:nvSpPr>
          <p:cNvPr id="20" name="Freeform 20"/>
          <p:cNvSpPr/>
          <p:nvPr/>
        </p:nvSpPr>
        <p:spPr>
          <a:xfrm>
            <a:off x="4359057" y="2921623"/>
            <a:ext cx="3399923" cy="104238"/>
          </a:xfrm>
          <a:custGeom>
            <a:avLst/>
            <a:gdLst/>
            <a:ahLst/>
            <a:cxnLst/>
            <a:rect l="l" t="t" r="r" b="b"/>
            <a:pathLst>
              <a:path w="5612" h="163">
                <a:moveTo>
                  <a:pt x="5594" y="145"/>
                </a:moveTo>
                <a:lnTo>
                  <a:pt x="5594" y="127"/>
                </a:lnTo>
                <a:lnTo>
                  <a:pt x="36" y="127"/>
                </a:lnTo>
                <a:lnTo>
                  <a:pt x="36" y="35"/>
                </a:lnTo>
                <a:lnTo>
                  <a:pt x="5576" y="35"/>
                </a:lnTo>
                <a:lnTo>
                  <a:pt x="5576" y="145"/>
                </a:lnTo>
                <a:lnTo>
                  <a:pt x="5594" y="145"/>
                </a:lnTo>
                <a:lnTo>
                  <a:pt x="5594" y="127"/>
                </a:lnTo>
                <a:lnTo>
                  <a:pt x="5594" y="145"/>
                </a:lnTo>
                <a:lnTo>
                  <a:pt x="5612" y="145"/>
                </a:lnTo>
                <a:lnTo>
                  <a:pt x="5612" y="0"/>
                </a:lnTo>
                <a:lnTo>
                  <a:pt x="0" y="0"/>
                </a:lnTo>
                <a:lnTo>
                  <a:pt x="0" y="163"/>
                </a:lnTo>
                <a:lnTo>
                  <a:pt x="5612" y="163"/>
                </a:lnTo>
                <a:lnTo>
                  <a:pt x="5612" y="145"/>
                </a:lnTo>
                <a:lnTo>
                  <a:pt x="5594" y="145"/>
                </a:lnTo>
                <a:close/>
              </a:path>
            </a:pathLst>
          </a:custGeom>
          <a:solidFill>
            <a:srgbClr val="5E6060"/>
          </a:solidFill>
        </p:spPr>
        <p:txBody>
          <a:bodyPr vert="horz" lIns="91440" tIns="45720" rIns="91440" bIns="45720" anchor="ctr">
            <a:normAutofit fontScale="25000" lnSpcReduction="20000"/>
          </a:bodyPr>
          <a:lstStyle/>
          <a:p>
            <a:pPr marL="0" algn="ctr"/>
            <a:endParaRPr/>
          </a:p>
        </p:txBody>
      </p:sp>
      <p:grpSp>
        <p:nvGrpSpPr>
          <p:cNvPr id="21" name="Group 21"/>
          <p:cNvGrpSpPr/>
          <p:nvPr/>
        </p:nvGrpSpPr>
        <p:grpSpPr>
          <a:xfrm>
            <a:off x="4369962" y="1232727"/>
            <a:ext cx="3462930" cy="2079626"/>
            <a:chOff x="4369962" y="1232727"/>
            <a:chExt cx="3462930" cy="2079626"/>
          </a:xfrm>
        </p:grpSpPr>
        <p:sp>
          <p:nvSpPr>
            <p:cNvPr id="22" name="Freeform 22"/>
            <p:cNvSpPr/>
            <p:nvPr/>
          </p:nvSpPr>
          <p:spPr>
            <a:xfrm>
              <a:off x="4792227" y="2093483"/>
              <a:ext cx="170844" cy="195045"/>
            </a:xfrm>
            <a:custGeom>
              <a:avLst/>
              <a:gdLst/>
              <a:ahLst/>
              <a:cxnLst/>
              <a:rect l="l" t="t" r="r" b="b"/>
              <a:pathLst>
                <a:path w="447" h="483">
                  <a:moveTo>
                    <a:pt x="326" y="355"/>
                  </a:moveTo>
                  <a:cubicBezTo>
                    <a:pt x="311" y="355"/>
                    <a:pt x="298" y="351"/>
                    <a:pt x="288" y="344"/>
                  </a:cubicBezTo>
                  <a:cubicBezTo>
                    <a:pt x="278" y="336"/>
                    <a:pt x="272" y="325"/>
                    <a:pt x="269" y="309"/>
                  </a:cubicBezTo>
                  <a:cubicBezTo>
                    <a:pt x="257" y="325"/>
                    <a:pt x="245" y="336"/>
                    <a:pt x="231" y="343"/>
                  </a:cubicBezTo>
                  <a:cubicBezTo>
                    <a:pt x="217" y="350"/>
                    <a:pt x="203" y="354"/>
                    <a:pt x="187" y="354"/>
                  </a:cubicBezTo>
                  <a:cubicBezTo>
                    <a:pt x="175" y="354"/>
                    <a:pt x="164" y="352"/>
                    <a:pt x="155" y="347"/>
                  </a:cubicBezTo>
                  <a:cubicBezTo>
                    <a:pt x="146" y="343"/>
                    <a:pt x="139" y="337"/>
                    <a:pt x="133" y="330"/>
                  </a:cubicBezTo>
                  <a:cubicBezTo>
                    <a:pt x="127" y="323"/>
                    <a:pt x="123" y="314"/>
                    <a:pt x="120" y="304"/>
                  </a:cubicBezTo>
                  <a:cubicBezTo>
                    <a:pt x="117" y="294"/>
                    <a:pt x="115" y="283"/>
                    <a:pt x="115" y="271"/>
                  </a:cubicBezTo>
                  <a:cubicBezTo>
                    <a:pt x="115" y="254"/>
                    <a:pt x="119" y="237"/>
                    <a:pt x="125" y="219"/>
                  </a:cubicBezTo>
                  <a:cubicBezTo>
                    <a:pt x="132" y="202"/>
                    <a:pt x="141" y="186"/>
                    <a:pt x="154" y="172"/>
                  </a:cubicBezTo>
                  <a:cubicBezTo>
                    <a:pt x="167" y="158"/>
                    <a:pt x="183" y="147"/>
                    <a:pt x="203" y="138"/>
                  </a:cubicBezTo>
                  <a:cubicBezTo>
                    <a:pt x="222" y="129"/>
                    <a:pt x="244" y="125"/>
                    <a:pt x="269" y="125"/>
                  </a:cubicBezTo>
                  <a:cubicBezTo>
                    <a:pt x="283" y="125"/>
                    <a:pt x="295" y="126"/>
                    <a:pt x="306" y="128"/>
                  </a:cubicBezTo>
                  <a:cubicBezTo>
                    <a:pt x="316" y="130"/>
                    <a:pt x="326" y="133"/>
                    <a:pt x="335" y="137"/>
                  </a:cubicBezTo>
                  <a:cubicBezTo>
                    <a:pt x="307" y="246"/>
                    <a:pt x="307" y="246"/>
                    <a:pt x="307" y="246"/>
                  </a:cubicBezTo>
                  <a:cubicBezTo>
                    <a:pt x="303" y="261"/>
                    <a:pt x="301" y="273"/>
                    <a:pt x="301" y="283"/>
                  </a:cubicBezTo>
                  <a:cubicBezTo>
                    <a:pt x="301" y="292"/>
                    <a:pt x="303" y="299"/>
                    <a:pt x="306" y="305"/>
                  </a:cubicBezTo>
                  <a:cubicBezTo>
                    <a:pt x="308" y="310"/>
                    <a:pt x="312" y="313"/>
                    <a:pt x="317" y="315"/>
                  </a:cubicBezTo>
                  <a:cubicBezTo>
                    <a:pt x="323" y="317"/>
                    <a:pt x="328" y="318"/>
                    <a:pt x="334" y="318"/>
                  </a:cubicBezTo>
                  <a:cubicBezTo>
                    <a:pt x="344" y="318"/>
                    <a:pt x="353" y="315"/>
                    <a:pt x="362" y="310"/>
                  </a:cubicBezTo>
                  <a:cubicBezTo>
                    <a:pt x="370" y="304"/>
                    <a:pt x="378" y="296"/>
                    <a:pt x="384" y="286"/>
                  </a:cubicBezTo>
                  <a:cubicBezTo>
                    <a:pt x="391" y="276"/>
                    <a:pt x="396" y="264"/>
                    <a:pt x="400" y="250"/>
                  </a:cubicBezTo>
                  <a:cubicBezTo>
                    <a:pt x="404" y="236"/>
                    <a:pt x="406" y="220"/>
                    <a:pt x="406" y="203"/>
                  </a:cubicBezTo>
                  <a:cubicBezTo>
                    <a:pt x="406" y="175"/>
                    <a:pt x="401" y="151"/>
                    <a:pt x="392" y="130"/>
                  </a:cubicBezTo>
                  <a:cubicBezTo>
                    <a:pt x="384" y="110"/>
                    <a:pt x="372" y="93"/>
                    <a:pt x="356" y="79"/>
                  </a:cubicBezTo>
                  <a:cubicBezTo>
                    <a:pt x="341" y="65"/>
                    <a:pt x="323" y="55"/>
                    <a:pt x="302" y="48"/>
                  </a:cubicBezTo>
                  <a:cubicBezTo>
                    <a:pt x="281" y="41"/>
                    <a:pt x="258" y="37"/>
                    <a:pt x="234" y="37"/>
                  </a:cubicBezTo>
                  <a:cubicBezTo>
                    <a:pt x="207" y="37"/>
                    <a:pt x="182" y="42"/>
                    <a:pt x="158" y="53"/>
                  </a:cubicBezTo>
                  <a:cubicBezTo>
                    <a:pt x="135" y="63"/>
                    <a:pt x="115" y="77"/>
                    <a:pt x="97" y="95"/>
                  </a:cubicBezTo>
                  <a:cubicBezTo>
                    <a:pt x="80" y="113"/>
                    <a:pt x="66" y="134"/>
                    <a:pt x="56" y="158"/>
                  </a:cubicBezTo>
                  <a:cubicBezTo>
                    <a:pt x="46" y="183"/>
                    <a:pt x="41" y="210"/>
                    <a:pt x="41" y="238"/>
                  </a:cubicBezTo>
                  <a:cubicBezTo>
                    <a:pt x="41" y="272"/>
                    <a:pt x="47" y="302"/>
                    <a:pt x="57" y="328"/>
                  </a:cubicBezTo>
                  <a:cubicBezTo>
                    <a:pt x="68" y="354"/>
                    <a:pt x="83" y="375"/>
                    <a:pt x="101" y="392"/>
                  </a:cubicBezTo>
                  <a:cubicBezTo>
                    <a:pt x="119" y="410"/>
                    <a:pt x="141" y="423"/>
                    <a:pt x="166" y="432"/>
                  </a:cubicBezTo>
                  <a:cubicBezTo>
                    <a:pt x="191" y="440"/>
                    <a:pt x="218" y="445"/>
                    <a:pt x="246" y="445"/>
                  </a:cubicBezTo>
                  <a:cubicBezTo>
                    <a:pt x="277" y="445"/>
                    <a:pt x="304" y="441"/>
                    <a:pt x="327" y="435"/>
                  </a:cubicBezTo>
                  <a:cubicBezTo>
                    <a:pt x="351" y="428"/>
                    <a:pt x="371" y="420"/>
                    <a:pt x="387" y="410"/>
                  </a:cubicBezTo>
                  <a:cubicBezTo>
                    <a:pt x="391" y="408"/>
                    <a:pt x="395" y="407"/>
                    <a:pt x="398" y="408"/>
                  </a:cubicBezTo>
                  <a:cubicBezTo>
                    <a:pt x="401" y="409"/>
                    <a:pt x="404" y="411"/>
                    <a:pt x="405" y="415"/>
                  </a:cubicBezTo>
                  <a:cubicBezTo>
                    <a:pt x="413" y="436"/>
                    <a:pt x="413" y="436"/>
                    <a:pt x="413" y="436"/>
                  </a:cubicBezTo>
                  <a:cubicBezTo>
                    <a:pt x="392" y="450"/>
                    <a:pt x="367" y="462"/>
                    <a:pt x="340" y="470"/>
                  </a:cubicBezTo>
                  <a:cubicBezTo>
                    <a:pt x="312" y="478"/>
                    <a:pt x="281" y="483"/>
                    <a:pt x="246" y="483"/>
                  </a:cubicBezTo>
                  <a:cubicBezTo>
                    <a:pt x="223" y="483"/>
                    <a:pt x="201" y="480"/>
                    <a:pt x="179" y="475"/>
                  </a:cubicBezTo>
                  <a:cubicBezTo>
                    <a:pt x="158" y="470"/>
                    <a:pt x="138" y="463"/>
                    <a:pt x="120" y="453"/>
                  </a:cubicBezTo>
                  <a:cubicBezTo>
                    <a:pt x="102" y="444"/>
                    <a:pt x="85" y="432"/>
                    <a:pt x="70" y="418"/>
                  </a:cubicBezTo>
                  <a:cubicBezTo>
                    <a:pt x="55" y="404"/>
                    <a:pt x="43" y="388"/>
                    <a:pt x="32" y="370"/>
                  </a:cubicBezTo>
                  <a:cubicBezTo>
                    <a:pt x="22" y="352"/>
                    <a:pt x="14" y="332"/>
                    <a:pt x="8" y="310"/>
                  </a:cubicBezTo>
                  <a:cubicBezTo>
                    <a:pt x="2" y="288"/>
                    <a:pt x="0" y="264"/>
                    <a:pt x="0" y="238"/>
                  </a:cubicBezTo>
                  <a:cubicBezTo>
                    <a:pt x="0" y="217"/>
                    <a:pt x="2" y="196"/>
                    <a:pt x="8" y="175"/>
                  </a:cubicBezTo>
                  <a:cubicBezTo>
                    <a:pt x="13" y="155"/>
                    <a:pt x="21" y="136"/>
                    <a:pt x="31" y="118"/>
                  </a:cubicBezTo>
                  <a:cubicBezTo>
                    <a:pt x="41" y="101"/>
                    <a:pt x="53" y="85"/>
                    <a:pt x="67" y="70"/>
                  </a:cubicBezTo>
                  <a:cubicBezTo>
                    <a:pt x="82" y="56"/>
                    <a:pt x="97" y="43"/>
                    <a:pt x="115" y="33"/>
                  </a:cubicBezTo>
                  <a:cubicBezTo>
                    <a:pt x="132" y="22"/>
                    <a:pt x="151" y="14"/>
                    <a:pt x="171" y="8"/>
                  </a:cubicBezTo>
                  <a:cubicBezTo>
                    <a:pt x="191" y="3"/>
                    <a:pt x="212" y="0"/>
                    <a:pt x="234" y="0"/>
                  </a:cubicBezTo>
                  <a:cubicBezTo>
                    <a:pt x="252" y="0"/>
                    <a:pt x="270" y="2"/>
                    <a:pt x="288" y="6"/>
                  </a:cubicBezTo>
                  <a:cubicBezTo>
                    <a:pt x="306" y="10"/>
                    <a:pt x="323" y="16"/>
                    <a:pt x="338" y="24"/>
                  </a:cubicBezTo>
                  <a:cubicBezTo>
                    <a:pt x="354" y="32"/>
                    <a:pt x="369" y="41"/>
                    <a:pt x="382" y="53"/>
                  </a:cubicBezTo>
                  <a:cubicBezTo>
                    <a:pt x="395" y="65"/>
                    <a:pt x="407" y="78"/>
                    <a:pt x="416" y="93"/>
                  </a:cubicBezTo>
                  <a:cubicBezTo>
                    <a:pt x="426" y="108"/>
                    <a:pt x="434" y="125"/>
                    <a:pt x="439" y="143"/>
                  </a:cubicBezTo>
                  <a:cubicBezTo>
                    <a:pt x="444" y="161"/>
                    <a:pt x="447" y="181"/>
                    <a:pt x="447" y="203"/>
                  </a:cubicBezTo>
                  <a:cubicBezTo>
                    <a:pt x="447" y="225"/>
                    <a:pt x="444" y="245"/>
                    <a:pt x="438" y="263"/>
                  </a:cubicBezTo>
                  <a:cubicBezTo>
                    <a:pt x="431" y="282"/>
                    <a:pt x="423" y="298"/>
                    <a:pt x="412" y="311"/>
                  </a:cubicBezTo>
                  <a:cubicBezTo>
                    <a:pt x="401" y="325"/>
                    <a:pt x="389" y="336"/>
                    <a:pt x="374" y="343"/>
                  </a:cubicBezTo>
                  <a:cubicBezTo>
                    <a:pt x="359" y="351"/>
                    <a:pt x="343" y="355"/>
                    <a:pt x="326" y="355"/>
                  </a:cubicBezTo>
                  <a:close/>
                  <a:moveTo>
                    <a:pt x="198" y="316"/>
                  </a:moveTo>
                  <a:cubicBezTo>
                    <a:pt x="204" y="316"/>
                    <a:pt x="210" y="315"/>
                    <a:pt x="217" y="313"/>
                  </a:cubicBezTo>
                  <a:cubicBezTo>
                    <a:pt x="223" y="311"/>
                    <a:pt x="229" y="308"/>
                    <a:pt x="234" y="303"/>
                  </a:cubicBezTo>
                  <a:cubicBezTo>
                    <a:pt x="240" y="298"/>
                    <a:pt x="245" y="291"/>
                    <a:pt x="250" y="283"/>
                  </a:cubicBezTo>
                  <a:cubicBezTo>
                    <a:pt x="255" y="275"/>
                    <a:pt x="259" y="265"/>
                    <a:pt x="262" y="252"/>
                  </a:cubicBezTo>
                  <a:cubicBezTo>
                    <a:pt x="285" y="164"/>
                    <a:pt x="285" y="164"/>
                    <a:pt x="285" y="164"/>
                  </a:cubicBezTo>
                  <a:cubicBezTo>
                    <a:pt x="277" y="162"/>
                    <a:pt x="269" y="161"/>
                    <a:pt x="260" y="161"/>
                  </a:cubicBezTo>
                  <a:cubicBezTo>
                    <a:pt x="246" y="161"/>
                    <a:pt x="232" y="164"/>
                    <a:pt x="220" y="170"/>
                  </a:cubicBezTo>
                  <a:cubicBezTo>
                    <a:pt x="208" y="177"/>
                    <a:pt x="197" y="185"/>
                    <a:pt x="188" y="195"/>
                  </a:cubicBezTo>
                  <a:cubicBezTo>
                    <a:pt x="180" y="205"/>
                    <a:pt x="173" y="217"/>
                    <a:pt x="168" y="230"/>
                  </a:cubicBezTo>
                  <a:cubicBezTo>
                    <a:pt x="163" y="243"/>
                    <a:pt x="160" y="256"/>
                    <a:pt x="160" y="270"/>
                  </a:cubicBezTo>
                  <a:cubicBezTo>
                    <a:pt x="160" y="284"/>
                    <a:pt x="163" y="295"/>
                    <a:pt x="170" y="303"/>
                  </a:cubicBezTo>
                  <a:cubicBezTo>
                    <a:pt x="176" y="312"/>
                    <a:pt x="186" y="316"/>
                    <a:pt x="198" y="316"/>
                  </a:cubicBezTo>
                  <a:close/>
                </a:path>
              </a:pathLst>
            </a:custGeom>
            <a:solidFill>
              <a:srgbClr val="5E6060"/>
            </a:solidFill>
          </p:spPr>
          <p:txBody>
            <a:bodyPr vert="horz" lIns="91440" tIns="45720" rIns="91440" bIns="45720" anchor="ctr">
              <a:normAutofit fontScale="40000" lnSpcReduction="20000"/>
            </a:bodyPr>
            <a:lstStyle/>
            <a:p>
              <a:pPr marL="0" algn="ctr"/>
              <a:endParaRPr/>
            </a:p>
          </p:txBody>
        </p:sp>
        <p:sp>
          <p:nvSpPr>
            <p:cNvPr id="23" name="Freeform 23"/>
            <p:cNvSpPr/>
            <p:nvPr/>
          </p:nvSpPr>
          <p:spPr>
            <a:xfrm>
              <a:off x="7430619" y="1666302"/>
              <a:ext cx="101174" cy="106795"/>
            </a:xfrm>
            <a:custGeom>
              <a:avLst/>
              <a:gdLst/>
              <a:ahLst/>
              <a:cxnLst/>
              <a:rect l="l" t="t" r="r" b="b"/>
              <a:pathLst>
                <a:path w="264" h="265">
                  <a:moveTo>
                    <a:pt x="132" y="246"/>
                  </a:moveTo>
                  <a:cubicBezTo>
                    <a:pt x="132" y="227"/>
                    <a:pt x="132" y="227"/>
                    <a:pt x="132" y="227"/>
                  </a:cubicBezTo>
                  <a:cubicBezTo>
                    <a:pt x="106" y="227"/>
                    <a:pt x="82" y="217"/>
                    <a:pt x="65" y="200"/>
                  </a:cubicBezTo>
                  <a:cubicBezTo>
                    <a:pt x="48" y="182"/>
                    <a:pt x="37" y="159"/>
                    <a:pt x="37" y="133"/>
                  </a:cubicBezTo>
                  <a:cubicBezTo>
                    <a:pt x="37" y="107"/>
                    <a:pt x="48" y="83"/>
                    <a:pt x="65" y="66"/>
                  </a:cubicBezTo>
                  <a:cubicBezTo>
                    <a:pt x="82" y="49"/>
                    <a:pt x="106" y="38"/>
                    <a:pt x="132" y="38"/>
                  </a:cubicBezTo>
                  <a:cubicBezTo>
                    <a:pt x="158" y="38"/>
                    <a:pt x="182" y="49"/>
                    <a:pt x="199" y="66"/>
                  </a:cubicBezTo>
                  <a:cubicBezTo>
                    <a:pt x="216" y="83"/>
                    <a:pt x="227" y="107"/>
                    <a:pt x="227" y="133"/>
                  </a:cubicBezTo>
                  <a:cubicBezTo>
                    <a:pt x="227" y="159"/>
                    <a:pt x="216" y="182"/>
                    <a:pt x="199" y="200"/>
                  </a:cubicBezTo>
                  <a:cubicBezTo>
                    <a:pt x="182" y="217"/>
                    <a:pt x="158" y="227"/>
                    <a:pt x="132" y="227"/>
                  </a:cubicBezTo>
                  <a:cubicBezTo>
                    <a:pt x="132" y="246"/>
                    <a:pt x="132" y="246"/>
                    <a:pt x="132" y="246"/>
                  </a:cubicBezTo>
                  <a:cubicBezTo>
                    <a:pt x="132" y="265"/>
                    <a:pt x="132" y="265"/>
                    <a:pt x="132" y="265"/>
                  </a:cubicBezTo>
                  <a:cubicBezTo>
                    <a:pt x="169" y="265"/>
                    <a:pt x="202" y="250"/>
                    <a:pt x="226" y="226"/>
                  </a:cubicBezTo>
                  <a:cubicBezTo>
                    <a:pt x="250" y="202"/>
                    <a:pt x="264" y="169"/>
                    <a:pt x="264" y="133"/>
                  </a:cubicBezTo>
                  <a:cubicBezTo>
                    <a:pt x="264" y="96"/>
                    <a:pt x="250" y="63"/>
                    <a:pt x="226" y="39"/>
                  </a:cubicBezTo>
                  <a:cubicBezTo>
                    <a:pt x="202" y="15"/>
                    <a:pt x="169" y="0"/>
                    <a:pt x="132" y="0"/>
                  </a:cubicBezTo>
                  <a:cubicBezTo>
                    <a:pt x="96" y="0"/>
                    <a:pt x="62" y="15"/>
                    <a:pt x="39" y="39"/>
                  </a:cubicBezTo>
                  <a:cubicBezTo>
                    <a:pt x="15" y="63"/>
                    <a:pt x="0" y="96"/>
                    <a:pt x="0" y="133"/>
                  </a:cubicBezTo>
                  <a:cubicBezTo>
                    <a:pt x="0" y="169"/>
                    <a:pt x="15" y="202"/>
                    <a:pt x="39" y="226"/>
                  </a:cubicBezTo>
                  <a:cubicBezTo>
                    <a:pt x="62" y="250"/>
                    <a:pt x="96" y="265"/>
                    <a:pt x="132" y="265"/>
                  </a:cubicBezTo>
                  <a:lnTo>
                    <a:pt x="132" y="246"/>
                  </a:lnTo>
                  <a:close/>
                </a:path>
              </a:pathLst>
            </a:custGeom>
            <a:solidFill>
              <a:srgbClr val="5E6060"/>
            </a:solidFill>
          </p:spPr>
          <p:txBody>
            <a:bodyPr vert="horz" lIns="91440" tIns="45720" rIns="91440" bIns="45720" anchor="ctr">
              <a:normAutofit fontScale="25000" lnSpcReduction="20000"/>
            </a:bodyPr>
            <a:lstStyle/>
            <a:p>
              <a:pPr marL="0" algn="ctr"/>
              <a:endParaRPr/>
            </a:p>
          </p:txBody>
        </p:sp>
        <p:sp>
          <p:nvSpPr>
            <p:cNvPr id="24" name="Freeform 24"/>
            <p:cNvSpPr/>
            <p:nvPr/>
          </p:nvSpPr>
          <p:spPr>
            <a:xfrm>
              <a:off x="5086054" y="2467585"/>
              <a:ext cx="1958651" cy="250681"/>
            </a:xfrm>
            <a:custGeom>
              <a:avLst/>
              <a:gdLst/>
              <a:ahLst/>
              <a:cxnLst/>
              <a:rect l="l" t="t" r="r" b="b"/>
              <a:pathLst>
                <a:path w="5126" h="622">
                  <a:moveTo>
                    <a:pt x="0" y="368"/>
                  </a:moveTo>
                  <a:cubicBezTo>
                    <a:pt x="0" y="508"/>
                    <a:pt x="113" y="622"/>
                    <a:pt x="254" y="622"/>
                  </a:cubicBezTo>
                  <a:cubicBezTo>
                    <a:pt x="4872" y="622"/>
                    <a:pt x="4872" y="622"/>
                    <a:pt x="4872" y="622"/>
                  </a:cubicBezTo>
                  <a:cubicBezTo>
                    <a:pt x="5012" y="622"/>
                    <a:pt x="5126" y="508"/>
                    <a:pt x="5126" y="368"/>
                  </a:cubicBezTo>
                  <a:cubicBezTo>
                    <a:pt x="5126" y="0"/>
                    <a:pt x="5126" y="0"/>
                    <a:pt x="5126" y="0"/>
                  </a:cubicBezTo>
                  <a:cubicBezTo>
                    <a:pt x="0" y="0"/>
                    <a:pt x="0" y="0"/>
                    <a:pt x="0" y="0"/>
                  </a:cubicBezTo>
                  <a:cubicBezTo>
                    <a:pt x="0" y="368"/>
                    <a:pt x="0" y="368"/>
                    <a:pt x="0" y="368"/>
                  </a:cubicBezTo>
                </a:path>
              </a:pathLst>
            </a:custGeom>
            <a:solidFill>
              <a:srgbClr val="FFFFFF"/>
            </a:solidFill>
          </p:spPr>
          <p:txBody>
            <a:bodyPr vert="horz" lIns="91440" tIns="45720" rIns="91440" bIns="45720" anchor="ctr">
              <a:normAutofit fontScale="62500" lnSpcReduction="20000"/>
            </a:bodyPr>
            <a:lstStyle/>
            <a:p>
              <a:pPr marL="0" algn="ctr"/>
              <a:endParaRPr/>
            </a:p>
          </p:txBody>
        </p:sp>
        <p:sp>
          <p:nvSpPr>
            <p:cNvPr id="25" name="Freeform 25"/>
            <p:cNvSpPr/>
            <p:nvPr/>
          </p:nvSpPr>
          <p:spPr>
            <a:xfrm>
              <a:off x="5075149" y="2456074"/>
              <a:ext cx="1980462" cy="273703"/>
            </a:xfrm>
            <a:custGeom>
              <a:avLst/>
              <a:gdLst/>
              <a:ahLst/>
              <a:cxnLst/>
              <a:rect l="l" t="t" r="r" b="b"/>
              <a:pathLst>
                <a:path w="5183" h="678">
                  <a:moveTo>
                    <a:pt x="29" y="396"/>
                  </a:moveTo>
                  <a:cubicBezTo>
                    <a:pt x="0" y="396"/>
                    <a:pt x="0" y="396"/>
                    <a:pt x="0" y="396"/>
                  </a:cubicBezTo>
                  <a:cubicBezTo>
                    <a:pt x="0" y="435"/>
                    <a:pt x="8" y="472"/>
                    <a:pt x="23" y="506"/>
                  </a:cubicBezTo>
                  <a:cubicBezTo>
                    <a:pt x="44" y="556"/>
                    <a:pt x="80" y="599"/>
                    <a:pt x="125" y="630"/>
                  </a:cubicBezTo>
                  <a:cubicBezTo>
                    <a:pt x="170" y="660"/>
                    <a:pt x="224" y="678"/>
                    <a:pt x="283" y="678"/>
                  </a:cubicBezTo>
                  <a:cubicBezTo>
                    <a:pt x="4901" y="678"/>
                    <a:pt x="4901" y="678"/>
                    <a:pt x="4901" y="678"/>
                  </a:cubicBezTo>
                  <a:cubicBezTo>
                    <a:pt x="4939" y="678"/>
                    <a:pt x="4977" y="670"/>
                    <a:pt x="5010" y="656"/>
                  </a:cubicBezTo>
                  <a:cubicBezTo>
                    <a:pt x="5061" y="634"/>
                    <a:pt x="5104" y="599"/>
                    <a:pt x="5135" y="554"/>
                  </a:cubicBezTo>
                  <a:cubicBezTo>
                    <a:pt x="5165" y="509"/>
                    <a:pt x="5183" y="454"/>
                    <a:pt x="5183" y="396"/>
                  </a:cubicBezTo>
                  <a:cubicBezTo>
                    <a:pt x="5183" y="28"/>
                    <a:pt x="5183" y="28"/>
                    <a:pt x="5183" y="28"/>
                  </a:cubicBezTo>
                  <a:cubicBezTo>
                    <a:pt x="5155" y="0"/>
                    <a:pt x="5155" y="0"/>
                    <a:pt x="5155" y="0"/>
                  </a:cubicBezTo>
                  <a:cubicBezTo>
                    <a:pt x="29" y="0"/>
                    <a:pt x="29" y="0"/>
                    <a:pt x="29" y="0"/>
                  </a:cubicBezTo>
                  <a:cubicBezTo>
                    <a:pt x="0" y="28"/>
                    <a:pt x="0" y="28"/>
                    <a:pt x="0" y="28"/>
                  </a:cubicBezTo>
                  <a:cubicBezTo>
                    <a:pt x="0" y="396"/>
                    <a:pt x="0" y="396"/>
                    <a:pt x="0" y="396"/>
                  </a:cubicBezTo>
                  <a:cubicBezTo>
                    <a:pt x="29" y="396"/>
                    <a:pt x="29" y="396"/>
                    <a:pt x="29" y="396"/>
                  </a:cubicBezTo>
                  <a:cubicBezTo>
                    <a:pt x="57" y="396"/>
                    <a:pt x="57" y="396"/>
                    <a:pt x="57" y="396"/>
                  </a:cubicBezTo>
                  <a:cubicBezTo>
                    <a:pt x="57" y="57"/>
                    <a:pt x="57" y="57"/>
                    <a:pt x="57" y="57"/>
                  </a:cubicBezTo>
                  <a:cubicBezTo>
                    <a:pt x="5126" y="57"/>
                    <a:pt x="5126" y="57"/>
                    <a:pt x="5126" y="57"/>
                  </a:cubicBezTo>
                  <a:cubicBezTo>
                    <a:pt x="5126" y="396"/>
                    <a:pt x="5126" y="396"/>
                    <a:pt x="5126" y="396"/>
                  </a:cubicBezTo>
                  <a:cubicBezTo>
                    <a:pt x="5126" y="427"/>
                    <a:pt x="5120" y="457"/>
                    <a:pt x="5109" y="484"/>
                  </a:cubicBezTo>
                  <a:cubicBezTo>
                    <a:pt x="5091" y="524"/>
                    <a:pt x="5063" y="559"/>
                    <a:pt x="5027" y="583"/>
                  </a:cubicBezTo>
                  <a:cubicBezTo>
                    <a:pt x="4991" y="607"/>
                    <a:pt x="4947" y="621"/>
                    <a:pt x="4901" y="621"/>
                  </a:cubicBezTo>
                  <a:cubicBezTo>
                    <a:pt x="283" y="621"/>
                    <a:pt x="283" y="621"/>
                    <a:pt x="283" y="621"/>
                  </a:cubicBezTo>
                  <a:cubicBezTo>
                    <a:pt x="251" y="621"/>
                    <a:pt x="222" y="615"/>
                    <a:pt x="195" y="604"/>
                  </a:cubicBezTo>
                  <a:cubicBezTo>
                    <a:pt x="154" y="587"/>
                    <a:pt x="120" y="558"/>
                    <a:pt x="95" y="522"/>
                  </a:cubicBezTo>
                  <a:cubicBezTo>
                    <a:pt x="71" y="486"/>
                    <a:pt x="57" y="443"/>
                    <a:pt x="57" y="396"/>
                  </a:cubicBezTo>
                  <a:cubicBezTo>
                    <a:pt x="29" y="396"/>
                    <a:pt x="29" y="396"/>
                    <a:pt x="29" y="396"/>
                  </a:cubicBezTo>
                </a:path>
              </a:pathLst>
            </a:custGeom>
            <a:solidFill>
              <a:srgbClr val="5E6060"/>
            </a:solidFill>
          </p:spPr>
          <p:txBody>
            <a:bodyPr vert="horz" lIns="91440" tIns="45720" rIns="91440" bIns="45720" anchor="ctr">
              <a:normAutofit fontScale="77500" lnSpcReduction="20000"/>
            </a:bodyPr>
            <a:lstStyle/>
            <a:p>
              <a:pPr marL="0" algn="ctr"/>
              <a:endParaRPr/>
            </a:p>
          </p:txBody>
        </p:sp>
        <p:sp>
          <p:nvSpPr>
            <p:cNvPr id="26" name="Freeform 26"/>
            <p:cNvSpPr/>
            <p:nvPr/>
          </p:nvSpPr>
          <p:spPr>
            <a:xfrm>
              <a:off x="5086054" y="1244237"/>
              <a:ext cx="1958651" cy="1229102"/>
            </a:xfrm>
            <a:custGeom>
              <a:avLst/>
              <a:gdLst/>
              <a:ahLst/>
              <a:cxnLst/>
              <a:rect l="l" t="t" r="r" b="b"/>
              <a:pathLst>
                <a:path w="5126" h="3048">
                  <a:moveTo>
                    <a:pt x="4872" y="0"/>
                  </a:moveTo>
                  <a:cubicBezTo>
                    <a:pt x="254" y="0"/>
                    <a:pt x="254" y="0"/>
                    <a:pt x="254" y="0"/>
                  </a:cubicBezTo>
                  <a:cubicBezTo>
                    <a:pt x="113" y="0"/>
                    <a:pt x="0" y="114"/>
                    <a:pt x="0" y="254"/>
                  </a:cubicBezTo>
                  <a:cubicBezTo>
                    <a:pt x="0" y="3048"/>
                    <a:pt x="0" y="3048"/>
                    <a:pt x="0" y="3048"/>
                  </a:cubicBezTo>
                  <a:cubicBezTo>
                    <a:pt x="5126" y="3048"/>
                    <a:pt x="5126" y="3048"/>
                    <a:pt x="5126" y="3048"/>
                  </a:cubicBezTo>
                  <a:cubicBezTo>
                    <a:pt x="5126" y="254"/>
                    <a:pt x="5126" y="254"/>
                    <a:pt x="5126" y="254"/>
                  </a:cubicBezTo>
                  <a:cubicBezTo>
                    <a:pt x="5126" y="114"/>
                    <a:pt x="5012" y="0"/>
                    <a:pt x="4872" y="0"/>
                  </a:cubicBezTo>
                </a:path>
              </a:pathLst>
            </a:custGeom>
            <a:solidFill>
              <a:srgbClr val="D8D8D8"/>
            </a:solidFill>
          </p:spPr>
          <p:txBody>
            <a:bodyPr vert="horz" lIns="91440" tIns="45720" rIns="91440" bIns="45720" anchor="ctr">
              <a:normAutofit/>
            </a:bodyPr>
            <a:lstStyle/>
            <a:p>
              <a:pPr marL="0" algn="ctr"/>
              <a:endParaRPr/>
            </a:p>
          </p:txBody>
        </p:sp>
        <p:sp>
          <p:nvSpPr>
            <p:cNvPr id="27" name="Freeform 27"/>
            <p:cNvSpPr/>
            <p:nvPr/>
          </p:nvSpPr>
          <p:spPr>
            <a:xfrm>
              <a:off x="5075149" y="1232727"/>
              <a:ext cx="1980462" cy="1252124"/>
            </a:xfrm>
            <a:custGeom>
              <a:avLst/>
              <a:gdLst/>
              <a:ahLst/>
              <a:cxnLst/>
              <a:rect l="l" t="t" r="r" b="b"/>
              <a:pathLst>
                <a:path w="5183" h="3104">
                  <a:moveTo>
                    <a:pt x="4901" y="28"/>
                  </a:moveTo>
                  <a:cubicBezTo>
                    <a:pt x="4901" y="0"/>
                    <a:pt x="4901" y="0"/>
                    <a:pt x="4901" y="0"/>
                  </a:cubicBezTo>
                  <a:cubicBezTo>
                    <a:pt x="283" y="0"/>
                    <a:pt x="283" y="0"/>
                    <a:pt x="283" y="0"/>
                  </a:cubicBezTo>
                  <a:cubicBezTo>
                    <a:pt x="244" y="0"/>
                    <a:pt x="207" y="8"/>
                    <a:pt x="173" y="22"/>
                  </a:cubicBezTo>
                  <a:cubicBezTo>
                    <a:pt x="122" y="44"/>
                    <a:pt x="79" y="79"/>
                    <a:pt x="49" y="124"/>
                  </a:cubicBezTo>
                  <a:cubicBezTo>
                    <a:pt x="18" y="169"/>
                    <a:pt x="0" y="224"/>
                    <a:pt x="0" y="282"/>
                  </a:cubicBezTo>
                  <a:cubicBezTo>
                    <a:pt x="0" y="3076"/>
                    <a:pt x="0" y="3076"/>
                    <a:pt x="0" y="3076"/>
                  </a:cubicBezTo>
                  <a:cubicBezTo>
                    <a:pt x="29" y="3104"/>
                    <a:pt x="29" y="3104"/>
                    <a:pt x="29" y="3104"/>
                  </a:cubicBezTo>
                  <a:cubicBezTo>
                    <a:pt x="5155" y="3104"/>
                    <a:pt x="5155" y="3104"/>
                    <a:pt x="5155" y="3104"/>
                  </a:cubicBezTo>
                  <a:cubicBezTo>
                    <a:pt x="5183" y="3076"/>
                    <a:pt x="5183" y="3076"/>
                    <a:pt x="5183" y="3076"/>
                  </a:cubicBezTo>
                  <a:cubicBezTo>
                    <a:pt x="5183" y="282"/>
                    <a:pt x="5183" y="282"/>
                    <a:pt x="5183" y="282"/>
                  </a:cubicBezTo>
                  <a:cubicBezTo>
                    <a:pt x="5183" y="243"/>
                    <a:pt x="5175" y="206"/>
                    <a:pt x="5161" y="172"/>
                  </a:cubicBezTo>
                  <a:cubicBezTo>
                    <a:pt x="5139" y="122"/>
                    <a:pt x="5103" y="79"/>
                    <a:pt x="5058" y="48"/>
                  </a:cubicBezTo>
                  <a:cubicBezTo>
                    <a:pt x="5013" y="18"/>
                    <a:pt x="4959" y="0"/>
                    <a:pt x="4901" y="0"/>
                  </a:cubicBezTo>
                  <a:cubicBezTo>
                    <a:pt x="4901" y="28"/>
                    <a:pt x="4901" y="28"/>
                    <a:pt x="4901" y="28"/>
                  </a:cubicBezTo>
                  <a:cubicBezTo>
                    <a:pt x="4901" y="57"/>
                    <a:pt x="4901" y="57"/>
                    <a:pt x="4901" y="57"/>
                  </a:cubicBezTo>
                  <a:cubicBezTo>
                    <a:pt x="4932" y="57"/>
                    <a:pt x="4961" y="63"/>
                    <a:pt x="4988" y="74"/>
                  </a:cubicBezTo>
                  <a:cubicBezTo>
                    <a:pt x="5029" y="91"/>
                    <a:pt x="5063" y="120"/>
                    <a:pt x="5088" y="156"/>
                  </a:cubicBezTo>
                  <a:cubicBezTo>
                    <a:pt x="5112" y="192"/>
                    <a:pt x="5126" y="235"/>
                    <a:pt x="5126" y="282"/>
                  </a:cubicBezTo>
                  <a:cubicBezTo>
                    <a:pt x="5126" y="3047"/>
                    <a:pt x="5126" y="3047"/>
                    <a:pt x="5126" y="3047"/>
                  </a:cubicBezTo>
                  <a:cubicBezTo>
                    <a:pt x="57" y="3047"/>
                    <a:pt x="57" y="3047"/>
                    <a:pt x="57" y="3047"/>
                  </a:cubicBezTo>
                  <a:cubicBezTo>
                    <a:pt x="57" y="282"/>
                    <a:pt x="57" y="282"/>
                    <a:pt x="57" y="282"/>
                  </a:cubicBezTo>
                  <a:cubicBezTo>
                    <a:pt x="57" y="251"/>
                    <a:pt x="63" y="221"/>
                    <a:pt x="75" y="194"/>
                  </a:cubicBezTo>
                  <a:cubicBezTo>
                    <a:pt x="92" y="154"/>
                    <a:pt x="120" y="119"/>
                    <a:pt x="156" y="95"/>
                  </a:cubicBezTo>
                  <a:cubicBezTo>
                    <a:pt x="192" y="71"/>
                    <a:pt x="236" y="57"/>
                    <a:pt x="283" y="57"/>
                  </a:cubicBezTo>
                  <a:cubicBezTo>
                    <a:pt x="4901" y="57"/>
                    <a:pt x="4901" y="57"/>
                    <a:pt x="4901" y="57"/>
                  </a:cubicBezTo>
                  <a:cubicBezTo>
                    <a:pt x="4901" y="28"/>
                    <a:pt x="4901" y="28"/>
                    <a:pt x="4901" y="28"/>
                  </a:cubicBezTo>
                </a:path>
              </a:pathLst>
            </a:custGeom>
            <a:solidFill>
              <a:srgbClr val="5E6060"/>
            </a:solidFill>
          </p:spPr>
          <p:txBody>
            <a:bodyPr vert="horz" lIns="91440" tIns="45720" rIns="91440" bIns="45720" anchor="ctr">
              <a:normAutofit/>
            </a:bodyPr>
            <a:lstStyle/>
            <a:p>
              <a:pPr marL="0" algn="ctr"/>
              <a:endParaRPr/>
            </a:p>
          </p:txBody>
        </p:sp>
        <p:sp>
          <p:nvSpPr>
            <p:cNvPr id="28" name="Freeform 28"/>
            <p:cNvSpPr/>
            <p:nvPr/>
          </p:nvSpPr>
          <p:spPr>
            <a:xfrm>
              <a:off x="5973597" y="2581414"/>
              <a:ext cx="204165" cy="23022"/>
            </a:xfrm>
            <a:custGeom>
              <a:avLst/>
              <a:gdLst/>
              <a:ahLst/>
              <a:cxnLst/>
              <a:rect l="l" t="t" r="r" b="b"/>
              <a:pathLst>
                <a:path w="534" h="56">
                  <a:moveTo>
                    <a:pt x="28" y="56"/>
                  </a:moveTo>
                  <a:cubicBezTo>
                    <a:pt x="506" y="56"/>
                    <a:pt x="506" y="56"/>
                    <a:pt x="506" y="56"/>
                  </a:cubicBezTo>
                  <a:cubicBezTo>
                    <a:pt x="522" y="56"/>
                    <a:pt x="534" y="44"/>
                    <a:pt x="534" y="28"/>
                  </a:cubicBezTo>
                  <a:cubicBezTo>
                    <a:pt x="534" y="13"/>
                    <a:pt x="522" y="0"/>
                    <a:pt x="506" y="0"/>
                  </a:cubicBezTo>
                  <a:cubicBezTo>
                    <a:pt x="28" y="0"/>
                    <a:pt x="28" y="0"/>
                    <a:pt x="28" y="0"/>
                  </a:cubicBezTo>
                  <a:cubicBezTo>
                    <a:pt x="12" y="0"/>
                    <a:pt x="0" y="13"/>
                    <a:pt x="0" y="28"/>
                  </a:cubicBezTo>
                  <a:cubicBezTo>
                    <a:pt x="0" y="44"/>
                    <a:pt x="12" y="56"/>
                    <a:pt x="28" y="56"/>
                  </a:cubicBezTo>
                </a:path>
              </a:pathLst>
            </a:custGeom>
            <a:solidFill>
              <a:srgbClr val="5E6060"/>
            </a:solidFill>
          </p:spPr>
          <p:txBody>
            <a:bodyPr vert="horz" lIns="91440" tIns="45720" rIns="91440" bIns="45720" anchor="ctr">
              <a:normAutofit fontScale="25000" lnSpcReduction="20000"/>
            </a:bodyPr>
            <a:lstStyle/>
            <a:p>
              <a:pPr marL="0" algn="ctr"/>
              <a:endParaRPr/>
            </a:p>
          </p:txBody>
        </p:sp>
        <p:sp>
          <p:nvSpPr>
            <p:cNvPr id="29" name="Freeform 29"/>
            <p:cNvSpPr/>
            <p:nvPr/>
          </p:nvSpPr>
          <p:spPr>
            <a:xfrm>
              <a:off x="5811840" y="2718265"/>
              <a:ext cx="513745" cy="214870"/>
            </a:xfrm>
            <a:custGeom>
              <a:avLst/>
              <a:gdLst/>
              <a:ahLst/>
              <a:cxnLst/>
              <a:rect l="l" t="t" r="r" b="b"/>
              <a:pathLst>
                <a:path w="848" h="336">
                  <a:moveTo>
                    <a:pt x="848" y="336"/>
                  </a:moveTo>
                  <a:lnTo>
                    <a:pt x="0" y="336"/>
                  </a:lnTo>
                  <a:lnTo>
                    <a:pt x="95" y="0"/>
                  </a:lnTo>
                  <a:lnTo>
                    <a:pt x="753" y="0"/>
                  </a:lnTo>
                  <a:lnTo>
                    <a:pt x="848" y="336"/>
                  </a:lnTo>
                  <a:close/>
                </a:path>
              </a:pathLst>
            </a:custGeom>
            <a:solidFill>
              <a:srgbClr val="ECECEC"/>
            </a:solidFill>
          </p:spPr>
          <p:txBody>
            <a:bodyPr vert="horz" lIns="91440" tIns="45720" rIns="91440" bIns="45720" anchor="ctr">
              <a:normAutofit fontScale="47500" lnSpcReduction="20000"/>
            </a:bodyPr>
            <a:lstStyle/>
            <a:p>
              <a:pPr marL="0" algn="ctr"/>
              <a:endParaRPr/>
            </a:p>
          </p:txBody>
        </p:sp>
        <p:sp>
          <p:nvSpPr>
            <p:cNvPr id="30" name="Freeform 30"/>
            <p:cNvSpPr/>
            <p:nvPr/>
          </p:nvSpPr>
          <p:spPr>
            <a:xfrm>
              <a:off x="5811840" y="2718265"/>
              <a:ext cx="513745" cy="214870"/>
            </a:xfrm>
            <a:custGeom>
              <a:avLst/>
              <a:gdLst/>
              <a:ahLst/>
              <a:cxnLst/>
              <a:rect l="l" t="t" r="r" b="b"/>
              <a:pathLst>
                <a:path w="848" h="336">
                  <a:moveTo>
                    <a:pt x="848" y="336"/>
                  </a:moveTo>
                  <a:lnTo>
                    <a:pt x="0" y="336"/>
                  </a:lnTo>
                  <a:lnTo>
                    <a:pt x="95" y="0"/>
                  </a:lnTo>
                  <a:lnTo>
                    <a:pt x="753" y="0"/>
                  </a:lnTo>
                  <a:lnTo>
                    <a:pt x="848" y="336"/>
                  </a:lnTo>
                </a:path>
              </a:pathLst>
            </a:custGeom>
            <a:noFill/>
          </p:spPr>
          <p:txBody>
            <a:bodyPr vert="horz" lIns="91440" tIns="45720" rIns="91440" bIns="45720" anchor="ctr">
              <a:normAutofit fontScale="47500" lnSpcReduction="20000"/>
            </a:bodyPr>
            <a:lstStyle/>
            <a:p>
              <a:pPr marL="0" algn="ctr"/>
              <a:endParaRPr/>
            </a:p>
          </p:txBody>
        </p:sp>
        <p:sp>
          <p:nvSpPr>
            <p:cNvPr id="31" name="Freeform 31"/>
            <p:cNvSpPr/>
            <p:nvPr/>
          </p:nvSpPr>
          <p:spPr>
            <a:xfrm>
              <a:off x="5801541" y="2706755"/>
              <a:ext cx="534343" cy="237252"/>
            </a:xfrm>
            <a:custGeom>
              <a:avLst/>
              <a:gdLst/>
              <a:ahLst/>
              <a:cxnLst/>
              <a:rect l="l" t="t" r="r" b="b"/>
              <a:pathLst>
                <a:path w="882" h="371">
                  <a:moveTo>
                    <a:pt x="865" y="354"/>
                  </a:moveTo>
                  <a:lnTo>
                    <a:pt x="865" y="336"/>
                  </a:lnTo>
                  <a:lnTo>
                    <a:pt x="40" y="336"/>
                  </a:lnTo>
                  <a:lnTo>
                    <a:pt x="125" y="36"/>
                  </a:lnTo>
                  <a:lnTo>
                    <a:pt x="757" y="36"/>
                  </a:lnTo>
                  <a:lnTo>
                    <a:pt x="848" y="358"/>
                  </a:lnTo>
                  <a:lnTo>
                    <a:pt x="865" y="354"/>
                  </a:lnTo>
                  <a:lnTo>
                    <a:pt x="865" y="336"/>
                  </a:lnTo>
                  <a:lnTo>
                    <a:pt x="865" y="354"/>
                  </a:lnTo>
                  <a:lnTo>
                    <a:pt x="882" y="349"/>
                  </a:lnTo>
                  <a:lnTo>
                    <a:pt x="787" y="13"/>
                  </a:lnTo>
                  <a:lnTo>
                    <a:pt x="770" y="0"/>
                  </a:lnTo>
                  <a:lnTo>
                    <a:pt x="112" y="0"/>
                  </a:lnTo>
                  <a:lnTo>
                    <a:pt x="95" y="13"/>
                  </a:lnTo>
                  <a:lnTo>
                    <a:pt x="0" y="349"/>
                  </a:lnTo>
                  <a:lnTo>
                    <a:pt x="17" y="371"/>
                  </a:lnTo>
                  <a:lnTo>
                    <a:pt x="865" y="371"/>
                  </a:lnTo>
                  <a:lnTo>
                    <a:pt x="882" y="349"/>
                  </a:lnTo>
                  <a:lnTo>
                    <a:pt x="865" y="354"/>
                  </a:lnTo>
                  <a:close/>
                </a:path>
              </a:pathLst>
            </a:custGeom>
            <a:solidFill>
              <a:srgbClr val="5E6060"/>
            </a:solidFill>
          </p:spPr>
          <p:txBody>
            <a:bodyPr vert="horz" lIns="91440" tIns="45720" rIns="91440" bIns="45720" anchor="ctr">
              <a:normAutofit fontScale="62500" lnSpcReduction="20000"/>
            </a:bodyPr>
            <a:lstStyle/>
            <a:p>
              <a:pPr marL="0" algn="ctr"/>
              <a:endParaRPr/>
            </a:p>
          </p:txBody>
        </p:sp>
        <p:sp>
          <p:nvSpPr>
            <p:cNvPr id="32" name="Freeform 32"/>
            <p:cNvSpPr/>
            <p:nvPr/>
          </p:nvSpPr>
          <p:spPr>
            <a:xfrm>
              <a:off x="5801541" y="2706755"/>
              <a:ext cx="534343" cy="237252"/>
            </a:xfrm>
            <a:custGeom>
              <a:avLst/>
              <a:gdLst/>
              <a:ahLst/>
              <a:cxnLst/>
              <a:rect l="l" t="t" r="r" b="b"/>
              <a:pathLst>
                <a:path w="882" h="371">
                  <a:moveTo>
                    <a:pt x="865" y="354"/>
                  </a:moveTo>
                  <a:lnTo>
                    <a:pt x="865" y="336"/>
                  </a:lnTo>
                  <a:lnTo>
                    <a:pt x="40" y="336"/>
                  </a:lnTo>
                  <a:lnTo>
                    <a:pt x="125" y="36"/>
                  </a:lnTo>
                  <a:lnTo>
                    <a:pt x="757" y="36"/>
                  </a:lnTo>
                  <a:lnTo>
                    <a:pt x="848" y="358"/>
                  </a:lnTo>
                  <a:lnTo>
                    <a:pt x="865" y="354"/>
                  </a:lnTo>
                  <a:lnTo>
                    <a:pt x="865" y="336"/>
                  </a:lnTo>
                  <a:lnTo>
                    <a:pt x="865" y="354"/>
                  </a:lnTo>
                  <a:lnTo>
                    <a:pt x="882" y="349"/>
                  </a:lnTo>
                  <a:lnTo>
                    <a:pt x="787" y="13"/>
                  </a:lnTo>
                  <a:lnTo>
                    <a:pt x="770" y="0"/>
                  </a:lnTo>
                  <a:lnTo>
                    <a:pt x="112" y="0"/>
                  </a:lnTo>
                  <a:lnTo>
                    <a:pt x="95" y="13"/>
                  </a:lnTo>
                  <a:lnTo>
                    <a:pt x="0" y="349"/>
                  </a:lnTo>
                  <a:lnTo>
                    <a:pt x="17" y="371"/>
                  </a:lnTo>
                  <a:lnTo>
                    <a:pt x="865" y="371"/>
                  </a:lnTo>
                  <a:lnTo>
                    <a:pt x="882" y="349"/>
                  </a:lnTo>
                  <a:lnTo>
                    <a:pt x="865" y="354"/>
                  </a:lnTo>
                </a:path>
              </a:pathLst>
            </a:custGeom>
            <a:noFill/>
          </p:spPr>
          <p:txBody>
            <a:bodyPr vert="horz" lIns="91440" tIns="45720" rIns="91440" bIns="45720" anchor="ctr">
              <a:normAutofit fontScale="62500" lnSpcReduction="20000"/>
            </a:bodyPr>
            <a:lstStyle/>
            <a:p>
              <a:pPr marL="0" algn="ctr"/>
              <a:endParaRPr/>
            </a:p>
          </p:txBody>
        </p:sp>
        <p:sp>
          <p:nvSpPr>
            <p:cNvPr id="33" name="Freeform 33"/>
            <p:cNvSpPr/>
            <p:nvPr/>
          </p:nvSpPr>
          <p:spPr>
            <a:xfrm>
              <a:off x="5853643" y="2729776"/>
              <a:ext cx="431352" cy="95284"/>
            </a:xfrm>
            <a:custGeom>
              <a:avLst/>
              <a:gdLst/>
              <a:ahLst/>
              <a:cxnLst/>
              <a:rect l="l" t="t" r="r" b="b"/>
              <a:pathLst>
                <a:path w="1129" h="236">
                  <a:moveTo>
                    <a:pt x="1063" y="0"/>
                  </a:moveTo>
                  <a:cubicBezTo>
                    <a:pt x="62" y="0"/>
                    <a:pt x="62" y="0"/>
                    <a:pt x="62" y="0"/>
                  </a:cubicBezTo>
                  <a:cubicBezTo>
                    <a:pt x="0" y="220"/>
                    <a:pt x="0" y="220"/>
                    <a:pt x="0" y="220"/>
                  </a:cubicBezTo>
                  <a:cubicBezTo>
                    <a:pt x="183" y="220"/>
                    <a:pt x="358" y="217"/>
                    <a:pt x="531" y="217"/>
                  </a:cubicBezTo>
                  <a:cubicBezTo>
                    <a:pt x="729" y="217"/>
                    <a:pt x="925" y="221"/>
                    <a:pt x="1129" y="236"/>
                  </a:cubicBezTo>
                  <a:cubicBezTo>
                    <a:pt x="1063" y="0"/>
                    <a:pt x="1063" y="0"/>
                    <a:pt x="1063" y="0"/>
                  </a:cubicBezTo>
                </a:path>
              </a:pathLst>
            </a:custGeom>
            <a:solidFill>
              <a:srgbClr val="DBDBDB"/>
            </a:solidFill>
          </p:spPr>
          <p:txBody>
            <a:bodyPr vert="horz" lIns="91440" tIns="45720" rIns="91440" bIns="45720" anchor="ctr">
              <a:normAutofit fontScale="25000" lnSpcReduction="20000"/>
            </a:bodyPr>
            <a:lstStyle/>
            <a:p>
              <a:pPr marL="0" algn="ctr"/>
              <a:endParaRPr/>
            </a:p>
          </p:txBody>
        </p:sp>
        <p:sp>
          <p:nvSpPr>
            <p:cNvPr id="34" name="Freeform 34"/>
            <p:cNvSpPr/>
            <p:nvPr/>
          </p:nvSpPr>
          <p:spPr>
            <a:xfrm>
              <a:off x="5842131" y="2718265"/>
              <a:ext cx="454373" cy="107435"/>
            </a:xfrm>
            <a:custGeom>
              <a:avLst/>
              <a:gdLst/>
              <a:ahLst/>
              <a:cxnLst/>
              <a:rect l="l" t="t" r="r" b="b"/>
              <a:pathLst>
                <a:path w="1189" h="266">
                  <a:moveTo>
                    <a:pt x="1114" y="0"/>
                  </a:moveTo>
                  <a:cubicBezTo>
                    <a:pt x="71" y="0"/>
                    <a:pt x="71" y="0"/>
                    <a:pt x="71" y="0"/>
                  </a:cubicBezTo>
                  <a:cubicBezTo>
                    <a:pt x="0" y="249"/>
                    <a:pt x="0" y="249"/>
                    <a:pt x="0" y="249"/>
                  </a:cubicBezTo>
                  <a:cubicBezTo>
                    <a:pt x="10" y="249"/>
                    <a:pt x="20" y="249"/>
                    <a:pt x="30" y="248"/>
                  </a:cubicBezTo>
                  <a:cubicBezTo>
                    <a:pt x="92" y="28"/>
                    <a:pt x="92" y="28"/>
                    <a:pt x="92" y="28"/>
                  </a:cubicBezTo>
                  <a:cubicBezTo>
                    <a:pt x="1093" y="28"/>
                    <a:pt x="1093" y="28"/>
                    <a:pt x="1093" y="28"/>
                  </a:cubicBezTo>
                  <a:cubicBezTo>
                    <a:pt x="1159" y="264"/>
                    <a:pt x="1159" y="264"/>
                    <a:pt x="1159" y="264"/>
                  </a:cubicBezTo>
                  <a:cubicBezTo>
                    <a:pt x="1169" y="264"/>
                    <a:pt x="1179" y="265"/>
                    <a:pt x="1189" y="266"/>
                  </a:cubicBezTo>
                  <a:cubicBezTo>
                    <a:pt x="1114" y="0"/>
                    <a:pt x="1114" y="0"/>
                    <a:pt x="1114" y="0"/>
                  </a:cubicBezTo>
                </a:path>
              </a:pathLst>
            </a:custGeom>
            <a:solidFill>
              <a:srgbClr val="666868"/>
            </a:solidFill>
          </p:spPr>
          <p:txBody>
            <a:bodyPr vert="horz" lIns="91440" tIns="45720" rIns="91440" bIns="45720" anchor="ctr">
              <a:normAutofit fontScale="25000" lnSpcReduction="20000"/>
            </a:bodyPr>
            <a:lstStyle/>
            <a:p>
              <a:pPr marL="0" algn="ctr"/>
              <a:endParaRPr/>
            </a:p>
          </p:txBody>
        </p:sp>
        <p:sp>
          <p:nvSpPr>
            <p:cNvPr id="35" name="AutoShape 35"/>
            <p:cNvSpPr/>
            <p:nvPr/>
          </p:nvSpPr>
          <p:spPr>
            <a:xfrm>
              <a:off x="7449400" y="1956631"/>
              <a:ext cx="372587" cy="145165"/>
            </a:xfrm>
            <a:prstGeom prst="rect">
              <a:avLst/>
            </a:prstGeom>
            <a:solidFill>
              <a:srgbClr val="F4F4F4"/>
            </a:solidFill>
          </p:spPr>
          <p:txBody>
            <a:bodyPr vert="horz" lIns="91440" tIns="45720" rIns="91440" bIns="45720" anchor="ctr">
              <a:normAutofit fontScale="25000" lnSpcReduction="20000"/>
            </a:bodyPr>
            <a:lstStyle/>
            <a:p>
              <a:pPr marL="0" algn="ctr"/>
              <a:endParaRPr/>
            </a:p>
          </p:txBody>
        </p:sp>
        <p:sp>
          <p:nvSpPr>
            <p:cNvPr id="36" name="Freeform 36"/>
            <p:cNvSpPr/>
            <p:nvPr/>
          </p:nvSpPr>
          <p:spPr>
            <a:xfrm>
              <a:off x="7438496" y="1945121"/>
              <a:ext cx="394396" cy="167547"/>
            </a:xfrm>
            <a:custGeom>
              <a:avLst/>
              <a:gdLst/>
              <a:ahLst/>
              <a:cxnLst/>
              <a:rect l="l" t="t" r="r" b="b"/>
              <a:pathLst>
                <a:path w="651" h="262">
                  <a:moveTo>
                    <a:pt x="633" y="245"/>
                  </a:moveTo>
                  <a:lnTo>
                    <a:pt x="633" y="227"/>
                  </a:lnTo>
                  <a:lnTo>
                    <a:pt x="36" y="227"/>
                  </a:lnTo>
                  <a:lnTo>
                    <a:pt x="36" y="36"/>
                  </a:lnTo>
                  <a:lnTo>
                    <a:pt x="615" y="36"/>
                  </a:lnTo>
                  <a:lnTo>
                    <a:pt x="615" y="245"/>
                  </a:lnTo>
                  <a:lnTo>
                    <a:pt x="633" y="245"/>
                  </a:lnTo>
                  <a:lnTo>
                    <a:pt x="633" y="227"/>
                  </a:lnTo>
                  <a:lnTo>
                    <a:pt x="633" y="245"/>
                  </a:lnTo>
                  <a:lnTo>
                    <a:pt x="651" y="245"/>
                  </a:lnTo>
                  <a:lnTo>
                    <a:pt x="651" y="18"/>
                  </a:lnTo>
                  <a:lnTo>
                    <a:pt x="633" y="0"/>
                  </a:lnTo>
                  <a:lnTo>
                    <a:pt x="18" y="0"/>
                  </a:lnTo>
                  <a:lnTo>
                    <a:pt x="0" y="18"/>
                  </a:lnTo>
                  <a:lnTo>
                    <a:pt x="0" y="245"/>
                  </a:lnTo>
                  <a:lnTo>
                    <a:pt x="18" y="262"/>
                  </a:lnTo>
                  <a:lnTo>
                    <a:pt x="633" y="262"/>
                  </a:lnTo>
                  <a:lnTo>
                    <a:pt x="651" y="245"/>
                  </a:lnTo>
                  <a:lnTo>
                    <a:pt x="633" y="245"/>
                  </a:lnTo>
                  <a:close/>
                </a:path>
              </a:pathLst>
            </a:custGeom>
            <a:solidFill>
              <a:srgbClr val="5E6060"/>
            </a:solidFill>
          </p:spPr>
          <p:txBody>
            <a:bodyPr vert="horz" lIns="91440" tIns="45720" rIns="91440" bIns="45720" anchor="ctr">
              <a:normAutofit fontScale="32500" lnSpcReduction="20000"/>
            </a:bodyPr>
            <a:lstStyle/>
            <a:p>
              <a:pPr marL="0" algn="ctr"/>
              <a:endParaRPr/>
            </a:p>
          </p:txBody>
        </p:sp>
        <p:sp>
          <p:nvSpPr>
            <p:cNvPr id="37" name="AutoShape 37"/>
            <p:cNvSpPr/>
            <p:nvPr/>
          </p:nvSpPr>
          <p:spPr>
            <a:xfrm>
              <a:off x="4527477" y="1811467"/>
              <a:ext cx="372587" cy="145165"/>
            </a:xfrm>
            <a:prstGeom prst="rect">
              <a:avLst/>
            </a:prstGeom>
            <a:solidFill>
              <a:srgbClr val="F4F4F4"/>
            </a:solidFill>
          </p:spPr>
          <p:txBody>
            <a:bodyPr vert="horz" lIns="91440" tIns="45720" rIns="91440" bIns="45720" anchor="ctr">
              <a:normAutofit fontScale="25000" lnSpcReduction="20000"/>
            </a:bodyPr>
            <a:lstStyle/>
            <a:p>
              <a:pPr marL="0" algn="ctr"/>
              <a:endParaRPr/>
            </a:p>
          </p:txBody>
        </p:sp>
        <p:sp>
          <p:nvSpPr>
            <p:cNvPr id="38" name="Freeform 38"/>
            <p:cNvSpPr/>
            <p:nvPr/>
          </p:nvSpPr>
          <p:spPr>
            <a:xfrm>
              <a:off x="4516572" y="1800595"/>
              <a:ext cx="393791" cy="167547"/>
            </a:xfrm>
            <a:custGeom>
              <a:avLst/>
              <a:gdLst/>
              <a:ahLst/>
              <a:cxnLst/>
              <a:rect l="l" t="t" r="r" b="b"/>
              <a:pathLst>
                <a:path w="650" h="262">
                  <a:moveTo>
                    <a:pt x="633" y="244"/>
                  </a:moveTo>
                  <a:lnTo>
                    <a:pt x="633" y="226"/>
                  </a:lnTo>
                  <a:lnTo>
                    <a:pt x="36" y="226"/>
                  </a:lnTo>
                  <a:lnTo>
                    <a:pt x="36" y="36"/>
                  </a:lnTo>
                  <a:lnTo>
                    <a:pt x="615" y="36"/>
                  </a:lnTo>
                  <a:lnTo>
                    <a:pt x="615" y="244"/>
                  </a:lnTo>
                  <a:lnTo>
                    <a:pt x="633" y="244"/>
                  </a:lnTo>
                  <a:lnTo>
                    <a:pt x="633" y="226"/>
                  </a:lnTo>
                  <a:lnTo>
                    <a:pt x="633" y="244"/>
                  </a:lnTo>
                  <a:lnTo>
                    <a:pt x="650" y="244"/>
                  </a:lnTo>
                  <a:lnTo>
                    <a:pt x="650" y="17"/>
                  </a:lnTo>
                  <a:lnTo>
                    <a:pt x="633" y="0"/>
                  </a:lnTo>
                  <a:lnTo>
                    <a:pt x="18" y="0"/>
                  </a:lnTo>
                  <a:lnTo>
                    <a:pt x="0" y="17"/>
                  </a:lnTo>
                  <a:lnTo>
                    <a:pt x="0" y="244"/>
                  </a:lnTo>
                  <a:lnTo>
                    <a:pt x="18" y="262"/>
                  </a:lnTo>
                  <a:lnTo>
                    <a:pt x="633" y="262"/>
                  </a:lnTo>
                  <a:lnTo>
                    <a:pt x="650" y="244"/>
                  </a:lnTo>
                  <a:lnTo>
                    <a:pt x="633" y="244"/>
                  </a:lnTo>
                  <a:close/>
                </a:path>
              </a:pathLst>
            </a:custGeom>
            <a:solidFill>
              <a:srgbClr val="5E6060"/>
            </a:solidFill>
          </p:spPr>
          <p:txBody>
            <a:bodyPr vert="horz" lIns="91440" tIns="45720" rIns="91440" bIns="45720" anchor="ctr">
              <a:normAutofit fontScale="32500" lnSpcReduction="20000"/>
            </a:bodyPr>
            <a:lstStyle/>
            <a:p>
              <a:pPr marL="0" algn="ctr"/>
              <a:endParaRPr/>
            </a:p>
          </p:txBody>
        </p:sp>
        <p:sp>
          <p:nvSpPr>
            <p:cNvPr id="39" name="AutoShape 39"/>
            <p:cNvSpPr/>
            <p:nvPr/>
          </p:nvSpPr>
          <p:spPr>
            <a:xfrm>
              <a:off x="4369962" y="1956631"/>
              <a:ext cx="372587" cy="145165"/>
            </a:xfrm>
            <a:prstGeom prst="rect">
              <a:avLst/>
            </a:prstGeom>
            <a:solidFill>
              <a:srgbClr val="F4F4F4"/>
            </a:solidFill>
          </p:spPr>
          <p:txBody>
            <a:bodyPr vert="horz" lIns="91440" tIns="45720" rIns="91440" bIns="45720" anchor="ctr">
              <a:normAutofit fontScale="25000" lnSpcReduction="20000"/>
            </a:bodyPr>
            <a:lstStyle/>
            <a:p>
              <a:pPr marL="0" algn="ctr"/>
              <a:endParaRPr/>
            </a:p>
          </p:txBody>
        </p:sp>
        <p:sp>
          <p:nvSpPr>
            <p:cNvPr id="40" name="Freeform 40"/>
            <p:cNvSpPr/>
            <p:nvPr/>
          </p:nvSpPr>
          <p:spPr>
            <a:xfrm>
              <a:off x="7055611" y="1543520"/>
              <a:ext cx="18174" cy="450203"/>
            </a:xfrm>
            <a:custGeom>
              <a:avLst/>
              <a:gdLst/>
              <a:ahLst/>
              <a:cxnLst/>
              <a:rect l="l" t="t" r="r" b="b"/>
              <a:pathLst>
                <a:path w="48" h="1116">
                  <a:moveTo>
                    <a:pt x="0" y="998"/>
                  </a:moveTo>
                  <a:cubicBezTo>
                    <a:pt x="0" y="1100"/>
                    <a:pt x="0" y="1100"/>
                    <a:pt x="0" y="1100"/>
                  </a:cubicBezTo>
                  <a:cubicBezTo>
                    <a:pt x="29" y="1116"/>
                    <a:pt x="29" y="1116"/>
                    <a:pt x="29" y="1116"/>
                  </a:cubicBezTo>
                  <a:cubicBezTo>
                    <a:pt x="37" y="1102"/>
                    <a:pt x="42" y="1087"/>
                    <a:pt x="48" y="1072"/>
                  </a:cubicBezTo>
                  <a:cubicBezTo>
                    <a:pt x="48" y="1023"/>
                    <a:pt x="48" y="1023"/>
                    <a:pt x="48" y="1023"/>
                  </a:cubicBezTo>
                  <a:cubicBezTo>
                    <a:pt x="0" y="998"/>
                    <a:pt x="0" y="998"/>
                    <a:pt x="0" y="998"/>
                  </a:cubicBezTo>
                  <a:moveTo>
                    <a:pt x="0" y="0"/>
                  </a:moveTo>
                  <a:cubicBezTo>
                    <a:pt x="0" y="122"/>
                    <a:pt x="0" y="122"/>
                    <a:pt x="0" y="122"/>
                  </a:cubicBezTo>
                  <a:cubicBezTo>
                    <a:pt x="16" y="105"/>
                    <a:pt x="32" y="89"/>
                    <a:pt x="48" y="74"/>
                  </a:cubicBezTo>
                  <a:cubicBezTo>
                    <a:pt x="48" y="25"/>
                    <a:pt x="48" y="25"/>
                    <a:pt x="48" y="25"/>
                  </a:cubicBezTo>
                  <a:cubicBezTo>
                    <a:pt x="0" y="0"/>
                    <a:pt x="0" y="0"/>
                    <a:pt x="0" y="0"/>
                  </a:cubicBezTo>
                </a:path>
              </a:pathLst>
            </a:custGeom>
            <a:solidFill>
              <a:srgbClr val="E9EBEA"/>
            </a:solidFill>
          </p:spPr>
          <p:txBody>
            <a:bodyPr vert="horz" lIns="91440" tIns="45720" rIns="91440" bIns="45720" anchor="ctr">
              <a:normAutofit/>
            </a:bodyPr>
            <a:lstStyle/>
            <a:p>
              <a:pPr marL="0" algn="ctr"/>
              <a:endParaRPr/>
            </a:p>
          </p:txBody>
        </p:sp>
        <p:sp>
          <p:nvSpPr>
            <p:cNvPr id="41" name="Freeform 41"/>
            <p:cNvSpPr/>
            <p:nvPr/>
          </p:nvSpPr>
          <p:spPr>
            <a:xfrm>
              <a:off x="6748454" y="1531369"/>
              <a:ext cx="285347" cy="468108"/>
            </a:xfrm>
            <a:custGeom>
              <a:avLst/>
              <a:gdLst/>
              <a:ahLst/>
              <a:cxnLst/>
              <a:rect l="l" t="t" r="r" b="b"/>
              <a:pathLst>
                <a:path w="746" h="1160">
                  <a:moveTo>
                    <a:pt x="744" y="0"/>
                  </a:moveTo>
                  <a:cubicBezTo>
                    <a:pt x="744" y="0"/>
                    <a:pt x="237" y="511"/>
                    <a:pt x="218" y="515"/>
                  </a:cubicBezTo>
                  <a:cubicBezTo>
                    <a:pt x="218" y="515"/>
                    <a:pt x="218" y="515"/>
                    <a:pt x="218" y="515"/>
                  </a:cubicBezTo>
                  <a:cubicBezTo>
                    <a:pt x="126" y="547"/>
                    <a:pt x="47" y="609"/>
                    <a:pt x="0" y="697"/>
                  </a:cubicBezTo>
                  <a:cubicBezTo>
                    <a:pt x="207" y="809"/>
                    <a:pt x="207" y="809"/>
                    <a:pt x="207" y="809"/>
                  </a:cubicBezTo>
                  <a:cubicBezTo>
                    <a:pt x="189" y="843"/>
                    <a:pt x="177" y="881"/>
                    <a:pt x="177" y="922"/>
                  </a:cubicBezTo>
                  <a:cubicBezTo>
                    <a:pt x="177" y="1054"/>
                    <a:pt x="284" y="1160"/>
                    <a:pt x="416" y="1160"/>
                  </a:cubicBezTo>
                  <a:cubicBezTo>
                    <a:pt x="507" y="1160"/>
                    <a:pt x="585" y="1109"/>
                    <a:pt x="625" y="1035"/>
                  </a:cubicBezTo>
                  <a:cubicBezTo>
                    <a:pt x="746" y="1100"/>
                    <a:pt x="746" y="1100"/>
                    <a:pt x="746" y="1100"/>
                  </a:cubicBezTo>
                  <a:cubicBezTo>
                    <a:pt x="746" y="997"/>
                    <a:pt x="746" y="997"/>
                    <a:pt x="746" y="997"/>
                  </a:cubicBezTo>
                  <a:cubicBezTo>
                    <a:pt x="236" y="722"/>
                    <a:pt x="236" y="722"/>
                    <a:pt x="236" y="722"/>
                  </a:cubicBezTo>
                  <a:cubicBezTo>
                    <a:pt x="250" y="697"/>
                    <a:pt x="250" y="697"/>
                    <a:pt x="250" y="697"/>
                  </a:cubicBezTo>
                  <a:cubicBezTo>
                    <a:pt x="236" y="722"/>
                    <a:pt x="236" y="722"/>
                    <a:pt x="236" y="722"/>
                  </a:cubicBezTo>
                  <a:cubicBezTo>
                    <a:pt x="212" y="709"/>
                    <a:pt x="212" y="709"/>
                    <a:pt x="212" y="709"/>
                  </a:cubicBezTo>
                  <a:cubicBezTo>
                    <a:pt x="225" y="684"/>
                    <a:pt x="225" y="684"/>
                    <a:pt x="225" y="684"/>
                  </a:cubicBezTo>
                  <a:cubicBezTo>
                    <a:pt x="264" y="612"/>
                    <a:pt x="322" y="556"/>
                    <a:pt x="391" y="518"/>
                  </a:cubicBezTo>
                  <a:cubicBezTo>
                    <a:pt x="412" y="507"/>
                    <a:pt x="433" y="497"/>
                    <a:pt x="456" y="489"/>
                  </a:cubicBezTo>
                  <a:cubicBezTo>
                    <a:pt x="458" y="488"/>
                    <a:pt x="461" y="485"/>
                    <a:pt x="465" y="482"/>
                  </a:cubicBezTo>
                  <a:cubicBezTo>
                    <a:pt x="473" y="474"/>
                    <a:pt x="484" y="464"/>
                    <a:pt x="498" y="451"/>
                  </a:cubicBezTo>
                  <a:cubicBezTo>
                    <a:pt x="526" y="425"/>
                    <a:pt x="564" y="388"/>
                    <a:pt x="606" y="347"/>
                  </a:cubicBezTo>
                  <a:cubicBezTo>
                    <a:pt x="650" y="303"/>
                    <a:pt x="699" y="255"/>
                    <a:pt x="746" y="208"/>
                  </a:cubicBezTo>
                  <a:cubicBezTo>
                    <a:pt x="746" y="1"/>
                    <a:pt x="746" y="1"/>
                    <a:pt x="746" y="1"/>
                  </a:cubicBezTo>
                  <a:cubicBezTo>
                    <a:pt x="744" y="0"/>
                    <a:pt x="744" y="0"/>
                    <a:pt x="744" y="0"/>
                  </a:cubicBezTo>
                </a:path>
              </a:pathLst>
            </a:custGeom>
            <a:solidFill>
              <a:srgbClr val="CACACA"/>
            </a:solidFill>
          </p:spPr>
          <p:txBody>
            <a:bodyPr vert="horz" lIns="91440" tIns="45720" rIns="91440" bIns="45720" anchor="ctr">
              <a:normAutofit/>
            </a:bodyPr>
            <a:lstStyle/>
            <a:p>
              <a:pPr marL="0" algn="ctr"/>
              <a:endParaRPr/>
            </a:p>
          </p:txBody>
        </p:sp>
        <p:sp>
          <p:nvSpPr>
            <p:cNvPr id="42" name="Freeform 42"/>
            <p:cNvSpPr/>
            <p:nvPr/>
          </p:nvSpPr>
          <p:spPr>
            <a:xfrm>
              <a:off x="7033800" y="1532009"/>
              <a:ext cx="21809" cy="455319"/>
            </a:xfrm>
            <a:custGeom>
              <a:avLst/>
              <a:gdLst/>
              <a:ahLst/>
              <a:cxnLst/>
              <a:rect l="l" t="t" r="r" b="b"/>
              <a:pathLst>
                <a:path w="57" h="1129">
                  <a:moveTo>
                    <a:pt x="0" y="996"/>
                  </a:moveTo>
                  <a:cubicBezTo>
                    <a:pt x="0" y="1099"/>
                    <a:pt x="0" y="1099"/>
                    <a:pt x="0" y="1099"/>
                  </a:cubicBezTo>
                  <a:cubicBezTo>
                    <a:pt x="57" y="1129"/>
                    <a:pt x="57" y="1129"/>
                    <a:pt x="57" y="1129"/>
                  </a:cubicBezTo>
                  <a:cubicBezTo>
                    <a:pt x="57" y="1027"/>
                    <a:pt x="57" y="1027"/>
                    <a:pt x="57" y="1027"/>
                  </a:cubicBezTo>
                  <a:cubicBezTo>
                    <a:pt x="0" y="996"/>
                    <a:pt x="0" y="996"/>
                    <a:pt x="0" y="996"/>
                  </a:cubicBezTo>
                  <a:moveTo>
                    <a:pt x="0" y="0"/>
                  </a:moveTo>
                  <a:cubicBezTo>
                    <a:pt x="0" y="207"/>
                    <a:pt x="0" y="207"/>
                    <a:pt x="0" y="207"/>
                  </a:cubicBezTo>
                  <a:cubicBezTo>
                    <a:pt x="20" y="188"/>
                    <a:pt x="38" y="169"/>
                    <a:pt x="57" y="151"/>
                  </a:cubicBezTo>
                  <a:cubicBezTo>
                    <a:pt x="57" y="29"/>
                    <a:pt x="57" y="29"/>
                    <a:pt x="57" y="29"/>
                  </a:cubicBezTo>
                  <a:cubicBezTo>
                    <a:pt x="0" y="0"/>
                    <a:pt x="0" y="0"/>
                    <a:pt x="0" y="0"/>
                  </a:cubicBezTo>
                </a:path>
              </a:pathLst>
            </a:custGeom>
            <a:solidFill>
              <a:srgbClr val="666868"/>
            </a:solidFill>
          </p:spPr>
          <p:txBody>
            <a:bodyPr vert="horz" lIns="91440" tIns="45720" rIns="91440" bIns="45720" anchor="ctr">
              <a:normAutofit/>
            </a:bodyPr>
            <a:lstStyle/>
            <a:p>
              <a:pPr marL="0" algn="ctr"/>
              <a:endParaRPr/>
            </a:p>
          </p:txBody>
        </p:sp>
        <p:sp>
          <p:nvSpPr>
            <p:cNvPr id="43" name="AutoShape 43"/>
            <p:cNvSpPr/>
            <p:nvPr/>
          </p:nvSpPr>
          <p:spPr>
            <a:xfrm>
              <a:off x="7202827" y="2530894"/>
              <a:ext cx="102992" cy="74821"/>
            </a:xfrm>
            <a:prstGeom prst="rect">
              <a:avLst/>
            </a:prstGeom>
            <a:solidFill>
              <a:srgbClr val="E9EBEA"/>
            </a:solidFill>
          </p:spPr>
          <p:txBody>
            <a:bodyPr vert="horz" lIns="91440" tIns="45720" rIns="91440" bIns="45720" anchor="ctr">
              <a:normAutofit fontScale="25000" lnSpcReduction="20000"/>
            </a:bodyPr>
            <a:lstStyle/>
            <a:p>
              <a:pPr marL="0" algn="ctr"/>
              <a:endParaRPr/>
            </a:p>
          </p:txBody>
        </p:sp>
        <p:sp>
          <p:nvSpPr>
            <p:cNvPr id="44" name="AutoShape 44"/>
            <p:cNvSpPr/>
            <p:nvPr/>
          </p:nvSpPr>
          <p:spPr>
            <a:xfrm>
              <a:off x="7202827" y="2530894"/>
              <a:ext cx="102992" cy="74821"/>
            </a:xfrm>
            <a:prstGeom prst="rect">
              <a:avLst/>
            </a:prstGeom>
            <a:noFill/>
          </p:spPr>
          <p:txBody>
            <a:bodyPr vert="horz" lIns="91440" tIns="45720" rIns="91440" bIns="45720" anchor="ctr">
              <a:normAutofit fontScale="25000" lnSpcReduction="20000"/>
            </a:bodyPr>
            <a:lstStyle/>
            <a:p>
              <a:pPr marL="0" algn="ctr"/>
              <a:endParaRPr/>
            </a:p>
          </p:txBody>
        </p:sp>
        <p:sp>
          <p:nvSpPr>
            <p:cNvPr id="45" name="AutoShape 45"/>
            <p:cNvSpPr/>
            <p:nvPr/>
          </p:nvSpPr>
          <p:spPr>
            <a:xfrm>
              <a:off x="7099837" y="2530894"/>
              <a:ext cx="102992" cy="74821"/>
            </a:xfrm>
            <a:prstGeom prst="rect">
              <a:avLst/>
            </a:prstGeom>
            <a:solidFill>
              <a:srgbClr val="E9EBEA"/>
            </a:solidFill>
          </p:spPr>
          <p:txBody>
            <a:bodyPr vert="horz" lIns="91440" tIns="45720" rIns="91440" bIns="45720" anchor="ctr">
              <a:normAutofit fontScale="25000" lnSpcReduction="20000"/>
            </a:bodyPr>
            <a:lstStyle/>
            <a:p>
              <a:pPr marL="0" algn="ctr"/>
              <a:endParaRPr/>
            </a:p>
          </p:txBody>
        </p:sp>
        <p:sp>
          <p:nvSpPr>
            <p:cNvPr id="46" name="AutoShape 46"/>
            <p:cNvSpPr/>
            <p:nvPr/>
          </p:nvSpPr>
          <p:spPr>
            <a:xfrm>
              <a:off x="7099837" y="2530894"/>
              <a:ext cx="102992" cy="74821"/>
            </a:xfrm>
            <a:prstGeom prst="rect">
              <a:avLst/>
            </a:prstGeom>
            <a:noFill/>
          </p:spPr>
          <p:txBody>
            <a:bodyPr vert="horz" lIns="91440" tIns="45720" rIns="91440" bIns="45720" anchor="ctr">
              <a:normAutofit fontScale="25000" lnSpcReduction="20000"/>
            </a:bodyPr>
            <a:lstStyle/>
            <a:p>
              <a:pPr marL="0" algn="ctr"/>
              <a:endParaRPr/>
            </a:p>
          </p:txBody>
        </p:sp>
        <p:sp>
          <p:nvSpPr>
            <p:cNvPr id="47" name="Freeform 47"/>
            <p:cNvSpPr/>
            <p:nvPr/>
          </p:nvSpPr>
          <p:spPr>
            <a:xfrm>
              <a:off x="7088931" y="2395961"/>
              <a:ext cx="227793" cy="562752"/>
            </a:xfrm>
            <a:custGeom>
              <a:avLst/>
              <a:gdLst/>
              <a:ahLst/>
              <a:cxnLst/>
              <a:rect l="l" t="t" r="r" b="b"/>
              <a:pathLst>
                <a:path w="376" h="880">
                  <a:moveTo>
                    <a:pt x="358" y="862"/>
                  </a:moveTo>
                  <a:lnTo>
                    <a:pt x="358" y="844"/>
                  </a:lnTo>
                  <a:lnTo>
                    <a:pt x="36" y="844"/>
                  </a:lnTo>
                  <a:lnTo>
                    <a:pt x="36" y="36"/>
                  </a:lnTo>
                  <a:lnTo>
                    <a:pt x="188" y="36"/>
                  </a:lnTo>
                  <a:lnTo>
                    <a:pt x="340" y="36"/>
                  </a:lnTo>
                  <a:lnTo>
                    <a:pt x="340" y="862"/>
                  </a:lnTo>
                  <a:lnTo>
                    <a:pt x="358" y="862"/>
                  </a:lnTo>
                  <a:lnTo>
                    <a:pt x="358" y="844"/>
                  </a:lnTo>
                  <a:lnTo>
                    <a:pt x="358" y="862"/>
                  </a:lnTo>
                  <a:lnTo>
                    <a:pt x="376" y="862"/>
                  </a:lnTo>
                  <a:lnTo>
                    <a:pt x="376" y="0"/>
                  </a:lnTo>
                  <a:lnTo>
                    <a:pt x="188" y="0"/>
                  </a:lnTo>
                  <a:lnTo>
                    <a:pt x="0" y="0"/>
                  </a:lnTo>
                  <a:lnTo>
                    <a:pt x="0" y="880"/>
                  </a:lnTo>
                  <a:lnTo>
                    <a:pt x="376" y="880"/>
                  </a:lnTo>
                  <a:lnTo>
                    <a:pt x="376" y="862"/>
                  </a:lnTo>
                  <a:lnTo>
                    <a:pt x="358" y="862"/>
                  </a:lnTo>
                  <a:close/>
                </a:path>
              </a:pathLst>
            </a:custGeom>
            <a:solidFill>
              <a:srgbClr val="5E6060"/>
            </a:solidFill>
          </p:spPr>
          <p:txBody>
            <a:bodyPr vert="horz" lIns="91440" tIns="45720" rIns="91440" bIns="45720" anchor="ctr">
              <a:normAutofit/>
            </a:bodyPr>
            <a:lstStyle/>
            <a:p>
              <a:pPr marL="0" algn="ctr"/>
              <a:endParaRPr/>
            </a:p>
          </p:txBody>
        </p:sp>
        <p:sp>
          <p:nvSpPr>
            <p:cNvPr id="48" name="Freeform 48"/>
            <p:cNvSpPr/>
            <p:nvPr/>
          </p:nvSpPr>
          <p:spPr>
            <a:xfrm>
              <a:off x="7191923" y="2395961"/>
              <a:ext cx="21809" cy="562752"/>
            </a:xfrm>
            <a:custGeom>
              <a:avLst/>
              <a:gdLst/>
              <a:ahLst/>
              <a:cxnLst/>
              <a:rect l="l" t="t" r="r" b="b"/>
              <a:pathLst>
                <a:path w="57" h="1395">
                  <a:moveTo>
                    <a:pt x="57" y="1366"/>
                  </a:moveTo>
                  <a:cubicBezTo>
                    <a:pt x="57" y="28"/>
                    <a:pt x="57" y="28"/>
                    <a:pt x="57" y="28"/>
                  </a:cubicBezTo>
                  <a:cubicBezTo>
                    <a:pt x="57" y="13"/>
                    <a:pt x="44" y="0"/>
                    <a:pt x="29" y="0"/>
                  </a:cubicBezTo>
                  <a:cubicBezTo>
                    <a:pt x="13" y="0"/>
                    <a:pt x="0" y="13"/>
                    <a:pt x="0" y="28"/>
                  </a:cubicBezTo>
                  <a:cubicBezTo>
                    <a:pt x="0" y="1366"/>
                    <a:pt x="0" y="1366"/>
                    <a:pt x="0" y="1366"/>
                  </a:cubicBezTo>
                  <a:cubicBezTo>
                    <a:pt x="0" y="1382"/>
                    <a:pt x="13" y="1395"/>
                    <a:pt x="29" y="1395"/>
                  </a:cubicBezTo>
                  <a:cubicBezTo>
                    <a:pt x="44" y="1395"/>
                    <a:pt x="57" y="1382"/>
                    <a:pt x="57" y="1366"/>
                  </a:cubicBezTo>
                </a:path>
              </a:pathLst>
            </a:custGeom>
            <a:solidFill>
              <a:srgbClr val="5E6060"/>
            </a:solidFill>
          </p:spPr>
          <p:txBody>
            <a:bodyPr vert="horz" lIns="91440" tIns="45720" rIns="91440" bIns="45720" anchor="ctr">
              <a:normAutofit/>
            </a:bodyPr>
            <a:lstStyle/>
            <a:p>
              <a:pPr marL="0" algn="ctr"/>
              <a:endParaRPr/>
            </a:p>
          </p:txBody>
        </p:sp>
        <p:sp>
          <p:nvSpPr>
            <p:cNvPr id="49" name="Freeform 49"/>
            <p:cNvSpPr/>
            <p:nvPr/>
          </p:nvSpPr>
          <p:spPr>
            <a:xfrm>
              <a:off x="7092566" y="2529615"/>
              <a:ext cx="117532" cy="14709"/>
            </a:xfrm>
            <a:custGeom>
              <a:avLst/>
              <a:gdLst/>
              <a:ahLst/>
              <a:cxnLst/>
              <a:rect l="l" t="t" r="r" b="b"/>
              <a:pathLst>
                <a:path w="307" h="37">
                  <a:moveTo>
                    <a:pt x="19" y="37"/>
                  </a:moveTo>
                  <a:cubicBezTo>
                    <a:pt x="289" y="37"/>
                    <a:pt x="289" y="37"/>
                    <a:pt x="289" y="37"/>
                  </a:cubicBezTo>
                  <a:cubicBezTo>
                    <a:pt x="299" y="37"/>
                    <a:pt x="307" y="29"/>
                    <a:pt x="307" y="19"/>
                  </a:cubicBezTo>
                  <a:cubicBezTo>
                    <a:pt x="307" y="8"/>
                    <a:pt x="299" y="0"/>
                    <a:pt x="289" y="0"/>
                  </a:cubicBezTo>
                  <a:cubicBezTo>
                    <a:pt x="19" y="0"/>
                    <a:pt x="19" y="0"/>
                    <a:pt x="19" y="0"/>
                  </a:cubicBezTo>
                  <a:cubicBezTo>
                    <a:pt x="8" y="0"/>
                    <a:pt x="0" y="8"/>
                    <a:pt x="0" y="19"/>
                  </a:cubicBezTo>
                  <a:cubicBezTo>
                    <a:pt x="0" y="29"/>
                    <a:pt x="8" y="37"/>
                    <a:pt x="19" y="37"/>
                  </a:cubicBezTo>
                </a:path>
              </a:pathLst>
            </a:custGeom>
            <a:solidFill>
              <a:srgbClr val="5E6060"/>
            </a:solidFill>
          </p:spPr>
          <p:txBody>
            <a:bodyPr vert="horz" lIns="91440" tIns="45720" rIns="91440" bIns="45720" anchor="ctr">
              <a:normAutofit fontScale="25000" lnSpcReduction="20000"/>
            </a:bodyPr>
            <a:lstStyle/>
            <a:p>
              <a:pPr marL="0" algn="ctr"/>
              <a:endParaRPr/>
            </a:p>
          </p:txBody>
        </p:sp>
        <p:sp>
          <p:nvSpPr>
            <p:cNvPr id="50" name="Freeform 50"/>
            <p:cNvSpPr/>
            <p:nvPr/>
          </p:nvSpPr>
          <p:spPr>
            <a:xfrm>
              <a:off x="7092566" y="2604436"/>
              <a:ext cx="117532" cy="14709"/>
            </a:xfrm>
            <a:custGeom>
              <a:avLst/>
              <a:gdLst/>
              <a:ahLst/>
              <a:cxnLst/>
              <a:rect l="l" t="t" r="r" b="b"/>
              <a:pathLst>
                <a:path w="307" h="37">
                  <a:moveTo>
                    <a:pt x="19" y="37"/>
                  </a:moveTo>
                  <a:cubicBezTo>
                    <a:pt x="289" y="37"/>
                    <a:pt x="289" y="37"/>
                    <a:pt x="289" y="37"/>
                  </a:cubicBezTo>
                  <a:cubicBezTo>
                    <a:pt x="299" y="37"/>
                    <a:pt x="307" y="29"/>
                    <a:pt x="307" y="18"/>
                  </a:cubicBezTo>
                  <a:cubicBezTo>
                    <a:pt x="307" y="8"/>
                    <a:pt x="299" y="0"/>
                    <a:pt x="289" y="0"/>
                  </a:cubicBezTo>
                  <a:cubicBezTo>
                    <a:pt x="19" y="0"/>
                    <a:pt x="19" y="0"/>
                    <a:pt x="19" y="0"/>
                  </a:cubicBezTo>
                  <a:cubicBezTo>
                    <a:pt x="8" y="0"/>
                    <a:pt x="0" y="8"/>
                    <a:pt x="0" y="18"/>
                  </a:cubicBezTo>
                  <a:cubicBezTo>
                    <a:pt x="0" y="29"/>
                    <a:pt x="8" y="37"/>
                    <a:pt x="19" y="37"/>
                  </a:cubicBezTo>
                </a:path>
              </a:pathLst>
            </a:custGeom>
            <a:solidFill>
              <a:srgbClr val="5E6060"/>
            </a:solidFill>
          </p:spPr>
          <p:txBody>
            <a:bodyPr vert="horz" lIns="91440" tIns="45720" rIns="91440" bIns="45720" anchor="ctr">
              <a:normAutofit fontScale="25000" lnSpcReduction="20000"/>
            </a:bodyPr>
            <a:lstStyle/>
            <a:p>
              <a:pPr marL="0" algn="ctr"/>
              <a:endParaRPr/>
            </a:p>
          </p:txBody>
        </p:sp>
        <p:sp>
          <p:nvSpPr>
            <p:cNvPr id="51" name="AutoShape 51"/>
            <p:cNvSpPr/>
            <p:nvPr/>
          </p:nvSpPr>
          <p:spPr>
            <a:xfrm>
              <a:off x="7128916" y="2653676"/>
              <a:ext cx="43015" cy="7673"/>
            </a:xfrm>
            <a:prstGeom prst="rect">
              <a:avLst/>
            </a:prstGeom>
            <a:solidFill>
              <a:srgbClr val="5E6060"/>
            </a:solidFill>
          </p:spPr>
          <p:txBody>
            <a:bodyPr vert="horz" lIns="91440" tIns="45720" rIns="91440" bIns="45720" anchor="ctr">
              <a:normAutofit fontScale="25000" lnSpcReduction="20000"/>
            </a:bodyPr>
            <a:lstStyle/>
            <a:p>
              <a:pPr marL="0" algn="ctr"/>
              <a:endParaRPr/>
            </a:p>
          </p:txBody>
        </p:sp>
        <p:sp>
          <p:nvSpPr>
            <p:cNvPr id="52" name="Freeform 52"/>
            <p:cNvSpPr/>
            <p:nvPr/>
          </p:nvSpPr>
          <p:spPr>
            <a:xfrm>
              <a:off x="7128916" y="2653676"/>
              <a:ext cx="43015" cy="7673"/>
            </a:xfrm>
            <a:custGeom>
              <a:avLst/>
              <a:gdLst/>
              <a:ahLst/>
              <a:cxnLst/>
              <a:rect l="l" t="t" r="r" b="b"/>
              <a:pathLst>
                <a:path w="71" h="12">
                  <a:moveTo>
                    <a:pt x="0" y="12"/>
                  </a:moveTo>
                  <a:lnTo>
                    <a:pt x="71" y="12"/>
                  </a:lnTo>
                  <a:lnTo>
                    <a:pt x="71" y="0"/>
                  </a:lnTo>
                  <a:lnTo>
                    <a:pt x="0" y="0"/>
                  </a:lnTo>
                </a:path>
              </a:pathLst>
            </a:custGeom>
            <a:noFill/>
          </p:spPr>
          <p:txBody>
            <a:bodyPr vert="horz" lIns="91440" tIns="45720" rIns="91440" bIns="45720" anchor="ctr">
              <a:normAutofit fontScale="25000" lnSpcReduction="20000"/>
            </a:bodyPr>
            <a:lstStyle/>
            <a:p>
              <a:pPr marL="0" algn="ctr"/>
              <a:endParaRPr/>
            </a:p>
          </p:txBody>
        </p:sp>
        <p:sp>
          <p:nvSpPr>
            <p:cNvPr id="53" name="AutoShape 53"/>
            <p:cNvSpPr/>
            <p:nvPr/>
          </p:nvSpPr>
          <p:spPr>
            <a:xfrm>
              <a:off x="7128916" y="2479095"/>
              <a:ext cx="43015" cy="14709"/>
            </a:xfrm>
            <a:prstGeom prst="rect">
              <a:avLst/>
            </a:prstGeom>
            <a:solidFill>
              <a:srgbClr val="5E6060"/>
            </a:solidFill>
          </p:spPr>
          <p:txBody>
            <a:bodyPr vert="horz" lIns="91440" tIns="45720" rIns="91440" bIns="45720" anchor="ctr">
              <a:normAutofit fontScale="25000" lnSpcReduction="20000"/>
            </a:bodyPr>
            <a:lstStyle/>
            <a:p>
              <a:pPr marL="0" algn="ctr"/>
              <a:endParaRPr/>
            </a:p>
          </p:txBody>
        </p:sp>
        <p:sp>
          <p:nvSpPr>
            <p:cNvPr id="54" name="Freeform 54"/>
            <p:cNvSpPr/>
            <p:nvPr/>
          </p:nvSpPr>
          <p:spPr>
            <a:xfrm>
              <a:off x="7128916" y="2479095"/>
              <a:ext cx="43015" cy="14709"/>
            </a:xfrm>
            <a:custGeom>
              <a:avLst/>
              <a:gdLst/>
              <a:ahLst/>
              <a:cxnLst/>
              <a:rect l="l" t="t" r="r" b="b"/>
              <a:pathLst>
                <a:path w="71" h="23">
                  <a:moveTo>
                    <a:pt x="0" y="23"/>
                  </a:moveTo>
                  <a:lnTo>
                    <a:pt x="71" y="23"/>
                  </a:lnTo>
                  <a:lnTo>
                    <a:pt x="71" y="0"/>
                  </a:lnTo>
                  <a:lnTo>
                    <a:pt x="0" y="0"/>
                  </a:lnTo>
                </a:path>
              </a:pathLst>
            </a:custGeom>
            <a:noFill/>
          </p:spPr>
          <p:txBody>
            <a:bodyPr vert="horz" lIns="91440" tIns="45720" rIns="91440" bIns="45720" anchor="ctr">
              <a:normAutofit fontScale="25000" lnSpcReduction="20000"/>
            </a:bodyPr>
            <a:lstStyle/>
            <a:p>
              <a:pPr marL="0" algn="ctr"/>
              <a:endParaRPr/>
            </a:p>
          </p:txBody>
        </p:sp>
        <p:sp>
          <p:nvSpPr>
            <p:cNvPr id="55" name="AutoShape 55"/>
            <p:cNvSpPr/>
            <p:nvPr/>
          </p:nvSpPr>
          <p:spPr>
            <a:xfrm>
              <a:off x="7128916" y="2695883"/>
              <a:ext cx="43015" cy="7673"/>
            </a:xfrm>
            <a:prstGeom prst="rect">
              <a:avLst/>
            </a:prstGeom>
            <a:solidFill>
              <a:srgbClr val="5E6060"/>
            </a:solidFill>
          </p:spPr>
          <p:txBody>
            <a:bodyPr vert="horz" lIns="91440" tIns="45720" rIns="91440" bIns="45720" anchor="ctr">
              <a:normAutofit fontScale="25000" lnSpcReduction="20000"/>
            </a:bodyPr>
            <a:lstStyle/>
            <a:p>
              <a:pPr marL="0" algn="ctr"/>
              <a:endParaRPr/>
            </a:p>
          </p:txBody>
        </p:sp>
        <p:sp>
          <p:nvSpPr>
            <p:cNvPr id="56" name="Freeform 56"/>
            <p:cNvSpPr/>
            <p:nvPr/>
          </p:nvSpPr>
          <p:spPr>
            <a:xfrm>
              <a:off x="7128916" y="2695883"/>
              <a:ext cx="43015" cy="7673"/>
            </a:xfrm>
            <a:custGeom>
              <a:avLst/>
              <a:gdLst/>
              <a:ahLst/>
              <a:cxnLst/>
              <a:rect l="l" t="t" r="r" b="b"/>
              <a:pathLst>
                <a:path w="71" h="12">
                  <a:moveTo>
                    <a:pt x="0" y="12"/>
                  </a:moveTo>
                  <a:lnTo>
                    <a:pt x="71" y="12"/>
                  </a:lnTo>
                  <a:lnTo>
                    <a:pt x="71" y="0"/>
                  </a:lnTo>
                  <a:lnTo>
                    <a:pt x="0" y="0"/>
                  </a:lnTo>
                </a:path>
              </a:pathLst>
            </a:custGeom>
            <a:noFill/>
          </p:spPr>
          <p:txBody>
            <a:bodyPr vert="horz" lIns="91440" tIns="45720" rIns="91440" bIns="45720" anchor="ctr">
              <a:normAutofit fontScale="25000" lnSpcReduction="20000"/>
            </a:bodyPr>
            <a:lstStyle/>
            <a:p>
              <a:pPr marL="0" algn="ctr"/>
              <a:endParaRPr/>
            </a:p>
          </p:txBody>
        </p:sp>
        <p:sp>
          <p:nvSpPr>
            <p:cNvPr id="57" name="Freeform 57"/>
            <p:cNvSpPr/>
            <p:nvPr/>
          </p:nvSpPr>
          <p:spPr>
            <a:xfrm>
              <a:off x="7195558" y="2529615"/>
              <a:ext cx="117532" cy="14709"/>
            </a:xfrm>
            <a:custGeom>
              <a:avLst/>
              <a:gdLst/>
              <a:ahLst/>
              <a:cxnLst/>
              <a:rect l="l" t="t" r="r" b="b"/>
              <a:pathLst>
                <a:path w="307" h="37">
                  <a:moveTo>
                    <a:pt x="19" y="37"/>
                  </a:moveTo>
                  <a:cubicBezTo>
                    <a:pt x="289" y="37"/>
                    <a:pt x="289" y="37"/>
                    <a:pt x="289" y="37"/>
                  </a:cubicBezTo>
                  <a:cubicBezTo>
                    <a:pt x="299" y="37"/>
                    <a:pt x="307" y="29"/>
                    <a:pt x="307" y="19"/>
                  </a:cubicBezTo>
                  <a:cubicBezTo>
                    <a:pt x="307" y="8"/>
                    <a:pt x="299" y="0"/>
                    <a:pt x="289" y="0"/>
                  </a:cubicBezTo>
                  <a:cubicBezTo>
                    <a:pt x="19" y="0"/>
                    <a:pt x="19" y="0"/>
                    <a:pt x="19" y="0"/>
                  </a:cubicBezTo>
                  <a:cubicBezTo>
                    <a:pt x="8" y="0"/>
                    <a:pt x="0" y="8"/>
                    <a:pt x="0" y="19"/>
                  </a:cubicBezTo>
                  <a:cubicBezTo>
                    <a:pt x="0" y="29"/>
                    <a:pt x="8" y="37"/>
                    <a:pt x="19" y="37"/>
                  </a:cubicBezTo>
                </a:path>
              </a:pathLst>
            </a:custGeom>
            <a:solidFill>
              <a:srgbClr val="5E6060"/>
            </a:solidFill>
          </p:spPr>
          <p:txBody>
            <a:bodyPr vert="horz" lIns="91440" tIns="45720" rIns="91440" bIns="45720" anchor="ctr">
              <a:normAutofit fontScale="25000" lnSpcReduction="20000"/>
            </a:bodyPr>
            <a:lstStyle/>
            <a:p>
              <a:pPr marL="0" algn="ctr"/>
              <a:endParaRPr/>
            </a:p>
          </p:txBody>
        </p:sp>
        <p:sp>
          <p:nvSpPr>
            <p:cNvPr id="58" name="Freeform 58"/>
            <p:cNvSpPr/>
            <p:nvPr/>
          </p:nvSpPr>
          <p:spPr>
            <a:xfrm>
              <a:off x="7195558" y="2604436"/>
              <a:ext cx="117532" cy="14709"/>
            </a:xfrm>
            <a:custGeom>
              <a:avLst/>
              <a:gdLst/>
              <a:ahLst/>
              <a:cxnLst/>
              <a:rect l="l" t="t" r="r" b="b"/>
              <a:pathLst>
                <a:path w="307" h="37">
                  <a:moveTo>
                    <a:pt x="19" y="37"/>
                  </a:moveTo>
                  <a:cubicBezTo>
                    <a:pt x="289" y="37"/>
                    <a:pt x="289" y="37"/>
                    <a:pt x="289" y="37"/>
                  </a:cubicBezTo>
                  <a:cubicBezTo>
                    <a:pt x="299" y="37"/>
                    <a:pt x="307" y="29"/>
                    <a:pt x="307" y="18"/>
                  </a:cubicBezTo>
                  <a:cubicBezTo>
                    <a:pt x="307" y="8"/>
                    <a:pt x="299" y="0"/>
                    <a:pt x="289" y="0"/>
                  </a:cubicBezTo>
                  <a:cubicBezTo>
                    <a:pt x="19" y="0"/>
                    <a:pt x="19" y="0"/>
                    <a:pt x="19" y="0"/>
                  </a:cubicBezTo>
                  <a:cubicBezTo>
                    <a:pt x="8" y="0"/>
                    <a:pt x="0" y="8"/>
                    <a:pt x="0" y="18"/>
                  </a:cubicBezTo>
                  <a:cubicBezTo>
                    <a:pt x="0" y="29"/>
                    <a:pt x="8" y="37"/>
                    <a:pt x="19" y="37"/>
                  </a:cubicBezTo>
                </a:path>
              </a:pathLst>
            </a:custGeom>
            <a:solidFill>
              <a:srgbClr val="5E6060"/>
            </a:solidFill>
          </p:spPr>
          <p:txBody>
            <a:bodyPr vert="horz" lIns="91440" tIns="45720" rIns="91440" bIns="45720" anchor="ctr">
              <a:normAutofit fontScale="25000" lnSpcReduction="20000"/>
            </a:bodyPr>
            <a:lstStyle/>
            <a:p>
              <a:pPr marL="0" algn="ctr"/>
              <a:endParaRPr/>
            </a:p>
          </p:txBody>
        </p:sp>
        <p:sp>
          <p:nvSpPr>
            <p:cNvPr id="59" name="AutoShape 59"/>
            <p:cNvSpPr/>
            <p:nvPr/>
          </p:nvSpPr>
          <p:spPr>
            <a:xfrm>
              <a:off x="7231908" y="2653676"/>
              <a:ext cx="43015" cy="7673"/>
            </a:xfrm>
            <a:prstGeom prst="rect">
              <a:avLst/>
            </a:prstGeom>
            <a:solidFill>
              <a:srgbClr val="5E6060"/>
            </a:solidFill>
          </p:spPr>
          <p:txBody>
            <a:bodyPr vert="horz" lIns="91440" tIns="45720" rIns="91440" bIns="45720" anchor="ctr">
              <a:normAutofit fontScale="25000" lnSpcReduction="20000"/>
            </a:bodyPr>
            <a:lstStyle/>
            <a:p>
              <a:pPr marL="0" algn="ctr"/>
              <a:endParaRPr/>
            </a:p>
          </p:txBody>
        </p:sp>
        <p:sp>
          <p:nvSpPr>
            <p:cNvPr id="60" name="Freeform 60"/>
            <p:cNvSpPr/>
            <p:nvPr/>
          </p:nvSpPr>
          <p:spPr>
            <a:xfrm>
              <a:off x="7231908" y="2653676"/>
              <a:ext cx="43015" cy="7673"/>
            </a:xfrm>
            <a:custGeom>
              <a:avLst/>
              <a:gdLst/>
              <a:ahLst/>
              <a:cxnLst/>
              <a:rect l="l" t="t" r="r" b="b"/>
              <a:pathLst>
                <a:path w="71" h="12">
                  <a:moveTo>
                    <a:pt x="0" y="12"/>
                  </a:moveTo>
                  <a:lnTo>
                    <a:pt x="71" y="12"/>
                  </a:lnTo>
                  <a:lnTo>
                    <a:pt x="71" y="0"/>
                  </a:lnTo>
                  <a:lnTo>
                    <a:pt x="0" y="0"/>
                  </a:lnTo>
                </a:path>
              </a:pathLst>
            </a:custGeom>
            <a:noFill/>
          </p:spPr>
          <p:txBody>
            <a:bodyPr vert="horz" lIns="91440" tIns="45720" rIns="91440" bIns="45720" anchor="ctr">
              <a:normAutofit fontScale="25000" lnSpcReduction="20000"/>
            </a:bodyPr>
            <a:lstStyle/>
            <a:p>
              <a:pPr marL="0" algn="ctr"/>
              <a:endParaRPr/>
            </a:p>
          </p:txBody>
        </p:sp>
        <p:sp>
          <p:nvSpPr>
            <p:cNvPr id="61" name="AutoShape 61"/>
            <p:cNvSpPr/>
            <p:nvPr/>
          </p:nvSpPr>
          <p:spPr>
            <a:xfrm>
              <a:off x="7231908" y="2479095"/>
              <a:ext cx="43015" cy="14709"/>
            </a:xfrm>
            <a:prstGeom prst="rect">
              <a:avLst/>
            </a:prstGeom>
            <a:solidFill>
              <a:srgbClr val="5E6060"/>
            </a:solidFill>
          </p:spPr>
          <p:txBody>
            <a:bodyPr vert="horz" lIns="91440" tIns="45720" rIns="91440" bIns="45720" anchor="ctr">
              <a:normAutofit fontScale="25000" lnSpcReduction="20000"/>
            </a:bodyPr>
            <a:lstStyle/>
            <a:p>
              <a:pPr marL="0" algn="ctr"/>
              <a:endParaRPr/>
            </a:p>
          </p:txBody>
        </p:sp>
        <p:sp>
          <p:nvSpPr>
            <p:cNvPr id="62" name="Freeform 62"/>
            <p:cNvSpPr/>
            <p:nvPr/>
          </p:nvSpPr>
          <p:spPr>
            <a:xfrm>
              <a:off x="7231908" y="2479095"/>
              <a:ext cx="43015" cy="14709"/>
            </a:xfrm>
            <a:custGeom>
              <a:avLst/>
              <a:gdLst/>
              <a:ahLst/>
              <a:cxnLst/>
              <a:rect l="l" t="t" r="r" b="b"/>
              <a:pathLst>
                <a:path w="71" h="23">
                  <a:moveTo>
                    <a:pt x="0" y="23"/>
                  </a:moveTo>
                  <a:lnTo>
                    <a:pt x="71" y="23"/>
                  </a:lnTo>
                  <a:lnTo>
                    <a:pt x="71" y="0"/>
                  </a:lnTo>
                  <a:lnTo>
                    <a:pt x="0" y="0"/>
                  </a:lnTo>
                </a:path>
              </a:pathLst>
            </a:custGeom>
            <a:noFill/>
          </p:spPr>
          <p:txBody>
            <a:bodyPr vert="horz" lIns="91440" tIns="45720" rIns="91440" bIns="45720" anchor="ctr">
              <a:normAutofit fontScale="25000" lnSpcReduction="20000"/>
            </a:bodyPr>
            <a:lstStyle/>
            <a:p>
              <a:pPr marL="0" algn="ctr"/>
              <a:endParaRPr/>
            </a:p>
          </p:txBody>
        </p:sp>
        <p:sp>
          <p:nvSpPr>
            <p:cNvPr id="63" name="AutoShape 63"/>
            <p:cNvSpPr/>
            <p:nvPr/>
          </p:nvSpPr>
          <p:spPr>
            <a:xfrm>
              <a:off x="7231908" y="2695883"/>
              <a:ext cx="43015" cy="7673"/>
            </a:xfrm>
            <a:prstGeom prst="rect">
              <a:avLst/>
            </a:prstGeom>
            <a:solidFill>
              <a:srgbClr val="5E6060"/>
            </a:solidFill>
          </p:spPr>
          <p:txBody>
            <a:bodyPr vert="horz" lIns="91440" tIns="45720" rIns="91440" bIns="45720" anchor="ctr">
              <a:normAutofit fontScale="25000" lnSpcReduction="20000"/>
            </a:bodyPr>
            <a:lstStyle/>
            <a:p>
              <a:pPr marL="0" algn="ctr"/>
              <a:endParaRPr/>
            </a:p>
          </p:txBody>
        </p:sp>
        <p:sp>
          <p:nvSpPr>
            <p:cNvPr id="64" name="Freeform 64"/>
            <p:cNvSpPr/>
            <p:nvPr/>
          </p:nvSpPr>
          <p:spPr>
            <a:xfrm>
              <a:off x="7231908" y="2695883"/>
              <a:ext cx="43015" cy="7673"/>
            </a:xfrm>
            <a:custGeom>
              <a:avLst/>
              <a:gdLst/>
              <a:ahLst/>
              <a:cxnLst/>
              <a:rect l="l" t="t" r="r" b="b"/>
              <a:pathLst>
                <a:path w="71" h="12">
                  <a:moveTo>
                    <a:pt x="0" y="12"/>
                  </a:moveTo>
                  <a:lnTo>
                    <a:pt x="71" y="12"/>
                  </a:lnTo>
                  <a:lnTo>
                    <a:pt x="71" y="0"/>
                  </a:lnTo>
                  <a:lnTo>
                    <a:pt x="0" y="0"/>
                  </a:lnTo>
                </a:path>
              </a:pathLst>
            </a:custGeom>
            <a:noFill/>
          </p:spPr>
          <p:txBody>
            <a:bodyPr vert="horz" lIns="91440" tIns="45720" rIns="91440" bIns="45720" anchor="ctr">
              <a:normAutofit fontScale="25000" lnSpcReduction="20000"/>
            </a:bodyPr>
            <a:lstStyle/>
            <a:p>
              <a:pPr marL="0" algn="ctr"/>
              <a:endParaRPr/>
            </a:p>
          </p:txBody>
        </p:sp>
        <p:sp>
          <p:nvSpPr>
            <p:cNvPr id="65" name="AutoShape 65"/>
            <p:cNvSpPr/>
            <p:nvPr/>
          </p:nvSpPr>
          <p:spPr>
            <a:xfrm>
              <a:off x="6912029" y="1806991"/>
              <a:ext cx="182356" cy="192486"/>
            </a:xfrm>
            <a:prstGeom prst="ellipse">
              <a:avLst/>
            </a:prstGeom>
            <a:solidFill>
              <a:srgbClr val="FDDF84"/>
            </a:solidFill>
          </p:spPr>
          <p:txBody>
            <a:bodyPr vert="horz" lIns="91440" tIns="45720" rIns="91440" bIns="45720" anchor="ctr">
              <a:normAutofit fontScale="25000" lnSpcReduction="20000"/>
            </a:bodyPr>
            <a:lstStyle/>
            <a:p>
              <a:pPr marL="0" algn="ctr"/>
              <a:endParaRPr/>
            </a:p>
          </p:txBody>
        </p:sp>
        <p:sp>
          <p:nvSpPr>
            <p:cNvPr id="66" name="Freeform 66"/>
            <p:cNvSpPr/>
            <p:nvPr/>
          </p:nvSpPr>
          <p:spPr>
            <a:xfrm>
              <a:off x="6904758" y="1799316"/>
              <a:ext cx="196289" cy="207835"/>
            </a:xfrm>
            <a:custGeom>
              <a:avLst/>
              <a:gdLst/>
              <a:ahLst/>
              <a:cxnLst/>
              <a:rect l="l" t="t" r="r" b="b"/>
              <a:pathLst>
                <a:path w="514" h="515">
                  <a:moveTo>
                    <a:pt x="496" y="258"/>
                  </a:moveTo>
                  <a:cubicBezTo>
                    <a:pt x="477" y="258"/>
                    <a:pt x="477" y="258"/>
                    <a:pt x="477" y="258"/>
                  </a:cubicBezTo>
                  <a:cubicBezTo>
                    <a:pt x="477" y="319"/>
                    <a:pt x="452" y="373"/>
                    <a:pt x="412" y="413"/>
                  </a:cubicBezTo>
                  <a:cubicBezTo>
                    <a:pt x="373" y="453"/>
                    <a:pt x="318" y="478"/>
                    <a:pt x="257" y="478"/>
                  </a:cubicBezTo>
                  <a:cubicBezTo>
                    <a:pt x="196" y="478"/>
                    <a:pt x="141" y="453"/>
                    <a:pt x="102" y="413"/>
                  </a:cubicBezTo>
                  <a:cubicBezTo>
                    <a:pt x="62" y="373"/>
                    <a:pt x="37" y="319"/>
                    <a:pt x="37" y="258"/>
                  </a:cubicBezTo>
                  <a:cubicBezTo>
                    <a:pt x="37" y="197"/>
                    <a:pt x="62" y="142"/>
                    <a:pt x="102" y="102"/>
                  </a:cubicBezTo>
                  <a:cubicBezTo>
                    <a:pt x="141" y="63"/>
                    <a:pt x="196" y="38"/>
                    <a:pt x="257" y="38"/>
                  </a:cubicBezTo>
                  <a:cubicBezTo>
                    <a:pt x="318" y="38"/>
                    <a:pt x="373" y="63"/>
                    <a:pt x="412" y="102"/>
                  </a:cubicBezTo>
                  <a:cubicBezTo>
                    <a:pt x="452" y="142"/>
                    <a:pt x="477" y="197"/>
                    <a:pt x="477" y="258"/>
                  </a:cubicBezTo>
                  <a:cubicBezTo>
                    <a:pt x="496" y="258"/>
                    <a:pt x="496" y="258"/>
                    <a:pt x="496" y="258"/>
                  </a:cubicBezTo>
                  <a:cubicBezTo>
                    <a:pt x="514" y="258"/>
                    <a:pt x="514" y="258"/>
                    <a:pt x="514" y="258"/>
                  </a:cubicBezTo>
                  <a:cubicBezTo>
                    <a:pt x="514" y="187"/>
                    <a:pt x="486" y="122"/>
                    <a:pt x="439" y="76"/>
                  </a:cubicBezTo>
                  <a:cubicBezTo>
                    <a:pt x="393" y="29"/>
                    <a:pt x="328" y="0"/>
                    <a:pt x="257" y="0"/>
                  </a:cubicBezTo>
                  <a:cubicBezTo>
                    <a:pt x="186" y="0"/>
                    <a:pt x="122" y="29"/>
                    <a:pt x="75" y="76"/>
                  </a:cubicBezTo>
                  <a:cubicBezTo>
                    <a:pt x="28" y="122"/>
                    <a:pt x="0" y="187"/>
                    <a:pt x="0" y="258"/>
                  </a:cubicBezTo>
                  <a:cubicBezTo>
                    <a:pt x="0" y="329"/>
                    <a:pt x="28" y="393"/>
                    <a:pt x="75" y="440"/>
                  </a:cubicBezTo>
                  <a:cubicBezTo>
                    <a:pt x="122" y="486"/>
                    <a:pt x="186" y="515"/>
                    <a:pt x="257" y="515"/>
                  </a:cubicBezTo>
                  <a:cubicBezTo>
                    <a:pt x="328" y="515"/>
                    <a:pt x="393" y="486"/>
                    <a:pt x="439" y="440"/>
                  </a:cubicBezTo>
                  <a:cubicBezTo>
                    <a:pt x="486" y="393"/>
                    <a:pt x="514" y="329"/>
                    <a:pt x="514" y="258"/>
                  </a:cubicBezTo>
                  <a:lnTo>
                    <a:pt x="496" y="258"/>
                  </a:lnTo>
                  <a:close/>
                </a:path>
              </a:pathLst>
            </a:custGeom>
            <a:solidFill>
              <a:srgbClr val="5E6060"/>
            </a:solidFill>
          </p:spPr>
          <p:txBody>
            <a:bodyPr vert="horz" lIns="91440" tIns="45720" rIns="91440" bIns="45720" anchor="ctr">
              <a:normAutofit fontScale="47500" lnSpcReduction="20000"/>
            </a:bodyPr>
            <a:lstStyle/>
            <a:p>
              <a:pPr marL="0" algn="ctr"/>
              <a:endParaRPr/>
            </a:p>
          </p:txBody>
        </p:sp>
        <p:sp>
          <p:nvSpPr>
            <p:cNvPr id="67" name="Freeform 67"/>
            <p:cNvSpPr/>
            <p:nvPr/>
          </p:nvSpPr>
          <p:spPr>
            <a:xfrm>
              <a:off x="7179805" y="1728973"/>
              <a:ext cx="461643" cy="572984"/>
            </a:xfrm>
            <a:custGeom>
              <a:avLst/>
              <a:gdLst/>
              <a:ahLst/>
              <a:cxnLst/>
              <a:rect l="l" t="t" r="r" b="b"/>
              <a:pathLst>
                <a:path w="762" h="896">
                  <a:moveTo>
                    <a:pt x="0" y="79"/>
                  </a:moveTo>
                  <a:lnTo>
                    <a:pt x="716" y="896"/>
                  </a:lnTo>
                  <a:lnTo>
                    <a:pt x="762" y="848"/>
                  </a:lnTo>
                  <a:lnTo>
                    <a:pt x="12" y="0"/>
                  </a:lnTo>
                  <a:lnTo>
                    <a:pt x="0" y="79"/>
                  </a:lnTo>
                  <a:close/>
                </a:path>
              </a:pathLst>
            </a:custGeom>
            <a:solidFill>
              <a:srgbClr val="ECECEC"/>
            </a:solidFill>
          </p:spPr>
          <p:txBody>
            <a:bodyPr vert="horz" lIns="91440" tIns="45720" rIns="91440" bIns="45720" anchor="ctr">
              <a:normAutofit/>
            </a:bodyPr>
            <a:lstStyle/>
            <a:p>
              <a:pPr marL="0" algn="ctr"/>
              <a:endParaRPr/>
            </a:p>
          </p:txBody>
        </p:sp>
        <p:sp>
          <p:nvSpPr>
            <p:cNvPr id="68" name="Freeform 68"/>
            <p:cNvSpPr/>
            <p:nvPr/>
          </p:nvSpPr>
          <p:spPr>
            <a:xfrm>
              <a:off x="7168901" y="1721298"/>
              <a:ext cx="480424" cy="588972"/>
            </a:xfrm>
            <a:custGeom>
              <a:avLst/>
              <a:gdLst/>
              <a:ahLst/>
              <a:cxnLst/>
              <a:rect l="l" t="t" r="r" b="b"/>
              <a:pathLst>
                <a:path w="793" h="921">
                  <a:moveTo>
                    <a:pt x="18" y="91"/>
                  </a:moveTo>
                  <a:lnTo>
                    <a:pt x="4" y="103"/>
                  </a:lnTo>
                  <a:lnTo>
                    <a:pt x="720" y="920"/>
                  </a:lnTo>
                  <a:lnTo>
                    <a:pt x="746" y="921"/>
                  </a:lnTo>
                  <a:lnTo>
                    <a:pt x="793" y="872"/>
                  </a:lnTo>
                  <a:lnTo>
                    <a:pt x="793" y="848"/>
                  </a:lnTo>
                  <a:lnTo>
                    <a:pt x="44" y="0"/>
                  </a:lnTo>
                  <a:lnTo>
                    <a:pt x="13" y="9"/>
                  </a:lnTo>
                  <a:lnTo>
                    <a:pt x="0" y="88"/>
                  </a:lnTo>
                  <a:lnTo>
                    <a:pt x="4" y="103"/>
                  </a:lnTo>
                  <a:lnTo>
                    <a:pt x="18" y="91"/>
                  </a:lnTo>
                  <a:lnTo>
                    <a:pt x="35" y="94"/>
                  </a:lnTo>
                  <a:lnTo>
                    <a:pt x="42" y="52"/>
                  </a:lnTo>
                  <a:lnTo>
                    <a:pt x="756" y="860"/>
                  </a:lnTo>
                  <a:lnTo>
                    <a:pt x="734" y="882"/>
                  </a:lnTo>
                  <a:lnTo>
                    <a:pt x="31" y="79"/>
                  </a:lnTo>
                  <a:lnTo>
                    <a:pt x="18" y="91"/>
                  </a:lnTo>
                  <a:lnTo>
                    <a:pt x="35" y="94"/>
                  </a:lnTo>
                  <a:lnTo>
                    <a:pt x="18" y="91"/>
                  </a:lnTo>
                  <a:close/>
                </a:path>
              </a:pathLst>
            </a:custGeom>
            <a:solidFill>
              <a:srgbClr val="5E6060"/>
            </a:solidFill>
          </p:spPr>
          <p:txBody>
            <a:bodyPr vert="horz" lIns="91440" tIns="45720" rIns="91440" bIns="45720" anchor="ctr">
              <a:normAutofit/>
            </a:bodyPr>
            <a:lstStyle/>
            <a:p>
              <a:pPr marL="0" algn="ctr"/>
              <a:endParaRPr/>
            </a:p>
          </p:txBody>
        </p:sp>
        <p:sp>
          <p:nvSpPr>
            <p:cNvPr id="69" name="Freeform 69"/>
            <p:cNvSpPr/>
            <p:nvPr/>
          </p:nvSpPr>
          <p:spPr>
            <a:xfrm>
              <a:off x="7168901" y="1721298"/>
              <a:ext cx="480424" cy="588972"/>
            </a:xfrm>
            <a:custGeom>
              <a:avLst/>
              <a:gdLst/>
              <a:ahLst/>
              <a:cxnLst/>
              <a:rect l="l" t="t" r="r" b="b"/>
              <a:pathLst>
                <a:path w="793" h="921">
                  <a:moveTo>
                    <a:pt x="18" y="91"/>
                  </a:moveTo>
                  <a:lnTo>
                    <a:pt x="4" y="103"/>
                  </a:lnTo>
                  <a:lnTo>
                    <a:pt x="720" y="920"/>
                  </a:lnTo>
                  <a:lnTo>
                    <a:pt x="746" y="921"/>
                  </a:lnTo>
                  <a:lnTo>
                    <a:pt x="793" y="872"/>
                  </a:lnTo>
                  <a:lnTo>
                    <a:pt x="793" y="848"/>
                  </a:lnTo>
                  <a:lnTo>
                    <a:pt x="44" y="0"/>
                  </a:lnTo>
                  <a:lnTo>
                    <a:pt x="13" y="9"/>
                  </a:lnTo>
                  <a:lnTo>
                    <a:pt x="0" y="88"/>
                  </a:lnTo>
                  <a:lnTo>
                    <a:pt x="4" y="103"/>
                  </a:lnTo>
                  <a:lnTo>
                    <a:pt x="18" y="91"/>
                  </a:lnTo>
                  <a:lnTo>
                    <a:pt x="35" y="94"/>
                  </a:lnTo>
                  <a:lnTo>
                    <a:pt x="42" y="52"/>
                  </a:lnTo>
                  <a:lnTo>
                    <a:pt x="756" y="860"/>
                  </a:lnTo>
                  <a:lnTo>
                    <a:pt x="734" y="882"/>
                  </a:lnTo>
                  <a:lnTo>
                    <a:pt x="31" y="79"/>
                  </a:lnTo>
                  <a:lnTo>
                    <a:pt x="18" y="91"/>
                  </a:lnTo>
                  <a:lnTo>
                    <a:pt x="35" y="94"/>
                  </a:lnTo>
                  <a:lnTo>
                    <a:pt x="18" y="91"/>
                  </a:lnTo>
                </a:path>
              </a:pathLst>
            </a:custGeom>
            <a:noFill/>
          </p:spPr>
          <p:txBody>
            <a:bodyPr vert="horz" lIns="91440" tIns="45720" rIns="91440" bIns="45720" anchor="ctr">
              <a:normAutofit/>
            </a:bodyPr>
            <a:lstStyle/>
            <a:p>
              <a:pPr marL="0" algn="ctr"/>
              <a:endParaRPr/>
            </a:p>
          </p:txBody>
        </p:sp>
        <p:sp>
          <p:nvSpPr>
            <p:cNvPr id="70" name="Freeform 70"/>
            <p:cNvSpPr/>
            <p:nvPr/>
          </p:nvSpPr>
          <p:spPr>
            <a:xfrm>
              <a:off x="6927174" y="1542880"/>
              <a:ext cx="302309" cy="347884"/>
            </a:xfrm>
            <a:custGeom>
              <a:avLst/>
              <a:gdLst/>
              <a:ahLst/>
              <a:cxnLst/>
              <a:rect l="l" t="t" r="r" b="b"/>
              <a:pathLst>
                <a:path w="791" h="862">
                  <a:moveTo>
                    <a:pt x="0" y="487"/>
                  </a:moveTo>
                  <a:cubicBezTo>
                    <a:pt x="13" y="484"/>
                    <a:pt x="268" y="231"/>
                    <a:pt x="418" y="80"/>
                  </a:cubicBezTo>
                  <a:cubicBezTo>
                    <a:pt x="483" y="16"/>
                    <a:pt x="581" y="0"/>
                    <a:pt x="662" y="42"/>
                  </a:cubicBezTo>
                  <a:cubicBezTo>
                    <a:pt x="747" y="87"/>
                    <a:pt x="791" y="182"/>
                    <a:pt x="769" y="275"/>
                  </a:cubicBezTo>
                  <a:cubicBezTo>
                    <a:pt x="633" y="862"/>
                    <a:pt x="633" y="862"/>
                    <a:pt x="633" y="862"/>
                  </a:cubicBezTo>
                  <a:cubicBezTo>
                    <a:pt x="0" y="487"/>
                    <a:pt x="0" y="487"/>
                    <a:pt x="0" y="487"/>
                  </a:cubicBezTo>
                </a:path>
              </a:pathLst>
            </a:custGeom>
            <a:solidFill>
              <a:srgbClr val="ECECEC"/>
            </a:solidFill>
          </p:spPr>
          <p:txBody>
            <a:bodyPr vert="horz" lIns="91440" tIns="45720" rIns="91440" bIns="45720" anchor="ctr">
              <a:normAutofit lnSpcReduction="10000"/>
            </a:bodyPr>
            <a:lstStyle/>
            <a:p>
              <a:pPr marL="0" algn="ctr"/>
              <a:endParaRPr/>
            </a:p>
          </p:txBody>
        </p:sp>
        <p:sp>
          <p:nvSpPr>
            <p:cNvPr id="71" name="Freeform 71"/>
            <p:cNvSpPr/>
            <p:nvPr/>
          </p:nvSpPr>
          <p:spPr>
            <a:xfrm>
              <a:off x="6921722" y="1539044"/>
              <a:ext cx="312608" cy="361313"/>
            </a:xfrm>
            <a:custGeom>
              <a:avLst/>
              <a:gdLst/>
              <a:ahLst/>
              <a:cxnLst/>
              <a:rect l="l" t="t" r="r" b="b"/>
              <a:pathLst>
                <a:path w="818" h="895">
                  <a:moveTo>
                    <a:pt x="15" y="496"/>
                  </a:moveTo>
                  <a:cubicBezTo>
                    <a:pt x="20" y="524"/>
                    <a:pt x="20" y="524"/>
                    <a:pt x="20" y="524"/>
                  </a:cubicBezTo>
                  <a:cubicBezTo>
                    <a:pt x="22" y="523"/>
                    <a:pt x="24" y="523"/>
                    <a:pt x="25" y="522"/>
                  </a:cubicBezTo>
                  <a:cubicBezTo>
                    <a:pt x="27" y="521"/>
                    <a:pt x="29" y="521"/>
                    <a:pt x="30" y="520"/>
                  </a:cubicBezTo>
                  <a:cubicBezTo>
                    <a:pt x="32" y="518"/>
                    <a:pt x="34" y="517"/>
                    <a:pt x="36" y="516"/>
                  </a:cubicBezTo>
                  <a:cubicBezTo>
                    <a:pt x="39" y="514"/>
                    <a:pt x="42" y="511"/>
                    <a:pt x="46" y="507"/>
                  </a:cubicBezTo>
                  <a:cubicBezTo>
                    <a:pt x="54" y="501"/>
                    <a:pt x="64" y="492"/>
                    <a:pt x="75" y="481"/>
                  </a:cubicBezTo>
                  <a:cubicBezTo>
                    <a:pt x="96" y="462"/>
                    <a:pt x="122" y="436"/>
                    <a:pt x="153" y="407"/>
                  </a:cubicBezTo>
                  <a:cubicBezTo>
                    <a:pt x="243" y="319"/>
                    <a:pt x="366" y="197"/>
                    <a:pt x="453" y="109"/>
                  </a:cubicBezTo>
                  <a:cubicBezTo>
                    <a:pt x="488" y="74"/>
                    <a:pt x="534" y="56"/>
                    <a:pt x="581" y="56"/>
                  </a:cubicBezTo>
                  <a:cubicBezTo>
                    <a:pt x="609" y="56"/>
                    <a:pt x="638" y="63"/>
                    <a:pt x="664" y="77"/>
                  </a:cubicBezTo>
                  <a:cubicBezTo>
                    <a:pt x="695" y="92"/>
                    <a:pt x="719" y="116"/>
                    <a:pt x="736" y="144"/>
                  </a:cubicBezTo>
                  <a:cubicBezTo>
                    <a:pt x="752" y="171"/>
                    <a:pt x="762" y="204"/>
                    <a:pt x="762" y="237"/>
                  </a:cubicBezTo>
                  <a:cubicBezTo>
                    <a:pt x="762" y="250"/>
                    <a:pt x="760" y="264"/>
                    <a:pt x="757" y="278"/>
                  </a:cubicBezTo>
                  <a:cubicBezTo>
                    <a:pt x="629" y="827"/>
                    <a:pt x="629" y="827"/>
                    <a:pt x="629" y="827"/>
                  </a:cubicBezTo>
                  <a:cubicBezTo>
                    <a:pt x="29" y="472"/>
                    <a:pt x="29" y="472"/>
                    <a:pt x="29" y="472"/>
                  </a:cubicBezTo>
                  <a:cubicBezTo>
                    <a:pt x="15" y="496"/>
                    <a:pt x="15" y="496"/>
                    <a:pt x="15" y="496"/>
                  </a:cubicBezTo>
                  <a:cubicBezTo>
                    <a:pt x="20" y="524"/>
                    <a:pt x="20" y="524"/>
                    <a:pt x="20" y="524"/>
                  </a:cubicBezTo>
                  <a:cubicBezTo>
                    <a:pt x="15" y="496"/>
                    <a:pt x="15" y="496"/>
                    <a:pt x="15" y="496"/>
                  </a:cubicBezTo>
                  <a:cubicBezTo>
                    <a:pt x="0" y="520"/>
                    <a:pt x="0" y="520"/>
                    <a:pt x="0" y="520"/>
                  </a:cubicBezTo>
                  <a:cubicBezTo>
                    <a:pt x="633" y="895"/>
                    <a:pt x="633" y="895"/>
                    <a:pt x="633" y="895"/>
                  </a:cubicBezTo>
                  <a:cubicBezTo>
                    <a:pt x="675" y="877"/>
                    <a:pt x="675" y="877"/>
                    <a:pt x="675" y="877"/>
                  </a:cubicBezTo>
                  <a:cubicBezTo>
                    <a:pt x="812" y="290"/>
                    <a:pt x="812" y="290"/>
                    <a:pt x="812" y="290"/>
                  </a:cubicBezTo>
                  <a:cubicBezTo>
                    <a:pt x="816" y="272"/>
                    <a:pt x="818" y="254"/>
                    <a:pt x="818" y="237"/>
                  </a:cubicBezTo>
                  <a:cubicBezTo>
                    <a:pt x="818" y="193"/>
                    <a:pt x="806" y="151"/>
                    <a:pt x="784" y="115"/>
                  </a:cubicBezTo>
                  <a:cubicBezTo>
                    <a:pt x="762" y="78"/>
                    <a:pt x="730" y="47"/>
                    <a:pt x="690" y="26"/>
                  </a:cubicBezTo>
                  <a:cubicBezTo>
                    <a:pt x="656" y="8"/>
                    <a:pt x="618" y="0"/>
                    <a:pt x="581" y="0"/>
                  </a:cubicBezTo>
                  <a:cubicBezTo>
                    <a:pt x="519" y="0"/>
                    <a:pt x="459" y="24"/>
                    <a:pt x="413" y="69"/>
                  </a:cubicBezTo>
                  <a:cubicBezTo>
                    <a:pt x="338" y="144"/>
                    <a:pt x="237" y="245"/>
                    <a:pt x="153" y="328"/>
                  </a:cubicBezTo>
                  <a:cubicBezTo>
                    <a:pt x="111" y="369"/>
                    <a:pt x="73" y="406"/>
                    <a:pt x="45" y="432"/>
                  </a:cubicBezTo>
                  <a:cubicBezTo>
                    <a:pt x="31" y="445"/>
                    <a:pt x="20" y="455"/>
                    <a:pt x="12" y="463"/>
                  </a:cubicBezTo>
                  <a:cubicBezTo>
                    <a:pt x="8" y="466"/>
                    <a:pt x="5" y="469"/>
                    <a:pt x="3" y="470"/>
                  </a:cubicBezTo>
                  <a:cubicBezTo>
                    <a:pt x="2" y="471"/>
                    <a:pt x="2" y="471"/>
                    <a:pt x="2" y="471"/>
                  </a:cubicBezTo>
                  <a:cubicBezTo>
                    <a:pt x="1" y="471"/>
                    <a:pt x="1" y="471"/>
                    <a:pt x="1" y="471"/>
                  </a:cubicBezTo>
                  <a:cubicBezTo>
                    <a:pt x="8" y="482"/>
                    <a:pt x="8" y="482"/>
                    <a:pt x="8" y="482"/>
                  </a:cubicBezTo>
                  <a:cubicBezTo>
                    <a:pt x="3" y="470"/>
                    <a:pt x="3" y="470"/>
                    <a:pt x="3" y="470"/>
                  </a:cubicBezTo>
                  <a:cubicBezTo>
                    <a:pt x="2" y="471"/>
                    <a:pt x="1" y="471"/>
                    <a:pt x="1" y="471"/>
                  </a:cubicBezTo>
                  <a:cubicBezTo>
                    <a:pt x="8" y="482"/>
                    <a:pt x="8" y="482"/>
                    <a:pt x="8" y="482"/>
                  </a:cubicBezTo>
                  <a:cubicBezTo>
                    <a:pt x="3" y="470"/>
                    <a:pt x="3" y="470"/>
                    <a:pt x="3" y="470"/>
                  </a:cubicBezTo>
                  <a:cubicBezTo>
                    <a:pt x="13" y="490"/>
                    <a:pt x="13" y="490"/>
                    <a:pt x="13" y="490"/>
                  </a:cubicBezTo>
                  <a:cubicBezTo>
                    <a:pt x="5" y="470"/>
                    <a:pt x="5" y="470"/>
                    <a:pt x="5" y="470"/>
                  </a:cubicBezTo>
                  <a:cubicBezTo>
                    <a:pt x="4" y="470"/>
                    <a:pt x="3" y="470"/>
                    <a:pt x="3" y="470"/>
                  </a:cubicBezTo>
                  <a:cubicBezTo>
                    <a:pt x="13" y="490"/>
                    <a:pt x="13" y="490"/>
                    <a:pt x="13" y="490"/>
                  </a:cubicBezTo>
                  <a:cubicBezTo>
                    <a:pt x="5" y="470"/>
                    <a:pt x="5" y="470"/>
                    <a:pt x="5" y="470"/>
                  </a:cubicBezTo>
                  <a:cubicBezTo>
                    <a:pt x="14" y="494"/>
                    <a:pt x="14" y="494"/>
                    <a:pt x="14" y="494"/>
                  </a:cubicBezTo>
                  <a:cubicBezTo>
                    <a:pt x="9" y="468"/>
                    <a:pt x="9" y="468"/>
                    <a:pt x="9" y="468"/>
                  </a:cubicBezTo>
                  <a:cubicBezTo>
                    <a:pt x="7" y="469"/>
                    <a:pt x="6" y="469"/>
                    <a:pt x="5" y="470"/>
                  </a:cubicBezTo>
                  <a:cubicBezTo>
                    <a:pt x="14" y="494"/>
                    <a:pt x="14" y="494"/>
                    <a:pt x="14" y="494"/>
                  </a:cubicBezTo>
                  <a:cubicBezTo>
                    <a:pt x="9" y="468"/>
                    <a:pt x="9" y="468"/>
                    <a:pt x="9" y="468"/>
                  </a:cubicBezTo>
                  <a:cubicBezTo>
                    <a:pt x="0" y="520"/>
                    <a:pt x="0" y="520"/>
                    <a:pt x="0" y="520"/>
                  </a:cubicBezTo>
                  <a:cubicBezTo>
                    <a:pt x="15" y="496"/>
                    <a:pt x="15" y="496"/>
                    <a:pt x="15" y="496"/>
                  </a:cubicBezTo>
                </a:path>
              </a:pathLst>
            </a:custGeom>
            <a:solidFill>
              <a:srgbClr val="5E6060"/>
            </a:solidFill>
          </p:spPr>
          <p:txBody>
            <a:bodyPr vert="horz" lIns="91440" tIns="45720" rIns="91440" bIns="45720" anchor="ctr">
              <a:normAutofit lnSpcReduction="10000"/>
            </a:bodyPr>
            <a:lstStyle/>
            <a:p>
              <a:pPr marL="0" algn="ctr"/>
              <a:endParaRPr/>
            </a:p>
          </p:txBody>
        </p:sp>
        <p:sp>
          <p:nvSpPr>
            <p:cNvPr id="72" name="Freeform 72"/>
            <p:cNvSpPr/>
            <p:nvPr/>
          </p:nvSpPr>
          <p:spPr>
            <a:xfrm>
              <a:off x="6844175" y="1704032"/>
              <a:ext cx="359864" cy="289691"/>
            </a:xfrm>
            <a:custGeom>
              <a:avLst/>
              <a:gdLst/>
              <a:ahLst/>
              <a:cxnLst/>
              <a:rect l="l" t="t" r="r" b="b"/>
              <a:pathLst>
                <a:path w="942" h="718">
                  <a:moveTo>
                    <a:pt x="0" y="269"/>
                  </a:moveTo>
                  <a:cubicBezTo>
                    <a:pt x="110" y="65"/>
                    <a:pt x="386" y="0"/>
                    <a:pt x="616" y="124"/>
                  </a:cubicBezTo>
                  <a:cubicBezTo>
                    <a:pt x="845" y="248"/>
                    <a:pt x="942" y="514"/>
                    <a:pt x="832" y="718"/>
                  </a:cubicBezTo>
                  <a:cubicBezTo>
                    <a:pt x="0" y="269"/>
                    <a:pt x="0" y="269"/>
                    <a:pt x="0" y="269"/>
                  </a:cubicBezTo>
                </a:path>
              </a:pathLst>
            </a:custGeom>
            <a:solidFill>
              <a:srgbClr val="ECECEC"/>
            </a:solidFill>
          </p:spPr>
          <p:txBody>
            <a:bodyPr vert="horz" lIns="91440" tIns="45720" rIns="91440" bIns="45720" anchor="ctr">
              <a:normAutofit fontScale="85000" lnSpcReduction="20000"/>
            </a:bodyPr>
            <a:lstStyle/>
            <a:p>
              <a:pPr marL="0" algn="ctr"/>
              <a:endParaRPr/>
            </a:p>
          </p:txBody>
        </p:sp>
        <p:sp>
          <p:nvSpPr>
            <p:cNvPr id="73" name="Freeform 73"/>
            <p:cNvSpPr/>
            <p:nvPr/>
          </p:nvSpPr>
          <p:spPr>
            <a:xfrm>
              <a:off x="6829635" y="1717461"/>
              <a:ext cx="360470" cy="292248"/>
            </a:xfrm>
            <a:custGeom>
              <a:avLst/>
              <a:gdLst/>
              <a:ahLst/>
              <a:cxnLst/>
              <a:rect l="l" t="t" r="r" b="b"/>
              <a:pathLst>
                <a:path w="944" h="724">
                  <a:moveTo>
                    <a:pt x="38" y="236"/>
                  </a:moveTo>
                  <a:cubicBezTo>
                    <a:pt x="63" y="250"/>
                    <a:pt x="63" y="250"/>
                    <a:pt x="63" y="250"/>
                  </a:cubicBezTo>
                  <a:cubicBezTo>
                    <a:pt x="96" y="188"/>
                    <a:pt x="146" y="140"/>
                    <a:pt x="206" y="107"/>
                  </a:cubicBezTo>
                  <a:cubicBezTo>
                    <a:pt x="266" y="74"/>
                    <a:pt x="336" y="56"/>
                    <a:pt x="409" y="56"/>
                  </a:cubicBezTo>
                  <a:cubicBezTo>
                    <a:pt x="486" y="56"/>
                    <a:pt x="566" y="75"/>
                    <a:pt x="640" y="116"/>
                  </a:cubicBezTo>
                  <a:cubicBezTo>
                    <a:pt x="719" y="158"/>
                    <a:pt x="780" y="218"/>
                    <a:pt x="823" y="286"/>
                  </a:cubicBezTo>
                  <a:cubicBezTo>
                    <a:pt x="865" y="353"/>
                    <a:pt x="887" y="429"/>
                    <a:pt x="887" y="504"/>
                  </a:cubicBezTo>
                  <a:cubicBezTo>
                    <a:pt x="887" y="562"/>
                    <a:pt x="874" y="619"/>
                    <a:pt x="845" y="672"/>
                  </a:cubicBezTo>
                  <a:cubicBezTo>
                    <a:pt x="870" y="685"/>
                    <a:pt x="870" y="685"/>
                    <a:pt x="870" y="685"/>
                  </a:cubicBezTo>
                  <a:cubicBezTo>
                    <a:pt x="884" y="660"/>
                    <a:pt x="884" y="660"/>
                    <a:pt x="884" y="660"/>
                  </a:cubicBezTo>
                  <a:cubicBezTo>
                    <a:pt x="51" y="211"/>
                    <a:pt x="51" y="211"/>
                    <a:pt x="51" y="211"/>
                  </a:cubicBezTo>
                  <a:cubicBezTo>
                    <a:pt x="38" y="236"/>
                    <a:pt x="38" y="236"/>
                    <a:pt x="38" y="236"/>
                  </a:cubicBezTo>
                  <a:cubicBezTo>
                    <a:pt x="63" y="250"/>
                    <a:pt x="63" y="250"/>
                    <a:pt x="63" y="250"/>
                  </a:cubicBezTo>
                  <a:cubicBezTo>
                    <a:pt x="38" y="236"/>
                    <a:pt x="38" y="236"/>
                    <a:pt x="38" y="236"/>
                  </a:cubicBezTo>
                  <a:cubicBezTo>
                    <a:pt x="24" y="261"/>
                    <a:pt x="24" y="261"/>
                    <a:pt x="24" y="261"/>
                  </a:cubicBezTo>
                  <a:cubicBezTo>
                    <a:pt x="882" y="724"/>
                    <a:pt x="882" y="724"/>
                    <a:pt x="882" y="724"/>
                  </a:cubicBezTo>
                  <a:cubicBezTo>
                    <a:pt x="895" y="699"/>
                    <a:pt x="895" y="699"/>
                    <a:pt x="895" y="699"/>
                  </a:cubicBezTo>
                  <a:cubicBezTo>
                    <a:pt x="928" y="637"/>
                    <a:pt x="944" y="571"/>
                    <a:pt x="944" y="504"/>
                  </a:cubicBezTo>
                  <a:cubicBezTo>
                    <a:pt x="944" y="418"/>
                    <a:pt x="918" y="332"/>
                    <a:pt x="871" y="256"/>
                  </a:cubicBezTo>
                  <a:cubicBezTo>
                    <a:pt x="823" y="179"/>
                    <a:pt x="754" y="113"/>
                    <a:pt x="667" y="66"/>
                  </a:cubicBezTo>
                  <a:cubicBezTo>
                    <a:pt x="584" y="21"/>
                    <a:pt x="495" y="0"/>
                    <a:pt x="409" y="0"/>
                  </a:cubicBezTo>
                  <a:cubicBezTo>
                    <a:pt x="327" y="0"/>
                    <a:pt x="248" y="19"/>
                    <a:pt x="179" y="57"/>
                  </a:cubicBezTo>
                  <a:cubicBezTo>
                    <a:pt x="110" y="95"/>
                    <a:pt x="52" y="151"/>
                    <a:pt x="13" y="223"/>
                  </a:cubicBezTo>
                  <a:cubicBezTo>
                    <a:pt x="0" y="248"/>
                    <a:pt x="0" y="248"/>
                    <a:pt x="0" y="248"/>
                  </a:cubicBezTo>
                  <a:cubicBezTo>
                    <a:pt x="24" y="261"/>
                    <a:pt x="24" y="261"/>
                    <a:pt x="24" y="261"/>
                  </a:cubicBezTo>
                  <a:cubicBezTo>
                    <a:pt x="38" y="236"/>
                    <a:pt x="38" y="236"/>
                    <a:pt x="38" y="236"/>
                  </a:cubicBezTo>
                </a:path>
              </a:pathLst>
            </a:custGeom>
            <a:solidFill>
              <a:srgbClr val="5E6060"/>
            </a:solidFill>
          </p:spPr>
          <p:txBody>
            <a:bodyPr vert="horz" lIns="91440" tIns="45720" rIns="91440" bIns="45720" anchor="ctr">
              <a:normAutofit fontScale="85000" lnSpcReduction="20000"/>
            </a:bodyPr>
            <a:lstStyle/>
            <a:p>
              <a:pPr marL="0" algn="ctr"/>
              <a:endParaRPr/>
            </a:p>
          </p:txBody>
        </p:sp>
        <p:sp>
          <p:nvSpPr>
            <p:cNvPr id="74" name="Freeform 74"/>
            <p:cNvSpPr/>
            <p:nvPr/>
          </p:nvSpPr>
          <p:spPr>
            <a:xfrm>
              <a:off x="6893248" y="1752634"/>
              <a:ext cx="236881" cy="92087"/>
            </a:xfrm>
            <a:custGeom>
              <a:avLst/>
              <a:gdLst/>
              <a:ahLst/>
              <a:cxnLst/>
              <a:rect l="l" t="t" r="r" b="b"/>
              <a:pathLst>
                <a:path w="621" h="229">
                  <a:moveTo>
                    <a:pt x="0" y="106"/>
                  </a:moveTo>
                  <a:cubicBezTo>
                    <a:pt x="0" y="106"/>
                    <a:pt x="8" y="98"/>
                    <a:pt x="22" y="85"/>
                  </a:cubicBezTo>
                  <a:cubicBezTo>
                    <a:pt x="36" y="73"/>
                    <a:pt x="60" y="53"/>
                    <a:pt x="91" y="39"/>
                  </a:cubicBezTo>
                  <a:cubicBezTo>
                    <a:pt x="122" y="24"/>
                    <a:pt x="160" y="10"/>
                    <a:pt x="204" y="6"/>
                  </a:cubicBezTo>
                  <a:cubicBezTo>
                    <a:pt x="247" y="0"/>
                    <a:pt x="294" y="4"/>
                    <a:pt x="340" y="13"/>
                  </a:cubicBezTo>
                  <a:cubicBezTo>
                    <a:pt x="385" y="23"/>
                    <a:pt x="428" y="43"/>
                    <a:pt x="465" y="64"/>
                  </a:cubicBezTo>
                  <a:cubicBezTo>
                    <a:pt x="503" y="85"/>
                    <a:pt x="532" y="113"/>
                    <a:pt x="556" y="137"/>
                  </a:cubicBezTo>
                  <a:cubicBezTo>
                    <a:pt x="580" y="162"/>
                    <a:pt x="596" y="185"/>
                    <a:pt x="606" y="202"/>
                  </a:cubicBezTo>
                  <a:cubicBezTo>
                    <a:pt x="616" y="219"/>
                    <a:pt x="621" y="229"/>
                    <a:pt x="621" y="229"/>
                  </a:cubicBezTo>
                  <a:cubicBezTo>
                    <a:pt x="621" y="229"/>
                    <a:pt x="613" y="222"/>
                    <a:pt x="598" y="209"/>
                  </a:cubicBezTo>
                  <a:cubicBezTo>
                    <a:pt x="584" y="196"/>
                    <a:pt x="561" y="180"/>
                    <a:pt x="536" y="161"/>
                  </a:cubicBezTo>
                  <a:cubicBezTo>
                    <a:pt x="510" y="142"/>
                    <a:pt x="477" y="124"/>
                    <a:pt x="442" y="107"/>
                  </a:cubicBezTo>
                  <a:cubicBezTo>
                    <a:pt x="407" y="90"/>
                    <a:pt x="368" y="75"/>
                    <a:pt x="327" y="68"/>
                  </a:cubicBezTo>
                  <a:cubicBezTo>
                    <a:pt x="288" y="58"/>
                    <a:pt x="246" y="52"/>
                    <a:pt x="207" y="55"/>
                  </a:cubicBezTo>
                  <a:cubicBezTo>
                    <a:pt x="169" y="56"/>
                    <a:pt x="132" y="59"/>
                    <a:pt x="102" y="69"/>
                  </a:cubicBezTo>
                  <a:cubicBezTo>
                    <a:pt x="71" y="77"/>
                    <a:pt x="46" y="85"/>
                    <a:pt x="28" y="94"/>
                  </a:cubicBezTo>
                  <a:cubicBezTo>
                    <a:pt x="11" y="102"/>
                    <a:pt x="0" y="106"/>
                    <a:pt x="0" y="106"/>
                  </a:cubicBezTo>
                  <a:close/>
                </a:path>
              </a:pathLst>
            </a:custGeom>
            <a:solidFill>
              <a:srgbClr val="FFFFFF"/>
            </a:solidFill>
          </p:spPr>
          <p:txBody>
            <a:bodyPr vert="horz" lIns="91440" tIns="45720" rIns="91440" bIns="45720" anchor="ctr">
              <a:normAutofit fontScale="25000" lnSpcReduction="20000"/>
            </a:bodyPr>
            <a:lstStyle/>
            <a:p>
              <a:pPr marL="0" algn="ctr"/>
              <a:endParaRPr/>
            </a:p>
          </p:txBody>
        </p:sp>
        <p:sp>
          <p:nvSpPr>
            <p:cNvPr id="75" name="Freeform 75"/>
            <p:cNvSpPr/>
            <p:nvPr/>
          </p:nvSpPr>
          <p:spPr>
            <a:xfrm>
              <a:off x="6965342" y="1693160"/>
              <a:ext cx="213253" cy="142606"/>
            </a:xfrm>
            <a:custGeom>
              <a:avLst/>
              <a:gdLst/>
              <a:ahLst/>
              <a:cxnLst/>
              <a:rect l="l" t="t" r="r" b="b"/>
              <a:pathLst>
                <a:path w="558" h="353">
                  <a:moveTo>
                    <a:pt x="160" y="0"/>
                  </a:moveTo>
                  <a:cubicBezTo>
                    <a:pt x="114" y="0"/>
                    <a:pt x="69" y="12"/>
                    <a:pt x="29" y="34"/>
                  </a:cubicBezTo>
                  <a:cubicBezTo>
                    <a:pt x="19" y="44"/>
                    <a:pt x="9" y="54"/>
                    <a:pt x="0" y="63"/>
                  </a:cubicBezTo>
                  <a:cubicBezTo>
                    <a:pt x="18" y="61"/>
                    <a:pt x="36" y="60"/>
                    <a:pt x="54" y="60"/>
                  </a:cubicBezTo>
                  <a:cubicBezTo>
                    <a:pt x="140" y="60"/>
                    <a:pt x="229" y="81"/>
                    <a:pt x="312" y="126"/>
                  </a:cubicBezTo>
                  <a:cubicBezTo>
                    <a:pt x="399" y="173"/>
                    <a:pt x="468" y="239"/>
                    <a:pt x="516" y="316"/>
                  </a:cubicBezTo>
                  <a:cubicBezTo>
                    <a:pt x="523" y="328"/>
                    <a:pt x="530" y="340"/>
                    <a:pt x="536" y="353"/>
                  </a:cubicBezTo>
                  <a:cubicBezTo>
                    <a:pt x="558" y="260"/>
                    <a:pt x="558" y="260"/>
                    <a:pt x="558" y="260"/>
                  </a:cubicBezTo>
                  <a:cubicBezTo>
                    <a:pt x="542" y="198"/>
                    <a:pt x="505" y="142"/>
                    <a:pt x="451" y="102"/>
                  </a:cubicBezTo>
                  <a:cubicBezTo>
                    <a:pt x="431" y="87"/>
                    <a:pt x="410" y="74"/>
                    <a:pt x="388" y="62"/>
                  </a:cubicBezTo>
                  <a:cubicBezTo>
                    <a:pt x="319" y="25"/>
                    <a:pt x="247" y="5"/>
                    <a:pt x="176" y="0"/>
                  </a:cubicBezTo>
                  <a:cubicBezTo>
                    <a:pt x="170" y="0"/>
                    <a:pt x="165" y="0"/>
                    <a:pt x="160" y="0"/>
                  </a:cubicBezTo>
                </a:path>
              </a:pathLst>
            </a:custGeom>
            <a:solidFill>
              <a:srgbClr val="DBDBDB"/>
            </a:solidFill>
          </p:spPr>
          <p:txBody>
            <a:bodyPr vert="horz" lIns="91440" tIns="45720" rIns="91440" bIns="45720" anchor="ctr">
              <a:normAutofit fontScale="25000" lnSpcReduction="20000"/>
            </a:bodyPr>
            <a:lstStyle/>
            <a:p>
              <a:pPr marL="0" algn="ctr"/>
              <a:endParaRPr/>
            </a:p>
          </p:txBody>
        </p:sp>
        <p:sp>
          <p:nvSpPr>
            <p:cNvPr id="76" name="Freeform 76"/>
            <p:cNvSpPr/>
            <p:nvPr/>
          </p:nvSpPr>
          <p:spPr>
            <a:xfrm>
              <a:off x="6959283" y="1707229"/>
              <a:ext cx="224158" cy="149002"/>
            </a:xfrm>
            <a:custGeom>
              <a:avLst/>
              <a:gdLst/>
              <a:ahLst/>
              <a:cxnLst/>
              <a:rect l="l" t="t" r="r" b="b"/>
              <a:pathLst>
                <a:path w="587" h="370">
                  <a:moveTo>
                    <a:pt x="574" y="226"/>
                  </a:moveTo>
                  <a:cubicBezTo>
                    <a:pt x="552" y="319"/>
                    <a:pt x="552" y="319"/>
                    <a:pt x="552" y="319"/>
                  </a:cubicBezTo>
                  <a:cubicBezTo>
                    <a:pt x="561" y="335"/>
                    <a:pt x="569" y="353"/>
                    <a:pt x="575" y="370"/>
                  </a:cubicBezTo>
                  <a:cubicBezTo>
                    <a:pt x="576" y="367"/>
                    <a:pt x="576" y="367"/>
                    <a:pt x="576" y="367"/>
                  </a:cubicBezTo>
                  <a:cubicBezTo>
                    <a:pt x="587" y="320"/>
                    <a:pt x="586" y="272"/>
                    <a:pt x="574" y="226"/>
                  </a:cubicBezTo>
                  <a:moveTo>
                    <a:pt x="45" y="0"/>
                  </a:moveTo>
                  <a:cubicBezTo>
                    <a:pt x="29" y="9"/>
                    <a:pt x="14" y="19"/>
                    <a:pt x="0" y="31"/>
                  </a:cubicBezTo>
                  <a:cubicBezTo>
                    <a:pt x="5" y="30"/>
                    <a:pt x="10" y="29"/>
                    <a:pt x="16" y="29"/>
                  </a:cubicBezTo>
                  <a:cubicBezTo>
                    <a:pt x="25" y="20"/>
                    <a:pt x="35" y="10"/>
                    <a:pt x="45" y="0"/>
                  </a:cubicBezTo>
                </a:path>
              </a:pathLst>
            </a:custGeom>
            <a:solidFill>
              <a:srgbClr val="666868"/>
            </a:solidFill>
          </p:spPr>
          <p:txBody>
            <a:bodyPr vert="horz" lIns="91440" tIns="45720" rIns="91440" bIns="45720" anchor="ctr">
              <a:normAutofit fontScale="25000" lnSpcReduction="20000"/>
            </a:bodyPr>
            <a:lstStyle/>
            <a:p>
              <a:pPr marL="0" algn="ctr"/>
              <a:endParaRPr/>
            </a:p>
          </p:txBody>
        </p:sp>
        <p:sp>
          <p:nvSpPr>
            <p:cNvPr id="77" name="Freeform 77"/>
            <p:cNvSpPr/>
            <p:nvPr/>
          </p:nvSpPr>
          <p:spPr>
            <a:xfrm>
              <a:off x="6927174" y="1717461"/>
              <a:ext cx="251420" cy="166268"/>
            </a:xfrm>
            <a:custGeom>
              <a:avLst/>
              <a:gdLst/>
              <a:ahLst/>
              <a:cxnLst/>
              <a:rect l="l" t="t" r="r" b="b"/>
              <a:pathLst>
                <a:path w="658" h="412">
                  <a:moveTo>
                    <a:pt x="153" y="0"/>
                  </a:moveTo>
                  <a:cubicBezTo>
                    <a:pt x="135" y="0"/>
                    <a:pt x="117" y="1"/>
                    <a:pt x="99" y="3"/>
                  </a:cubicBezTo>
                  <a:cubicBezTo>
                    <a:pt x="93" y="3"/>
                    <a:pt x="88" y="4"/>
                    <a:pt x="83" y="5"/>
                  </a:cubicBezTo>
                  <a:cubicBezTo>
                    <a:pt x="77" y="10"/>
                    <a:pt x="71" y="15"/>
                    <a:pt x="65" y="21"/>
                  </a:cubicBezTo>
                  <a:cubicBezTo>
                    <a:pt x="28" y="55"/>
                    <a:pt x="4" y="78"/>
                    <a:pt x="0" y="79"/>
                  </a:cubicBezTo>
                  <a:cubicBezTo>
                    <a:pt x="0" y="79"/>
                    <a:pt x="0" y="79"/>
                    <a:pt x="0" y="79"/>
                  </a:cubicBezTo>
                  <a:cubicBezTo>
                    <a:pt x="48" y="62"/>
                    <a:pt x="100" y="53"/>
                    <a:pt x="154" y="53"/>
                  </a:cubicBezTo>
                  <a:cubicBezTo>
                    <a:pt x="235" y="53"/>
                    <a:pt x="319" y="73"/>
                    <a:pt x="398" y="115"/>
                  </a:cubicBezTo>
                  <a:cubicBezTo>
                    <a:pt x="523" y="183"/>
                    <a:pt x="608" y="293"/>
                    <a:pt x="642" y="412"/>
                  </a:cubicBezTo>
                  <a:cubicBezTo>
                    <a:pt x="658" y="344"/>
                    <a:pt x="658" y="344"/>
                    <a:pt x="658" y="344"/>
                  </a:cubicBezTo>
                  <a:cubicBezTo>
                    <a:pt x="652" y="327"/>
                    <a:pt x="644" y="309"/>
                    <a:pt x="635" y="293"/>
                  </a:cubicBezTo>
                  <a:cubicBezTo>
                    <a:pt x="629" y="280"/>
                    <a:pt x="622" y="268"/>
                    <a:pt x="615" y="256"/>
                  </a:cubicBezTo>
                  <a:cubicBezTo>
                    <a:pt x="567" y="179"/>
                    <a:pt x="498" y="113"/>
                    <a:pt x="411" y="66"/>
                  </a:cubicBezTo>
                  <a:cubicBezTo>
                    <a:pt x="328" y="21"/>
                    <a:pt x="239" y="0"/>
                    <a:pt x="153" y="0"/>
                  </a:cubicBezTo>
                </a:path>
              </a:pathLst>
            </a:custGeom>
            <a:solidFill>
              <a:srgbClr val="666868"/>
            </a:solidFill>
          </p:spPr>
          <p:txBody>
            <a:bodyPr vert="horz" lIns="91440" tIns="45720" rIns="91440" bIns="45720" anchor="ctr">
              <a:normAutofit fontScale="25000" lnSpcReduction="20000"/>
            </a:bodyPr>
            <a:lstStyle/>
            <a:p>
              <a:pPr marL="0" algn="ctr"/>
              <a:endParaRPr/>
            </a:p>
          </p:txBody>
        </p:sp>
        <p:sp>
          <p:nvSpPr>
            <p:cNvPr id="78" name="Freeform 78"/>
            <p:cNvSpPr/>
            <p:nvPr/>
          </p:nvSpPr>
          <p:spPr>
            <a:xfrm>
              <a:off x="7244024" y="2301957"/>
              <a:ext cx="409542" cy="518628"/>
            </a:xfrm>
            <a:custGeom>
              <a:avLst/>
              <a:gdLst/>
              <a:ahLst/>
              <a:cxnLst/>
              <a:rect l="l" t="t" r="r" b="b"/>
              <a:pathLst>
                <a:path w="1073" h="1286">
                  <a:moveTo>
                    <a:pt x="967" y="0"/>
                  </a:moveTo>
                  <a:cubicBezTo>
                    <a:pt x="0" y="1269"/>
                    <a:pt x="0" y="1269"/>
                    <a:pt x="0" y="1269"/>
                  </a:cubicBezTo>
                  <a:cubicBezTo>
                    <a:pt x="0" y="1269"/>
                    <a:pt x="169" y="1286"/>
                    <a:pt x="167" y="1286"/>
                  </a:cubicBezTo>
                  <a:cubicBezTo>
                    <a:pt x="164" y="1286"/>
                    <a:pt x="1073" y="67"/>
                    <a:pt x="1073" y="67"/>
                  </a:cubicBezTo>
                  <a:lnTo>
                    <a:pt x="967" y="0"/>
                  </a:lnTo>
                  <a:close/>
                </a:path>
              </a:pathLst>
            </a:custGeom>
            <a:solidFill>
              <a:srgbClr val="ECECEC"/>
            </a:solidFill>
          </p:spPr>
          <p:txBody>
            <a:bodyPr vert="horz" lIns="91440" tIns="45720" rIns="91440" bIns="45720" anchor="ctr">
              <a:normAutofit/>
            </a:bodyPr>
            <a:lstStyle/>
            <a:p>
              <a:pPr marL="0" algn="ctr"/>
              <a:endParaRPr/>
            </a:p>
          </p:txBody>
        </p:sp>
        <p:sp>
          <p:nvSpPr>
            <p:cNvPr id="79" name="Freeform 79"/>
            <p:cNvSpPr/>
            <p:nvPr/>
          </p:nvSpPr>
          <p:spPr>
            <a:xfrm>
              <a:off x="7234936" y="2292365"/>
              <a:ext cx="427716" cy="539730"/>
            </a:xfrm>
            <a:custGeom>
              <a:avLst/>
              <a:gdLst/>
              <a:ahLst/>
              <a:cxnLst/>
              <a:rect l="l" t="t" r="r" b="b"/>
              <a:pathLst>
                <a:path w="1119" h="1338">
                  <a:moveTo>
                    <a:pt x="990" y="24"/>
                  </a:moveTo>
                  <a:cubicBezTo>
                    <a:pt x="967" y="7"/>
                    <a:pt x="967" y="7"/>
                    <a:pt x="967" y="7"/>
                  </a:cubicBezTo>
                  <a:cubicBezTo>
                    <a:pt x="0" y="1276"/>
                    <a:pt x="0" y="1276"/>
                    <a:pt x="0" y="1276"/>
                  </a:cubicBezTo>
                  <a:cubicBezTo>
                    <a:pt x="20" y="1321"/>
                    <a:pt x="20" y="1321"/>
                    <a:pt x="20" y="1321"/>
                  </a:cubicBezTo>
                  <a:cubicBezTo>
                    <a:pt x="20" y="1321"/>
                    <a:pt x="61" y="1325"/>
                    <a:pt x="102" y="1329"/>
                  </a:cubicBezTo>
                  <a:cubicBezTo>
                    <a:pt x="123" y="1332"/>
                    <a:pt x="144" y="1334"/>
                    <a:pt x="160" y="1335"/>
                  </a:cubicBezTo>
                  <a:cubicBezTo>
                    <a:pt x="168" y="1336"/>
                    <a:pt x="174" y="1337"/>
                    <a:pt x="179" y="1337"/>
                  </a:cubicBezTo>
                  <a:cubicBezTo>
                    <a:pt x="182" y="1338"/>
                    <a:pt x="183" y="1338"/>
                    <a:pt x="185" y="1338"/>
                  </a:cubicBezTo>
                  <a:cubicBezTo>
                    <a:pt x="186" y="1338"/>
                    <a:pt x="186" y="1338"/>
                    <a:pt x="187" y="1338"/>
                  </a:cubicBezTo>
                  <a:cubicBezTo>
                    <a:pt x="187" y="1338"/>
                    <a:pt x="187" y="1338"/>
                    <a:pt x="187" y="1338"/>
                  </a:cubicBezTo>
                  <a:cubicBezTo>
                    <a:pt x="188" y="1338"/>
                    <a:pt x="188" y="1338"/>
                    <a:pt x="188" y="1338"/>
                  </a:cubicBezTo>
                  <a:cubicBezTo>
                    <a:pt x="188" y="1338"/>
                    <a:pt x="189" y="1338"/>
                    <a:pt x="190" y="1338"/>
                  </a:cubicBezTo>
                  <a:cubicBezTo>
                    <a:pt x="190" y="1338"/>
                    <a:pt x="190" y="1338"/>
                    <a:pt x="191" y="1338"/>
                  </a:cubicBezTo>
                  <a:cubicBezTo>
                    <a:pt x="191" y="1338"/>
                    <a:pt x="192" y="1338"/>
                    <a:pt x="193" y="1338"/>
                  </a:cubicBezTo>
                  <a:cubicBezTo>
                    <a:pt x="193" y="1338"/>
                    <a:pt x="194" y="1338"/>
                    <a:pt x="195" y="1338"/>
                  </a:cubicBezTo>
                  <a:cubicBezTo>
                    <a:pt x="195" y="1338"/>
                    <a:pt x="196" y="1338"/>
                    <a:pt x="197" y="1337"/>
                  </a:cubicBezTo>
                  <a:cubicBezTo>
                    <a:pt x="198" y="1337"/>
                    <a:pt x="199" y="1337"/>
                    <a:pt x="200" y="1336"/>
                  </a:cubicBezTo>
                  <a:cubicBezTo>
                    <a:pt x="201" y="1336"/>
                    <a:pt x="202" y="1335"/>
                    <a:pt x="203" y="1335"/>
                  </a:cubicBezTo>
                  <a:cubicBezTo>
                    <a:pt x="205" y="1334"/>
                    <a:pt x="208" y="1332"/>
                    <a:pt x="212" y="1328"/>
                  </a:cubicBezTo>
                  <a:cubicBezTo>
                    <a:pt x="213" y="1326"/>
                    <a:pt x="215" y="1324"/>
                    <a:pt x="216" y="1320"/>
                  </a:cubicBezTo>
                  <a:cubicBezTo>
                    <a:pt x="217" y="1317"/>
                    <a:pt x="218" y="1314"/>
                    <a:pt x="218" y="1310"/>
                  </a:cubicBezTo>
                  <a:cubicBezTo>
                    <a:pt x="218" y="1307"/>
                    <a:pt x="218" y="1304"/>
                    <a:pt x="217" y="1302"/>
                  </a:cubicBezTo>
                  <a:cubicBezTo>
                    <a:pt x="215" y="1297"/>
                    <a:pt x="213" y="1294"/>
                    <a:pt x="211" y="1292"/>
                  </a:cubicBezTo>
                  <a:cubicBezTo>
                    <a:pt x="210" y="1290"/>
                    <a:pt x="208" y="1289"/>
                    <a:pt x="207" y="1288"/>
                  </a:cubicBezTo>
                  <a:cubicBezTo>
                    <a:pt x="205" y="1286"/>
                    <a:pt x="204" y="1285"/>
                    <a:pt x="203" y="1285"/>
                  </a:cubicBezTo>
                  <a:cubicBezTo>
                    <a:pt x="201" y="1284"/>
                    <a:pt x="200" y="1284"/>
                    <a:pt x="199" y="1283"/>
                  </a:cubicBezTo>
                  <a:cubicBezTo>
                    <a:pt x="198" y="1283"/>
                    <a:pt x="197" y="1283"/>
                    <a:pt x="196" y="1283"/>
                  </a:cubicBezTo>
                  <a:cubicBezTo>
                    <a:pt x="196" y="1282"/>
                    <a:pt x="195" y="1282"/>
                    <a:pt x="195" y="1282"/>
                  </a:cubicBezTo>
                  <a:cubicBezTo>
                    <a:pt x="190" y="1310"/>
                    <a:pt x="190" y="1310"/>
                    <a:pt x="190" y="1310"/>
                  </a:cubicBezTo>
                  <a:cubicBezTo>
                    <a:pt x="196" y="1282"/>
                    <a:pt x="196" y="1282"/>
                    <a:pt x="196" y="1282"/>
                  </a:cubicBezTo>
                  <a:cubicBezTo>
                    <a:pt x="190" y="1310"/>
                    <a:pt x="190" y="1310"/>
                    <a:pt x="190" y="1310"/>
                  </a:cubicBezTo>
                  <a:cubicBezTo>
                    <a:pt x="206" y="1287"/>
                    <a:pt x="206" y="1287"/>
                    <a:pt x="206" y="1287"/>
                  </a:cubicBezTo>
                  <a:cubicBezTo>
                    <a:pt x="203" y="1285"/>
                    <a:pt x="199" y="1283"/>
                    <a:pt x="196" y="1282"/>
                  </a:cubicBezTo>
                  <a:cubicBezTo>
                    <a:pt x="190" y="1310"/>
                    <a:pt x="190" y="1310"/>
                    <a:pt x="190" y="1310"/>
                  </a:cubicBezTo>
                  <a:cubicBezTo>
                    <a:pt x="206" y="1287"/>
                    <a:pt x="206" y="1287"/>
                    <a:pt x="206" y="1287"/>
                  </a:cubicBezTo>
                  <a:cubicBezTo>
                    <a:pt x="190" y="1310"/>
                    <a:pt x="190" y="1310"/>
                    <a:pt x="190" y="1310"/>
                  </a:cubicBezTo>
                  <a:cubicBezTo>
                    <a:pt x="212" y="1292"/>
                    <a:pt x="212" y="1292"/>
                    <a:pt x="212" y="1292"/>
                  </a:cubicBezTo>
                  <a:cubicBezTo>
                    <a:pt x="210" y="1290"/>
                    <a:pt x="208" y="1288"/>
                    <a:pt x="206" y="1287"/>
                  </a:cubicBezTo>
                  <a:cubicBezTo>
                    <a:pt x="190" y="1310"/>
                    <a:pt x="190" y="1310"/>
                    <a:pt x="190" y="1310"/>
                  </a:cubicBezTo>
                  <a:cubicBezTo>
                    <a:pt x="212" y="1292"/>
                    <a:pt x="212" y="1292"/>
                    <a:pt x="212" y="1292"/>
                  </a:cubicBezTo>
                  <a:cubicBezTo>
                    <a:pt x="190" y="1310"/>
                    <a:pt x="190" y="1310"/>
                    <a:pt x="190" y="1310"/>
                  </a:cubicBezTo>
                  <a:cubicBezTo>
                    <a:pt x="217" y="1302"/>
                    <a:pt x="217" y="1302"/>
                    <a:pt x="217" y="1302"/>
                  </a:cubicBezTo>
                  <a:cubicBezTo>
                    <a:pt x="216" y="1299"/>
                    <a:pt x="214" y="1295"/>
                    <a:pt x="212" y="1292"/>
                  </a:cubicBezTo>
                  <a:cubicBezTo>
                    <a:pt x="190" y="1310"/>
                    <a:pt x="190" y="1310"/>
                    <a:pt x="190" y="1310"/>
                  </a:cubicBezTo>
                  <a:cubicBezTo>
                    <a:pt x="217" y="1302"/>
                    <a:pt x="217" y="1302"/>
                    <a:pt x="217" y="1302"/>
                  </a:cubicBezTo>
                  <a:cubicBezTo>
                    <a:pt x="190" y="1310"/>
                    <a:pt x="190" y="1310"/>
                    <a:pt x="190" y="1310"/>
                  </a:cubicBezTo>
                  <a:cubicBezTo>
                    <a:pt x="218" y="1310"/>
                    <a:pt x="218" y="1310"/>
                    <a:pt x="218" y="1310"/>
                  </a:cubicBezTo>
                  <a:cubicBezTo>
                    <a:pt x="218" y="1308"/>
                    <a:pt x="218" y="1305"/>
                    <a:pt x="217" y="1302"/>
                  </a:cubicBezTo>
                  <a:cubicBezTo>
                    <a:pt x="190" y="1310"/>
                    <a:pt x="190" y="1310"/>
                    <a:pt x="190" y="1310"/>
                  </a:cubicBezTo>
                  <a:cubicBezTo>
                    <a:pt x="218" y="1310"/>
                    <a:pt x="218" y="1310"/>
                    <a:pt x="218" y="1310"/>
                  </a:cubicBezTo>
                  <a:cubicBezTo>
                    <a:pt x="190" y="1310"/>
                    <a:pt x="190" y="1310"/>
                    <a:pt x="190" y="1310"/>
                  </a:cubicBezTo>
                  <a:cubicBezTo>
                    <a:pt x="212" y="1327"/>
                    <a:pt x="212" y="1327"/>
                    <a:pt x="212" y="1327"/>
                  </a:cubicBezTo>
                  <a:cubicBezTo>
                    <a:pt x="212" y="1327"/>
                    <a:pt x="212" y="1327"/>
                    <a:pt x="212" y="1327"/>
                  </a:cubicBezTo>
                  <a:cubicBezTo>
                    <a:pt x="214" y="1324"/>
                    <a:pt x="216" y="1321"/>
                    <a:pt x="217" y="1318"/>
                  </a:cubicBezTo>
                  <a:cubicBezTo>
                    <a:pt x="190" y="1310"/>
                    <a:pt x="190" y="1310"/>
                    <a:pt x="190" y="1310"/>
                  </a:cubicBezTo>
                  <a:cubicBezTo>
                    <a:pt x="216" y="1321"/>
                    <a:pt x="216" y="1321"/>
                    <a:pt x="216" y="1321"/>
                  </a:cubicBezTo>
                  <a:cubicBezTo>
                    <a:pt x="216" y="1320"/>
                    <a:pt x="216" y="1319"/>
                    <a:pt x="217" y="1318"/>
                  </a:cubicBezTo>
                  <a:cubicBezTo>
                    <a:pt x="190" y="1310"/>
                    <a:pt x="190" y="1310"/>
                    <a:pt x="190" y="1310"/>
                  </a:cubicBezTo>
                  <a:cubicBezTo>
                    <a:pt x="216" y="1321"/>
                    <a:pt x="216" y="1321"/>
                    <a:pt x="216" y="1321"/>
                  </a:cubicBezTo>
                  <a:cubicBezTo>
                    <a:pt x="190" y="1310"/>
                    <a:pt x="190" y="1310"/>
                    <a:pt x="190" y="1310"/>
                  </a:cubicBezTo>
                  <a:cubicBezTo>
                    <a:pt x="215" y="1323"/>
                    <a:pt x="215" y="1323"/>
                    <a:pt x="215" y="1323"/>
                  </a:cubicBezTo>
                  <a:cubicBezTo>
                    <a:pt x="215" y="1323"/>
                    <a:pt x="215" y="1322"/>
                    <a:pt x="216" y="1321"/>
                  </a:cubicBezTo>
                  <a:cubicBezTo>
                    <a:pt x="190" y="1310"/>
                    <a:pt x="190" y="1310"/>
                    <a:pt x="190" y="1310"/>
                  </a:cubicBezTo>
                  <a:cubicBezTo>
                    <a:pt x="215" y="1323"/>
                    <a:pt x="215" y="1323"/>
                    <a:pt x="215" y="1323"/>
                  </a:cubicBezTo>
                  <a:cubicBezTo>
                    <a:pt x="193" y="1312"/>
                    <a:pt x="193" y="1312"/>
                    <a:pt x="193" y="1312"/>
                  </a:cubicBezTo>
                  <a:cubicBezTo>
                    <a:pt x="214" y="1325"/>
                    <a:pt x="214" y="1325"/>
                    <a:pt x="214" y="1325"/>
                  </a:cubicBezTo>
                  <a:cubicBezTo>
                    <a:pt x="214" y="1324"/>
                    <a:pt x="214" y="1324"/>
                    <a:pt x="215" y="1323"/>
                  </a:cubicBezTo>
                  <a:cubicBezTo>
                    <a:pt x="193" y="1312"/>
                    <a:pt x="193" y="1312"/>
                    <a:pt x="193" y="1312"/>
                  </a:cubicBezTo>
                  <a:cubicBezTo>
                    <a:pt x="214" y="1325"/>
                    <a:pt x="214" y="1325"/>
                    <a:pt x="214" y="1325"/>
                  </a:cubicBezTo>
                  <a:cubicBezTo>
                    <a:pt x="203" y="1318"/>
                    <a:pt x="203" y="1318"/>
                    <a:pt x="203" y="1318"/>
                  </a:cubicBezTo>
                  <a:cubicBezTo>
                    <a:pt x="214" y="1325"/>
                    <a:pt x="214" y="1325"/>
                    <a:pt x="214" y="1325"/>
                  </a:cubicBezTo>
                  <a:cubicBezTo>
                    <a:pt x="214" y="1325"/>
                    <a:pt x="214" y="1325"/>
                    <a:pt x="214" y="1325"/>
                  </a:cubicBezTo>
                  <a:cubicBezTo>
                    <a:pt x="203" y="1318"/>
                    <a:pt x="203" y="1318"/>
                    <a:pt x="203" y="1318"/>
                  </a:cubicBezTo>
                  <a:cubicBezTo>
                    <a:pt x="214" y="1325"/>
                    <a:pt x="214" y="1325"/>
                    <a:pt x="214" y="1325"/>
                  </a:cubicBezTo>
                  <a:cubicBezTo>
                    <a:pt x="214" y="1325"/>
                    <a:pt x="214" y="1325"/>
                    <a:pt x="214" y="1325"/>
                  </a:cubicBezTo>
                  <a:cubicBezTo>
                    <a:pt x="214" y="1325"/>
                    <a:pt x="215" y="1324"/>
                    <a:pt x="215" y="1323"/>
                  </a:cubicBezTo>
                  <a:cubicBezTo>
                    <a:pt x="218" y="1318"/>
                    <a:pt x="225" y="1310"/>
                    <a:pt x="234" y="1297"/>
                  </a:cubicBezTo>
                  <a:cubicBezTo>
                    <a:pt x="268" y="1251"/>
                    <a:pt x="340" y="1153"/>
                    <a:pt x="430" y="1033"/>
                  </a:cubicBezTo>
                  <a:cubicBezTo>
                    <a:pt x="564" y="853"/>
                    <a:pt x="736" y="621"/>
                    <a:pt x="875" y="435"/>
                  </a:cubicBezTo>
                  <a:cubicBezTo>
                    <a:pt x="944" y="342"/>
                    <a:pt x="1005" y="260"/>
                    <a:pt x="1049" y="202"/>
                  </a:cubicBezTo>
                  <a:cubicBezTo>
                    <a:pt x="1071" y="173"/>
                    <a:pt x="1088" y="149"/>
                    <a:pt x="1100" y="133"/>
                  </a:cubicBezTo>
                  <a:cubicBezTo>
                    <a:pt x="1106" y="125"/>
                    <a:pt x="1111" y="119"/>
                    <a:pt x="1114" y="114"/>
                  </a:cubicBezTo>
                  <a:cubicBezTo>
                    <a:pt x="1117" y="110"/>
                    <a:pt x="1119" y="108"/>
                    <a:pt x="1119" y="108"/>
                  </a:cubicBezTo>
                  <a:cubicBezTo>
                    <a:pt x="1111" y="67"/>
                    <a:pt x="1111" y="67"/>
                    <a:pt x="1111" y="67"/>
                  </a:cubicBezTo>
                  <a:cubicBezTo>
                    <a:pt x="1005" y="0"/>
                    <a:pt x="1005" y="0"/>
                    <a:pt x="1005" y="0"/>
                  </a:cubicBezTo>
                  <a:cubicBezTo>
                    <a:pt x="967" y="7"/>
                    <a:pt x="967" y="7"/>
                    <a:pt x="967" y="7"/>
                  </a:cubicBezTo>
                  <a:cubicBezTo>
                    <a:pt x="990" y="24"/>
                    <a:pt x="990" y="24"/>
                    <a:pt x="990" y="24"/>
                  </a:cubicBezTo>
                  <a:cubicBezTo>
                    <a:pt x="975" y="48"/>
                    <a:pt x="975" y="48"/>
                    <a:pt x="975" y="48"/>
                  </a:cubicBezTo>
                  <a:cubicBezTo>
                    <a:pt x="1081" y="115"/>
                    <a:pt x="1081" y="115"/>
                    <a:pt x="1081" y="115"/>
                  </a:cubicBezTo>
                  <a:cubicBezTo>
                    <a:pt x="1096" y="91"/>
                    <a:pt x="1096" y="91"/>
                    <a:pt x="1096" y="91"/>
                  </a:cubicBezTo>
                  <a:cubicBezTo>
                    <a:pt x="1074" y="74"/>
                    <a:pt x="1074" y="74"/>
                    <a:pt x="1074" y="74"/>
                  </a:cubicBezTo>
                  <a:cubicBezTo>
                    <a:pt x="1074" y="74"/>
                    <a:pt x="847" y="378"/>
                    <a:pt x="620" y="682"/>
                  </a:cubicBezTo>
                  <a:cubicBezTo>
                    <a:pt x="507" y="834"/>
                    <a:pt x="394" y="987"/>
                    <a:pt x="309" y="1101"/>
                  </a:cubicBezTo>
                  <a:cubicBezTo>
                    <a:pt x="266" y="1158"/>
                    <a:pt x="231" y="1206"/>
                    <a:pt x="206" y="1240"/>
                  </a:cubicBezTo>
                  <a:cubicBezTo>
                    <a:pt x="194" y="1257"/>
                    <a:pt x="184" y="1270"/>
                    <a:pt x="177" y="1279"/>
                  </a:cubicBezTo>
                  <a:cubicBezTo>
                    <a:pt x="174" y="1284"/>
                    <a:pt x="171" y="1287"/>
                    <a:pt x="169" y="1290"/>
                  </a:cubicBezTo>
                  <a:cubicBezTo>
                    <a:pt x="168" y="1291"/>
                    <a:pt x="168" y="1292"/>
                    <a:pt x="167" y="1293"/>
                  </a:cubicBezTo>
                  <a:cubicBezTo>
                    <a:pt x="167" y="1294"/>
                    <a:pt x="166" y="1294"/>
                    <a:pt x="166" y="1295"/>
                  </a:cubicBezTo>
                  <a:cubicBezTo>
                    <a:pt x="166" y="1295"/>
                    <a:pt x="165" y="1295"/>
                    <a:pt x="165" y="1296"/>
                  </a:cubicBezTo>
                  <a:cubicBezTo>
                    <a:pt x="165" y="1297"/>
                    <a:pt x="164" y="1298"/>
                    <a:pt x="164" y="1299"/>
                  </a:cubicBezTo>
                  <a:cubicBezTo>
                    <a:pt x="163" y="1300"/>
                    <a:pt x="163" y="1300"/>
                    <a:pt x="163" y="1302"/>
                  </a:cubicBezTo>
                  <a:cubicBezTo>
                    <a:pt x="190" y="1310"/>
                    <a:pt x="190" y="1310"/>
                    <a:pt x="190" y="1310"/>
                  </a:cubicBezTo>
                  <a:cubicBezTo>
                    <a:pt x="190" y="1310"/>
                    <a:pt x="190" y="1310"/>
                    <a:pt x="190" y="1310"/>
                  </a:cubicBezTo>
                  <a:cubicBezTo>
                    <a:pt x="167" y="1293"/>
                    <a:pt x="167" y="1293"/>
                    <a:pt x="167" y="1293"/>
                  </a:cubicBezTo>
                  <a:cubicBezTo>
                    <a:pt x="167" y="1293"/>
                    <a:pt x="167" y="1293"/>
                    <a:pt x="167" y="1293"/>
                  </a:cubicBezTo>
                  <a:cubicBezTo>
                    <a:pt x="163" y="1298"/>
                    <a:pt x="162" y="1304"/>
                    <a:pt x="162" y="1310"/>
                  </a:cubicBezTo>
                  <a:cubicBezTo>
                    <a:pt x="162" y="1312"/>
                    <a:pt x="162" y="1314"/>
                    <a:pt x="162" y="1317"/>
                  </a:cubicBezTo>
                  <a:cubicBezTo>
                    <a:pt x="163" y="1319"/>
                    <a:pt x="164" y="1321"/>
                    <a:pt x="165" y="1323"/>
                  </a:cubicBezTo>
                  <a:cubicBezTo>
                    <a:pt x="167" y="1327"/>
                    <a:pt x="169" y="1330"/>
                    <a:pt x="173" y="1333"/>
                  </a:cubicBezTo>
                  <a:cubicBezTo>
                    <a:pt x="176" y="1335"/>
                    <a:pt x="180" y="1337"/>
                    <a:pt x="183" y="1338"/>
                  </a:cubicBezTo>
                  <a:cubicBezTo>
                    <a:pt x="185" y="1338"/>
                    <a:pt x="185" y="1338"/>
                    <a:pt x="185" y="1338"/>
                  </a:cubicBezTo>
                  <a:cubicBezTo>
                    <a:pt x="190" y="1310"/>
                    <a:pt x="190" y="1310"/>
                    <a:pt x="190" y="1310"/>
                  </a:cubicBezTo>
                  <a:cubicBezTo>
                    <a:pt x="183" y="1337"/>
                    <a:pt x="183" y="1337"/>
                    <a:pt x="183" y="1337"/>
                  </a:cubicBezTo>
                  <a:cubicBezTo>
                    <a:pt x="184" y="1338"/>
                    <a:pt x="184" y="1338"/>
                    <a:pt x="185" y="1338"/>
                  </a:cubicBezTo>
                  <a:cubicBezTo>
                    <a:pt x="190" y="1310"/>
                    <a:pt x="190" y="1310"/>
                    <a:pt x="190" y="1310"/>
                  </a:cubicBezTo>
                  <a:cubicBezTo>
                    <a:pt x="183" y="1337"/>
                    <a:pt x="183" y="1337"/>
                    <a:pt x="183" y="1337"/>
                  </a:cubicBezTo>
                  <a:cubicBezTo>
                    <a:pt x="190" y="1310"/>
                    <a:pt x="190" y="1310"/>
                    <a:pt x="190" y="1310"/>
                  </a:cubicBezTo>
                  <a:cubicBezTo>
                    <a:pt x="182" y="1337"/>
                    <a:pt x="182" y="1337"/>
                    <a:pt x="182" y="1337"/>
                  </a:cubicBezTo>
                  <a:cubicBezTo>
                    <a:pt x="183" y="1337"/>
                    <a:pt x="183" y="1337"/>
                    <a:pt x="183" y="1337"/>
                  </a:cubicBezTo>
                  <a:cubicBezTo>
                    <a:pt x="190" y="1310"/>
                    <a:pt x="190" y="1310"/>
                    <a:pt x="190" y="1310"/>
                  </a:cubicBezTo>
                  <a:cubicBezTo>
                    <a:pt x="182" y="1337"/>
                    <a:pt x="182" y="1337"/>
                    <a:pt x="182" y="1337"/>
                  </a:cubicBezTo>
                  <a:cubicBezTo>
                    <a:pt x="190" y="1310"/>
                    <a:pt x="190" y="1310"/>
                    <a:pt x="190" y="1310"/>
                  </a:cubicBezTo>
                  <a:cubicBezTo>
                    <a:pt x="180" y="1337"/>
                    <a:pt x="180" y="1337"/>
                    <a:pt x="180" y="1337"/>
                  </a:cubicBezTo>
                  <a:cubicBezTo>
                    <a:pt x="181" y="1337"/>
                    <a:pt x="182" y="1337"/>
                    <a:pt x="182" y="1337"/>
                  </a:cubicBezTo>
                  <a:cubicBezTo>
                    <a:pt x="190" y="1310"/>
                    <a:pt x="190" y="1310"/>
                    <a:pt x="190" y="1310"/>
                  </a:cubicBezTo>
                  <a:cubicBezTo>
                    <a:pt x="180" y="1337"/>
                    <a:pt x="180" y="1337"/>
                    <a:pt x="180" y="1337"/>
                  </a:cubicBezTo>
                  <a:cubicBezTo>
                    <a:pt x="190" y="1310"/>
                    <a:pt x="190" y="1310"/>
                    <a:pt x="190" y="1310"/>
                  </a:cubicBezTo>
                  <a:cubicBezTo>
                    <a:pt x="179" y="1336"/>
                    <a:pt x="179" y="1336"/>
                    <a:pt x="179" y="1336"/>
                  </a:cubicBezTo>
                  <a:cubicBezTo>
                    <a:pt x="179" y="1336"/>
                    <a:pt x="180" y="1336"/>
                    <a:pt x="180" y="1337"/>
                  </a:cubicBezTo>
                  <a:cubicBezTo>
                    <a:pt x="190" y="1310"/>
                    <a:pt x="190" y="1310"/>
                    <a:pt x="190" y="1310"/>
                  </a:cubicBezTo>
                  <a:cubicBezTo>
                    <a:pt x="179" y="1336"/>
                    <a:pt x="179" y="1336"/>
                    <a:pt x="179" y="1336"/>
                  </a:cubicBezTo>
                  <a:cubicBezTo>
                    <a:pt x="190" y="1310"/>
                    <a:pt x="190" y="1310"/>
                    <a:pt x="190" y="1310"/>
                  </a:cubicBezTo>
                  <a:cubicBezTo>
                    <a:pt x="176" y="1335"/>
                    <a:pt x="176" y="1335"/>
                    <a:pt x="176" y="1335"/>
                  </a:cubicBezTo>
                  <a:cubicBezTo>
                    <a:pt x="177" y="1335"/>
                    <a:pt x="178" y="1336"/>
                    <a:pt x="179" y="1336"/>
                  </a:cubicBezTo>
                  <a:cubicBezTo>
                    <a:pt x="190" y="1310"/>
                    <a:pt x="190" y="1310"/>
                    <a:pt x="190" y="1310"/>
                  </a:cubicBezTo>
                  <a:cubicBezTo>
                    <a:pt x="176" y="1335"/>
                    <a:pt x="176" y="1335"/>
                    <a:pt x="176" y="1335"/>
                  </a:cubicBezTo>
                  <a:cubicBezTo>
                    <a:pt x="190" y="1310"/>
                    <a:pt x="190" y="1310"/>
                    <a:pt x="190" y="1310"/>
                  </a:cubicBezTo>
                  <a:cubicBezTo>
                    <a:pt x="170" y="1330"/>
                    <a:pt x="170" y="1330"/>
                    <a:pt x="170" y="1330"/>
                  </a:cubicBezTo>
                  <a:cubicBezTo>
                    <a:pt x="173" y="1333"/>
                    <a:pt x="175" y="1334"/>
                    <a:pt x="176" y="1335"/>
                  </a:cubicBezTo>
                  <a:cubicBezTo>
                    <a:pt x="190" y="1310"/>
                    <a:pt x="190" y="1310"/>
                    <a:pt x="190" y="1310"/>
                  </a:cubicBezTo>
                  <a:cubicBezTo>
                    <a:pt x="170" y="1330"/>
                    <a:pt x="170" y="1330"/>
                    <a:pt x="170" y="1330"/>
                  </a:cubicBezTo>
                  <a:cubicBezTo>
                    <a:pt x="190" y="1310"/>
                    <a:pt x="190" y="1310"/>
                    <a:pt x="190" y="1310"/>
                  </a:cubicBezTo>
                  <a:cubicBezTo>
                    <a:pt x="165" y="1324"/>
                    <a:pt x="165" y="1324"/>
                    <a:pt x="165" y="1324"/>
                  </a:cubicBezTo>
                  <a:cubicBezTo>
                    <a:pt x="167" y="1327"/>
                    <a:pt x="169" y="1329"/>
                    <a:pt x="170" y="1330"/>
                  </a:cubicBezTo>
                  <a:cubicBezTo>
                    <a:pt x="190" y="1310"/>
                    <a:pt x="190" y="1310"/>
                    <a:pt x="190" y="1310"/>
                  </a:cubicBezTo>
                  <a:cubicBezTo>
                    <a:pt x="165" y="1324"/>
                    <a:pt x="165" y="1324"/>
                    <a:pt x="165" y="1324"/>
                  </a:cubicBezTo>
                  <a:cubicBezTo>
                    <a:pt x="190" y="1310"/>
                    <a:pt x="190" y="1310"/>
                    <a:pt x="190" y="1310"/>
                  </a:cubicBezTo>
                  <a:cubicBezTo>
                    <a:pt x="163" y="1318"/>
                    <a:pt x="163" y="1318"/>
                    <a:pt x="163" y="1318"/>
                  </a:cubicBezTo>
                  <a:cubicBezTo>
                    <a:pt x="163" y="1320"/>
                    <a:pt x="164" y="1322"/>
                    <a:pt x="165" y="1324"/>
                  </a:cubicBezTo>
                  <a:cubicBezTo>
                    <a:pt x="190" y="1310"/>
                    <a:pt x="190" y="1310"/>
                    <a:pt x="190" y="1310"/>
                  </a:cubicBezTo>
                  <a:cubicBezTo>
                    <a:pt x="163" y="1318"/>
                    <a:pt x="163" y="1318"/>
                    <a:pt x="163" y="1318"/>
                  </a:cubicBezTo>
                  <a:cubicBezTo>
                    <a:pt x="190" y="1310"/>
                    <a:pt x="190" y="1310"/>
                    <a:pt x="190" y="1310"/>
                  </a:cubicBezTo>
                  <a:cubicBezTo>
                    <a:pt x="162" y="1310"/>
                    <a:pt x="162" y="1310"/>
                    <a:pt x="162" y="1310"/>
                  </a:cubicBezTo>
                  <a:cubicBezTo>
                    <a:pt x="162" y="1313"/>
                    <a:pt x="162" y="1316"/>
                    <a:pt x="163" y="1318"/>
                  </a:cubicBezTo>
                  <a:cubicBezTo>
                    <a:pt x="190" y="1310"/>
                    <a:pt x="190" y="1310"/>
                    <a:pt x="190" y="1310"/>
                  </a:cubicBezTo>
                  <a:cubicBezTo>
                    <a:pt x="162" y="1310"/>
                    <a:pt x="162" y="1310"/>
                    <a:pt x="162" y="1310"/>
                  </a:cubicBezTo>
                  <a:cubicBezTo>
                    <a:pt x="190" y="1310"/>
                    <a:pt x="190" y="1310"/>
                    <a:pt x="190" y="1310"/>
                  </a:cubicBezTo>
                  <a:cubicBezTo>
                    <a:pt x="163" y="1302"/>
                    <a:pt x="163" y="1302"/>
                    <a:pt x="163" y="1302"/>
                  </a:cubicBezTo>
                  <a:cubicBezTo>
                    <a:pt x="162" y="1305"/>
                    <a:pt x="162" y="1307"/>
                    <a:pt x="162" y="1310"/>
                  </a:cubicBezTo>
                  <a:cubicBezTo>
                    <a:pt x="190" y="1310"/>
                    <a:pt x="190" y="1310"/>
                    <a:pt x="190" y="1310"/>
                  </a:cubicBezTo>
                  <a:cubicBezTo>
                    <a:pt x="163" y="1302"/>
                    <a:pt x="163" y="1302"/>
                    <a:pt x="163" y="1302"/>
                  </a:cubicBezTo>
                  <a:cubicBezTo>
                    <a:pt x="190" y="1310"/>
                    <a:pt x="190" y="1310"/>
                    <a:pt x="190" y="1310"/>
                  </a:cubicBezTo>
                  <a:cubicBezTo>
                    <a:pt x="168" y="1292"/>
                    <a:pt x="168" y="1292"/>
                    <a:pt x="168" y="1292"/>
                  </a:cubicBezTo>
                  <a:cubicBezTo>
                    <a:pt x="166" y="1294"/>
                    <a:pt x="164" y="1298"/>
                    <a:pt x="163" y="1302"/>
                  </a:cubicBezTo>
                  <a:cubicBezTo>
                    <a:pt x="190" y="1310"/>
                    <a:pt x="190" y="1310"/>
                    <a:pt x="190" y="1310"/>
                  </a:cubicBezTo>
                  <a:cubicBezTo>
                    <a:pt x="168" y="1292"/>
                    <a:pt x="168" y="1292"/>
                    <a:pt x="168" y="1292"/>
                  </a:cubicBezTo>
                  <a:cubicBezTo>
                    <a:pt x="190" y="1310"/>
                    <a:pt x="190" y="1310"/>
                    <a:pt x="190" y="1310"/>
                  </a:cubicBezTo>
                  <a:cubicBezTo>
                    <a:pt x="174" y="1287"/>
                    <a:pt x="174" y="1287"/>
                    <a:pt x="174" y="1287"/>
                  </a:cubicBezTo>
                  <a:cubicBezTo>
                    <a:pt x="172" y="1288"/>
                    <a:pt x="170" y="1289"/>
                    <a:pt x="168" y="1292"/>
                  </a:cubicBezTo>
                  <a:cubicBezTo>
                    <a:pt x="190" y="1310"/>
                    <a:pt x="190" y="1310"/>
                    <a:pt x="190" y="1310"/>
                  </a:cubicBezTo>
                  <a:cubicBezTo>
                    <a:pt x="174" y="1287"/>
                    <a:pt x="174" y="1287"/>
                    <a:pt x="174" y="1287"/>
                  </a:cubicBezTo>
                  <a:cubicBezTo>
                    <a:pt x="190" y="1310"/>
                    <a:pt x="190" y="1310"/>
                    <a:pt x="190" y="1310"/>
                  </a:cubicBezTo>
                  <a:cubicBezTo>
                    <a:pt x="180" y="1283"/>
                    <a:pt x="180" y="1283"/>
                    <a:pt x="180" y="1283"/>
                  </a:cubicBezTo>
                  <a:cubicBezTo>
                    <a:pt x="179" y="1284"/>
                    <a:pt x="177" y="1285"/>
                    <a:pt x="174" y="1287"/>
                  </a:cubicBezTo>
                  <a:cubicBezTo>
                    <a:pt x="190" y="1310"/>
                    <a:pt x="190" y="1310"/>
                    <a:pt x="190" y="1310"/>
                  </a:cubicBezTo>
                  <a:cubicBezTo>
                    <a:pt x="180" y="1283"/>
                    <a:pt x="180" y="1283"/>
                    <a:pt x="180" y="1283"/>
                  </a:cubicBezTo>
                  <a:cubicBezTo>
                    <a:pt x="190" y="1310"/>
                    <a:pt x="190" y="1310"/>
                    <a:pt x="190" y="1310"/>
                  </a:cubicBezTo>
                  <a:cubicBezTo>
                    <a:pt x="185" y="1282"/>
                    <a:pt x="185" y="1282"/>
                    <a:pt x="185" y="1282"/>
                  </a:cubicBezTo>
                  <a:cubicBezTo>
                    <a:pt x="184" y="1282"/>
                    <a:pt x="183" y="1282"/>
                    <a:pt x="180" y="1283"/>
                  </a:cubicBezTo>
                  <a:cubicBezTo>
                    <a:pt x="190" y="1310"/>
                    <a:pt x="190" y="1310"/>
                    <a:pt x="190" y="1310"/>
                  </a:cubicBezTo>
                  <a:cubicBezTo>
                    <a:pt x="185" y="1282"/>
                    <a:pt x="185" y="1282"/>
                    <a:pt x="185" y="1282"/>
                  </a:cubicBezTo>
                  <a:cubicBezTo>
                    <a:pt x="190" y="1310"/>
                    <a:pt x="190" y="1310"/>
                    <a:pt x="190" y="1310"/>
                  </a:cubicBezTo>
                  <a:cubicBezTo>
                    <a:pt x="188" y="1282"/>
                    <a:pt x="188" y="1282"/>
                    <a:pt x="188" y="1282"/>
                  </a:cubicBezTo>
                  <a:cubicBezTo>
                    <a:pt x="188" y="1282"/>
                    <a:pt x="187" y="1282"/>
                    <a:pt x="185" y="1282"/>
                  </a:cubicBezTo>
                  <a:cubicBezTo>
                    <a:pt x="190" y="1310"/>
                    <a:pt x="190" y="1310"/>
                    <a:pt x="190" y="1310"/>
                  </a:cubicBezTo>
                  <a:cubicBezTo>
                    <a:pt x="188" y="1282"/>
                    <a:pt x="188" y="1282"/>
                    <a:pt x="188" y="1282"/>
                  </a:cubicBezTo>
                  <a:cubicBezTo>
                    <a:pt x="190" y="1310"/>
                    <a:pt x="190" y="1310"/>
                    <a:pt x="190" y="1310"/>
                  </a:cubicBezTo>
                  <a:cubicBezTo>
                    <a:pt x="190" y="1282"/>
                    <a:pt x="190" y="1282"/>
                    <a:pt x="190" y="1282"/>
                  </a:cubicBezTo>
                  <a:cubicBezTo>
                    <a:pt x="189" y="1282"/>
                    <a:pt x="189" y="1282"/>
                    <a:pt x="188" y="1282"/>
                  </a:cubicBezTo>
                  <a:cubicBezTo>
                    <a:pt x="190" y="1310"/>
                    <a:pt x="190" y="1310"/>
                    <a:pt x="190" y="1310"/>
                  </a:cubicBezTo>
                  <a:cubicBezTo>
                    <a:pt x="190" y="1282"/>
                    <a:pt x="190" y="1282"/>
                    <a:pt x="190" y="1282"/>
                  </a:cubicBezTo>
                  <a:cubicBezTo>
                    <a:pt x="190" y="1309"/>
                    <a:pt x="190" y="1309"/>
                    <a:pt x="190" y="1309"/>
                  </a:cubicBezTo>
                  <a:cubicBezTo>
                    <a:pt x="191" y="1282"/>
                    <a:pt x="191" y="1282"/>
                    <a:pt x="191" y="1282"/>
                  </a:cubicBezTo>
                  <a:cubicBezTo>
                    <a:pt x="191" y="1282"/>
                    <a:pt x="191" y="1282"/>
                    <a:pt x="190" y="1282"/>
                  </a:cubicBezTo>
                  <a:cubicBezTo>
                    <a:pt x="190" y="1309"/>
                    <a:pt x="190" y="1309"/>
                    <a:pt x="190" y="1309"/>
                  </a:cubicBezTo>
                  <a:cubicBezTo>
                    <a:pt x="191" y="1282"/>
                    <a:pt x="191" y="1282"/>
                    <a:pt x="191" y="1282"/>
                  </a:cubicBezTo>
                  <a:cubicBezTo>
                    <a:pt x="190" y="1302"/>
                    <a:pt x="190" y="1302"/>
                    <a:pt x="190" y="1302"/>
                  </a:cubicBezTo>
                  <a:cubicBezTo>
                    <a:pt x="192" y="1282"/>
                    <a:pt x="192" y="1282"/>
                    <a:pt x="192" y="1282"/>
                  </a:cubicBezTo>
                  <a:cubicBezTo>
                    <a:pt x="191" y="1282"/>
                    <a:pt x="191" y="1282"/>
                    <a:pt x="191" y="1282"/>
                  </a:cubicBezTo>
                  <a:cubicBezTo>
                    <a:pt x="190" y="1302"/>
                    <a:pt x="190" y="1302"/>
                    <a:pt x="190" y="1302"/>
                  </a:cubicBezTo>
                  <a:cubicBezTo>
                    <a:pt x="192" y="1282"/>
                    <a:pt x="192" y="1282"/>
                    <a:pt x="192" y="1282"/>
                  </a:cubicBezTo>
                  <a:cubicBezTo>
                    <a:pt x="191" y="1291"/>
                    <a:pt x="191" y="1291"/>
                    <a:pt x="191" y="1291"/>
                  </a:cubicBezTo>
                  <a:cubicBezTo>
                    <a:pt x="192" y="1282"/>
                    <a:pt x="192" y="1282"/>
                    <a:pt x="192" y="1282"/>
                  </a:cubicBezTo>
                  <a:cubicBezTo>
                    <a:pt x="192" y="1282"/>
                    <a:pt x="192" y="1282"/>
                    <a:pt x="192" y="1282"/>
                  </a:cubicBezTo>
                  <a:cubicBezTo>
                    <a:pt x="191" y="1291"/>
                    <a:pt x="191" y="1291"/>
                    <a:pt x="191" y="1291"/>
                  </a:cubicBezTo>
                  <a:cubicBezTo>
                    <a:pt x="192" y="1282"/>
                    <a:pt x="192" y="1282"/>
                    <a:pt x="192" y="1282"/>
                  </a:cubicBezTo>
                  <a:cubicBezTo>
                    <a:pt x="192" y="1282"/>
                    <a:pt x="190" y="1282"/>
                    <a:pt x="189" y="1282"/>
                  </a:cubicBezTo>
                  <a:cubicBezTo>
                    <a:pt x="183" y="1281"/>
                    <a:pt x="170" y="1280"/>
                    <a:pt x="153" y="1278"/>
                  </a:cubicBezTo>
                  <a:cubicBezTo>
                    <a:pt x="129" y="1275"/>
                    <a:pt x="97" y="1272"/>
                    <a:pt x="71" y="1269"/>
                  </a:cubicBezTo>
                  <a:cubicBezTo>
                    <a:pt x="58" y="1268"/>
                    <a:pt x="47" y="1267"/>
                    <a:pt x="39" y="1266"/>
                  </a:cubicBezTo>
                  <a:cubicBezTo>
                    <a:pt x="30" y="1265"/>
                    <a:pt x="26" y="1265"/>
                    <a:pt x="26" y="1265"/>
                  </a:cubicBezTo>
                  <a:cubicBezTo>
                    <a:pt x="23" y="1293"/>
                    <a:pt x="23" y="1293"/>
                    <a:pt x="23" y="1293"/>
                  </a:cubicBezTo>
                  <a:cubicBezTo>
                    <a:pt x="45" y="1310"/>
                    <a:pt x="45" y="1310"/>
                    <a:pt x="45" y="1310"/>
                  </a:cubicBezTo>
                  <a:cubicBezTo>
                    <a:pt x="1012" y="41"/>
                    <a:pt x="1012" y="41"/>
                    <a:pt x="1012" y="41"/>
                  </a:cubicBezTo>
                  <a:cubicBezTo>
                    <a:pt x="990" y="24"/>
                    <a:pt x="990" y="24"/>
                    <a:pt x="990" y="24"/>
                  </a:cubicBezTo>
                  <a:cubicBezTo>
                    <a:pt x="975" y="48"/>
                    <a:pt x="975" y="48"/>
                    <a:pt x="975" y="48"/>
                  </a:cubicBezTo>
                  <a:lnTo>
                    <a:pt x="990" y="24"/>
                  </a:lnTo>
                  <a:close/>
                </a:path>
              </a:pathLst>
            </a:custGeom>
            <a:solidFill>
              <a:srgbClr val="5E6060"/>
            </a:solidFill>
          </p:spPr>
          <p:txBody>
            <a:bodyPr vert="horz" lIns="91440" tIns="45720" rIns="91440" bIns="45720" anchor="ctr">
              <a:normAutofit/>
            </a:bodyPr>
            <a:lstStyle/>
            <a:p>
              <a:pPr marL="0" algn="ctr"/>
              <a:endParaRPr/>
            </a:p>
          </p:txBody>
        </p:sp>
        <p:sp>
          <p:nvSpPr>
            <p:cNvPr id="80" name="AutoShape 80"/>
            <p:cNvSpPr/>
            <p:nvPr/>
          </p:nvSpPr>
          <p:spPr>
            <a:xfrm>
              <a:off x="7525129" y="2209870"/>
              <a:ext cx="175691" cy="184813"/>
            </a:xfrm>
            <a:prstGeom prst="ellipse">
              <a:avLst/>
            </a:prstGeom>
            <a:solidFill>
              <a:srgbClr val="F9F9F9"/>
            </a:solidFill>
          </p:spPr>
          <p:txBody>
            <a:bodyPr vert="horz" lIns="91440" tIns="45720" rIns="91440" bIns="45720" anchor="ctr">
              <a:normAutofit fontScale="25000" lnSpcReduction="20000"/>
            </a:bodyPr>
            <a:lstStyle/>
            <a:p>
              <a:pPr marL="0" algn="ctr"/>
              <a:endParaRPr/>
            </a:p>
          </p:txBody>
        </p:sp>
        <p:sp>
          <p:nvSpPr>
            <p:cNvPr id="81" name="Freeform 81"/>
            <p:cNvSpPr/>
            <p:nvPr/>
          </p:nvSpPr>
          <p:spPr>
            <a:xfrm>
              <a:off x="7511196" y="2194522"/>
              <a:ext cx="204165" cy="215508"/>
            </a:xfrm>
            <a:custGeom>
              <a:avLst/>
              <a:gdLst/>
              <a:ahLst/>
              <a:cxnLst/>
              <a:rect l="l" t="t" r="r" b="b"/>
              <a:pathLst>
                <a:path w="534" h="534">
                  <a:moveTo>
                    <a:pt x="267" y="497"/>
                  </a:moveTo>
                  <a:cubicBezTo>
                    <a:pt x="267" y="459"/>
                    <a:pt x="267" y="459"/>
                    <a:pt x="267" y="459"/>
                  </a:cubicBezTo>
                  <a:cubicBezTo>
                    <a:pt x="240" y="459"/>
                    <a:pt x="215" y="454"/>
                    <a:pt x="192" y="444"/>
                  </a:cubicBezTo>
                  <a:cubicBezTo>
                    <a:pt x="158" y="429"/>
                    <a:pt x="129" y="405"/>
                    <a:pt x="108" y="374"/>
                  </a:cubicBezTo>
                  <a:cubicBezTo>
                    <a:pt x="87" y="344"/>
                    <a:pt x="75" y="307"/>
                    <a:pt x="75" y="267"/>
                  </a:cubicBezTo>
                  <a:cubicBezTo>
                    <a:pt x="75" y="241"/>
                    <a:pt x="80" y="216"/>
                    <a:pt x="90" y="193"/>
                  </a:cubicBezTo>
                  <a:cubicBezTo>
                    <a:pt x="105" y="158"/>
                    <a:pt x="129" y="129"/>
                    <a:pt x="160" y="108"/>
                  </a:cubicBezTo>
                  <a:cubicBezTo>
                    <a:pt x="190" y="88"/>
                    <a:pt x="227" y="76"/>
                    <a:pt x="267" y="76"/>
                  </a:cubicBezTo>
                  <a:cubicBezTo>
                    <a:pt x="293" y="76"/>
                    <a:pt x="318" y="81"/>
                    <a:pt x="341" y="91"/>
                  </a:cubicBezTo>
                  <a:cubicBezTo>
                    <a:pt x="376" y="105"/>
                    <a:pt x="405" y="130"/>
                    <a:pt x="426" y="160"/>
                  </a:cubicBezTo>
                  <a:cubicBezTo>
                    <a:pt x="446" y="191"/>
                    <a:pt x="458" y="227"/>
                    <a:pt x="458" y="267"/>
                  </a:cubicBezTo>
                  <a:cubicBezTo>
                    <a:pt x="458" y="294"/>
                    <a:pt x="453" y="319"/>
                    <a:pt x="443" y="342"/>
                  </a:cubicBezTo>
                  <a:cubicBezTo>
                    <a:pt x="429" y="376"/>
                    <a:pt x="404" y="405"/>
                    <a:pt x="374" y="426"/>
                  </a:cubicBezTo>
                  <a:cubicBezTo>
                    <a:pt x="343" y="447"/>
                    <a:pt x="307" y="459"/>
                    <a:pt x="267" y="459"/>
                  </a:cubicBezTo>
                  <a:cubicBezTo>
                    <a:pt x="267" y="497"/>
                    <a:pt x="267" y="497"/>
                    <a:pt x="267" y="497"/>
                  </a:cubicBezTo>
                  <a:cubicBezTo>
                    <a:pt x="267" y="534"/>
                    <a:pt x="267" y="534"/>
                    <a:pt x="267" y="534"/>
                  </a:cubicBezTo>
                  <a:cubicBezTo>
                    <a:pt x="304" y="534"/>
                    <a:pt x="339" y="527"/>
                    <a:pt x="371" y="513"/>
                  </a:cubicBezTo>
                  <a:cubicBezTo>
                    <a:pt x="419" y="493"/>
                    <a:pt x="459" y="459"/>
                    <a:pt x="488" y="416"/>
                  </a:cubicBezTo>
                  <a:cubicBezTo>
                    <a:pt x="517" y="374"/>
                    <a:pt x="534" y="322"/>
                    <a:pt x="534" y="267"/>
                  </a:cubicBezTo>
                  <a:cubicBezTo>
                    <a:pt x="534" y="230"/>
                    <a:pt x="526" y="195"/>
                    <a:pt x="513" y="163"/>
                  </a:cubicBezTo>
                  <a:cubicBezTo>
                    <a:pt x="492" y="115"/>
                    <a:pt x="459" y="75"/>
                    <a:pt x="416" y="46"/>
                  </a:cubicBezTo>
                  <a:cubicBezTo>
                    <a:pt x="373" y="17"/>
                    <a:pt x="322" y="0"/>
                    <a:pt x="267" y="0"/>
                  </a:cubicBezTo>
                  <a:cubicBezTo>
                    <a:pt x="230" y="0"/>
                    <a:pt x="195" y="8"/>
                    <a:pt x="163" y="21"/>
                  </a:cubicBezTo>
                  <a:cubicBezTo>
                    <a:pt x="115" y="42"/>
                    <a:pt x="74" y="75"/>
                    <a:pt x="46" y="118"/>
                  </a:cubicBezTo>
                  <a:cubicBezTo>
                    <a:pt x="17" y="161"/>
                    <a:pt x="0" y="212"/>
                    <a:pt x="0" y="267"/>
                  </a:cubicBezTo>
                  <a:cubicBezTo>
                    <a:pt x="0" y="304"/>
                    <a:pt x="7" y="339"/>
                    <a:pt x="21" y="371"/>
                  </a:cubicBezTo>
                  <a:cubicBezTo>
                    <a:pt x="41" y="419"/>
                    <a:pt x="75" y="460"/>
                    <a:pt x="118" y="488"/>
                  </a:cubicBezTo>
                  <a:cubicBezTo>
                    <a:pt x="160" y="517"/>
                    <a:pt x="212" y="534"/>
                    <a:pt x="267" y="534"/>
                  </a:cubicBezTo>
                  <a:lnTo>
                    <a:pt x="267" y="497"/>
                  </a:lnTo>
                  <a:close/>
                </a:path>
              </a:pathLst>
            </a:custGeom>
            <a:solidFill>
              <a:srgbClr val="5E6060"/>
            </a:solidFill>
          </p:spPr>
          <p:txBody>
            <a:bodyPr vert="horz" lIns="91440" tIns="45720" rIns="91440" bIns="45720" anchor="ctr">
              <a:normAutofit fontScale="47500" lnSpcReduction="20000"/>
            </a:bodyPr>
            <a:lstStyle/>
            <a:p>
              <a:pPr marL="0" algn="ctr"/>
              <a:endParaRPr/>
            </a:p>
          </p:txBody>
        </p:sp>
        <p:sp>
          <p:nvSpPr>
            <p:cNvPr id="82" name="AutoShape 82"/>
            <p:cNvSpPr/>
            <p:nvPr/>
          </p:nvSpPr>
          <p:spPr>
            <a:xfrm>
              <a:off x="7572385" y="2259111"/>
              <a:ext cx="81181" cy="86331"/>
            </a:xfrm>
            <a:prstGeom prst="ellipse">
              <a:avLst/>
            </a:prstGeom>
            <a:solidFill>
              <a:srgbClr val="D8D8D8"/>
            </a:solidFill>
          </p:spPr>
          <p:txBody>
            <a:bodyPr vert="horz" lIns="91440" tIns="45720" rIns="91440" bIns="45720" anchor="ctr">
              <a:normAutofit fontScale="25000" lnSpcReduction="20000"/>
            </a:bodyPr>
            <a:lstStyle/>
            <a:p>
              <a:pPr marL="0" algn="ctr"/>
              <a:endParaRPr/>
            </a:p>
          </p:txBody>
        </p:sp>
        <p:sp>
          <p:nvSpPr>
            <p:cNvPr id="83" name="Freeform 83"/>
            <p:cNvSpPr/>
            <p:nvPr/>
          </p:nvSpPr>
          <p:spPr>
            <a:xfrm>
              <a:off x="7565721" y="2251436"/>
              <a:ext cx="95116" cy="101039"/>
            </a:xfrm>
            <a:custGeom>
              <a:avLst/>
              <a:gdLst/>
              <a:ahLst/>
              <a:cxnLst/>
              <a:rect l="l" t="t" r="r" b="b"/>
              <a:pathLst>
                <a:path w="250" h="250">
                  <a:moveTo>
                    <a:pt x="231" y="125"/>
                  </a:moveTo>
                  <a:cubicBezTo>
                    <a:pt x="212" y="125"/>
                    <a:pt x="212" y="125"/>
                    <a:pt x="212" y="125"/>
                  </a:cubicBezTo>
                  <a:cubicBezTo>
                    <a:pt x="212" y="149"/>
                    <a:pt x="203" y="171"/>
                    <a:pt x="187" y="187"/>
                  </a:cubicBezTo>
                  <a:cubicBezTo>
                    <a:pt x="171" y="203"/>
                    <a:pt x="149" y="213"/>
                    <a:pt x="125" y="213"/>
                  </a:cubicBezTo>
                  <a:cubicBezTo>
                    <a:pt x="101" y="213"/>
                    <a:pt x="79" y="203"/>
                    <a:pt x="63" y="187"/>
                  </a:cubicBezTo>
                  <a:cubicBezTo>
                    <a:pt x="47" y="171"/>
                    <a:pt x="37" y="149"/>
                    <a:pt x="37" y="125"/>
                  </a:cubicBezTo>
                  <a:cubicBezTo>
                    <a:pt x="37" y="101"/>
                    <a:pt x="47" y="79"/>
                    <a:pt x="63" y="63"/>
                  </a:cubicBezTo>
                  <a:cubicBezTo>
                    <a:pt x="79" y="47"/>
                    <a:pt x="101" y="38"/>
                    <a:pt x="125" y="38"/>
                  </a:cubicBezTo>
                  <a:cubicBezTo>
                    <a:pt x="149" y="38"/>
                    <a:pt x="171" y="47"/>
                    <a:pt x="187" y="63"/>
                  </a:cubicBezTo>
                  <a:cubicBezTo>
                    <a:pt x="203" y="79"/>
                    <a:pt x="212" y="101"/>
                    <a:pt x="212" y="125"/>
                  </a:cubicBezTo>
                  <a:cubicBezTo>
                    <a:pt x="231" y="125"/>
                    <a:pt x="231" y="125"/>
                    <a:pt x="231" y="125"/>
                  </a:cubicBezTo>
                  <a:cubicBezTo>
                    <a:pt x="250" y="125"/>
                    <a:pt x="250" y="125"/>
                    <a:pt x="250" y="125"/>
                  </a:cubicBezTo>
                  <a:cubicBezTo>
                    <a:pt x="250" y="91"/>
                    <a:pt x="236" y="59"/>
                    <a:pt x="213" y="37"/>
                  </a:cubicBezTo>
                  <a:cubicBezTo>
                    <a:pt x="191" y="14"/>
                    <a:pt x="159" y="0"/>
                    <a:pt x="125" y="0"/>
                  </a:cubicBezTo>
                  <a:cubicBezTo>
                    <a:pt x="90" y="0"/>
                    <a:pt x="59" y="14"/>
                    <a:pt x="36" y="37"/>
                  </a:cubicBezTo>
                  <a:cubicBezTo>
                    <a:pt x="14" y="59"/>
                    <a:pt x="0" y="91"/>
                    <a:pt x="0" y="125"/>
                  </a:cubicBezTo>
                  <a:cubicBezTo>
                    <a:pt x="0" y="160"/>
                    <a:pt x="14" y="191"/>
                    <a:pt x="36" y="214"/>
                  </a:cubicBezTo>
                  <a:cubicBezTo>
                    <a:pt x="59" y="236"/>
                    <a:pt x="90" y="250"/>
                    <a:pt x="125" y="250"/>
                  </a:cubicBezTo>
                  <a:cubicBezTo>
                    <a:pt x="159" y="250"/>
                    <a:pt x="191" y="236"/>
                    <a:pt x="213" y="214"/>
                  </a:cubicBezTo>
                  <a:cubicBezTo>
                    <a:pt x="236" y="191"/>
                    <a:pt x="250" y="160"/>
                    <a:pt x="250" y="125"/>
                  </a:cubicBezTo>
                  <a:lnTo>
                    <a:pt x="231" y="125"/>
                  </a:lnTo>
                  <a:close/>
                </a:path>
              </a:pathLst>
            </a:custGeom>
            <a:solidFill>
              <a:srgbClr val="5E6060"/>
            </a:solidFill>
          </p:spPr>
          <p:txBody>
            <a:bodyPr vert="horz" lIns="91440" tIns="45720" rIns="91440" bIns="45720" anchor="ctr">
              <a:normAutofit fontScale="25000" lnSpcReduction="20000"/>
            </a:bodyPr>
            <a:lstStyle/>
            <a:p>
              <a:pPr marL="0" algn="ctr"/>
              <a:endParaRPr/>
            </a:p>
          </p:txBody>
        </p:sp>
        <p:sp>
          <p:nvSpPr>
            <p:cNvPr id="84" name="Freeform 84"/>
            <p:cNvSpPr/>
            <p:nvPr/>
          </p:nvSpPr>
          <p:spPr>
            <a:xfrm>
              <a:off x="7083479" y="2814190"/>
              <a:ext cx="320485" cy="63311"/>
            </a:xfrm>
            <a:custGeom>
              <a:avLst/>
              <a:gdLst/>
              <a:ahLst/>
              <a:cxnLst/>
              <a:rect l="l" t="t" r="r" b="b"/>
              <a:pathLst>
                <a:path w="839" h="157">
                  <a:moveTo>
                    <a:pt x="0" y="157"/>
                  </a:moveTo>
                  <a:cubicBezTo>
                    <a:pt x="61" y="65"/>
                    <a:pt x="226" y="0"/>
                    <a:pt x="420" y="0"/>
                  </a:cubicBezTo>
                  <a:cubicBezTo>
                    <a:pt x="613" y="0"/>
                    <a:pt x="778" y="65"/>
                    <a:pt x="839" y="157"/>
                  </a:cubicBezTo>
                </a:path>
              </a:pathLst>
            </a:custGeom>
            <a:solidFill>
              <a:srgbClr val="D8D8D8"/>
            </a:solidFill>
          </p:spPr>
          <p:txBody>
            <a:bodyPr vert="horz" lIns="91440" tIns="45720" rIns="91440" bIns="45720" anchor="ctr">
              <a:normAutofit fontScale="25000" lnSpcReduction="20000"/>
            </a:bodyPr>
            <a:lstStyle/>
            <a:p>
              <a:pPr marL="0" algn="ctr"/>
              <a:endParaRPr/>
            </a:p>
          </p:txBody>
        </p:sp>
        <p:sp>
          <p:nvSpPr>
            <p:cNvPr id="85" name="Freeform 85"/>
            <p:cNvSpPr/>
            <p:nvPr/>
          </p:nvSpPr>
          <p:spPr>
            <a:xfrm>
              <a:off x="7071362" y="2802038"/>
              <a:ext cx="345324" cy="88250"/>
            </a:xfrm>
            <a:custGeom>
              <a:avLst/>
              <a:gdLst/>
              <a:ahLst/>
              <a:cxnLst/>
              <a:rect l="l" t="t" r="r" b="b"/>
              <a:pathLst>
                <a:path w="904" h="218">
                  <a:moveTo>
                    <a:pt x="55" y="202"/>
                  </a:moveTo>
                  <a:cubicBezTo>
                    <a:pt x="68" y="183"/>
                    <a:pt x="87" y="163"/>
                    <a:pt x="112" y="146"/>
                  </a:cubicBezTo>
                  <a:cubicBezTo>
                    <a:pt x="149" y="120"/>
                    <a:pt x="199" y="97"/>
                    <a:pt x="257" y="82"/>
                  </a:cubicBezTo>
                  <a:cubicBezTo>
                    <a:pt x="315" y="66"/>
                    <a:pt x="381" y="57"/>
                    <a:pt x="452" y="57"/>
                  </a:cubicBezTo>
                  <a:cubicBezTo>
                    <a:pt x="545" y="57"/>
                    <a:pt x="632" y="73"/>
                    <a:pt x="701" y="99"/>
                  </a:cubicBezTo>
                  <a:cubicBezTo>
                    <a:pt x="736" y="113"/>
                    <a:pt x="766" y="129"/>
                    <a:pt x="791" y="146"/>
                  </a:cubicBezTo>
                  <a:cubicBezTo>
                    <a:pt x="816" y="164"/>
                    <a:pt x="835" y="183"/>
                    <a:pt x="848" y="202"/>
                  </a:cubicBezTo>
                  <a:cubicBezTo>
                    <a:pt x="857" y="215"/>
                    <a:pt x="874" y="218"/>
                    <a:pt x="887" y="210"/>
                  </a:cubicBezTo>
                  <a:cubicBezTo>
                    <a:pt x="900" y="201"/>
                    <a:pt x="904" y="184"/>
                    <a:pt x="895" y="171"/>
                  </a:cubicBezTo>
                  <a:cubicBezTo>
                    <a:pt x="877" y="144"/>
                    <a:pt x="853" y="121"/>
                    <a:pt x="824" y="100"/>
                  </a:cubicBezTo>
                  <a:cubicBezTo>
                    <a:pt x="780" y="69"/>
                    <a:pt x="724" y="44"/>
                    <a:pt x="661" y="27"/>
                  </a:cubicBezTo>
                  <a:cubicBezTo>
                    <a:pt x="598" y="10"/>
                    <a:pt x="527" y="0"/>
                    <a:pt x="452" y="0"/>
                  </a:cubicBezTo>
                  <a:cubicBezTo>
                    <a:pt x="352" y="1"/>
                    <a:pt x="259" y="17"/>
                    <a:pt x="182" y="47"/>
                  </a:cubicBezTo>
                  <a:cubicBezTo>
                    <a:pt x="144" y="61"/>
                    <a:pt x="109" y="79"/>
                    <a:pt x="80" y="100"/>
                  </a:cubicBezTo>
                  <a:cubicBezTo>
                    <a:pt x="50" y="121"/>
                    <a:pt x="26" y="144"/>
                    <a:pt x="8" y="171"/>
                  </a:cubicBezTo>
                  <a:cubicBezTo>
                    <a:pt x="0" y="184"/>
                    <a:pt x="3" y="201"/>
                    <a:pt x="16" y="210"/>
                  </a:cubicBezTo>
                  <a:cubicBezTo>
                    <a:pt x="29" y="218"/>
                    <a:pt x="47" y="215"/>
                    <a:pt x="55" y="202"/>
                  </a:cubicBezTo>
                  <a:close/>
                </a:path>
              </a:pathLst>
            </a:custGeom>
            <a:solidFill>
              <a:srgbClr val="5E6060"/>
            </a:solidFill>
          </p:spPr>
          <p:txBody>
            <a:bodyPr vert="horz" lIns="91440" tIns="45720" rIns="91440" bIns="45720" anchor="ctr">
              <a:normAutofit fontScale="25000" lnSpcReduction="20000"/>
            </a:bodyPr>
            <a:lstStyle/>
            <a:p>
              <a:pPr marL="0" algn="ctr"/>
              <a:endParaRPr/>
            </a:p>
          </p:txBody>
        </p:sp>
        <p:sp>
          <p:nvSpPr>
            <p:cNvPr id="86" name="AutoShape 86"/>
            <p:cNvSpPr/>
            <p:nvPr/>
          </p:nvSpPr>
          <p:spPr>
            <a:xfrm>
              <a:off x="6996239" y="2877499"/>
              <a:ext cx="478607" cy="63311"/>
            </a:xfrm>
            <a:prstGeom prst="rect">
              <a:avLst/>
            </a:prstGeom>
            <a:solidFill>
              <a:srgbClr val="D8D8D8"/>
            </a:solidFill>
          </p:spPr>
          <p:txBody>
            <a:bodyPr vert="horz" lIns="91440" tIns="45720" rIns="91440" bIns="45720" anchor="ctr">
              <a:normAutofit fontScale="25000" lnSpcReduction="20000"/>
            </a:bodyPr>
            <a:lstStyle/>
            <a:p>
              <a:pPr marL="0" algn="ctr"/>
              <a:endParaRPr/>
            </a:p>
          </p:txBody>
        </p:sp>
        <p:sp>
          <p:nvSpPr>
            <p:cNvPr id="87" name="Freeform 87"/>
            <p:cNvSpPr/>
            <p:nvPr/>
          </p:nvSpPr>
          <p:spPr>
            <a:xfrm>
              <a:off x="6985335" y="2865987"/>
              <a:ext cx="500416" cy="86331"/>
            </a:xfrm>
            <a:custGeom>
              <a:avLst/>
              <a:gdLst/>
              <a:ahLst/>
              <a:cxnLst/>
              <a:rect l="l" t="t" r="r" b="b"/>
              <a:pathLst>
                <a:path w="826" h="135">
                  <a:moveTo>
                    <a:pt x="18" y="117"/>
                  </a:moveTo>
                  <a:lnTo>
                    <a:pt x="18" y="135"/>
                  </a:lnTo>
                  <a:lnTo>
                    <a:pt x="826" y="135"/>
                  </a:lnTo>
                  <a:lnTo>
                    <a:pt x="826" y="0"/>
                  </a:lnTo>
                  <a:lnTo>
                    <a:pt x="0" y="0"/>
                  </a:lnTo>
                  <a:lnTo>
                    <a:pt x="0" y="135"/>
                  </a:lnTo>
                  <a:lnTo>
                    <a:pt x="18" y="135"/>
                  </a:lnTo>
                  <a:lnTo>
                    <a:pt x="18" y="117"/>
                  </a:lnTo>
                  <a:lnTo>
                    <a:pt x="36" y="117"/>
                  </a:lnTo>
                  <a:lnTo>
                    <a:pt x="36" y="36"/>
                  </a:lnTo>
                  <a:lnTo>
                    <a:pt x="790" y="36"/>
                  </a:lnTo>
                  <a:lnTo>
                    <a:pt x="790" y="100"/>
                  </a:lnTo>
                  <a:lnTo>
                    <a:pt x="18" y="100"/>
                  </a:lnTo>
                  <a:lnTo>
                    <a:pt x="18" y="117"/>
                  </a:lnTo>
                  <a:lnTo>
                    <a:pt x="36" y="117"/>
                  </a:lnTo>
                  <a:lnTo>
                    <a:pt x="18" y="117"/>
                  </a:lnTo>
                  <a:close/>
                </a:path>
              </a:pathLst>
            </a:custGeom>
            <a:solidFill>
              <a:srgbClr val="5E6060"/>
            </a:solidFill>
          </p:spPr>
          <p:txBody>
            <a:bodyPr vert="horz" lIns="91440" tIns="45720" rIns="91440" bIns="45720" anchor="ctr">
              <a:normAutofit fontScale="25000" lnSpcReduction="20000"/>
            </a:bodyPr>
            <a:lstStyle/>
            <a:p>
              <a:pPr marL="0" algn="ctr"/>
              <a:endParaRPr/>
            </a:p>
          </p:txBody>
        </p:sp>
        <p:sp>
          <p:nvSpPr>
            <p:cNvPr id="88" name="Freeform 88"/>
            <p:cNvSpPr/>
            <p:nvPr/>
          </p:nvSpPr>
          <p:spPr>
            <a:xfrm>
              <a:off x="7024714" y="1587644"/>
              <a:ext cx="97540" cy="99122"/>
            </a:xfrm>
            <a:custGeom>
              <a:avLst/>
              <a:gdLst/>
              <a:ahLst/>
              <a:cxnLst/>
              <a:rect l="l" t="t" r="r" b="b"/>
              <a:pathLst>
                <a:path w="255" h="246">
                  <a:moveTo>
                    <a:pt x="48" y="237"/>
                  </a:moveTo>
                  <a:cubicBezTo>
                    <a:pt x="50" y="236"/>
                    <a:pt x="51" y="235"/>
                    <a:pt x="52" y="234"/>
                  </a:cubicBezTo>
                  <a:cubicBezTo>
                    <a:pt x="54" y="233"/>
                    <a:pt x="56" y="231"/>
                    <a:pt x="59" y="228"/>
                  </a:cubicBezTo>
                  <a:cubicBezTo>
                    <a:pt x="65" y="223"/>
                    <a:pt x="71" y="217"/>
                    <a:pt x="79" y="210"/>
                  </a:cubicBezTo>
                  <a:cubicBezTo>
                    <a:pt x="106" y="184"/>
                    <a:pt x="147" y="145"/>
                    <a:pt x="182" y="111"/>
                  </a:cubicBezTo>
                  <a:cubicBezTo>
                    <a:pt x="216" y="78"/>
                    <a:pt x="243" y="51"/>
                    <a:pt x="243" y="51"/>
                  </a:cubicBezTo>
                  <a:cubicBezTo>
                    <a:pt x="255" y="40"/>
                    <a:pt x="255" y="23"/>
                    <a:pt x="244" y="11"/>
                  </a:cubicBezTo>
                  <a:cubicBezTo>
                    <a:pt x="233" y="0"/>
                    <a:pt x="215" y="0"/>
                    <a:pt x="204" y="11"/>
                  </a:cubicBezTo>
                  <a:cubicBezTo>
                    <a:pt x="204" y="11"/>
                    <a:pt x="201" y="14"/>
                    <a:pt x="196" y="18"/>
                  </a:cubicBezTo>
                  <a:cubicBezTo>
                    <a:pt x="180" y="35"/>
                    <a:pt x="138" y="76"/>
                    <a:pt x="98" y="114"/>
                  </a:cubicBezTo>
                  <a:cubicBezTo>
                    <a:pt x="78" y="133"/>
                    <a:pt x="59" y="152"/>
                    <a:pt x="43" y="166"/>
                  </a:cubicBezTo>
                  <a:cubicBezTo>
                    <a:pt x="36" y="173"/>
                    <a:pt x="29" y="179"/>
                    <a:pt x="24" y="184"/>
                  </a:cubicBezTo>
                  <a:cubicBezTo>
                    <a:pt x="21" y="186"/>
                    <a:pt x="19" y="188"/>
                    <a:pt x="18" y="189"/>
                  </a:cubicBezTo>
                  <a:cubicBezTo>
                    <a:pt x="17" y="190"/>
                    <a:pt x="16" y="190"/>
                    <a:pt x="16" y="191"/>
                  </a:cubicBezTo>
                  <a:cubicBezTo>
                    <a:pt x="15" y="191"/>
                    <a:pt x="15" y="191"/>
                    <a:pt x="15" y="191"/>
                  </a:cubicBezTo>
                  <a:cubicBezTo>
                    <a:pt x="15" y="191"/>
                    <a:pt x="15" y="191"/>
                    <a:pt x="15" y="191"/>
                  </a:cubicBezTo>
                  <a:cubicBezTo>
                    <a:pt x="17" y="194"/>
                    <a:pt x="17" y="194"/>
                    <a:pt x="17" y="194"/>
                  </a:cubicBezTo>
                  <a:cubicBezTo>
                    <a:pt x="15" y="191"/>
                    <a:pt x="15" y="191"/>
                    <a:pt x="15" y="191"/>
                  </a:cubicBezTo>
                  <a:cubicBezTo>
                    <a:pt x="15" y="191"/>
                    <a:pt x="15" y="191"/>
                    <a:pt x="15" y="191"/>
                  </a:cubicBezTo>
                  <a:cubicBezTo>
                    <a:pt x="17" y="194"/>
                    <a:pt x="17" y="194"/>
                    <a:pt x="17" y="194"/>
                  </a:cubicBezTo>
                  <a:cubicBezTo>
                    <a:pt x="15" y="191"/>
                    <a:pt x="15" y="191"/>
                    <a:pt x="15" y="191"/>
                  </a:cubicBezTo>
                  <a:cubicBezTo>
                    <a:pt x="3" y="200"/>
                    <a:pt x="0" y="218"/>
                    <a:pt x="9" y="231"/>
                  </a:cubicBezTo>
                  <a:cubicBezTo>
                    <a:pt x="18" y="243"/>
                    <a:pt x="36" y="246"/>
                    <a:pt x="48" y="237"/>
                  </a:cubicBezTo>
                  <a:close/>
                </a:path>
              </a:pathLst>
            </a:custGeom>
            <a:solidFill>
              <a:srgbClr val="FFFFFF"/>
            </a:solidFill>
          </p:spPr>
          <p:txBody>
            <a:bodyPr vert="horz" lIns="91440" tIns="45720" rIns="91440" bIns="45720" anchor="ctr">
              <a:normAutofit fontScale="25000" lnSpcReduction="20000"/>
            </a:bodyPr>
            <a:lstStyle/>
            <a:p>
              <a:pPr marL="0" algn="ctr"/>
              <a:endParaRPr/>
            </a:p>
          </p:txBody>
        </p:sp>
        <p:sp>
          <p:nvSpPr>
            <p:cNvPr id="89" name="AutoShape 89"/>
            <p:cNvSpPr/>
            <p:nvPr/>
          </p:nvSpPr>
          <p:spPr>
            <a:xfrm>
              <a:off x="4441449" y="2999003"/>
              <a:ext cx="3235137" cy="301840"/>
            </a:xfrm>
            <a:prstGeom prst="rect">
              <a:avLst/>
            </a:prstGeom>
            <a:solidFill>
              <a:srgbClr val="D8D8D8"/>
            </a:solidFill>
          </p:spPr>
          <p:txBody>
            <a:bodyPr vert="horz" lIns="91440" tIns="45720" rIns="91440" bIns="45720" anchor="ctr">
              <a:normAutofit fontScale="85000" lnSpcReduction="10000"/>
            </a:bodyPr>
            <a:lstStyle/>
            <a:p>
              <a:pPr marL="0" algn="ctr"/>
              <a:endParaRPr/>
            </a:p>
          </p:txBody>
        </p:sp>
        <p:sp>
          <p:nvSpPr>
            <p:cNvPr id="90" name="AutoShape 90"/>
            <p:cNvSpPr/>
            <p:nvPr/>
          </p:nvSpPr>
          <p:spPr>
            <a:xfrm>
              <a:off x="4441449" y="2999003"/>
              <a:ext cx="3235137" cy="301840"/>
            </a:xfrm>
            <a:prstGeom prst="rect">
              <a:avLst/>
            </a:prstGeom>
            <a:noFill/>
          </p:spPr>
          <p:txBody>
            <a:bodyPr vert="horz" lIns="91440" tIns="45720" rIns="91440" bIns="45720" anchor="ctr">
              <a:normAutofit fontScale="85000" lnSpcReduction="10000"/>
            </a:bodyPr>
            <a:lstStyle/>
            <a:p>
              <a:pPr marL="0" algn="ctr"/>
              <a:endParaRPr/>
            </a:p>
          </p:txBody>
        </p:sp>
        <p:sp>
          <p:nvSpPr>
            <p:cNvPr id="91" name="Freeform 91"/>
            <p:cNvSpPr/>
            <p:nvPr/>
          </p:nvSpPr>
          <p:spPr>
            <a:xfrm>
              <a:off x="4430545" y="2987491"/>
              <a:ext cx="3257554" cy="324862"/>
            </a:xfrm>
            <a:custGeom>
              <a:avLst/>
              <a:gdLst/>
              <a:ahLst/>
              <a:cxnLst/>
              <a:rect l="l" t="t" r="r" b="b"/>
              <a:pathLst>
                <a:path w="5377" h="508">
                  <a:moveTo>
                    <a:pt x="5358" y="490"/>
                  </a:moveTo>
                  <a:lnTo>
                    <a:pt x="5358" y="472"/>
                  </a:lnTo>
                  <a:lnTo>
                    <a:pt x="35" y="472"/>
                  </a:lnTo>
                  <a:lnTo>
                    <a:pt x="35" y="36"/>
                  </a:lnTo>
                  <a:lnTo>
                    <a:pt x="5341" y="36"/>
                  </a:lnTo>
                  <a:lnTo>
                    <a:pt x="5341" y="490"/>
                  </a:lnTo>
                  <a:lnTo>
                    <a:pt x="5358" y="490"/>
                  </a:lnTo>
                  <a:lnTo>
                    <a:pt x="5358" y="472"/>
                  </a:lnTo>
                  <a:lnTo>
                    <a:pt x="5358" y="490"/>
                  </a:lnTo>
                  <a:lnTo>
                    <a:pt x="5377" y="490"/>
                  </a:lnTo>
                  <a:lnTo>
                    <a:pt x="5377" y="18"/>
                  </a:lnTo>
                  <a:lnTo>
                    <a:pt x="5358" y="0"/>
                  </a:lnTo>
                  <a:lnTo>
                    <a:pt x="18" y="0"/>
                  </a:lnTo>
                  <a:lnTo>
                    <a:pt x="0" y="18"/>
                  </a:lnTo>
                  <a:lnTo>
                    <a:pt x="0" y="490"/>
                  </a:lnTo>
                  <a:lnTo>
                    <a:pt x="18" y="508"/>
                  </a:lnTo>
                  <a:lnTo>
                    <a:pt x="5358" y="508"/>
                  </a:lnTo>
                  <a:lnTo>
                    <a:pt x="5377" y="490"/>
                  </a:lnTo>
                  <a:lnTo>
                    <a:pt x="5358" y="490"/>
                  </a:lnTo>
                  <a:close/>
                </a:path>
              </a:pathLst>
            </a:custGeom>
            <a:solidFill>
              <a:srgbClr val="5E6060"/>
            </a:solidFill>
          </p:spPr>
          <p:txBody>
            <a:bodyPr vert="horz" lIns="91440" tIns="45720" rIns="91440" bIns="45720" anchor="ctr">
              <a:normAutofit fontScale="92500" lnSpcReduction="10000"/>
            </a:bodyPr>
            <a:lstStyle/>
            <a:p>
              <a:pPr marL="0" algn="ctr"/>
              <a:endParaRPr/>
            </a:p>
          </p:txBody>
        </p:sp>
        <p:sp>
          <p:nvSpPr>
            <p:cNvPr id="92" name="Freeform 92"/>
            <p:cNvSpPr/>
            <p:nvPr/>
          </p:nvSpPr>
          <p:spPr>
            <a:xfrm>
              <a:off x="4430545" y="2987491"/>
              <a:ext cx="3257554" cy="324862"/>
            </a:xfrm>
            <a:custGeom>
              <a:avLst/>
              <a:gdLst/>
              <a:ahLst/>
              <a:cxnLst/>
              <a:rect l="l" t="t" r="r" b="b"/>
              <a:pathLst>
                <a:path w="5377" h="508">
                  <a:moveTo>
                    <a:pt x="5358" y="490"/>
                  </a:moveTo>
                  <a:lnTo>
                    <a:pt x="5358" y="472"/>
                  </a:lnTo>
                  <a:lnTo>
                    <a:pt x="35" y="472"/>
                  </a:lnTo>
                  <a:lnTo>
                    <a:pt x="35" y="36"/>
                  </a:lnTo>
                  <a:lnTo>
                    <a:pt x="5341" y="36"/>
                  </a:lnTo>
                  <a:lnTo>
                    <a:pt x="5341" y="490"/>
                  </a:lnTo>
                  <a:lnTo>
                    <a:pt x="5358" y="490"/>
                  </a:lnTo>
                  <a:lnTo>
                    <a:pt x="5358" y="472"/>
                  </a:lnTo>
                  <a:lnTo>
                    <a:pt x="5358" y="490"/>
                  </a:lnTo>
                  <a:lnTo>
                    <a:pt x="5377" y="490"/>
                  </a:lnTo>
                  <a:lnTo>
                    <a:pt x="5377" y="18"/>
                  </a:lnTo>
                  <a:lnTo>
                    <a:pt x="5358" y="0"/>
                  </a:lnTo>
                  <a:lnTo>
                    <a:pt x="18" y="0"/>
                  </a:lnTo>
                  <a:lnTo>
                    <a:pt x="0" y="18"/>
                  </a:lnTo>
                  <a:lnTo>
                    <a:pt x="0" y="490"/>
                  </a:lnTo>
                  <a:lnTo>
                    <a:pt x="18" y="508"/>
                  </a:lnTo>
                  <a:lnTo>
                    <a:pt x="5358" y="508"/>
                  </a:lnTo>
                  <a:lnTo>
                    <a:pt x="5377" y="490"/>
                  </a:lnTo>
                  <a:lnTo>
                    <a:pt x="5358" y="490"/>
                  </a:lnTo>
                </a:path>
              </a:pathLst>
            </a:custGeom>
            <a:noFill/>
          </p:spPr>
          <p:txBody>
            <a:bodyPr vert="horz" lIns="91440" tIns="45720" rIns="91440" bIns="45720" anchor="ctr">
              <a:normAutofit fontScale="92500" lnSpcReduction="10000"/>
            </a:bodyPr>
            <a:lstStyle/>
            <a:p>
              <a:pPr marL="0" algn="ctr"/>
              <a:endParaRPr/>
            </a:p>
          </p:txBody>
        </p:sp>
        <p:sp>
          <p:nvSpPr>
            <p:cNvPr id="93" name="Freeform 93"/>
            <p:cNvSpPr/>
            <p:nvPr/>
          </p:nvSpPr>
          <p:spPr>
            <a:xfrm>
              <a:off x="4451750" y="3010513"/>
              <a:ext cx="3130328" cy="95284"/>
            </a:xfrm>
            <a:custGeom>
              <a:avLst/>
              <a:gdLst/>
              <a:ahLst/>
              <a:cxnLst/>
              <a:rect l="l" t="t" r="r" b="b"/>
              <a:pathLst>
                <a:path w="5167" h="149">
                  <a:moveTo>
                    <a:pt x="5167" y="0"/>
                  </a:moveTo>
                  <a:lnTo>
                    <a:pt x="0" y="0"/>
                  </a:lnTo>
                  <a:lnTo>
                    <a:pt x="0" y="128"/>
                  </a:lnTo>
                  <a:lnTo>
                    <a:pt x="797" y="149"/>
                  </a:lnTo>
                  <a:lnTo>
                    <a:pt x="5167" y="149"/>
                  </a:lnTo>
                  <a:lnTo>
                    <a:pt x="5167" y="0"/>
                  </a:lnTo>
                  <a:close/>
                </a:path>
              </a:pathLst>
            </a:custGeom>
            <a:solidFill>
              <a:srgbClr val="BCBCBC"/>
            </a:solidFill>
          </p:spPr>
          <p:txBody>
            <a:bodyPr vert="horz" lIns="91440" tIns="45720" rIns="91440" bIns="45720" anchor="ctr">
              <a:normAutofit fontScale="25000" lnSpcReduction="20000"/>
            </a:bodyPr>
            <a:lstStyle/>
            <a:p>
              <a:pPr marL="0" algn="ctr"/>
              <a:endParaRPr/>
            </a:p>
          </p:txBody>
        </p:sp>
        <p:sp>
          <p:nvSpPr>
            <p:cNvPr id="94" name="Freeform 94"/>
            <p:cNvSpPr/>
            <p:nvPr/>
          </p:nvSpPr>
          <p:spPr>
            <a:xfrm>
              <a:off x="4451750" y="3010513"/>
              <a:ext cx="3130328" cy="95284"/>
            </a:xfrm>
            <a:custGeom>
              <a:avLst/>
              <a:gdLst/>
              <a:ahLst/>
              <a:cxnLst/>
              <a:rect l="l" t="t" r="r" b="b"/>
              <a:pathLst>
                <a:path w="5167" h="149">
                  <a:moveTo>
                    <a:pt x="5167" y="0"/>
                  </a:moveTo>
                  <a:lnTo>
                    <a:pt x="0" y="0"/>
                  </a:lnTo>
                  <a:lnTo>
                    <a:pt x="0" y="128"/>
                  </a:lnTo>
                  <a:lnTo>
                    <a:pt x="797" y="149"/>
                  </a:lnTo>
                  <a:lnTo>
                    <a:pt x="5167" y="149"/>
                  </a:lnTo>
                  <a:lnTo>
                    <a:pt x="5167" y="0"/>
                  </a:lnTo>
                </a:path>
              </a:pathLst>
            </a:custGeom>
            <a:noFill/>
          </p:spPr>
          <p:txBody>
            <a:bodyPr vert="horz" lIns="91440" tIns="45720" rIns="91440" bIns="45720" anchor="ctr">
              <a:normAutofit fontScale="25000" lnSpcReduction="20000"/>
            </a:bodyPr>
            <a:lstStyle/>
            <a:p>
              <a:pPr marL="0" algn="ctr"/>
              <a:endParaRPr/>
            </a:p>
          </p:txBody>
        </p:sp>
        <p:sp>
          <p:nvSpPr>
            <p:cNvPr id="95" name="Freeform 95"/>
            <p:cNvSpPr/>
            <p:nvPr/>
          </p:nvSpPr>
          <p:spPr>
            <a:xfrm>
              <a:off x="4441449" y="2999003"/>
              <a:ext cx="3140627" cy="93366"/>
            </a:xfrm>
            <a:custGeom>
              <a:avLst/>
              <a:gdLst/>
              <a:ahLst/>
              <a:cxnLst/>
              <a:rect l="l" t="t" r="r" b="b"/>
              <a:pathLst>
                <a:path w="5184" h="146">
                  <a:moveTo>
                    <a:pt x="5184" y="0"/>
                  </a:moveTo>
                  <a:lnTo>
                    <a:pt x="0" y="0"/>
                  </a:lnTo>
                  <a:lnTo>
                    <a:pt x="0" y="145"/>
                  </a:lnTo>
                  <a:lnTo>
                    <a:pt x="17" y="146"/>
                  </a:lnTo>
                  <a:lnTo>
                    <a:pt x="17" y="18"/>
                  </a:lnTo>
                  <a:lnTo>
                    <a:pt x="5184" y="18"/>
                  </a:lnTo>
                  <a:lnTo>
                    <a:pt x="5184" y="0"/>
                  </a:lnTo>
                  <a:close/>
                </a:path>
              </a:pathLst>
            </a:custGeom>
            <a:solidFill>
              <a:srgbClr val="6F7171"/>
            </a:solidFill>
          </p:spPr>
          <p:txBody>
            <a:bodyPr vert="horz" lIns="91440" tIns="45720" rIns="91440" bIns="45720" anchor="ctr">
              <a:normAutofit fontScale="25000" lnSpcReduction="20000"/>
            </a:bodyPr>
            <a:lstStyle/>
            <a:p>
              <a:pPr marL="0" algn="ctr"/>
              <a:endParaRPr/>
            </a:p>
          </p:txBody>
        </p:sp>
        <p:sp>
          <p:nvSpPr>
            <p:cNvPr id="96" name="Freeform 96"/>
            <p:cNvSpPr/>
            <p:nvPr/>
          </p:nvSpPr>
          <p:spPr>
            <a:xfrm>
              <a:off x="4441449" y="2999003"/>
              <a:ext cx="3140627" cy="93366"/>
            </a:xfrm>
            <a:custGeom>
              <a:avLst/>
              <a:gdLst/>
              <a:ahLst/>
              <a:cxnLst/>
              <a:rect l="l" t="t" r="r" b="b"/>
              <a:pathLst>
                <a:path w="5184" h="146">
                  <a:moveTo>
                    <a:pt x="5184" y="0"/>
                  </a:moveTo>
                  <a:lnTo>
                    <a:pt x="0" y="0"/>
                  </a:lnTo>
                  <a:lnTo>
                    <a:pt x="0" y="145"/>
                  </a:lnTo>
                  <a:lnTo>
                    <a:pt x="17" y="146"/>
                  </a:lnTo>
                  <a:lnTo>
                    <a:pt x="17" y="18"/>
                  </a:lnTo>
                  <a:lnTo>
                    <a:pt x="5184" y="18"/>
                  </a:lnTo>
                  <a:lnTo>
                    <a:pt x="5184" y="0"/>
                  </a:lnTo>
                </a:path>
              </a:pathLst>
            </a:custGeom>
            <a:noFill/>
          </p:spPr>
          <p:txBody>
            <a:bodyPr vert="horz" lIns="91440" tIns="45720" rIns="91440" bIns="45720" anchor="ctr">
              <a:normAutofit fontScale="25000" lnSpcReduction="20000"/>
            </a:bodyPr>
            <a:lstStyle/>
            <a:p>
              <a:pPr marL="0" algn="ctr"/>
              <a:endParaRPr/>
            </a:p>
          </p:txBody>
        </p:sp>
        <p:sp>
          <p:nvSpPr>
            <p:cNvPr id="97" name="Freeform 97"/>
            <p:cNvSpPr/>
            <p:nvPr/>
          </p:nvSpPr>
          <p:spPr>
            <a:xfrm>
              <a:off x="4736489" y="2287888"/>
              <a:ext cx="0" cy="33254"/>
            </a:xfrm>
            <a:custGeom>
              <a:avLst/>
              <a:gdLst/>
              <a:ahLst/>
              <a:cxnLst/>
              <a:rect l="l" t="t" r="r" b="b"/>
              <a:pathLst>
                <a:path h="52">
                  <a:moveTo>
                    <a:pt x="0" y="52"/>
                  </a:moveTo>
                  <a:lnTo>
                    <a:pt x="0" y="0"/>
                  </a:lnTo>
                  <a:lnTo>
                    <a:pt x="0" y="52"/>
                  </a:lnTo>
                  <a:close/>
                </a:path>
              </a:pathLst>
            </a:custGeom>
            <a:solidFill>
              <a:srgbClr val="ECECEC"/>
            </a:solidFill>
          </p:spPr>
          <p:txBody>
            <a:bodyPr vert="horz" lIns="91440" tIns="45720" rIns="91440" bIns="45720" anchor="ctr">
              <a:normAutofit fontScale="25000" lnSpcReduction="20000"/>
            </a:bodyPr>
            <a:lstStyle/>
            <a:p>
              <a:pPr marL="0" algn="ctr"/>
              <a:endParaRPr/>
            </a:p>
          </p:txBody>
        </p:sp>
        <p:sp>
          <p:nvSpPr>
            <p:cNvPr id="98" name="Freeform 98"/>
            <p:cNvSpPr/>
            <p:nvPr/>
          </p:nvSpPr>
          <p:spPr>
            <a:xfrm>
              <a:off x="4736489" y="2287888"/>
              <a:ext cx="0" cy="33254"/>
            </a:xfrm>
            <a:custGeom>
              <a:avLst/>
              <a:gdLst/>
              <a:ahLst/>
              <a:cxnLst/>
              <a:rect l="l" t="t" r="r" b="b"/>
              <a:pathLst>
                <a:path h="52">
                  <a:moveTo>
                    <a:pt x="0" y="52"/>
                  </a:moveTo>
                  <a:lnTo>
                    <a:pt x="0" y="0"/>
                  </a:lnTo>
                  <a:lnTo>
                    <a:pt x="0" y="52"/>
                  </a:lnTo>
                </a:path>
              </a:pathLst>
            </a:custGeom>
            <a:noFill/>
          </p:spPr>
          <p:txBody>
            <a:bodyPr vert="horz" lIns="91440" tIns="45720" rIns="91440" bIns="45720" anchor="ctr">
              <a:normAutofit fontScale="25000" lnSpcReduction="20000"/>
            </a:bodyPr>
            <a:lstStyle/>
            <a:p>
              <a:pPr marL="0" algn="ctr"/>
              <a:endParaRPr/>
            </a:p>
          </p:txBody>
        </p:sp>
        <p:sp>
          <p:nvSpPr>
            <p:cNvPr id="99" name="Freeform 99"/>
            <p:cNvSpPr/>
            <p:nvPr/>
          </p:nvSpPr>
          <p:spPr>
            <a:xfrm>
              <a:off x="4720738" y="2287888"/>
              <a:ext cx="33927" cy="59473"/>
            </a:xfrm>
            <a:custGeom>
              <a:avLst/>
              <a:gdLst/>
              <a:ahLst/>
              <a:cxnLst/>
              <a:rect l="l" t="t" r="r" b="b"/>
              <a:pathLst>
                <a:path w="89" h="147">
                  <a:moveTo>
                    <a:pt x="5" y="83"/>
                  </a:moveTo>
                  <a:cubicBezTo>
                    <a:pt x="42" y="0"/>
                    <a:pt x="42" y="0"/>
                    <a:pt x="42" y="0"/>
                  </a:cubicBezTo>
                  <a:cubicBezTo>
                    <a:pt x="80" y="83"/>
                    <a:pt x="80" y="83"/>
                    <a:pt x="80" y="83"/>
                  </a:cubicBezTo>
                  <a:cubicBezTo>
                    <a:pt x="89" y="104"/>
                    <a:pt x="80" y="129"/>
                    <a:pt x="59" y="138"/>
                  </a:cubicBezTo>
                  <a:cubicBezTo>
                    <a:pt x="38" y="147"/>
                    <a:pt x="14" y="138"/>
                    <a:pt x="5" y="117"/>
                  </a:cubicBezTo>
                  <a:cubicBezTo>
                    <a:pt x="0" y="106"/>
                    <a:pt x="0" y="94"/>
                    <a:pt x="5" y="83"/>
                  </a:cubicBezTo>
                </a:path>
              </a:pathLst>
            </a:custGeom>
            <a:solidFill>
              <a:srgbClr val="5E6060"/>
            </a:solidFill>
          </p:spPr>
          <p:txBody>
            <a:bodyPr vert="horz" lIns="91440" tIns="45720" rIns="91440" bIns="45720" anchor="ctr">
              <a:normAutofit fontScale="25000" lnSpcReduction="20000"/>
            </a:bodyPr>
            <a:lstStyle/>
            <a:p>
              <a:pPr marL="0" algn="ctr"/>
              <a:endParaRPr/>
            </a:p>
          </p:txBody>
        </p:sp>
        <p:sp>
          <p:nvSpPr>
            <p:cNvPr id="100" name="Freeform 100"/>
            <p:cNvSpPr/>
            <p:nvPr/>
          </p:nvSpPr>
          <p:spPr>
            <a:xfrm>
              <a:off x="4625622" y="2356953"/>
              <a:ext cx="27262" cy="16626"/>
            </a:xfrm>
            <a:custGeom>
              <a:avLst/>
              <a:gdLst/>
              <a:ahLst/>
              <a:cxnLst/>
              <a:rect l="l" t="t" r="r" b="b"/>
              <a:pathLst>
                <a:path w="45" h="26">
                  <a:moveTo>
                    <a:pt x="45" y="26"/>
                  </a:moveTo>
                  <a:lnTo>
                    <a:pt x="0" y="0"/>
                  </a:lnTo>
                  <a:lnTo>
                    <a:pt x="45" y="26"/>
                  </a:lnTo>
                  <a:close/>
                </a:path>
              </a:pathLst>
            </a:custGeom>
            <a:solidFill>
              <a:srgbClr val="ECECEC"/>
            </a:solidFill>
          </p:spPr>
          <p:txBody>
            <a:bodyPr vert="horz" lIns="91440" tIns="45720" rIns="91440" bIns="45720" anchor="ctr">
              <a:normAutofit fontScale="25000" lnSpcReduction="20000"/>
            </a:bodyPr>
            <a:lstStyle/>
            <a:p>
              <a:pPr marL="0" algn="ctr"/>
              <a:endParaRPr/>
            </a:p>
          </p:txBody>
        </p:sp>
        <p:sp>
          <p:nvSpPr>
            <p:cNvPr id="101" name="AutoShape 101"/>
            <p:cNvSpPr/>
            <p:nvPr/>
          </p:nvSpPr>
          <p:spPr>
            <a:xfrm flipH="1" flipV="1">
              <a:off x="4625622" y="2356953"/>
              <a:ext cx="27262" cy="16626"/>
            </a:xfrm>
            <a:prstGeom prst="line">
              <a:avLst/>
            </a:prstGeom>
            <a:noFill/>
          </p:spPr>
          <p:txBody>
            <a:bodyPr vert="horz" lIns="91440" tIns="45720" rIns="91440" bIns="45720" anchor="ctr">
              <a:normAutofit fontScale="25000" lnSpcReduction="20000"/>
            </a:bodyPr>
            <a:lstStyle/>
            <a:p>
              <a:pPr marL="0" algn="ctr"/>
              <a:endParaRPr/>
            </a:p>
          </p:txBody>
        </p:sp>
        <p:sp>
          <p:nvSpPr>
            <p:cNvPr id="102" name="Freeform 102"/>
            <p:cNvSpPr/>
            <p:nvPr/>
          </p:nvSpPr>
          <p:spPr>
            <a:xfrm>
              <a:off x="4625622" y="2356953"/>
              <a:ext cx="49678" cy="37730"/>
            </a:xfrm>
            <a:custGeom>
              <a:avLst/>
              <a:gdLst/>
              <a:ahLst/>
              <a:cxnLst/>
              <a:rect l="l" t="t" r="r" b="b"/>
              <a:pathLst>
                <a:path w="130" h="93">
                  <a:moveTo>
                    <a:pt x="53" y="74"/>
                  </a:moveTo>
                  <a:cubicBezTo>
                    <a:pt x="0" y="0"/>
                    <a:pt x="0" y="0"/>
                    <a:pt x="0" y="0"/>
                  </a:cubicBezTo>
                  <a:cubicBezTo>
                    <a:pt x="91" y="9"/>
                    <a:pt x="91" y="9"/>
                    <a:pt x="91" y="9"/>
                  </a:cubicBezTo>
                  <a:cubicBezTo>
                    <a:pt x="114" y="11"/>
                    <a:pt x="130" y="32"/>
                    <a:pt x="128" y="54"/>
                  </a:cubicBezTo>
                  <a:cubicBezTo>
                    <a:pt x="126" y="77"/>
                    <a:pt x="105" y="93"/>
                    <a:pt x="83" y="91"/>
                  </a:cubicBezTo>
                  <a:cubicBezTo>
                    <a:pt x="70" y="90"/>
                    <a:pt x="60" y="83"/>
                    <a:pt x="53" y="74"/>
                  </a:cubicBezTo>
                  <a:close/>
                </a:path>
              </a:pathLst>
            </a:custGeom>
            <a:solidFill>
              <a:srgbClr val="5E6060"/>
            </a:solidFill>
          </p:spPr>
          <p:txBody>
            <a:bodyPr vert="horz" lIns="91440" tIns="45720" rIns="91440" bIns="45720" anchor="ctr">
              <a:normAutofit fontScale="25000" lnSpcReduction="20000"/>
            </a:bodyPr>
            <a:lstStyle/>
            <a:p>
              <a:pPr marL="0" algn="ctr"/>
              <a:endParaRPr/>
            </a:p>
          </p:txBody>
        </p:sp>
        <p:sp>
          <p:nvSpPr>
            <p:cNvPr id="103" name="Freeform 103"/>
            <p:cNvSpPr/>
            <p:nvPr/>
          </p:nvSpPr>
          <p:spPr>
            <a:xfrm>
              <a:off x="4608054" y="2424739"/>
              <a:ext cx="32110" cy="0"/>
            </a:xfrm>
            <a:custGeom>
              <a:avLst/>
              <a:gdLst/>
              <a:ahLst/>
              <a:cxnLst/>
              <a:rect l="l" t="t" r="r" b="b"/>
              <a:pathLst>
                <a:path w="53">
                  <a:moveTo>
                    <a:pt x="53" y="0"/>
                  </a:moveTo>
                  <a:lnTo>
                    <a:pt x="0" y="0"/>
                  </a:lnTo>
                  <a:lnTo>
                    <a:pt x="53" y="0"/>
                  </a:lnTo>
                  <a:close/>
                </a:path>
              </a:pathLst>
            </a:custGeom>
            <a:solidFill>
              <a:srgbClr val="ECECEC"/>
            </a:solidFill>
          </p:spPr>
          <p:txBody>
            <a:bodyPr vert="horz" lIns="91440" tIns="45720" rIns="91440" bIns="45720" anchor="ctr">
              <a:normAutofit fontScale="25000" lnSpcReduction="20000"/>
            </a:bodyPr>
            <a:lstStyle/>
            <a:p>
              <a:pPr marL="0" algn="ctr"/>
              <a:endParaRPr/>
            </a:p>
          </p:txBody>
        </p:sp>
        <p:sp>
          <p:nvSpPr>
            <p:cNvPr id="104" name="AutoShape 104"/>
            <p:cNvSpPr/>
            <p:nvPr/>
          </p:nvSpPr>
          <p:spPr>
            <a:xfrm flipH="1">
              <a:off x="4608054" y="2424739"/>
              <a:ext cx="32110" cy="0"/>
            </a:xfrm>
            <a:prstGeom prst="line">
              <a:avLst/>
            </a:prstGeom>
            <a:noFill/>
          </p:spPr>
          <p:txBody>
            <a:bodyPr vert="horz" lIns="91440" tIns="45720" rIns="91440" bIns="45720" anchor="ctr">
              <a:normAutofit fontScale="25000" lnSpcReduction="20000"/>
            </a:bodyPr>
            <a:lstStyle/>
            <a:p>
              <a:pPr marL="0" algn="ctr"/>
              <a:endParaRPr/>
            </a:p>
          </p:txBody>
        </p:sp>
        <p:sp>
          <p:nvSpPr>
            <p:cNvPr id="105" name="Freeform 105"/>
            <p:cNvSpPr/>
            <p:nvPr/>
          </p:nvSpPr>
          <p:spPr>
            <a:xfrm>
              <a:off x="4608054" y="2405554"/>
              <a:ext cx="56342" cy="36451"/>
            </a:xfrm>
            <a:custGeom>
              <a:avLst/>
              <a:gdLst/>
              <a:ahLst/>
              <a:cxnLst/>
              <a:rect l="l" t="t" r="r" b="b"/>
              <a:pathLst>
                <a:path w="148" h="90">
                  <a:moveTo>
                    <a:pt x="84" y="85"/>
                  </a:moveTo>
                  <a:cubicBezTo>
                    <a:pt x="0" y="47"/>
                    <a:pt x="0" y="47"/>
                    <a:pt x="0" y="47"/>
                  </a:cubicBezTo>
                  <a:cubicBezTo>
                    <a:pt x="84" y="10"/>
                    <a:pt x="84" y="10"/>
                    <a:pt x="84" y="10"/>
                  </a:cubicBezTo>
                  <a:cubicBezTo>
                    <a:pt x="105" y="0"/>
                    <a:pt x="129" y="9"/>
                    <a:pt x="139" y="30"/>
                  </a:cubicBezTo>
                  <a:cubicBezTo>
                    <a:pt x="148" y="51"/>
                    <a:pt x="139" y="75"/>
                    <a:pt x="118" y="85"/>
                  </a:cubicBezTo>
                  <a:cubicBezTo>
                    <a:pt x="107" y="90"/>
                    <a:pt x="95" y="89"/>
                    <a:pt x="84" y="85"/>
                  </a:cubicBezTo>
                  <a:close/>
                </a:path>
              </a:pathLst>
            </a:custGeom>
            <a:solidFill>
              <a:srgbClr val="5E6060"/>
            </a:solidFill>
          </p:spPr>
          <p:txBody>
            <a:bodyPr vert="horz" lIns="91440" tIns="45720" rIns="91440" bIns="45720" anchor="ctr">
              <a:normAutofit fontScale="25000" lnSpcReduction="20000"/>
            </a:bodyPr>
            <a:lstStyle/>
            <a:p>
              <a:pPr marL="0" algn="ctr"/>
              <a:endParaRPr/>
            </a:p>
          </p:txBody>
        </p:sp>
        <p:sp>
          <p:nvSpPr>
            <p:cNvPr id="106" name="Freeform 106"/>
            <p:cNvSpPr/>
            <p:nvPr/>
          </p:nvSpPr>
          <p:spPr>
            <a:xfrm>
              <a:off x="4672272" y="2306434"/>
              <a:ext cx="16357" cy="28777"/>
            </a:xfrm>
            <a:custGeom>
              <a:avLst/>
              <a:gdLst/>
              <a:ahLst/>
              <a:cxnLst/>
              <a:rect l="l" t="t" r="r" b="b"/>
              <a:pathLst>
                <a:path w="27" h="45">
                  <a:moveTo>
                    <a:pt x="27" y="45"/>
                  </a:moveTo>
                  <a:lnTo>
                    <a:pt x="0" y="0"/>
                  </a:lnTo>
                  <a:lnTo>
                    <a:pt x="27" y="45"/>
                  </a:lnTo>
                  <a:close/>
                </a:path>
              </a:pathLst>
            </a:custGeom>
            <a:solidFill>
              <a:srgbClr val="ECECEC"/>
            </a:solidFill>
          </p:spPr>
          <p:txBody>
            <a:bodyPr vert="horz" lIns="91440" tIns="45720" rIns="91440" bIns="45720" anchor="ctr">
              <a:normAutofit fontScale="25000" lnSpcReduction="20000"/>
            </a:bodyPr>
            <a:lstStyle/>
            <a:p>
              <a:pPr marL="0" algn="ctr"/>
              <a:endParaRPr/>
            </a:p>
          </p:txBody>
        </p:sp>
        <p:sp>
          <p:nvSpPr>
            <p:cNvPr id="107" name="AutoShape 107"/>
            <p:cNvSpPr/>
            <p:nvPr/>
          </p:nvSpPr>
          <p:spPr>
            <a:xfrm flipH="1" flipV="1">
              <a:off x="4672272" y="2306434"/>
              <a:ext cx="16357" cy="28777"/>
            </a:xfrm>
            <a:prstGeom prst="line">
              <a:avLst/>
            </a:prstGeom>
            <a:noFill/>
          </p:spPr>
          <p:txBody>
            <a:bodyPr vert="horz" lIns="91440" tIns="45720" rIns="91440" bIns="45720" anchor="ctr">
              <a:normAutofit fontScale="25000" lnSpcReduction="20000"/>
            </a:bodyPr>
            <a:lstStyle/>
            <a:p>
              <a:pPr marL="0" algn="ctr"/>
              <a:endParaRPr/>
            </a:p>
          </p:txBody>
        </p:sp>
        <p:sp>
          <p:nvSpPr>
            <p:cNvPr id="108" name="Freeform 108"/>
            <p:cNvSpPr/>
            <p:nvPr/>
          </p:nvSpPr>
          <p:spPr>
            <a:xfrm>
              <a:off x="4672272" y="2306434"/>
              <a:ext cx="36955" cy="53717"/>
            </a:xfrm>
            <a:custGeom>
              <a:avLst/>
              <a:gdLst/>
              <a:ahLst/>
              <a:cxnLst/>
              <a:rect l="l" t="t" r="r" b="b"/>
              <a:pathLst>
                <a:path w="97" h="134">
                  <a:moveTo>
                    <a:pt x="9" y="91"/>
                  </a:moveTo>
                  <a:cubicBezTo>
                    <a:pt x="0" y="0"/>
                    <a:pt x="0" y="0"/>
                    <a:pt x="0" y="0"/>
                  </a:cubicBezTo>
                  <a:cubicBezTo>
                    <a:pt x="74" y="53"/>
                    <a:pt x="74" y="53"/>
                    <a:pt x="74" y="53"/>
                  </a:cubicBezTo>
                  <a:cubicBezTo>
                    <a:pt x="93" y="67"/>
                    <a:pt x="97" y="93"/>
                    <a:pt x="84" y="111"/>
                  </a:cubicBezTo>
                  <a:cubicBezTo>
                    <a:pt x="70" y="130"/>
                    <a:pt x="44" y="134"/>
                    <a:pt x="26" y="120"/>
                  </a:cubicBezTo>
                  <a:cubicBezTo>
                    <a:pt x="16" y="113"/>
                    <a:pt x="10" y="102"/>
                    <a:pt x="9" y="91"/>
                  </a:cubicBezTo>
                  <a:close/>
                </a:path>
              </a:pathLst>
            </a:custGeom>
            <a:solidFill>
              <a:srgbClr val="5E6060"/>
            </a:solidFill>
          </p:spPr>
          <p:txBody>
            <a:bodyPr vert="horz" lIns="91440" tIns="45720" rIns="91440" bIns="45720" anchor="ctr">
              <a:normAutofit fontScale="25000" lnSpcReduction="20000"/>
            </a:bodyPr>
            <a:lstStyle/>
            <a:p>
              <a:pPr marL="0" algn="ctr"/>
              <a:endParaRPr/>
            </a:p>
          </p:txBody>
        </p:sp>
        <p:sp>
          <p:nvSpPr>
            <p:cNvPr id="109" name="Freeform 109"/>
            <p:cNvSpPr/>
            <p:nvPr/>
          </p:nvSpPr>
          <p:spPr>
            <a:xfrm>
              <a:off x="4820094" y="2356953"/>
              <a:ext cx="27869" cy="16626"/>
            </a:xfrm>
            <a:custGeom>
              <a:avLst/>
              <a:gdLst/>
              <a:ahLst/>
              <a:cxnLst/>
              <a:rect l="l" t="t" r="r" b="b"/>
              <a:pathLst>
                <a:path w="46" h="26">
                  <a:moveTo>
                    <a:pt x="0" y="26"/>
                  </a:moveTo>
                  <a:lnTo>
                    <a:pt x="46" y="0"/>
                  </a:lnTo>
                  <a:lnTo>
                    <a:pt x="0" y="26"/>
                  </a:lnTo>
                  <a:close/>
                </a:path>
              </a:pathLst>
            </a:custGeom>
            <a:solidFill>
              <a:srgbClr val="ECECEC"/>
            </a:solidFill>
          </p:spPr>
          <p:txBody>
            <a:bodyPr vert="horz" lIns="91440" tIns="45720" rIns="91440" bIns="45720" anchor="ctr">
              <a:normAutofit fontScale="25000" lnSpcReduction="20000"/>
            </a:bodyPr>
            <a:lstStyle/>
            <a:p>
              <a:pPr marL="0" algn="ctr"/>
              <a:endParaRPr/>
            </a:p>
          </p:txBody>
        </p:sp>
        <p:sp>
          <p:nvSpPr>
            <p:cNvPr id="110" name="AutoShape 110"/>
            <p:cNvSpPr/>
            <p:nvPr/>
          </p:nvSpPr>
          <p:spPr>
            <a:xfrm flipV="1">
              <a:off x="4820094" y="2356953"/>
              <a:ext cx="27869" cy="16626"/>
            </a:xfrm>
            <a:prstGeom prst="line">
              <a:avLst/>
            </a:prstGeom>
            <a:noFill/>
          </p:spPr>
          <p:txBody>
            <a:bodyPr vert="horz" lIns="91440" tIns="45720" rIns="91440" bIns="45720" anchor="ctr">
              <a:normAutofit fontScale="25000" lnSpcReduction="20000"/>
            </a:bodyPr>
            <a:lstStyle/>
            <a:p>
              <a:pPr marL="0" algn="ctr"/>
              <a:endParaRPr/>
            </a:p>
          </p:txBody>
        </p:sp>
        <p:sp>
          <p:nvSpPr>
            <p:cNvPr id="111" name="Freeform 111"/>
            <p:cNvSpPr/>
            <p:nvPr/>
          </p:nvSpPr>
          <p:spPr>
            <a:xfrm>
              <a:off x="4797074" y="2356953"/>
              <a:ext cx="50890" cy="39010"/>
            </a:xfrm>
            <a:custGeom>
              <a:avLst/>
              <a:gdLst/>
              <a:ahLst/>
              <a:cxnLst/>
              <a:rect l="l" t="t" r="r" b="b"/>
              <a:pathLst>
                <a:path w="134" h="97">
                  <a:moveTo>
                    <a:pt x="42" y="9"/>
                  </a:moveTo>
                  <a:cubicBezTo>
                    <a:pt x="134" y="0"/>
                    <a:pt x="134" y="0"/>
                    <a:pt x="134" y="0"/>
                  </a:cubicBezTo>
                  <a:cubicBezTo>
                    <a:pt x="80" y="74"/>
                    <a:pt x="80" y="74"/>
                    <a:pt x="80" y="74"/>
                  </a:cubicBezTo>
                  <a:cubicBezTo>
                    <a:pt x="67" y="93"/>
                    <a:pt x="41" y="97"/>
                    <a:pt x="23" y="84"/>
                  </a:cubicBezTo>
                  <a:cubicBezTo>
                    <a:pt x="4" y="70"/>
                    <a:pt x="0" y="44"/>
                    <a:pt x="13" y="26"/>
                  </a:cubicBezTo>
                  <a:cubicBezTo>
                    <a:pt x="20" y="16"/>
                    <a:pt x="31" y="10"/>
                    <a:pt x="42" y="9"/>
                  </a:cubicBezTo>
                </a:path>
              </a:pathLst>
            </a:custGeom>
            <a:solidFill>
              <a:srgbClr val="5E6060"/>
            </a:solidFill>
          </p:spPr>
          <p:txBody>
            <a:bodyPr vert="horz" lIns="91440" tIns="45720" rIns="91440" bIns="45720" anchor="ctr">
              <a:normAutofit fontScale="25000" lnSpcReduction="20000"/>
            </a:bodyPr>
            <a:lstStyle/>
            <a:p>
              <a:pPr marL="0" algn="ctr"/>
              <a:endParaRPr/>
            </a:p>
          </p:txBody>
        </p:sp>
        <p:sp>
          <p:nvSpPr>
            <p:cNvPr id="112" name="Freeform 112"/>
            <p:cNvSpPr/>
            <p:nvPr/>
          </p:nvSpPr>
          <p:spPr>
            <a:xfrm>
              <a:off x="4833423" y="2424739"/>
              <a:ext cx="32110" cy="0"/>
            </a:xfrm>
            <a:custGeom>
              <a:avLst/>
              <a:gdLst/>
              <a:ahLst/>
              <a:cxnLst/>
              <a:rect l="l" t="t" r="r" b="b"/>
              <a:pathLst>
                <a:path w="53">
                  <a:moveTo>
                    <a:pt x="0" y="0"/>
                  </a:moveTo>
                  <a:lnTo>
                    <a:pt x="53" y="0"/>
                  </a:lnTo>
                  <a:lnTo>
                    <a:pt x="0" y="0"/>
                  </a:lnTo>
                  <a:close/>
                </a:path>
              </a:pathLst>
            </a:custGeom>
            <a:solidFill>
              <a:srgbClr val="ECECEC"/>
            </a:solidFill>
          </p:spPr>
          <p:txBody>
            <a:bodyPr vert="horz" lIns="91440" tIns="45720" rIns="91440" bIns="45720" anchor="ctr">
              <a:normAutofit fontScale="25000" lnSpcReduction="20000"/>
            </a:bodyPr>
            <a:lstStyle/>
            <a:p>
              <a:pPr marL="0" algn="ctr"/>
              <a:endParaRPr/>
            </a:p>
          </p:txBody>
        </p:sp>
        <p:sp>
          <p:nvSpPr>
            <p:cNvPr id="113" name="AutoShape 113"/>
            <p:cNvSpPr/>
            <p:nvPr/>
          </p:nvSpPr>
          <p:spPr>
            <a:xfrm>
              <a:off x="4833423" y="2424739"/>
              <a:ext cx="32110" cy="0"/>
            </a:xfrm>
            <a:prstGeom prst="line">
              <a:avLst/>
            </a:prstGeom>
            <a:noFill/>
          </p:spPr>
          <p:txBody>
            <a:bodyPr vert="horz" lIns="91440" tIns="45720" rIns="91440" bIns="45720" anchor="ctr">
              <a:normAutofit fontScale="25000" lnSpcReduction="20000"/>
            </a:bodyPr>
            <a:lstStyle/>
            <a:p>
              <a:pPr marL="0" algn="ctr"/>
              <a:endParaRPr/>
            </a:p>
          </p:txBody>
        </p:sp>
        <p:sp>
          <p:nvSpPr>
            <p:cNvPr id="114" name="Freeform 114"/>
            <p:cNvSpPr/>
            <p:nvPr/>
          </p:nvSpPr>
          <p:spPr>
            <a:xfrm>
              <a:off x="4808584" y="2407473"/>
              <a:ext cx="56948" cy="36451"/>
            </a:xfrm>
            <a:custGeom>
              <a:avLst/>
              <a:gdLst/>
              <a:ahLst/>
              <a:cxnLst/>
              <a:rect l="l" t="t" r="r" b="b"/>
              <a:pathLst>
                <a:path w="148" h="89">
                  <a:moveTo>
                    <a:pt x="64" y="5"/>
                  </a:moveTo>
                  <a:cubicBezTo>
                    <a:pt x="148" y="42"/>
                    <a:pt x="148" y="42"/>
                    <a:pt x="148" y="42"/>
                  </a:cubicBezTo>
                  <a:cubicBezTo>
                    <a:pt x="64" y="80"/>
                    <a:pt x="64" y="80"/>
                    <a:pt x="64" y="80"/>
                  </a:cubicBezTo>
                  <a:cubicBezTo>
                    <a:pt x="43" y="89"/>
                    <a:pt x="19" y="80"/>
                    <a:pt x="10" y="59"/>
                  </a:cubicBezTo>
                  <a:cubicBezTo>
                    <a:pt x="0" y="38"/>
                    <a:pt x="10" y="14"/>
                    <a:pt x="30" y="5"/>
                  </a:cubicBezTo>
                  <a:cubicBezTo>
                    <a:pt x="42" y="0"/>
                    <a:pt x="54" y="0"/>
                    <a:pt x="64" y="5"/>
                  </a:cubicBezTo>
                </a:path>
              </a:pathLst>
            </a:custGeom>
            <a:solidFill>
              <a:srgbClr val="5E6060"/>
            </a:solidFill>
          </p:spPr>
          <p:txBody>
            <a:bodyPr vert="horz" lIns="91440" tIns="45720" rIns="91440" bIns="45720" anchor="ctr">
              <a:normAutofit fontScale="25000" lnSpcReduction="20000"/>
            </a:bodyPr>
            <a:lstStyle/>
            <a:p>
              <a:pPr marL="0" algn="ctr"/>
              <a:endParaRPr/>
            </a:p>
          </p:txBody>
        </p:sp>
        <p:sp>
          <p:nvSpPr>
            <p:cNvPr id="115" name="Freeform 115"/>
            <p:cNvSpPr/>
            <p:nvPr/>
          </p:nvSpPr>
          <p:spPr>
            <a:xfrm>
              <a:off x="4784956" y="2306434"/>
              <a:ext cx="16357" cy="28777"/>
            </a:xfrm>
            <a:custGeom>
              <a:avLst/>
              <a:gdLst/>
              <a:ahLst/>
              <a:cxnLst/>
              <a:rect l="l" t="t" r="r" b="b"/>
              <a:pathLst>
                <a:path w="27" h="45">
                  <a:moveTo>
                    <a:pt x="0" y="45"/>
                  </a:moveTo>
                  <a:lnTo>
                    <a:pt x="27" y="0"/>
                  </a:lnTo>
                  <a:lnTo>
                    <a:pt x="0" y="45"/>
                  </a:lnTo>
                  <a:close/>
                </a:path>
              </a:pathLst>
            </a:custGeom>
            <a:solidFill>
              <a:srgbClr val="ECECEC"/>
            </a:solidFill>
          </p:spPr>
          <p:txBody>
            <a:bodyPr vert="horz" lIns="91440" tIns="45720" rIns="91440" bIns="45720" anchor="ctr">
              <a:normAutofit fontScale="25000" lnSpcReduction="20000"/>
            </a:bodyPr>
            <a:lstStyle/>
            <a:p>
              <a:pPr marL="0" algn="ctr"/>
              <a:endParaRPr/>
            </a:p>
          </p:txBody>
        </p:sp>
        <p:sp>
          <p:nvSpPr>
            <p:cNvPr id="116" name="AutoShape 116"/>
            <p:cNvSpPr/>
            <p:nvPr/>
          </p:nvSpPr>
          <p:spPr>
            <a:xfrm flipV="1">
              <a:off x="4784956" y="2306434"/>
              <a:ext cx="16357" cy="28777"/>
            </a:xfrm>
            <a:prstGeom prst="line">
              <a:avLst/>
            </a:prstGeom>
            <a:noFill/>
          </p:spPr>
          <p:txBody>
            <a:bodyPr vert="horz" lIns="91440" tIns="45720" rIns="91440" bIns="45720" anchor="ctr">
              <a:normAutofit fontScale="25000" lnSpcReduction="20000"/>
            </a:bodyPr>
            <a:lstStyle/>
            <a:p>
              <a:pPr marL="0" algn="ctr"/>
              <a:endParaRPr/>
            </a:p>
          </p:txBody>
        </p:sp>
        <p:sp>
          <p:nvSpPr>
            <p:cNvPr id="117" name="Freeform 117"/>
            <p:cNvSpPr/>
            <p:nvPr/>
          </p:nvSpPr>
          <p:spPr>
            <a:xfrm>
              <a:off x="4765569" y="2306434"/>
              <a:ext cx="35744" cy="52439"/>
            </a:xfrm>
            <a:custGeom>
              <a:avLst/>
              <a:gdLst/>
              <a:ahLst/>
              <a:cxnLst/>
              <a:rect l="l" t="t" r="r" b="b"/>
              <a:pathLst>
                <a:path w="94" h="130">
                  <a:moveTo>
                    <a:pt x="19" y="53"/>
                  </a:moveTo>
                  <a:cubicBezTo>
                    <a:pt x="94" y="0"/>
                    <a:pt x="94" y="0"/>
                    <a:pt x="94" y="0"/>
                  </a:cubicBezTo>
                  <a:cubicBezTo>
                    <a:pt x="84" y="91"/>
                    <a:pt x="84" y="91"/>
                    <a:pt x="84" y="91"/>
                  </a:cubicBezTo>
                  <a:cubicBezTo>
                    <a:pt x="82" y="114"/>
                    <a:pt x="62" y="130"/>
                    <a:pt x="39" y="128"/>
                  </a:cubicBezTo>
                  <a:cubicBezTo>
                    <a:pt x="16" y="126"/>
                    <a:pt x="0" y="105"/>
                    <a:pt x="2" y="83"/>
                  </a:cubicBezTo>
                  <a:cubicBezTo>
                    <a:pt x="3" y="71"/>
                    <a:pt x="10" y="60"/>
                    <a:pt x="19" y="53"/>
                  </a:cubicBezTo>
                </a:path>
              </a:pathLst>
            </a:custGeom>
            <a:solidFill>
              <a:srgbClr val="5E6060"/>
            </a:solidFill>
          </p:spPr>
          <p:txBody>
            <a:bodyPr vert="horz" lIns="91440" tIns="45720" rIns="91440" bIns="45720" anchor="ctr">
              <a:normAutofit fontScale="25000" lnSpcReduction="20000"/>
            </a:bodyPr>
            <a:lstStyle/>
            <a:p>
              <a:pPr marL="0" algn="ctr"/>
              <a:endParaRPr/>
            </a:p>
          </p:txBody>
        </p:sp>
        <p:sp>
          <p:nvSpPr>
            <p:cNvPr id="118" name="Freeform 118"/>
            <p:cNvSpPr/>
            <p:nvPr/>
          </p:nvSpPr>
          <p:spPr>
            <a:xfrm>
              <a:off x="4644404" y="2322420"/>
              <a:ext cx="184173" cy="204638"/>
            </a:xfrm>
            <a:custGeom>
              <a:avLst/>
              <a:gdLst/>
              <a:ahLst/>
              <a:cxnLst/>
              <a:rect l="l" t="t" r="r" b="b"/>
              <a:pathLst>
                <a:path w="482" h="506">
                  <a:moveTo>
                    <a:pt x="0" y="506"/>
                  </a:moveTo>
                  <a:cubicBezTo>
                    <a:pt x="0" y="241"/>
                    <a:pt x="0" y="241"/>
                    <a:pt x="0" y="241"/>
                  </a:cubicBezTo>
                  <a:cubicBezTo>
                    <a:pt x="0" y="109"/>
                    <a:pt x="109" y="0"/>
                    <a:pt x="241" y="0"/>
                  </a:cubicBezTo>
                  <a:cubicBezTo>
                    <a:pt x="374" y="0"/>
                    <a:pt x="482" y="109"/>
                    <a:pt x="482" y="241"/>
                  </a:cubicBezTo>
                  <a:cubicBezTo>
                    <a:pt x="482" y="506"/>
                    <a:pt x="482" y="506"/>
                    <a:pt x="482" y="506"/>
                  </a:cubicBezTo>
                  <a:cubicBezTo>
                    <a:pt x="0" y="506"/>
                    <a:pt x="0" y="506"/>
                    <a:pt x="0" y="506"/>
                  </a:cubicBezTo>
                </a:path>
              </a:pathLst>
            </a:custGeom>
            <a:solidFill>
              <a:srgbClr val="75F391"/>
            </a:solidFill>
          </p:spPr>
          <p:txBody>
            <a:bodyPr vert="horz" lIns="91440" tIns="45720" rIns="91440" bIns="45720" anchor="ctr">
              <a:normAutofit fontScale="47500" lnSpcReduction="20000"/>
            </a:bodyPr>
            <a:lstStyle/>
            <a:p>
              <a:pPr marL="0" algn="ctr"/>
              <a:endParaRPr/>
            </a:p>
          </p:txBody>
        </p:sp>
        <p:sp>
          <p:nvSpPr>
            <p:cNvPr id="119" name="Freeform 119"/>
            <p:cNvSpPr/>
            <p:nvPr/>
          </p:nvSpPr>
          <p:spPr>
            <a:xfrm>
              <a:off x="4637134" y="2314747"/>
              <a:ext cx="198713" cy="219984"/>
            </a:xfrm>
            <a:custGeom>
              <a:avLst/>
              <a:gdLst/>
              <a:ahLst/>
              <a:cxnLst/>
              <a:rect l="l" t="t" r="r" b="b"/>
              <a:pathLst>
                <a:path w="520" h="544">
                  <a:moveTo>
                    <a:pt x="38" y="525"/>
                  </a:moveTo>
                  <a:cubicBezTo>
                    <a:pt x="38" y="260"/>
                    <a:pt x="38" y="260"/>
                    <a:pt x="38" y="260"/>
                  </a:cubicBezTo>
                  <a:cubicBezTo>
                    <a:pt x="38" y="199"/>
                    <a:pt x="63" y="144"/>
                    <a:pt x="103" y="103"/>
                  </a:cubicBezTo>
                  <a:cubicBezTo>
                    <a:pt x="144" y="63"/>
                    <a:pt x="199" y="38"/>
                    <a:pt x="260" y="38"/>
                  </a:cubicBezTo>
                  <a:cubicBezTo>
                    <a:pt x="321" y="38"/>
                    <a:pt x="377" y="63"/>
                    <a:pt x="417" y="103"/>
                  </a:cubicBezTo>
                  <a:cubicBezTo>
                    <a:pt x="458" y="144"/>
                    <a:pt x="483" y="199"/>
                    <a:pt x="483" y="260"/>
                  </a:cubicBezTo>
                  <a:cubicBezTo>
                    <a:pt x="483" y="525"/>
                    <a:pt x="483" y="525"/>
                    <a:pt x="483" y="525"/>
                  </a:cubicBezTo>
                  <a:cubicBezTo>
                    <a:pt x="483" y="536"/>
                    <a:pt x="491" y="544"/>
                    <a:pt x="501" y="544"/>
                  </a:cubicBezTo>
                  <a:cubicBezTo>
                    <a:pt x="512" y="544"/>
                    <a:pt x="520" y="536"/>
                    <a:pt x="520" y="525"/>
                  </a:cubicBezTo>
                  <a:cubicBezTo>
                    <a:pt x="520" y="260"/>
                    <a:pt x="520" y="260"/>
                    <a:pt x="520" y="260"/>
                  </a:cubicBezTo>
                  <a:cubicBezTo>
                    <a:pt x="520" y="189"/>
                    <a:pt x="491" y="124"/>
                    <a:pt x="444" y="77"/>
                  </a:cubicBezTo>
                  <a:cubicBezTo>
                    <a:pt x="397" y="30"/>
                    <a:pt x="332" y="0"/>
                    <a:pt x="260" y="0"/>
                  </a:cubicBezTo>
                  <a:cubicBezTo>
                    <a:pt x="189" y="0"/>
                    <a:pt x="124" y="30"/>
                    <a:pt x="77" y="77"/>
                  </a:cubicBezTo>
                  <a:cubicBezTo>
                    <a:pt x="29" y="124"/>
                    <a:pt x="0" y="189"/>
                    <a:pt x="0" y="260"/>
                  </a:cubicBezTo>
                  <a:cubicBezTo>
                    <a:pt x="0" y="525"/>
                    <a:pt x="0" y="525"/>
                    <a:pt x="0" y="525"/>
                  </a:cubicBezTo>
                  <a:cubicBezTo>
                    <a:pt x="0" y="536"/>
                    <a:pt x="9" y="544"/>
                    <a:pt x="19" y="544"/>
                  </a:cubicBezTo>
                  <a:cubicBezTo>
                    <a:pt x="29" y="544"/>
                    <a:pt x="38" y="536"/>
                    <a:pt x="38" y="525"/>
                  </a:cubicBezTo>
                </a:path>
              </a:pathLst>
            </a:custGeom>
            <a:solidFill>
              <a:srgbClr val="5E6060"/>
            </a:solidFill>
          </p:spPr>
          <p:txBody>
            <a:bodyPr vert="horz" lIns="91440" tIns="45720" rIns="91440" bIns="45720" anchor="ctr">
              <a:normAutofit fontScale="55000" lnSpcReduction="20000"/>
            </a:bodyPr>
            <a:lstStyle/>
            <a:p>
              <a:pPr marL="0" algn="ctr"/>
              <a:endParaRPr/>
            </a:p>
          </p:txBody>
        </p:sp>
        <p:sp>
          <p:nvSpPr>
            <p:cNvPr id="120" name="Freeform 120"/>
            <p:cNvSpPr/>
            <p:nvPr/>
          </p:nvSpPr>
          <p:spPr>
            <a:xfrm>
              <a:off x="4735278" y="2330095"/>
              <a:ext cx="86635" cy="196963"/>
            </a:xfrm>
            <a:custGeom>
              <a:avLst/>
              <a:gdLst/>
              <a:ahLst/>
              <a:cxnLst/>
              <a:rect l="l" t="t" r="r" b="b"/>
              <a:pathLst>
                <a:path w="226" h="487">
                  <a:moveTo>
                    <a:pt x="3" y="0"/>
                  </a:moveTo>
                  <a:cubicBezTo>
                    <a:pt x="3" y="0"/>
                    <a:pt x="3" y="0"/>
                    <a:pt x="3" y="0"/>
                  </a:cubicBezTo>
                  <a:cubicBezTo>
                    <a:pt x="0" y="481"/>
                    <a:pt x="0" y="481"/>
                    <a:pt x="0" y="481"/>
                  </a:cubicBezTo>
                  <a:cubicBezTo>
                    <a:pt x="226" y="487"/>
                    <a:pt x="226" y="487"/>
                    <a:pt x="226" y="487"/>
                  </a:cubicBezTo>
                  <a:cubicBezTo>
                    <a:pt x="226" y="222"/>
                    <a:pt x="226" y="222"/>
                    <a:pt x="226" y="222"/>
                  </a:cubicBezTo>
                  <a:cubicBezTo>
                    <a:pt x="226" y="161"/>
                    <a:pt x="201" y="106"/>
                    <a:pt x="160" y="65"/>
                  </a:cubicBezTo>
                  <a:cubicBezTo>
                    <a:pt x="120" y="25"/>
                    <a:pt x="64" y="0"/>
                    <a:pt x="3" y="0"/>
                  </a:cubicBezTo>
                </a:path>
              </a:pathLst>
            </a:custGeom>
            <a:solidFill>
              <a:srgbClr val="62CF7B"/>
            </a:solidFill>
          </p:spPr>
          <p:txBody>
            <a:bodyPr vert="horz" lIns="91440" tIns="45720" rIns="91440" bIns="45720" anchor="ctr">
              <a:normAutofit fontScale="40000" lnSpcReduction="20000"/>
            </a:bodyPr>
            <a:lstStyle/>
            <a:p>
              <a:pPr marL="0" algn="ctr"/>
              <a:endParaRPr/>
            </a:p>
          </p:txBody>
        </p:sp>
        <p:sp>
          <p:nvSpPr>
            <p:cNvPr id="121" name="Freeform 121"/>
            <p:cNvSpPr/>
            <p:nvPr/>
          </p:nvSpPr>
          <p:spPr>
            <a:xfrm>
              <a:off x="4736489" y="2322420"/>
              <a:ext cx="92086" cy="204638"/>
            </a:xfrm>
            <a:custGeom>
              <a:avLst/>
              <a:gdLst/>
              <a:ahLst/>
              <a:cxnLst/>
              <a:rect l="l" t="t" r="r" b="b"/>
              <a:pathLst>
                <a:path w="241" h="506">
                  <a:moveTo>
                    <a:pt x="0" y="0"/>
                  </a:moveTo>
                  <a:cubicBezTo>
                    <a:pt x="0" y="19"/>
                    <a:pt x="0" y="19"/>
                    <a:pt x="0" y="19"/>
                  </a:cubicBezTo>
                  <a:cubicBezTo>
                    <a:pt x="0" y="19"/>
                    <a:pt x="0" y="19"/>
                    <a:pt x="0" y="19"/>
                  </a:cubicBezTo>
                  <a:cubicBezTo>
                    <a:pt x="61" y="19"/>
                    <a:pt x="117" y="44"/>
                    <a:pt x="157" y="84"/>
                  </a:cubicBezTo>
                  <a:cubicBezTo>
                    <a:pt x="198" y="125"/>
                    <a:pt x="223" y="180"/>
                    <a:pt x="223" y="241"/>
                  </a:cubicBezTo>
                  <a:cubicBezTo>
                    <a:pt x="223" y="506"/>
                    <a:pt x="223" y="506"/>
                    <a:pt x="223" y="506"/>
                  </a:cubicBezTo>
                  <a:cubicBezTo>
                    <a:pt x="241" y="506"/>
                    <a:pt x="241" y="506"/>
                    <a:pt x="241" y="506"/>
                  </a:cubicBezTo>
                  <a:cubicBezTo>
                    <a:pt x="241" y="241"/>
                    <a:pt x="241" y="241"/>
                    <a:pt x="241" y="241"/>
                  </a:cubicBezTo>
                  <a:cubicBezTo>
                    <a:pt x="241" y="109"/>
                    <a:pt x="133" y="0"/>
                    <a:pt x="0" y="0"/>
                  </a:cubicBezTo>
                </a:path>
              </a:pathLst>
            </a:custGeom>
            <a:solidFill>
              <a:srgbClr val="4F5251"/>
            </a:solidFill>
          </p:spPr>
          <p:txBody>
            <a:bodyPr vert="horz" lIns="91440" tIns="45720" rIns="91440" bIns="45720" anchor="ctr">
              <a:normAutofit fontScale="47500" lnSpcReduction="20000"/>
            </a:bodyPr>
            <a:lstStyle/>
            <a:p>
              <a:pPr marL="0" algn="ctr"/>
              <a:endParaRPr/>
            </a:p>
          </p:txBody>
        </p:sp>
        <p:sp>
          <p:nvSpPr>
            <p:cNvPr id="122" name="Freeform 122"/>
            <p:cNvSpPr/>
            <p:nvPr/>
          </p:nvSpPr>
          <p:spPr>
            <a:xfrm>
              <a:off x="4608054" y="2554556"/>
              <a:ext cx="257479" cy="192486"/>
            </a:xfrm>
            <a:custGeom>
              <a:avLst/>
              <a:gdLst/>
              <a:ahLst/>
              <a:cxnLst/>
              <a:rect l="l" t="t" r="r" b="b"/>
              <a:pathLst>
                <a:path w="425" h="301">
                  <a:moveTo>
                    <a:pt x="381" y="301"/>
                  </a:moveTo>
                  <a:lnTo>
                    <a:pt x="45" y="301"/>
                  </a:lnTo>
                  <a:lnTo>
                    <a:pt x="0" y="0"/>
                  </a:lnTo>
                  <a:lnTo>
                    <a:pt x="425" y="0"/>
                  </a:lnTo>
                  <a:lnTo>
                    <a:pt x="381" y="301"/>
                  </a:lnTo>
                  <a:close/>
                </a:path>
              </a:pathLst>
            </a:custGeom>
            <a:solidFill>
              <a:srgbClr val="ECECEC"/>
            </a:solidFill>
          </p:spPr>
          <p:txBody>
            <a:bodyPr vert="horz" lIns="91440" tIns="45720" rIns="91440" bIns="45720" anchor="ctr">
              <a:normAutofit fontScale="40000" lnSpcReduction="20000"/>
            </a:bodyPr>
            <a:lstStyle/>
            <a:p>
              <a:pPr marL="0" algn="ctr"/>
              <a:endParaRPr/>
            </a:p>
          </p:txBody>
        </p:sp>
        <p:sp>
          <p:nvSpPr>
            <p:cNvPr id="123" name="Freeform 123"/>
            <p:cNvSpPr/>
            <p:nvPr/>
          </p:nvSpPr>
          <p:spPr>
            <a:xfrm>
              <a:off x="4608054" y="2554556"/>
              <a:ext cx="257479" cy="192486"/>
            </a:xfrm>
            <a:custGeom>
              <a:avLst/>
              <a:gdLst/>
              <a:ahLst/>
              <a:cxnLst/>
              <a:rect l="l" t="t" r="r" b="b"/>
              <a:pathLst>
                <a:path w="425" h="301">
                  <a:moveTo>
                    <a:pt x="381" y="301"/>
                  </a:moveTo>
                  <a:lnTo>
                    <a:pt x="45" y="301"/>
                  </a:lnTo>
                  <a:lnTo>
                    <a:pt x="0" y="0"/>
                  </a:lnTo>
                  <a:lnTo>
                    <a:pt x="425" y="0"/>
                  </a:lnTo>
                  <a:lnTo>
                    <a:pt x="381" y="301"/>
                  </a:lnTo>
                </a:path>
              </a:pathLst>
            </a:custGeom>
            <a:noFill/>
          </p:spPr>
          <p:txBody>
            <a:bodyPr vert="horz" lIns="91440" tIns="45720" rIns="91440" bIns="45720" anchor="ctr">
              <a:normAutofit fontScale="40000" lnSpcReduction="20000"/>
            </a:bodyPr>
            <a:lstStyle/>
            <a:p>
              <a:pPr marL="0" algn="ctr"/>
              <a:endParaRPr/>
            </a:p>
          </p:txBody>
        </p:sp>
        <p:sp>
          <p:nvSpPr>
            <p:cNvPr id="124" name="Freeform 124"/>
            <p:cNvSpPr/>
            <p:nvPr/>
          </p:nvSpPr>
          <p:spPr>
            <a:xfrm>
              <a:off x="4600783" y="2546882"/>
              <a:ext cx="272018" cy="207835"/>
            </a:xfrm>
            <a:custGeom>
              <a:avLst/>
              <a:gdLst/>
              <a:ahLst/>
              <a:cxnLst/>
              <a:rect l="l" t="t" r="r" b="b"/>
              <a:pathLst>
                <a:path w="449" h="325">
                  <a:moveTo>
                    <a:pt x="393" y="313"/>
                  </a:moveTo>
                  <a:lnTo>
                    <a:pt x="393" y="301"/>
                  </a:lnTo>
                  <a:lnTo>
                    <a:pt x="67" y="301"/>
                  </a:lnTo>
                  <a:lnTo>
                    <a:pt x="26" y="24"/>
                  </a:lnTo>
                  <a:lnTo>
                    <a:pt x="423" y="24"/>
                  </a:lnTo>
                  <a:lnTo>
                    <a:pt x="381" y="311"/>
                  </a:lnTo>
                  <a:lnTo>
                    <a:pt x="393" y="313"/>
                  </a:lnTo>
                  <a:lnTo>
                    <a:pt x="393" y="301"/>
                  </a:lnTo>
                  <a:lnTo>
                    <a:pt x="393" y="313"/>
                  </a:lnTo>
                  <a:lnTo>
                    <a:pt x="404" y="315"/>
                  </a:lnTo>
                  <a:lnTo>
                    <a:pt x="449" y="14"/>
                  </a:lnTo>
                  <a:lnTo>
                    <a:pt x="437" y="0"/>
                  </a:lnTo>
                  <a:lnTo>
                    <a:pt x="12" y="0"/>
                  </a:lnTo>
                  <a:lnTo>
                    <a:pt x="0" y="14"/>
                  </a:lnTo>
                  <a:lnTo>
                    <a:pt x="45" y="315"/>
                  </a:lnTo>
                  <a:lnTo>
                    <a:pt x="57" y="325"/>
                  </a:lnTo>
                  <a:lnTo>
                    <a:pt x="393" y="325"/>
                  </a:lnTo>
                  <a:lnTo>
                    <a:pt x="404" y="315"/>
                  </a:lnTo>
                  <a:lnTo>
                    <a:pt x="393" y="313"/>
                  </a:lnTo>
                  <a:close/>
                </a:path>
              </a:pathLst>
            </a:custGeom>
            <a:solidFill>
              <a:srgbClr val="5E6060"/>
            </a:solidFill>
          </p:spPr>
          <p:txBody>
            <a:bodyPr vert="horz" lIns="91440" tIns="45720" rIns="91440" bIns="45720" anchor="ctr">
              <a:normAutofit fontScale="47500" lnSpcReduction="20000"/>
            </a:bodyPr>
            <a:lstStyle/>
            <a:p>
              <a:pPr marL="0" algn="ctr"/>
              <a:endParaRPr/>
            </a:p>
          </p:txBody>
        </p:sp>
        <p:sp>
          <p:nvSpPr>
            <p:cNvPr id="125" name="Freeform 125"/>
            <p:cNvSpPr/>
            <p:nvPr/>
          </p:nvSpPr>
          <p:spPr>
            <a:xfrm>
              <a:off x="4600783" y="2546882"/>
              <a:ext cx="272018" cy="207835"/>
            </a:xfrm>
            <a:custGeom>
              <a:avLst/>
              <a:gdLst/>
              <a:ahLst/>
              <a:cxnLst/>
              <a:rect l="l" t="t" r="r" b="b"/>
              <a:pathLst>
                <a:path w="449" h="325">
                  <a:moveTo>
                    <a:pt x="393" y="313"/>
                  </a:moveTo>
                  <a:lnTo>
                    <a:pt x="393" y="301"/>
                  </a:lnTo>
                  <a:lnTo>
                    <a:pt x="67" y="301"/>
                  </a:lnTo>
                  <a:lnTo>
                    <a:pt x="26" y="24"/>
                  </a:lnTo>
                  <a:lnTo>
                    <a:pt x="423" y="24"/>
                  </a:lnTo>
                  <a:lnTo>
                    <a:pt x="381" y="311"/>
                  </a:lnTo>
                  <a:lnTo>
                    <a:pt x="393" y="313"/>
                  </a:lnTo>
                  <a:lnTo>
                    <a:pt x="393" y="301"/>
                  </a:lnTo>
                  <a:lnTo>
                    <a:pt x="393" y="313"/>
                  </a:lnTo>
                  <a:lnTo>
                    <a:pt x="404" y="315"/>
                  </a:lnTo>
                  <a:lnTo>
                    <a:pt x="449" y="14"/>
                  </a:lnTo>
                  <a:lnTo>
                    <a:pt x="437" y="0"/>
                  </a:lnTo>
                  <a:lnTo>
                    <a:pt x="12" y="0"/>
                  </a:lnTo>
                  <a:lnTo>
                    <a:pt x="0" y="14"/>
                  </a:lnTo>
                  <a:lnTo>
                    <a:pt x="45" y="315"/>
                  </a:lnTo>
                  <a:lnTo>
                    <a:pt x="57" y="325"/>
                  </a:lnTo>
                  <a:lnTo>
                    <a:pt x="393" y="325"/>
                  </a:lnTo>
                  <a:lnTo>
                    <a:pt x="404" y="315"/>
                  </a:lnTo>
                  <a:lnTo>
                    <a:pt x="393" y="313"/>
                  </a:lnTo>
                </a:path>
              </a:pathLst>
            </a:custGeom>
            <a:noFill/>
          </p:spPr>
          <p:txBody>
            <a:bodyPr vert="horz" lIns="91440" tIns="45720" rIns="91440" bIns="45720" anchor="ctr">
              <a:normAutofit fontScale="47500" lnSpcReduction="20000"/>
            </a:bodyPr>
            <a:lstStyle/>
            <a:p>
              <a:pPr marL="0" algn="ctr"/>
              <a:endParaRPr/>
            </a:p>
          </p:txBody>
        </p:sp>
        <p:sp>
          <p:nvSpPr>
            <p:cNvPr id="126" name="Freeform 126"/>
            <p:cNvSpPr/>
            <p:nvPr/>
          </p:nvSpPr>
          <p:spPr>
            <a:xfrm>
              <a:off x="4616536" y="2562229"/>
              <a:ext cx="240515" cy="15988"/>
            </a:xfrm>
            <a:custGeom>
              <a:avLst/>
              <a:gdLst/>
              <a:ahLst/>
              <a:cxnLst/>
              <a:rect l="l" t="t" r="r" b="b"/>
              <a:pathLst>
                <a:path w="397" h="25">
                  <a:moveTo>
                    <a:pt x="397" y="0"/>
                  </a:moveTo>
                  <a:lnTo>
                    <a:pt x="0" y="0"/>
                  </a:lnTo>
                  <a:lnTo>
                    <a:pt x="3" y="25"/>
                  </a:lnTo>
                  <a:lnTo>
                    <a:pt x="393" y="25"/>
                  </a:lnTo>
                  <a:lnTo>
                    <a:pt x="397" y="0"/>
                  </a:lnTo>
                  <a:close/>
                </a:path>
              </a:pathLst>
            </a:custGeom>
            <a:solidFill>
              <a:srgbClr val="DBDBDB"/>
            </a:solidFill>
          </p:spPr>
          <p:txBody>
            <a:bodyPr vert="horz" lIns="91440" tIns="45720" rIns="91440" bIns="45720" anchor="ctr">
              <a:normAutofit fontScale="25000" lnSpcReduction="20000"/>
            </a:bodyPr>
            <a:lstStyle/>
            <a:p>
              <a:pPr marL="0" algn="ctr"/>
              <a:endParaRPr/>
            </a:p>
          </p:txBody>
        </p:sp>
        <p:sp>
          <p:nvSpPr>
            <p:cNvPr id="127" name="Freeform 127"/>
            <p:cNvSpPr/>
            <p:nvPr/>
          </p:nvSpPr>
          <p:spPr>
            <a:xfrm>
              <a:off x="4616536" y="2562229"/>
              <a:ext cx="240515" cy="15988"/>
            </a:xfrm>
            <a:custGeom>
              <a:avLst/>
              <a:gdLst/>
              <a:ahLst/>
              <a:cxnLst/>
              <a:rect l="l" t="t" r="r" b="b"/>
              <a:pathLst>
                <a:path w="397" h="25">
                  <a:moveTo>
                    <a:pt x="397" y="0"/>
                  </a:moveTo>
                  <a:lnTo>
                    <a:pt x="0" y="0"/>
                  </a:lnTo>
                  <a:lnTo>
                    <a:pt x="3" y="25"/>
                  </a:lnTo>
                  <a:lnTo>
                    <a:pt x="393" y="25"/>
                  </a:lnTo>
                  <a:lnTo>
                    <a:pt x="397" y="0"/>
                  </a:lnTo>
                </a:path>
              </a:pathLst>
            </a:custGeom>
            <a:noFill/>
          </p:spPr>
          <p:txBody>
            <a:bodyPr vert="horz" lIns="91440" tIns="45720" rIns="91440" bIns="45720" anchor="ctr">
              <a:normAutofit fontScale="25000" lnSpcReduction="20000"/>
            </a:bodyPr>
            <a:lstStyle/>
            <a:p>
              <a:pPr marL="0" algn="ctr"/>
              <a:endParaRPr/>
            </a:p>
          </p:txBody>
        </p:sp>
        <p:sp>
          <p:nvSpPr>
            <p:cNvPr id="128" name="Freeform 128"/>
            <p:cNvSpPr/>
            <p:nvPr/>
          </p:nvSpPr>
          <p:spPr>
            <a:xfrm>
              <a:off x="4608054" y="2559032"/>
              <a:ext cx="257479" cy="19185"/>
            </a:xfrm>
            <a:custGeom>
              <a:avLst/>
              <a:gdLst/>
              <a:ahLst/>
              <a:cxnLst/>
              <a:rect l="l" t="t" r="r" b="b"/>
              <a:pathLst>
                <a:path w="425" h="30">
                  <a:moveTo>
                    <a:pt x="425" y="0"/>
                  </a:moveTo>
                  <a:lnTo>
                    <a:pt x="0" y="0"/>
                  </a:lnTo>
                  <a:lnTo>
                    <a:pt x="4" y="30"/>
                  </a:lnTo>
                  <a:lnTo>
                    <a:pt x="17" y="30"/>
                  </a:lnTo>
                  <a:lnTo>
                    <a:pt x="14" y="5"/>
                  </a:lnTo>
                  <a:lnTo>
                    <a:pt x="411" y="5"/>
                  </a:lnTo>
                  <a:lnTo>
                    <a:pt x="407" y="30"/>
                  </a:lnTo>
                  <a:lnTo>
                    <a:pt x="420" y="30"/>
                  </a:lnTo>
                  <a:lnTo>
                    <a:pt x="425" y="0"/>
                  </a:lnTo>
                  <a:close/>
                </a:path>
              </a:pathLst>
            </a:custGeom>
            <a:solidFill>
              <a:srgbClr val="666868"/>
            </a:solidFill>
          </p:spPr>
          <p:txBody>
            <a:bodyPr vert="horz" lIns="91440" tIns="45720" rIns="91440" bIns="45720" anchor="ctr">
              <a:normAutofit fontScale="25000" lnSpcReduction="20000"/>
            </a:bodyPr>
            <a:lstStyle/>
            <a:p>
              <a:pPr marL="0" algn="ctr"/>
              <a:endParaRPr/>
            </a:p>
          </p:txBody>
        </p:sp>
        <p:sp>
          <p:nvSpPr>
            <p:cNvPr id="129" name="Freeform 129"/>
            <p:cNvSpPr/>
            <p:nvPr/>
          </p:nvSpPr>
          <p:spPr>
            <a:xfrm>
              <a:off x="4608054" y="2559032"/>
              <a:ext cx="257479" cy="19185"/>
            </a:xfrm>
            <a:custGeom>
              <a:avLst/>
              <a:gdLst/>
              <a:ahLst/>
              <a:cxnLst/>
              <a:rect l="l" t="t" r="r" b="b"/>
              <a:pathLst>
                <a:path w="425" h="30">
                  <a:moveTo>
                    <a:pt x="425" y="0"/>
                  </a:moveTo>
                  <a:lnTo>
                    <a:pt x="0" y="0"/>
                  </a:lnTo>
                  <a:lnTo>
                    <a:pt x="4" y="30"/>
                  </a:lnTo>
                  <a:lnTo>
                    <a:pt x="17" y="30"/>
                  </a:lnTo>
                  <a:lnTo>
                    <a:pt x="14" y="5"/>
                  </a:lnTo>
                  <a:lnTo>
                    <a:pt x="411" y="5"/>
                  </a:lnTo>
                  <a:lnTo>
                    <a:pt x="407" y="30"/>
                  </a:lnTo>
                  <a:lnTo>
                    <a:pt x="420" y="30"/>
                  </a:lnTo>
                  <a:lnTo>
                    <a:pt x="425" y="0"/>
                  </a:lnTo>
                </a:path>
              </a:pathLst>
            </a:custGeom>
            <a:noFill/>
          </p:spPr>
          <p:txBody>
            <a:bodyPr vert="horz" lIns="91440" tIns="45720" rIns="91440" bIns="45720" anchor="ctr">
              <a:normAutofit fontScale="25000" lnSpcReduction="20000"/>
            </a:bodyPr>
            <a:lstStyle/>
            <a:p>
              <a:pPr marL="0" algn="ctr"/>
              <a:endParaRPr/>
            </a:p>
          </p:txBody>
        </p:sp>
        <p:sp>
          <p:nvSpPr>
            <p:cNvPr id="130" name="Freeform 130"/>
            <p:cNvSpPr/>
            <p:nvPr/>
          </p:nvSpPr>
          <p:spPr>
            <a:xfrm>
              <a:off x="4583215" y="2493804"/>
              <a:ext cx="305339" cy="60752"/>
            </a:xfrm>
            <a:custGeom>
              <a:avLst/>
              <a:gdLst/>
              <a:ahLst/>
              <a:cxnLst/>
              <a:rect l="l" t="t" r="r" b="b"/>
              <a:pathLst>
                <a:path w="799" h="150">
                  <a:moveTo>
                    <a:pt x="746" y="150"/>
                  </a:moveTo>
                  <a:cubicBezTo>
                    <a:pt x="53" y="150"/>
                    <a:pt x="53" y="150"/>
                    <a:pt x="53" y="150"/>
                  </a:cubicBezTo>
                  <a:cubicBezTo>
                    <a:pt x="24" y="150"/>
                    <a:pt x="0" y="127"/>
                    <a:pt x="0" y="98"/>
                  </a:cubicBezTo>
                  <a:cubicBezTo>
                    <a:pt x="0" y="44"/>
                    <a:pt x="44" y="0"/>
                    <a:pt x="98" y="0"/>
                  </a:cubicBezTo>
                  <a:cubicBezTo>
                    <a:pt x="701" y="0"/>
                    <a:pt x="701" y="0"/>
                    <a:pt x="701" y="0"/>
                  </a:cubicBezTo>
                  <a:cubicBezTo>
                    <a:pt x="755" y="0"/>
                    <a:pt x="799" y="44"/>
                    <a:pt x="799" y="98"/>
                  </a:cubicBezTo>
                  <a:cubicBezTo>
                    <a:pt x="799" y="127"/>
                    <a:pt x="775" y="150"/>
                    <a:pt x="746" y="150"/>
                  </a:cubicBezTo>
                  <a:close/>
                </a:path>
              </a:pathLst>
            </a:custGeom>
            <a:solidFill>
              <a:srgbClr val="ECECEC"/>
            </a:solidFill>
          </p:spPr>
          <p:txBody>
            <a:bodyPr vert="horz" lIns="91440" tIns="45720" rIns="91440" bIns="45720" anchor="ctr">
              <a:normAutofit fontScale="25000" lnSpcReduction="20000"/>
            </a:bodyPr>
            <a:lstStyle/>
            <a:p>
              <a:pPr marL="0" algn="ctr"/>
              <a:endParaRPr/>
            </a:p>
          </p:txBody>
        </p:sp>
        <p:sp>
          <p:nvSpPr>
            <p:cNvPr id="131" name="Freeform 131"/>
            <p:cNvSpPr/>
            <p:nvPr/>
          </p:nvSpPr>
          <p:spPr>
            <a:xfrm>
              <a:off x="4575944" y="2486130"/>
              <a:ext cx="319879" cy="76100"/>
            </a:xfrm>
            <a:custGeom>
              <a:avLst/>
              <a:gdLst/>
              <a:ahLst/>
              <a:cxnLst/>
              <a:rect l="l" t="t" r="r" b="b"/>
              <a:pathLst>
                <a:path w="837" h="188">
                  <a:moveTo>
                    <a:pt x="765" y="169"/>
                  </a:moveTo>
                  <a:cubicBezTo>
                    <a:pt x="765" y="150"/>
                    <a:pt x="765" y="150"/>
                    <a:pt x="765" y="150"/>
                  </a:cubicBezTo>
                  <a:cubicBezTo>
                    <a:pt x="72" y="150"/>
                    <a:pt x="72" y="150"/>
                    <a:pt x="72" y="150"/>
                  </a:cubicBezTo>
                  <a:cubicBezTo>
                    <a:pt x="62" y="150"/>
                    <a:pt x="54" y="146"/>
                    <a:pt x="48" y="140"/>
                  </a:cubicBezTo>
                  <a:cubicBezTo>
                    <a:pt x="42" y="134"/>
                    <a:pt x="38" y="126"/>
                    <a:pt x="38" y="117"/>
                  </a:cubicBezTo>
                  <a:cubicBezTo>
                    <a:pt x="38" y="95"/>
                    <a:pt x="47" y="75"/>
                    <a:pt x="61" y="61"/>
                  </a:cubicBezTo>
                  <a:cubicBezTo>
                    <a:pt x="75" y="47"/>
                    <a:pt x="95" y="38"/>
                    <a:pt x="117" y="38"/>
                  </a:cubicBezTo>
                  <a:cubicBezTo>
                    <a:pt x="720" y="38"/>
                    <a:pt x="720" y="38"/>
                    <a:pt x="720" y="38"/>
                  </a:cubicBezTo>
                  <a:cubicBezTo>
                    <a:pt x="742" y="38"/>
                    <a:pt x="762" y="47"/>
                    <a:pt x="776" y="61"/>
                  </a:cubicBezTo>
                  <a:cubicBezTo>
                    <a:pt x="790" y="75"/>
                    <a:pt x="799" y="95"/>
                    <a:pt x="799" y="117"/>
                  </a:cubicBezTo>
                  <a:cubicBezTo>
                    <a:pt x="799" y="126"/>
                    <a:pt x="795" y="134"/>
                    <a:pt x="789" y="140"/>
                  </a:cubicBezTo>
                  <a:cubicBezTo>
                    <a:pt x="783" y="146"/>
                    <a:pt x="775" y="150"/>
                    <a:pt x="765" y="150"/>
                  </a:cubicBezTo>
                  <a:cubicBezTo>
                    <a:pt x="765" y="169"/>
                    <a:pt x="765" y="169"/>
                    <a:pt x="765" y="169"/>
                  </a:cubicBezTo>
                  <a:cubicBezTo>
                    <a:pt x="765" y="188"/>
                    <a:pt x="765" y="188"/>
                    <a:pt x="765" y="188"/>
                  </a:cubicBezTo>
                  <a:cubicBezTo>
                    <a:pt x="785" y="188"/>
                    <a:pt x="803" y="180"/>
                    <a:pt x="816" y="167"/>
                  </a:cubicBezTo>
                  <a:cubicBezTo>
                    <a:pt x="829" y="154"/>
                    <a:pt x="837" y="136"/>
                    <a:pt x="837" y="117"/>
                  </a:cubicBezTo>
                  <a:cubicBezTo>
                    <a:pt x="837" y="85"/>
                    <a:pt x="823" y="55"/>
                    <a:pt x="802" y="34"/>
                  </a:cubicBezTo>
                  <a:cubicBezTo>
                    <a:pt x="782" y="13"/>
                    <a:pt x="752" y="0"/>
                    <a:pt x="720" y="0"/>
                  </a:cubicBezTo>
                  <a:cubicBezTo>
                    <a:pt x="117" y="0"/>
                    <a:pt x="117" y="0"/>
                    <a:pt x="117" y="0"/>
                  </a:cubicBezTo>
                  <a:cubicBezTo>
                    <a:pt x="85" y="0"/>
                    <a:pt x="55" y="13"/>
                    <a:pt x="34" y="34"/>
                  </a:cubicBezTo>
                  <a:cubicBezTo>
                    <a:pt x="13" y="55"/>
                    <a:pt x="0" y="85"/>
                    <a:pt x="0" y="117"/>
                  </a:cubicBezTo>
                  <a:cubicBezTo>
                    <a:pt x="0" y="136"/>
                    <a:pt x="8" y="154"/>
                    <a:pt x="21" y="167"/>
                  </a:cubicBezTo>
                  <a:cubicBezTo>
                    <a:pt x="34" y="180"/>
                    <a:pt x="52" y="188"/>
                    <a:pt x="72" y="188"/>
                  </a:cubicBezTo>
                  <a:cubicBezTo>
                    <a:pt x="765" y="188"/>
                    <a:pt x="765" y="188"/>
                    <a:pt x="765" y="188"/>
                  </a:cubicBezTo>
                  <a:lnTo>
                    <a:pt x="765" y="169"/>
                  </a:lnTo>
                  <a:close/>
                </a:path>
              </a:pathLst>
            </a:custGeom>
            <a:solidFill>
              <a:srgbClr val="5E6060"/>
            </a:solidFill>
          </p:spPr>
          <p:txBody>
            <a:bodyPr vert="horz" lIns="91440" tIns="45720" rIns="91440" bIns="45720" anchor="ctr">
              <a:normAutofit fontScale="25000" lnSpcReduction="20000"/>
            </a:bodyPr>
            <a:lstStyle/>
            <a:p>
              <a:pPr marL="0" algn="ctr"/>
              <a:endParaRPr/>
            </a:p>
          </p:txBody>
        </p:sp>
        <p:sp>
          <p:nvSpPr>
            <p:cNvPr id="132" name="AutoShape 132"/>
            <p:cNvSpPr/>
            <p:nvPr/>
          </p:nvSpPr>
          <p:spPr>
            <a:xfrm>
              <a:off x="4714680" y="2348639"/>
              <a:ext cx="16357" cy="16626"/>
            </a:xfrm>
            <a:prstGeom prst="ellipse">
              <a:avLst/>
            </a:prstGeom>
            <a:solidFill>
              <a:srgbClr val="5E6060"/>
            </a:solidFill>
          </p:spPr>
          <p:txBody>
            <a:bodyPr vert="horz" lIns="91440" tIns="45720" rIns="91440" bIns="45720" anchor="ctr">
              <a:normAutofit fontScale="25000" lnSpcReduction="20000"/>
            </a:bodyPr>
            <a:lstStyle/>
            <a:p>
              <a:pPr marL="0" algn="ctr"/>
              <a:endParaRPr/>
            </a:p>
          </p:txBody>
        </p:sp>
        <p:sp>
          <p:nvSpPr>
            <p:cNvPr id="133" name="AutoShape 133"/>
            <p:cNvSpPr/>
            <p:nvPr/>
          </p:nvSpPr>
          <p:spPr>
            <a:xfrm>
              <a:off x="4675906" y="2390206"/>
              <a:ext cx="15752" cy="16626"/>
            </a:xfrm>
            <a:prstGeom prst="ellipse">
              <a:avLst/>
            </a:prstGeom>
            <a:solidFill>
              <a:srgbClr val="5E6060"/>
            </a:solidFill>
          </p:spPr>
          <p:txBody>
            <a:bodyPr vert="horz" lIns="91440" tIns="45720" rIns="91440" bIns="45720" anchor="ctr">
              <a:normAutofit fontScale="25000" lnSpcReduction="20000"/>
            </a:bodyPr>
            <a:lstStyle/>
            <a:p>
              <a:pPr marL="0" algn="ctr"/>
              <a:endParaRPr/>
            </a:p>
          </p:txBody>
        </p:sp>
        <p:sp>
          <p:nvSpPr>
            <p:cNvPr id="134" name="AutoShape 134"/>
            <p:cNvSpPr/>
            <p:nvPr/>
          </p:nvSpPr>
          <p:spPr>
            <a:xfrm>
              <a:off x="4680753" y="2441365"/>
              <a:ext cx="15752" cy="16626"/>
            </a:xfrm>
            <a:prstGeom prst="ellipse">
              <a:avLst/>
            </a:prstGeom>
            <a:solidFill>
              <a:srgbClr val="5E6060"/>
            </a:solidFill>
          </p:spPr>
          <p:txBody>
            <a:bodyPr vert="horz" lIns="91440" tIns="45720" rIns="91440" bIns="45720" anchor="ctr">
              <a:normAutofit fontScale="25000" lnSpcReduction="20000"/>
            </a:bodyPr>
            <a:lstStyle/>
            <a:p>
              <a:pPr marL="0" algn="ctr"/>
              <a:endParaRPr/>
            </a:p>
          </p:txBody>
        </p:sp>
        <p:sp>
          <p:nvSpPr>
            <p:cNvPr id="135" name="AutoShape 135"/>
            <p:cNvSpPr/>
            <p:nvPr/>
          </p:nvSpPr>
          <p:spPr>
            <a:xfrm>
              <a:off x="4714680" y="2401717"/>
              <a:ext cx="16357" cy="16626"/>
            </a:xfrm>
            <a:prstGeom prst="ellipse">
              <a:avLst/>
            </a:prstGeom>
            <a:solidFill>
              <a:srgbClr val="5E6060"/>
            </a:solidFill>
          </p:spPr>
          <p:txBody>
            <a:bodyPr vert="horz" lIns="91440" tIns="45720" rIns="91440" bIns="45720" anchor="ctr">
              <a:normAutofit fontScale="25000" lnSpcReduction="20000"/>
            </a:bodyPr>
            <a:lstStyle/>
            <a:p>
              <a:pPr marL="0" algn="ctr"/>
              <a:endParaRPr/>
            </a:p>
          </p:txBody>
        </p:sp>
        <p:sp>
          <p:nvSpPr>
            <p:cNvPr id="136" name="AutoShape 136"/>
            <p:cNvSpPr/>
            <p:nvPr/>
          </p:nvSpPr>
          <p:spPr>
            <a:xfrm>
              <a:off x="4720132" y="2456713"/>
              <a:ext cx="15146" cy="16626"/>
            </a:xfrm>
            <a:prstGeom prst="ellipse">
              <a:avLst/>
            </a:prstGeom>
            <a:solidFill>
              <a:srgbClr val="5E6060"/>
            </a:solidFill>
          </p:spPr>
          <p:txBody>
            <a:bodyPr vert="horz" lIns="91440" tIns="45720" rIns="91440" bIns="45720" anchor="ctr">
              <a:normAutofit fontScale="25000" lnSpcReduction="20000"/>
            </a:bodyPr>
            <a:lstStyle/>
            <a:p>
              <a:pPr marL="0" algn="ctr"/>
              <a:endParaRPr/>
            </a:p>
          </p:txBody>
        </p:sp>
        <p:sp>
          <p:nvSpPr>
            <p:cNvPr id="137" name="AutoShape 137"/>
            <p:cNvSpPr/>
            <p:nvPr/>
          </p:nvSpPr>
          <p:spPr>
            <a:xfrm>
              <a:off x="4761328" y="2433052"/>
              <a:ext cx="15752" cy="16626"/>
            </a:xfrm>
            <a:prstGeom prst="ellipse">
              <a:avLst/>
            </a:prstGeom>
            <a:solidFill>
              <a:srgbClr val="5E6060"/>
            </a:solidFill>
          </p:spPr>
          <p:txBody>
            <a:bodyPr vert="horz" lIns="91440" tIns="45720" rIns="91440" bIns="45720" anchor="ctr">
              <a:normAutofit fontScale="25000" lnSpcReduction="20000"/>
            </a:bodyPr>
            <a:lstStyle/>
            <a:p>
              <a:pPr marL="0" algn="ctr"/>
              <a:endParaRPr/>
            </a:p>
          </p:txBody>
        </p:sp>
        <p:sp>
          <p:nvSpPr>
            <p:cNvPr id="138" name="AutoShape 138"/>
            <p:cNvSpPr/>
            <p:nvPr/>
          </p:nvSpPr>
          <p:spPr>
            <a:xfrm>
              <a:off x="4790409" y="2390206"/>
              <a:ext cx="16357" cy="16626"/>
            </a:xfrm>
            <a:prstGeom prst="ellipse">
              <a:avLst/>
            </a:prstGeom>
            <a:solidFill>
              <a:srgbClr val="5E6060"/>
            </a:solidFill>
          </p:spPr>
          <p:txBody>
            <a:bodyPr vert="horz" lIns="91440" tIns="45720" rIns="91440" bIns="45720" anchor="ctr">
              <a:normAutofit fontScale="25000" lnSpcReduction="20000"/>
            </a:bodyPr>
            <a:lstStyle/>
            <a:p>
              <a:pPr marL="0" algn="ctr"/>
              <a:endParaRPr/>
            </a:p>
          </p:txBody>
        </p:sp>
        <p:sp>
          <p:nvSpPr>
            <p:cNvPr id="139" name="AutoShape 139"/>
            <p:cNvSpPr/>
            <p:nvPr/>
          </p:nvSpPr>
          <p:spPr>
            <a:xfrm>
              <a:off x="4761328" y="2360150"/>
              <a:ext cx="15752" cy="17266"/>
            </a:xfrm>
            <a:prstGeom prst="ellipse">
              <a:avLst/>
            </a:prstGeom>
            <a:solidFill>
              <a:srgbClr val="5E6060"/>
            </a:solidFill>
          </p:spPr>
          <p:txBody>
            <a:bodyPr vert="horz" lIns="91440" tIns="45720" rIns="91440" bIns="45720" anchor="ctr">
              <a:normAutofit fontScale="25000" lnSpcReduction="20000"/>
            </a:bodyPr>
            <a:lstStyle/>
            <a:p>
              <a:pPr marL="0" algn="ctr"/>
              <a:endParaRPr/>
            </a:p>
          </p:txBody>
        </p:sp>
        <p:sp>
          <p:nvSpPr>
            <p:cNvPr id="140" name="AutoShape 140"/>
            <p:cNvSpPr/>
            <p:nvPr/>
          </p:nvSpPr>
          <p:spPr>
            <a:xfrm>
              <a:off x="4790409" y="2460550"/>
              <a:ext cx="16357" cy="17266"/>
            </a:xfrm>
            <a:prstGeom prst="ellipse">
              <a:avLst/>
            </a:prstGeom>
            <a:solidFill>
              <a:srgbClr val="5E6060"/>
            </a:solidFill>
          </p:spPr>
          <p:txBody>
            <a:bodyPr vert="horz" lIns="91440" tIns="45720" rIns="91440" bIns="45720" anchor="ctr">
              <a:normAutofit fontScale="25000" lnSpcReduction="20000"/>
            </a:bodyPr>
            <a:lstStyle/>
            <a:p>
              <a:pPr marL="0" algn="ctr"/>
              <a:endParaRPr/>
            </a:p>
          </p:txBody>
        </p:sp>
        <p:sp>
          <p:nvSpPr>
            <p:cNvPr id="141" name="Freeform 141"/>
            <p:cNvSpPr/>
            <p:nvPr/>
          </p:nvSpPr>
          <p:spPr>
            <a:xfrm>
              <a:off x="4606237" y="2738729"/>
              <a:ext cx="260507" cy="27498"/>
            </a:xfrm>
            <a:custGeom>
              <a:avLst/>
              <a:gdLst/>
              <a:ahLst/>
              <a:cxnLst/>
              <a:rect l="l" t="t" r="r" b="b"/>
              <a:pathLst>
                <a:path w="682" h="68">
                  <a:moveTo>
                    <a:pt x="682" y="0"/>
                  </a:moveTo>
                  <a:cubicBezTo>
                    <a:pt x="672" y="40"/>
                    <a:pt x="635" y="68"/>
                    <a:pt x="594" y="68"/>
                  </a:cubicBezTo>
                  <a:cubicBezTo>
                    <a:pt x="89" y="68"/>
                    <a:pt x="89" y="68"/>
                    <a:pt x="89" y="68"/>
                  </a:cubicBezTo>
                  <a:cubicBezTo>
                    <a:pt x="47" y="68"/>
                    <a:pt x="11" y="40"/>
                    <a:pt x="0" y="0"/>
                  </a:cubicBezTo>
                  <a:lnTo>
                    <a:pt x="682" y="0"/>
                  </a:lnTo>
                  <a:close/>
                </a:path>
              </a:pathLst>
            </a:custGeom>
            <a:solidFill>
              <a:srgbClr val="D8D8D8"/>
            </a:solidFill>
          </p:spPr>
          <p:txBody>
            <a:bodyPr vert="horz" lIns="91440" tIns="45720" rIns="91440" bIns="45720" anchor="ctr">
              <a:normAutofit fontScale="25000" lnSpcReduction="20000"/>
            </a:bodyPr>
            <a:lstStyle/>
            <a:p>
              <a:pPr marL="0" algn="ctr"/>
              <a:endParaRPr/>
            </a:p>
          </p:txBody>
        </p:sp>
        <p:sp>
          <p:nvSpPr>
            <p:cNvPr id="142" name="Freeform 142"/>
            <p:cNvSpPr/>
            <p:nvPr/>
          </p:nvSpPr>
          <p:spPr>
            <a:xfrm>
              <a:off x="4598360" y="2731056"/>
              <a:ext cx="275653" cy="42846"/>
            </a:xfrm>
            <a:custGeom>
              <a:avLst/>
              <a:gdLst/>
              <a:ahLst/>
              <a:cxnLst/>
              <a:rect l="l" t="t" r="r" b="b"/>
              <a:pathLst>
                <a:path w="722" h="106">
                  <a:moveTo>
                    <a:pt x="702" y="19"/>
                  </a:moveTo>
                  <a:cubicBezTo>
                    <a:pt x="684" y="14"/>
                    <a:pt x="684" y="14"/>
                    <a:pt x="684" y="14"/>
                  </a:cubicBezTo>
                  <a:cubicBezTo>
                    <a:pt x="676" y="46"/>
                    <a:pt x="647" y="68"/>
                    <a:pt x="614" y="68"/>
                  </a:cubicBezTo>
                  <a:cubicBezTo>
                    <a:pt x="109" y="68"/>
                    <a:pt x="109" y="68"/>
                    <a:pt x="109" y="68"/>
                  </a:cubicBezTo>
                  <a:cubicBezTo>
                    <a:pt x="76" y="68"/>
                    <a:pt x="47" y="46"/>
                    <a:pt x="38" y="14"/>
                  </a:cubicBezTo>
                  <a:cubicBezTo>
                    <a:pt x="20" y="19"/>
                    <a:pt x="20" y="19"/>
                    <a:pt x="20" y="19"/>
                  </a:cubicBezTo>
                  <a:cubicBezTo>
                    <a:pt x="20" y="38"/>
                    <a:pt x="20" y="38"/>
                    <a:pt x="20" y="38"/>
                  </a:cubicBezTo>
                  <a:cubicBezTo>
                    <a:pt x="702" y="38"/>
                    <a:pt x="702" y="38"/>
                    <a:pt x="702" y="38"/>
                  </a:cubicBezTo>
                  <a:cubicBezTo>
                    <a:pt x="702" y="19"/>
                    <a:pt x="702" y="19"/>
                    <a:pt x="702" y="19"/>
                  </a:cubicBezTo>
                  <a:cubicBezTo>
                    <a:pt x="684" y="14"/>
                    <a:pt x="684" y="14"/>
                    <a:pt x="684" y="14"/>
                  </a:cubicBezTo>
                  <a:cubicBezTo>
                    <a:pt x="702" y="19"/>
                    <a:pt x="702" y="19"/>
                    <a:pt x="702" y="19"/>
                  </a:cubicBezTo>
                  <a:cubicBezTo>
                    <a:pt x="702" y="0"/>
                    <a:pt x="702" y="0"/>
                    <a:pt x="702" y="0"/>
                  </a:cubicBezTo>
                  <a:cubicBezTo>
                    <a:pt x="20" y="0"/>
                    <a:pt x="20" y="0"/>
                    <a:pt x="20" y="0"/>
                  </a:cubicBezTo>
                  <a:cubicBezTo>
                    <a:pt x="14" y="0"/>
                    <a:pt x="9" y="3"/>
                    <a:pt x="5" y="7"/>
                  </a:cubicBezTo>
                  <a:cubicBezTo>
                    <a:pt x="2" y="12"/>
                    <a:pt x="0" y="18"/>
                    <a:pt x="2" y="24"/>
                  </a:cubicBezTo>
                  <a:cubicBezTo>
                    <a:pt x="15" y="72"/>
                    <a:pt x="59" y="106"/>
                    <a:pt x="109" y="106"/>
                  </a:cubicBezTo>
                  <a:cubicBezTo>
                    <a:pt x="614" y="106"/>
                    <a:pt x="614" y="106"/>
                    <a:pt x="614" y="106"/>
                  </a:cubicBezTo>
                  <a:cubicBezTo>
                    <a:pt x="664" y="106"/>
                    <a:pt x="708" y="72"/>
                    <a:pt x="720" y="24"/>
                  </a:cubicBezTo>
                  <a:cubicBezTo>
                    <a:pt x="722" y="18"/>
                    <a:pt x="721" y="12"/>
                    <a:pt x="717" y="7"/>
                  </a:cubicBezTo>
                  <a:cubicBezTo>
                    <a:pt x="714" y="3"/>
                    <a:pt x="708" y="0"/>
                    <a:pt x="702" y="0"/>
                  </a:cubicBezTo>
                  <a:lnTo>
                    <a:pt x="702" y="19"/>
                  </a:lnTo>
                  <a:close/>
                </a:path>
              </a:pathLst>
            </a:custGeom>
            <a:solidFill>
              <a:srgbClr val="5E6060"/>
            </a:solidFill>
          </p:spPr>
          <p:txBody>
            <a:bodyPr vert="horz" lIns="91440" tIns="45720" rIns="91440" bIns="45720" anchor="ctr">
              <a:normAutofit fontScale="25000" lnSpcReduction="20000"/>
            </a:bodyPr>
            <a:lstStyle/>
            <a:p>
              <a:pPr marL="0" algn="ctr"/>
              <a:endParaRPr/>
            </a:p>
          </p:txBody>
        </p:sp>
        <p:sp>
          <p:nvSpPr>
            <p:cNvPr id="143" name="AutoShape 143"/>
            <p:cNvSpPr/>
            <p:nvPr/>
          </p:nvSpPr>
          <p:spPr>
            <a:xfrm>
              <a:off x="4511727" y="2845524"/>
              <a:ext cx="211435" cy="84413"/>
            </a:xfrm>
            <a:prstGeom prst="rect">
              <a:avLst/>
            </a:prstGeom>
            <a:solidFill>
              <a:srgbClr val="D8D8D8"/>
            </a:solidFill>
          </p:spPr>
          <p:txBody>
            <a:bodyPr vert="horz" lIns="91440" tIns="45720" rIns="91440" bIns="45720" anchor="ctr">
              <a:normAutofit fontScale="25000" lnSpcReduction="20000"/>
            </a:bodyPr>
            <a:lstStyle/>
            <a:p>
              <a:pPr marL="0" algn="ctr"/>
              <a:endParaRPr/>
            </a:p>
          </p:txBody>
        </p:sp>
        <p:sp>
          <p:nvSpPr>
            <p:cNvPr id="144" name="AutoShape 144"/>
            <p:cNvSpPr/>
            <p:nvPr/>
          </p:nvSpPr>
          <p:spPr>
            <a:xfrm>
              <a:off x="4598966" y="2769424"/>
              <a:ext cx="163575" cy="76100"/>
            </a:xfrm>
            <a:prstGeom prst="rect">
              <a:avLst/>
            </a:prstGeom>
            <a:solidFill>
              <a:srgbClr val="D8D8D8"/>
            </a:solidFill>
          </p:spPr>
          <p:txBody>
            <a:bodyPr vert="horz" lIns="91440" tIns="45720" rIns="91440" bIns="45720" anchor="ctr">
              <a:normAutofit fontScale="25000" lnSpcReduction="20000"/>
            </a:bodyPr>
            <a:lstStyle/>
            <a:p>
              <a:pPr marL="0" algn="ctr"/>
              <a:endParaRPr/>
            </a:p>
          </p:txBody>
        </p:sp>
        <p:sp>
          <p:nvSpPr>
            <p:cNvPr id="145" name="AutoShape 145"/>
            <p:cNvSpPr/>
            <p:nvPr/>
          </p:nvSpPr>
          <p:spPr>
            <a:xfrm>
              <a:off x="4452354" y="2769424"/>
              <a:ext cx="587050" cy="76100"/>
            </a:xfrm>
            <a:prstGeom prst="rect">
              <a:avLst/>
            </a:prstGeom>
            <a:solidFill>
              <a:srgbClr val="F6F6F6"/>
            </a:solidFill>
          </p:spPr>
          <p:txBody>
            <a:bodyPr vert="horz" lIns="91440" tIns="45720" rIns="91440" bIns="45720" anchor="ctr">
              <a:normAutofit fontScale="25000" lnSpcReduction="20000"/>
            </a:bodyPr>
            <a:lstStyle/>
            <a:p>
              <a:pPr marL="0" algn="ctr"/>
              <a:endParaRPr/>
            </a:p>
          </p:txBody>
        </p:sp>
        <p:sp>
          <p:nvSpPr>
            <p:cNvPr id="146" name="Freeform 146"/>
            <p:cNvSpPr/>
            <p:nvPr/>
          </p:nvSpPr>
          <p:spPr>
            <a:xfrm>
              <a:off x="4445085" y="2761751"/>
              <a:ext cx="601590" cy="91447"/>
            </a:xfrm>
            <a:custGeom>
              <a:avLst/>
              <a:gdLst/>
              <a:ahLst/>
              <a:cxnLst/>
              <a:rect l="l" t="t" r="r" b="b"/>
              <a:pathLst>
                <a:path w="993" h="143">
                  <a:moveTo>
                    <a:pt x="981" y="131"/>
                  </a:moveTo>
                  <a:lnTo>
                    <a:pt x="981" y="119"/>
                  </a:lnTo>
                  <a:lnTo>
                    <a:pt x="24" y="119"/>
                  </a:lnTo>
                  <a:lnTo>
                    <a:pt x="24" y="24"/>
                  </a:lnTo>
                  <a:lnTo>
                    <a:pt x="969" y="24"/>
                  </a:lnTo>
                  <a:lnTo>
                    <a:pt x="969" y="131"/>
                  </a:lnTo>
                  <a:lnTo>
                    <a:pt x="981" y="131"/>
                  </a:lnTo>
                  <a:lnTo>
                    <a:pt x="981" y="119"/>
                  </a:lnTo>
                  <a:lnTo>
                    <a:pt x="981" y="131"/>
                  </a:lnTo>
                  <a:lnTo>
                    <a:pt x="993" y="131"/>
                  </a:lnTo>
                  <a:lnTo>
                    <a:pt x="993" y="0"/>
                  </a:lnTo>
                  <a:lnTo>
                    <a:pt x="0" y="0"/>
                  </a:lnTo>
                  <a:lnTo>
                    <a:pt x="0" y="143"/>
                  </a:lnTo>
                  <a:lnTo>
                    <a:pt x="993" y="143"/>
                  </a:lnTo>
                  <a:lnTo>
                    <a:pt x="993" y="131"/>
                  </a:lnTo>
                  <a:lnTo>
                    <a:pt x="981" y="131"/>
                  </a:lnTo>
                  <a:close/>
                </a:path>
              </a:pathLst>
            </a:custGeom>
            <a:solidFill>
              <a:srgbClr val="5E6060"/>
            </a:solidFill>
          </p:spPr>
          <p:txBody>
            <a:bodyPr vert="horz" lIns="91440" tIns="45720" rIns="91440" bIns="45720" anchor="ctr">
              <a:normAutofit fontScale="25000" lnSpcReduction="20000"/>
            </a:bodyPr>
            <a:lstStyle/>
            <a:p>
              <a:pPr marL="0" algn="ctr"/>
              <a:endParaRPr/>
            </a:p>
          </p:txBody>
        </p:sp>
        <p:sp>
          <p:nvSpPr>
            <p:cNvPr id="147" name="Freeform 147"/>
            <p:cNvSpPr/>
            <p:nvPr/>
          </p:nvSpPr>
          <p:spPr>
            <a:xfrm>
              <a:off x="4591697" y="2761751"/>
              <a:ext cx="14540" cy="91447"/>
            </a:xfrm>
            <a:custGeom>
              <a:avLst/>
              <a:gdLst/>
              <a:ahLst/>
              <a:cxnLst/>
              <a:rect l="l" t="t" r="r" b="b"/>
              <a:pathLst>
                <a:path w="38" h="227">
                  <a:moveTo>
                    <a:pt x="0" y="19"/>
                  </a:moveTo>
                  <a:cubicBezTo>
                    <a:pt x="0" y="209"/>
                    <a:pt x="0" y="209"/>
                    <a:pt x="0" y="209"/>
                  </a:cubicBezTo>
                  <a:cubicBezTo>
                    <a:pt x="0" y="219"/>
                    <a:pt x="9" y="227"/>
                    <a:pt x="19" y="227"/>
                  </a:cubicBezTo>
                  <a:cubicBezTo>
                    <a:pt x="30" y="227"/>
                    <a:pt x="38" y="219"/>
                    <a:pt x="38" y="209"/>
                  </a:cubicBezTo>
                  <a:cubicBezTo>
                    <a:pt x="38" y="19"/>
                    <a:pt x="38" y="19"/>
                    <a:pt x="38" y="19"/>
                  </a:cubicBezTo>
                  <a:cubicBezTo>
                    <a:pt x="38" y="9"/>
                    <a:pt x="30" y="0"/>
                    <a:pt x="19" y="0"/>
                  </a:cubicBezTo>
                  <a:cubicBezTo>
                    <a:pt x="9" y="0"/>
                    <a:pt x="0" y="9"/>
                    <a:pt x="0" y="19"/>
                  </a:cubicBezTo>
                </a:path>
              </a:pathLst>
            </a:custGeom>
            <a:solidFill>
              <a:srgbClr val="5E6060"/>
            </a:solidFill>
          </p:spPr>
          <p:txBody>
            <a:bodyPr vert="horz" lIns="91440" tIns="45720" rIns="91440" bIns="45720" anchor="ctr">
              <a:normAutofit fontScale="25000" lnSpcReduction="20000"/>
            </a:bodyPr>
            <a:lstStyle/>
            <a:p>
              <a:pPr marL="0" algn="ctr"/>
              <a:endParaRPr/>
            </a:p>
          </p:txBody>
        </p:sp>
        <p:sp>
          <p:nvSpPr>
            <p:cNvPr id="148" name="Freeform 148"/>
            <p:cNvSpPr/>
            <p:nvPr/>
          </p:nvSpPr>
          <p:spPr>
            <a:xfrm>
              <a:off x="4755876" y="2761751"/>
              <a:ext cx="13934" cy="91447"/>
            </a:xfrm>
            <a:custGeom>
              <a:avLst/>
              <a:gdLst/>
              <a:ahLst/>
              <a:cxnLst/>
              <a:rect l="l" t="t" r="r" b="b"/>
              <a:pathLst>
                <a:path w="37" h="227">
                  <a:moveTo>
                    <a:pt x="0" y="19"/>
                  </a:moveTo>
                  <a:cubicBezTo>
                    <a:pt x="0" y="209"/>
                    <a:pt x="0" y="209"/>
                    <a:pt x="0" y="209"/>
                  </a:cubicBezTo>
                  <a:cubicBezTo>
                    <a:pt x="0" y="219"/>
                    <a:pt x="8" y="227"/>
                    <a:pt x="18" y="227"/>
                  </a:cubicBezTo>
                  <a:cubicBezTo>
                    <a:pt x="29" y="227"/>
                    <a:pt x="37" y="219"/>
                    <a:pt x="37" y="209"/>
                  </a:cubicBezTo>
                  <a:cubicBezTo>
                    <a:pt x="37" y="19"/>
                    <a:pt x="37" y="19"/>
                    <a:pt x="37" y="19"/>
                  </a:cubicBezTo>
                  <a:cubicBezTo>
                    <a:pt x="37" y="9"/>
                    <a:pt x="29" y="0"/>
                    <a:pt x="18" y="0"/>
                  </a:cubicBezTo>
                  <a:cubicBezTo>
                    <a:pt x="8" y="0"/>
                    <a:pt x="0" y="9"/>
                    <a:pt x="0" y="19"/>
                  </a:cubicBezTo>
                </a:path>
              </a:pathLst>
            </a:custGeom>
            <a:solidFill>
              <a:srgbClr val="5E6060"/>
            </a:solidFill>
          </p:spPr>
          <p:txBody>
            <a:bodyPr vert="horz" lIns="91440" tIns="45720" rIns="91440" bIns="45720" anchor="ctr">
              <a:normAutofit fontScale="25000" lnSpcReduction="20000"/>
            </a:bodyPr>
            <a:lstStyle/>
            <a:p>
              <a:pPr marL="0" algn="ctr"/>
              <a:endParaRPr/>
            </a:p>
          </p:txBody>
        </p:sp>
        <p:sp>
          <p:nvSpPr>
            <p:cNvPr id="149" name="Freeform 149"/>
            <p:cNvSpPr/>
            <p:nvPr/>
          </p:nvSpPr>
          <p:spPr>
            <a:xfrm>
              <a:off x="4378444" y="2834014"/>
              <a:ext cx="716698" cy="118307"/>
            </a:xfrm>
            <a:custGeom>
              <a:avLst/>
              <a:gdLst/>
              <a:ahLst/>
              <a:cxnLst/>
              <a:rect l="l" t="t" r="r" b="b"/>
              <a:pathLst>
                <a:path w="1183" h="185">
                  <a:moveTo>
                    <a:pt x="1166" y="167"/>
                  </a:moveTo>
                  <a:lnTo>
                    <a:pt x="1166" y="150"/>
                  </a:lnTo>
                  <a:lnTo>
                    <a:pt x="35" y="150"/>
                  </a:lnTo>
                  <a:lnTo>
                    <a:pt x="35" y="36"/>
                  </a:lnTo>
                  <a:lnTo>
                    <a:pt x="1148" y="36"/>
                  </a:lnTo>
                  <a:lnTo>
                    <a:pt x="1148" y="167"/>
                  </a:lnTo>
                  <a:lnTo>
                    <a:pt x="1166" y="167"/>
                  </a:lnTo>
                  <a:lnTo>
                    <a:pt x="1166" y="150"/>
                  </a:lnTo>
                  <a:lnTo>
                    <a:pt x="1166" y="167"/>
                  </a:lnTo>
                  <a:lnTo>
                    <a:pt x="1183" y="167"/>
                  </a:lnTo>
                  <a:lnTo>
                    <a:pt x="1183" y="0"/>
                  </a:lnTo>
                  <a:lnTo>
                    <a:pt x="0" y="0"/>
                  </a:lnTo>
                  <a:lnTo>
                    <a:pt x="0" y="185"/>
                  </a:lnTo>
                  <a:lnTo>
                    <a:pt x="1183" y="185"/>
                  </a:lnTo>
                  <a:lnTo>
                    <a:pt x="1183" y="167"/>
                  </a:lnTo>
                  <a:lnTo>
                    <a:pt x="1166" y="167"/>
                  </a:lnTo>
                  <a:close/>
                </a:path>
              </a:pathLst>
            </a:custGeom>
            <a:solidFill>
              <a:srgbClr val="5E6060"/>
            </a:solidFill>
          </p:spPr>
          <p:txBody>
            <a:bodyPr vert="horz" lIns="91440" tIns="45720" rIns="91440" bIns="45720" anchor="ctr">
              <a:normAutofit fontScale="25000" lnSpcReduction="20000"/>
            </a:bodyPr>
            <a:lstStyle/>
            <a:p>
              <a:pPr marL="0" algn="ctr"/>
              <a:endParaRPr/>
            </a:p>
          </p:txBody>
        </p:sp>
        <p:sp>
          <p:nvSpPr>
            <p:cNvPr id="150" name="Freeform 150"/>
            <p:cNvSpPr/>
            <p:nvPr/>
          </p:nvSpPr>
          <p:spPr>
            <a:xfrm>
              <a:off x="4504456" y="2837851"/>
              <a:ext cx="14540" cy="110632"/>
            </a:xfrm>
            <a:custGeom>
              <a:avLst/>
              <a:gdLst/>
              <a:ahLst/>
              <a:cxnLst/>
              <a:rect l="l" t="t" r="r" b="b"/>
              <a:pathLst>
                <a:path w="38" h="274">
                  <a:moveTo>
                    <a:pt x="0" y="19"/>
                  </a:moveTo>
                  <a:cubicBezTo>
                    <a:pt x="0" y="255"/>
                    <a:pt x="0" y="255"/>
                    <a:pt x="0" y="255"/>
                  </a:cubicBezTo>
                  <a:cubicBezTo>
                    <a:pt x="0" y="265"/>
                    <a:pt x="9" y="274"/>
                    <a:pt x="19" y="274"/>
                  </a:cubicBezTo>
                  <a:cubicBezTo>
                    <a:pt x="30" y="274"/>
                    <a:pt x="38" y="265"/>
                    <a:pt x="38" y="255"/>
                  </a:cubicBezTo>
                  <a:cubicBezTo>
                    <a:pt x="38" y="19"/>
                    <a:pt x="38" y="19"/>
                    <a:pt x="38" y="19"/>
                  </a:cubicBezTo>
                  <a:cubicBezTo>
                    <a:pt x="38" y="8"/>
                    <a:pt x="30" y="0"/>
                    <a:pt x="19" y="0"/>
                  </a:cubicBezTo>
                  <a:cubicBezTo>
                    <a:pt x="9" y="0"/>
                    <a:pt x="0" y="8"/>
                    <a:pt x="0" y="19"/>
                  </a:cubicBezTo>
                </a:path>
              </a:pathLst>
            </a:custGeom>
            <a:solidFill>
              <a:srgbClr val="5E6060"/>
            </a:solidFill>
          </p:spPr>
          <p:txBody>
            <a:bodyPr vert="horz" lIns="91440" tIns="45720" rIns="91440" bIns="45720" anchor="ctr">
              <a:normAutofit fontScale="25000" lnSpcReduction="20000"/>
            </a:bodyPr>
            <a:lstStyle/>
            <a:p>
              <a:pPr marL="0" algn="ctr"/>
              <a:endParaRPr/>
            </a:p>
          </p:txBody>
        </p:sp>
        <p:sp>
          <p:nvSpPr>
            <p:cNvPr id="151" name="Freeform 151"/>
            <p:cNvSpPr/>
            <p:nvPr/>
          </p:nvSpPr>
          <p:spPr>
            <a:xfrm>
              <a:off x="4716497" y="2841048"/>
              <a:ext cx="13934" cy="107435"/>
            </a:xfrm>
            <a:custGeom>
              <a:avLst/>
              <a:gdLst/>
              <a:ahLst/>
              <a:cxnLst/>
              <a:rect l="l" t="t" r="r" b="b"/>
              <a:pathLst>
                <a:path w="37" h="267">
                  <a:moveTo>
                    <a:pt x="0" y="18"/>
                  </a:moveTo>
                  <a:cubicBezTo>
                    <a:pt x="0" y="248"/>
                    <a:pt x="0" y="248"/>
                    <a:pt x="0" y="248"/>
                  </a:cubicBezTo>
                  <a:cubicBezTo>
                    <a:pt x="0" y="258"/>
                    <a:pt x="8" y="267"/>
                    <a:pt x="18" y="267"/>
                  </a:cubicBezTo>
                  <a:cubicBezTo>
                    <a:pt x="29" y="267"/>
                    <a:pt x="37" y="258"/>
                    <a:pt x="37" y="248"/>
                  </a:cubicBezTo>
                  <a:cubicBezTo>
                    <a:pt x="37" y="18"/>
                    <a:pt x="37" y="18"/>
                    <a:pt x="37" y="18"/>
                  </a:cubicBezTo>
                  <a:cubicBezTo>
                    <a:pt x="37" y="8"/>
                    <a:pt x="29" y="0"/>
                    <a:pt x="18" y="0"/>
                  </a:cubicBezTo>
                  <a:cubicBezTo>
                    <a:pt x="8" y="0"/>
                    <a:pt x="0" y="8"/>
                    <a:pt x="0" y="18"/>
                  </a:cubicBezTo>
                </a:path>
              </a:pathLst>
            </a:custGeom>
            <a:solidFill>
              <a:srgbClr val="5E6060"/>
            </a:solidFill>
          </p:spPr>
          <p:txBody>
            <a:bodyPr vert="horz" lIns="91440" tIns="45720" rIns="91440" bIns="45720" anchor="ctr">
              <a:normAutofit fontScale="25000" lnSpcReduction="20000"/>
            </a:bodyPr>
            <a:lstStyle/>
            <a:p>
              <a:pPr marL="0" algn="ctr"/>
              <a:endParaRPr/>
            </a:p>
          </p:txBody>
        </p:sp>
        <p:sp>
          <p:nvSpPr>
            <p:cNvPr id="152" name="AutoShape 152"/>
            <p:cNvSpPr/>
            <p:nvPr/>
          </p:nvSpPr>
          <p:spPr>
            <a:xfrm>
              <a:off x="4560798" y="2877499"/>
              <a:ext cx="13934" cy="30695"/>
            </a:xfrm>
            <a:prstGeom prst="rect">
              <a:avLst/>
            </a:prstGeom>
            <a:solidFill>
              <a:srgbClr val="5E6060"/>
            </a:solidFill>
          </p:spPr>
          <p:txBody>
            <a:bodyPr vert="horz" lIns="91440" tIns="45720" rIns="91440" bIns="45720" anchor="ctr">
              <a:normAutofit fontScale="25000" lnSpcReduction="20000"/>
            </a:bodyPr>
            <a:lstStyle/>
            <a:p>
              <a:pPr marL="0" algn="ctr"/>
              <a:endParaRPr/>
            </a:p>
          </p:txBody>
        </p:sp>
        <p:sp>
          <p:nvSpPr>
            <p:cNvPr id="153" name="Freeform 153"/>
            <p:cNvSpPr/>
            <p:nvPr/>
          </p:nvSpPr>
          <p:spPr>
            <a:xfrm>
              <a:off x="4560798" y="2877499"/>
              <a:ext cx="13934" cy="30695"/>
            </a:xfrm>
            <a:custGeom>
              <a:avLst/>
              <a:gdLst/>
              <a:ahLst/>
              <a:cxnLst/>
              <a:rect l="l" t="t" r="r" b="b"/>
              <a:pathLst>
                <a:path w="23" h="48">
                  <a:moveTo>
                    <a:pt x="0" y="0"/>
                  </a:moveTo>
                  <a:lnTo>
                    <a:pt x="0" y="48"/>
                  </a:lnTo>
                  <a:lnTo>
                    <a:pt x="23" y="48"/>
                  </a:lnTo>
                  <a:lnTo>
                    <a:pt x="23" y="0"/>
                  </a:lnTo>
                </a:path>
              </a:pathLst>
            </a:custGeom>
            <a:noFill/>
          </p:spPr>
          <p:txBody>
            <a:bodyPr vert="horz" lIns="91440" tIns="45720" rIns="91440" bIns="45720" anchor="ctr">
              <a:normAutofit fontScale="25000" lnSpcReduction="20000"/>
            </a:bodyPr>
            <a:lstStyle/>
            <a:p>
              <a:pPr marL="0" algn="ctr"/>
              <a:endParaRPr/>
            </a:p>
          </p:txBody>
        </p:sp>
        <p:sp>
          <p:nvSpPr>
            <p:cNvPr id="154" name="AutoShape 154"/>
            <p:cNvSpPr/>
            <p:nvPr/>
          </p:nvSpPr>
          <p:spPr>
            <a:xfrm>
              <a:off x="4600783" y="2877499"/>
              <a:ext cx="14540" cy="30695"/>
            </a:xfrm>
            <a:prstGeom prst="rect">
              <a:avLst/>
            </a:prstGeom>
            <a:solidFill>
              <a:srgbClr val="5E6060"/>
            </a:solidFill>
          </p:spPr>
          <p:txBody>
            <a:bodyPr vert="horz" lIns="91440" tIns="45720" rIns="91440" bIns="45720" anchor="ctr">
              <a:normAutofit fontScale="25000" lnSpcReduction="20000"/>
            </a:bodyPr>
            <a:lstStyle/>
            <a:p>
              <a:pPr marL="0" algn="ctr"/>
              <a:endParaRPr/>
            </a:p>
          </p:txBody>
        </p:sp>
        <p:sp>
          <p:nvSpPr>
            <p:cNvPr id="155" name="Freeform 155"/>
            <p:cNvSpPr/>
            <p:nvPr/>
          </p:nvSpPr>
          <p:spPr>
            <a:xfrm>
              <a:off x="4600783" y="2877499"/>
              <a:ext cx="14540" cy="30695"/>
            </a:xfrm>
            <a:custGeom>
              <a:avLst/>
              <a:gdLst/>
              <a:ahLst/>
              <a:cxnLst/>
              <a:rect l="l" t="t" r="r" b="b"/>
              <a:pathLst>
                <a:path w="24" h="48">
                  <a:moveTo>
                    <a:pt x="0" y="0"/>
                  </a:moveTo>
                  <a:lnTo>
                    <a:pt x="0" y="48"/>
                  </a:lnTo>
                  <a:lnTo>
                    <a:pt x="24" y="48"/>
                  </a:lnTo>
                  <a:lnTo>
                    <a:pt x="24" y="0"/>
                  </a:lnTo>
                </a:path>
              </a:pathLst>
            </a:custGeom>
            <a:noFill/>
          </p:spPr>
          <p:txBody>
            <a:bodyPr vert="horz" lIns="91440" tIns="45720" rIns="91440" bIns="45720" anchor="ctr">
              <a:normAutofit fontScale="25000" lnSpcReduction="20000"/>
            </a:bodyPr>
            <a:lstStyle/>
            <a:p>
              <a:pPr marL="0" algn="ctr"/>
              <a:endParaRPr/>
            </a:p>
          </p:txBody>
        </p:sp>
        <p:sp>
          <p:nvSpPr>
            <p:cNvPr id="156" name="AutoShape 156"/>
            <p:cNvSpPr/>
            <p:nvPr/>
          </p:nvSpPr>
          <p:spPr>
            <a:xfrm>
              <a:off x="4369962" y="2933135"/>
              <a:ext cx="3378114" cy="81215"/>
            </a:xfrm>
            <a:prstGeom prst="rect">
              <a:avLst/>
            </a:prstGeom>
            <a:solidFill>
              <a:srgbClr val="ECECEC"/>
            </a:solidFill>
          </p:spPr>
          <p:txBody>
            <a:bodyPr vert="horz" lIns="91440" tIns="45720" rIns="91440" bIns="45720" anchor="ctr">
              <a:normAutofit fontScale="25000" lnSpcReduction="20000"/>
            </a:bodyPr>
            <a:lstStyle/>
            <a:p>
              <a:pPr marL="0" algn="ctr"/>
              <a:endParaRPr/>
            </a:p>
          </p:txBody>
        </p:sp>
        <p:sp>
          <p:nvSpPr>
            <p:cNvPr id="157" name="AutoShape 157"/>
            <p:cNvSpPr/>
            <p:nvPr/>
          </p:nvSpPr>
          <p:spPr>
            <a:xfrm>
              <a:off x="4499004" y="3059754"/>
              <a:ext cx="982052" cy="180337"/>
            </a:xfrm>
            <a:prstGeom prst="rect">
              <a:avLst/>
            </a:prstGeom>
            <a:solidFill>
              <a:srgbClr val="ECECEC"/>
            </a:solidFill>
          </p:spPr>
          <p:txBody>
            <a:bodyPr vert="horz" lIns="91440" tIns="45720" rIns="91440" bIns="45720" anchor="ctr">
              <a:normAutofit fontScale="40000" lnSpcReduction="20000"/>
            </a:bodyPr>
            <a:lstStyle/>
            <a:p>
              <a:pPr marL="0" algn="ctr"/>
              <a:endParaRPr/>
            </a:p>
          </p:txBody>
        </p:sp>
        <p:sp>
          <p:nvSpPr>
            <p:cNvPr id="158" name="Freeform 158"/>
            <p:cNvSpPr/>
            <p:nvPr/>
          </p:nvSpPr>
          <p:spPr>
            <a:xfrm>
              <a:off x="4488099" y="3048243"/>
              <a:ext cx="1004468" cy="203358"/>
            </a:xfrm>
            <a:custGeom>
              <a:avLst/>
              <a:gdLst/>
              <a:ahLst/>
              <a:cxnLst/>
              <a:rect l="l" t="t" r="r" b="b"/>
              <a:pathLst>
                <a:path w="2629" h="504">
                  <a:moveTo>
                    <a:pt x="29" y="29"/>
                  </a:moveTo>
                  <a:cubicBezTo>
                    <a:pt x="29" y="57"/>
                    <a:pt x="29" y="57"/>
                    <a:pt x="29" y="57"/>
                  </a:cubicBezTo>
                  <a:cubicBezTo>
                    <a:pt x="2572" y="57"/>
                    <a:pt x="2572" y="57"/>
                    <a:pt x="2572" y="57"/>
                  </a:cubicBezTo>
                  <a:cubicBezTo>
                    <a:pt x="2572" y="447"/>
                    <a:pt x="2572" y="447"/>
                    <a:pt x="2572" y="447"/>
                  </a:cubicBezTo>
                  <a:cubicBezTo>
                    <a:pt x="57" y="447"/>
                    <a:pt x="57" y="447"/>
                    <a:pt x="57" y="447"/>
                  </a:cubicBezTo>
                  <a:cubicBezTo>
                    <a:pt x="57" y="29"/>
                    <a:pt x="57" y="29"/>
                    <a:pt x="57" y="29"/>
                  </a:cubicBezTo>
                  <a:cubicBezTo>
                    <a:pt x="29" y="29"/>
                    <a:pt x="29" y="29"/>
                    <a:pt x="29" y="29"/>
                  </a:cubicBezTo>
                  <a:cubicBezTo>
                    <a:pt x="29" y="57"/>
                    <a:pt x="29" y="57"/>
                    <a:pt x="29" y="57"/>
                  </a:cubicBezTo>
                  <a:cubicBezTo>
                    <a:pt x="29" y="29"/>
                    <a:pt x="29" y="29"/>
                    <a:pt x="29" y="29"/>
                  </a:cubicBezTo>
                  <a:cubicBezTo>
                    <a:pt x="0" y="29"/>
                    <a:pt x="0" y="29"/>
                    <a:pt x="0" y="29"/>
                  </a:cubicBezTo>
                  <a:cubicBezTo>
                    <a:pt x="0" y="476"/>
                    <a:pt x="0" y="476"/>
                    <a:pt x="0" y="476"/>
                  </a:cubicBezTo>
                  <a:cubicBezTo>
                    <a:pt x="0" y="483"/>
                    <a:pt x="3" y="490"/>
                    <a:pt x="9" y="496"/>
                  </a:cubicBezTo>
                  <a:cubicBezTo>
                    <a:pt x="14" y="501"/>
                    <a:pt x="21" y="504"/>
                    <a:pt x="29" y="504"/>
                  </a:cubicBezTo>
                  <a:cubicBezTo>
                    <a:pt x="2600" y="504"/>
                    <a:pt x="2600" y="504"/>
                    <a:pt x="2600" y="504"/>
                  </a:cubicBezTo>
                  <a:cubicBezTo>
                    <a:pt x="2608" y="504"/>
                    <a:pt x="2615" y="501"/>
                    <a:pt x="2620" y="496"/>
                  </a:cubicBezTo>
                  <a:cubicBezTo>
                    <a:pt x="2626" y="490"/>
                    <a:pt x="2629" y="483"/>
                    <a:pt x="2629" y="476"/>
                  </a:cubicBezTo>
                  <a:cubicBezTo>
                    <a:pt x="2629" y="29"/>
                    <a:pt x="2629" y="29"/>
                    <a:pt x="2629" y="29"/>
                  </a:cubicBezTo>
                  <a:cubicBezTo>
                    <a:pt x="2629" y="21"/>
                    <a:pt x="2626" y="14"/>
                    <a:pt x="2620" y="9"/>
                  </a:cubicBezTo>
                  <a:cubicBezTo>
                    <a:pt x="2615" y="3"/>
                    <a:pt x="2608" y="0"/>
                    <a:pt x="2600" y="0"/>
                  </a:cubicBezTo>
                  <a:cubicBezTo>
                    <a:pt x="29" y="0"/>
                    <a:pt x="29" y="0"/>
                    <a:pt x="29" y="0"/>
                  </a:cubicBezTo>
                  <a:cubicBezTo>
                    <a:pt x="21" y="0"/>
                    <a:pt x="14" y="3"/>
                    <a:pt x="9" y="9"/>
                  </a:cubicBezTo>
                  <a:cubicBezTo>
                    <a:pt x="3" y="14"/>
                    <a:pt x="0" y="21"/>
                    <a:pt x="0" y="29"/>
                  </a:cubicBezTo>
                  <a:lnTo>
                    <a:pt x="29" y="29"/>
                  </a:lnTo>
                  <a:close/>
                </a:path>
              </a:pathLst>
            </a:custGeom>
            <a:solidFill>
              <a:srgbClr val="5E6060"/>
            </a:solidFill>
          </p:spPr>
          <p:txBody>
            <a:bodyPr vert="horz" lIns="91440" tIns="45720" rIns="91440" bIns="45720" anchor="ctr">
              <a:normAutofit fontScale="40000" lnSpcReduction="20000"/>
            </a:bodyPr>
            <a:lstStyle/>
            <a:p>
              <a:pPr marL="0" algn="ctr"/>
              <a:endParaRPr/>
            </a:p>
          </p:txBody>
        </p:sp>
        <p:sp>
          <p:nvSpPr>
            <p:cNvPr id="159" name="AutoShape 159"/>
            <p:cNvSpPr/>
            <p:nvPr/>
          </p:nvSpPr>
          <p:spPr>
            <a:xfrm>
              <a:off x="5567689" y="3059754"/>
              <a:ext cx="982659" cy="180337"/>
            </a:xfrm>
            <a:prstGeom prst="rect">
              <a:avLst/>
            </a:prstGeom>
            <a:solidFill>
              <a:srgbClr val="ECECEC"/>
            </a:solidFill>
          </p:spPr>
          <p:txBody>
            <a:bodyPr vert="horz" lIns="91440" tIns="45720" rIns="91440" bIns="45720" anchor="ctr">
              <a:normAutofit fontScale="40000" lnSpcReduction="20000"/>
            </a:bodyPr>
            <a:lstStyle/>
            <a:p>
              <a:pPr marL="0" algn="ctr"/>
              <a:endParaRPr/>
            </a:p>
          </p:txBody>
        </p:sp>
        <p:sp>
          <p:nvSpPr>
            <p:cNvPr id="160" name="Freeform 160"/>
            <p:cNvSpPr/>
            <p:nvPr/>
          </p:nvSpPr>
          <p:spPr>
            <a:xfrm>
              <a:off x="5556785" y="3048243"/>
              <a:ext cx="1004468" cy="203358"/>
            </a:xfrm>
            <a:custGeom>
              <a:avLst/>
              <a:gdLst/>
              <a:ahLst/>
              <a:cxnLst/>
              <a:rect l="l" t="t" r="r" b="b"/>
              <a:pathLst>
                <a:path w="2628" h="504">
                  <a:moveTo>
                    <a:pt x="28" y="29"/>
                  </a:moveTo>
                  <a:cubicBezTo>
                    <a:pt x="28" y="57"/>
                    <a:pt x="28" y="57"/>
                    <a:pt x="28" y="57"/>
                  </a:cubicBezTo>
                  <a:cubicBezTo>
                    <a:pt x="2572" y="57"/>
                    <a:pt x="2572" y="57"/>
                    <a:pt x="2572" y="57"/>
                  </a:cubicBezTo>
                  <a:cubicBezTo>
                    <a:pt x="2572" y="447"/>
                    <a:pt x="2572" y="447"/>
                    <a:pt x="2572" y="447"/>
                  </a:cubicBezTo>
                  <a:cubicBezTo>
                    <a:pt x="57" y="447"/>
                    <a:pt x="57" y="447"/>
                    <a:pt x="57" y="447"/>
                  </a:cubicBezTo>
                  <a:cubicBezTo>
                    <a:pt x="57" y="29"/>
                    <a:pt x="57" y="29"/>
                    <a:pt x="57" y="29"/>
                  </a:cubicBezTo>
                  <a:cubicBezTo>
                    <a:pt x="28" y="29"/>
                    <a:pt x="28" y="29"/>
                    <a:pt x="28" y="29"/>
                  </a:cubicBezTo>
                  <a:cubicBezTo>
                    <a:pt x="28" y="57"/>
                    <a:pt x="28" y="57"/>
                    <a:pt x="28" y="57"/>
                  </a:cubicBezTo>
                  <a:cubicBezTo>
                    <a:pt x="28" y="29"/>
                    <a:pt x="28" y="29"/>
                    <a:pt x="28" y="29"/>
                  </a:cubicBezTo>
                  <a:cubicBezTo>
                    <a:pt x="0" y="29"/>
                    <a:pt x="0" y="29"/>
                    <a:pt x="0" y="29"/>
                  </a:cubicBezTo>
                  <a:cubicBezTo>
                    <a:pt x="0" y="476"/>
                    <a:pt x="0" y="476"/>
                    <a:pt x="0" y="476"/>
                  </a:cubicBezTo>
                  <a:cubicBezTo>
                    <a:pt x="0" y="483"/>
                    <a:pt x="3" y="490"/>
                    <a:pt x="8" y="496"/>
                  </a:cubicBezTo>
                  <a:cubicBezTo>
                    <a:pt x="14" y="501"/>
                    <a:pt x="21" y="504"/>
                    <a:pt x="28" y="504"/>
                  </a:cubicBezTo>
                  <a:cubicBezTo>
                    <a:pt x="2600" y="504"/>
                    <a:pt x="2600" y="504"/>
                    <a:pt x="2600" y="504"/>
                  </a:cubicBezTo>
                  <a:cubicBezTo>
                    <a:pt x="2608" y="504"/>
                    <a:pt x="2615" y="501"/>
                    <a:pt x="2620" y="496"/>
                  </a:cubicBezTo>
                  <a:cubicBezTo>
                    <a:pt x="2625" y="490"/>
                    <a:pt x="2628" y="483"/>
                    <a:pt x="2628" y="476"/>
                  </a:cubicBezTo>
                  <a:cubicBezTo>
                    <a:pt x="2628" y="29"/>
                    <a:pt x="2628" y="29"/>
                    <a:pt x="2628" y="29"/>
                  </a:cubicBezTo>
                  <a:cubicBezTo>
                    <a:pt x="2628" y="21"/>
                    <a:pt x="2625" y="14"/>
                    <a:pt x="2620" y="9"/>
                  </a:cubicBezTo>
                  <a:cubicBezTo>
                    <a:pt x="2615" y="3"/>
                    <a:pt x="2608" y="0"/>
                    <a:pt x="2600" y="0"/>
                  </a:cubicBezTo>
                  <a:cubicBezTo>
                    <a:pt x="28" y="0"/>
                    <a:pt x="28" y="0"/>
                    <a:pt x="28" y="0"/>
                  </a:cubicBezTo>
                  <a:cubicBezTo>
                    <a:pt x="21" y="0"/>
                    <a:pt x="14" y="3"/>
                    <a:pt x="8" y="9"/>
                  </a:cubicBezTo>
                  <a:cubicBezTo>
                    <a:pt x="3" y="14"/>
                    <a:pt x="0" y="21"/>
                    <a:pt x="0" y="29"/>
                  </a:cubicBezTo>
                  <a:lnTo>
                    <a:pt x="28" y="29"/>
                  </a:lnTo>
                  <a:close/>
                </a:path>
              </a:pathLst>
            </a:custGeom>
            <a:solidFill>
              <a:srgbClr val="5E6060"/>
            </a:solidFill>
          </p:spPr>
          <p:txBody>
            <a:bodyPr vert="horz" lIns="91440" tIns="45720" rIns="91440" bIns="45720" anchor="ctr">
              <a:normAutofit fontScale="40000" lnSpcReduction="20000"/>
            </a:bodyPr>
            <a:lstStyle/>
            <a:p>
              <a:pPr marL="0" algn="ctr"/>
              <a:endParaRPr/>
            </a:p>
          </p:txBody>
        </p:sp>
        <p:sp>
          <p:nvSpPr>
            <p:cNvPr id="161" name="AutoShape 161"/>
            <p:cNvSpPr/>
            <p:nvPr/>
          </p:nvSpPr>
          <p:spPr>
            <a:xfrm>
              <a:off x="6636981" y="3059754"/>
              <a:ext cx="982659" cy="180337"/>
            </a:xfrm>
            <a:prstGeom prst="rect">
              <a:avLst/>
            </a:prstGeom>
            <a:solidFill>
              <a:srgbClr val="ECECEC"/>
            </a:solidFill>
          </p:spPr>
          <p:txBody>
            <a:bodyPr vert="horz" lIns="91440" tIns="45720" rIns="91440" bIns="45720" anchor="ctr">
              <a:normAutofit fontScale="40000" lnSpcReduction="20000"/>
            </a:bodyPr>
            <a:lstStyle/>
            <a:p>
              <a:pPr marL="0" algn="ctr"/>
              <a:endParaRPr/>
            </a:p>
          </p:txBody>
        </p:sp>
        <p:sp>
          <p:nvSpPr>
            <p:cNvPr id="162" name="Freeform 162"/>
            <p:cNvSpPr/>
            <p:nvPr/>
          </p:nvSpPr>
          <p:spPr>
            <a:xfrm>
              <a:off x="6626077" y="3048243"/>
              <a:ext cx="1003863" cy="203358"/>
            </a:xfrm>
            <a:custGeom>
              <a:avLst/>
              <a:gdLst/>
              <a:ahLst/>
              <a:cxnLst/>
              <a:rect l="l" t="t" r="r" b="b"/>
              <a:pathLst>
                <a:path w="2628" h="504">
                  <a:moveTo>
                    <a:pt x="28" y="29"/>
                  </a:moveTo>
                  <a:cubicBezTo>
                    <a:pt x="28" y="57"/>
                    <a:pt x="28" y="57"/>
                    <a:pt x="28" y="57"/>
                  </a:cubicBezTo>
                  <a:cubicBezTo>
                    <a:pt x="2571" y="57"/>
                    <a:pt x="2571" y="57"/>
                    <a:pt x="2571" y="57"/>
                  </a:cubicBezTo>
                  <a:cubicBezTo>
                    <a:pt x="2571" y="447"/>
                    <a:pt x="2571" y="447"/>
                    <a:pt x="2571" y="447"/>
                  </a:cubicBezTo>
                  <a:cubicBezTo>
                    <a:pt x="56" y="447"/>
                    <a:pt x="56" y="447"/>
                    <a:pt x="56" y="447"/>
                  </a:cubicBezTo>
                  <a:cubicBezTo>
                    <a:pt x="56" y="29"/>
                    <a:pt x="56" y="29"/>
                    <a:pt x="56" y="29"/>
                  </a:cubicBezTo>
                  <a:cubicBezTo>
                    <a:pt x="28" y="29"/>
                    <a:pt x="28" y="29"/>
                    <a:pt x="28" y="29"/>
                  </a:cubicBezTo>
                  <a:cubicBezTo>
                    <a:pt x="28" y="57"/>
                    <a:pt x="28" y="57"/>
                    <a:pt x="28" y="57"/>
                  </a:cubicBezTo>
                  <a:cubicBezTo>
                    <a:pt x="28" y="29"/>
                    <a:pt x="28" y="29"/>
                    <a:pt x="28" y="29"/>
                  </a:cubicBezTo>
                  <a:cubicBezTo>
                    <a:pt x="0" y="29"/>
                    <a:pt x="0" y="29"/>
                    <a:pt x="0" y="29"/>
                  </a:cubicBezTo>
                  <a:cubicBezTo>
                    <a:pt x="0" y="476"/>
                    <a:pt x="0" y="476"/>
                    <a:pt x="0" y="476"/>
                  </a:cubicBezTo>
                  <a:cubicBezTo>
                    <a:pt x="0" y="483"/>
                    <a:pt x="3" y="490"/>
                    <a:pt x="8" y="496"/>
                  </a:cubicBezTo>
                  <a:cubicBezTo>
                    <a:pt x="13" y="501"/>
                    <a:pt x="21" y="504"/>
                    <a:pt x="28" y="504"/>
                  </a:cubicBezTo>
                  <a:cubicBezTo>
                    <a:pt x="2600" y="504"/>
                    <a:pt x="2600" y="504"/>
                    <a:pt x="2600" y="504"/>
                  </a:cubicBezTo>
                  <a:cubicBezTo>
                    <a:pt x="2607" y="504"/>
                    <a:pt x="2614" y="501"/>
                    <a:pt x="2620" y="496"/>
                  </a:cubicBezTo>
                  <a:cubicBezTo>
                    <a:pt x="2625" y="490"/>
                    <a:pt x="2628" y="483"/>
                    <a:pt x="2628" y="476"/>
                  </a:cubicBezTo>
                  <a:cubicBezTo>
                    <a:pt x="2628" y="29"/>
                    <a:pt x="2628" y="29"/>
                    <a:pt x="2628" y="29"/>
                  </a:cubicBezTo>
                  <a:cubicBezTo>
                    <a:pt x="2628" y="21"/>
                    <a:pt x="2625" y="14"/>
                    <a:pt x="2620" y="9"/>
                  </a:cubicBezTo>
                  <a:cubicBezTo>
                    <a:pt x="2614" y="3"/>
                    <a:pt x="2607" y="0"/>
                    <a:pt x="2600" y="0"/>
                  </a:cubicBezTo>
                  <a:cubicBezTo>
                    <a:pt x="28" y="0"/>
                    <a:pt x="28" y="0"/>
                    <a:pt x="28" y="0"/>
                  </a:cubicBezTo>
                  <a:cubicBezTo>
                    <a:pt x="21" y="0"/>
                    <a:pt x="13" y="3"/>
                    <a:pt x="8" y="9"/>
                  </a:cubicBezTo>
                  <a:cubicBezTo>
                    <a:pt x="3" y="14"/>
                    <a:pt x="0" y="21"/>
                    <a:pt x="0" y="29"/>
                  </a:cubicBezTo>
                  <a:lnTo>
                    <a:pt x="28" y="29"/>
                  </a:lnTo>
                  <a:close/>
                </a:path>
              </a:pathLst>
            </a:custGeom>
            <a:solidFill>
              <a:srgbClr val="5E6060"/>
            </a:solidFill>
          </p:spPr>
          <p:txBody>
            <a:bodyPr vert="horz" lIns="91440" tIns="45720" rIns="91440" bIns="45720" anchor="ctr">
              <a:normAutofit fontScale="40000" lnSpcReduction="20000"/>
            </a:bodyPr>
            <a:lstStyle/>
            <a:p>
              <a:pPr marL="0" algn="ctr"/>
              <a:endParaRPr/>
            </a:p>
          </p:txBody>
        </p:sp>
        <p:sp>
          <p:nvSpPr>
            <p:cNvPr id="163" name="Freeform 163"/>
            <p:cNvSpPr/>
            <p:nvPr/>
          </p:nvSpPr>
          <p:spPr>
            <a:xfrm>
              <a:off x="4944290" y="3096845"/>
              <a:ext cx="92086" cy="97842"/>
            </a:xfrm>
            <a:custGeom>
              <a:avLst/>
              <a:gdLst/>
              <a:ahLst/>
              <a:cxnLst/>
              <a:rect l="l" t="t" r="r" b="b"/>
              <a:pathLst>
                <a:path w="242" h="242">
                  <a:moveTo>
                    <a:pt x="222" y="121"/>
                  </a:moveTo>
                  <a:cubicBezTo>
                    <a:pt x="202" y="121"/>
                    <a:pt x="202" y="121"/>
                    <a:pt x="202" y="121"/>
                  </a:cubicBezTo>
                  <a:cubicBezTo>
                    <a:pt x="202" y="143"/>
                    <a:pt x="193" y="164"/>
                    <a:pt x="178" y="178"/>
                  </a:cubicBezTo>
                  <a:cubicBezTo>
                    <a:pt x="163" y="193"/>
                    <a:pt x="143" y="202"/>
                    <a:pt x="121" y="202"/>
                  </a:cubicBezTo>
                  <a:cubicBezTo>
                    <a:pt x="98" y="202"/>
                    <a:pt x="78" y="193"/>
                    <a:pt x="63" y="178"/>
                  </a:cubicBezTo>
                  <a:cubicBezTo>
                    <a:pt x="48" y="164"/>
                    <a:pt x="39" y="143"/>
                    <a:pt x="39" y="121"/>
                  </a:cubicBezTo>
                  <a:cubicBezTo>
                    <a:pt x="39" y="98"/>
                    <a:pt x="48" y="78"/>
                    <a:pt x="63" y="63"/>
                  </a:cubicBezTo>
                  <a:cubicBezTo>
                    <a:pt x="78" y="49"/>
                    <a:pt x="98" y="40"/>
                    <a:pt x="121" y="40"/>
                  </a:cubicBezTo>
                  <a:cubicBezTo>
                    <a:pt x="143" y="40"/>
                    <a:pt x="163" y="49"/>
                    <a:pt x="178" y="63"/>
                  </a:cubicBezTo>
                  <a:cubicBezTo>
                    <a:pt x="193" y="78"/>
                    <a:pt x="202" y="98"/>
                    <a:pt x="202" y="121"/>
                  </a:cubicBezTo>
                  <a:cubicBezTo>
                    <a:pt x="222" y="121"/>
                    <a:pt x="222" y="121"/>
                    <a:pt x="222" y="121"/>
                  </a:cubicBezTo>
                  <a:cubicBezTo>
                    <a:pt x="241" y="121"/>
                    <a:pt x="241" y="121"/>
                    <a:pt x="241" y="121"/>
                  </a:cubicBezTo>
                  <a:cubicBezTo>
                    <a:pt x="242" y="88"/>
                    <a:pt x="228" y="57"/>
                    <a:pt x="206" y="35"/>
                  </a:cubicBezTo>
                  <a:cubicBezTo>
                    <a:pt x="184" y="14"/>
                    <a:pt x="154" y="0"/>
                    <a:pt x="121" y="0"/>
                  </a:cubicBezTo>
                  <a:cubicBezTo>
                    <a:pt x="87" y="0"/>
                    <a:pt x="57" y="14"/>
                    <a:pt x="35" y="35"/>
                  </a:cubicBezTo>
                  <a:cubicBezTo>
                    <a:pt x="13" y="57"/>
                    <a:pt x="0" y="88"/>
                    <a:pt x="0" y="121"/>
                  </a:cubicBezTo>
                  <a:cubicBezTo>
                    <a:pt x="0" y="154"/>
                    <a:pt x="13" y="185"/>
                    <a:pt x="35" y="206"/>
                  </a:cubicBezTo>
                  <a:cubicBezTo>
                    <a:pt x="57" y="228"/>
                    <a:pt x="87" y="242"/>
                    <a:pt x="121" y="242"/>
                  </a:cubicBezTo>
                  <a:cubicBezTo>
                    <a:pt x="154" y="242"/>
                    <a:pt x="184" y="228"/>
                    <a:pt x="206" y="206"/>
                  </a:cubicBezTo>
                  <a:cubicBezTo>
                    <a:pt x="228" y="185"/>
                    <a:pt x="242" y="154"/>
                    <a:pt x="241" y="121"/>
                  </a:cubicBezTo>
                  <a:lnTo>
                    <a:pt x="222" y="121"/>
                  </a:lnTo>
                  <a:close/>
                </a:path>
              </a:pathLst>
            </a:custGeom>
            <a:solidFill>
              <a:srgbClr val="5E6060"/>
            </a:solidFill>
          </p:spPr>
          <p:txBody>
            <a:bodyPr vert="horz" lIns="91440" tIns="45720" rIns="91440" bIns="45720" anchor="ctr">
              <a:normAutofit fontScale="25000" lnSpcReduction="20000"/>
            </a:bodyPr>
            <a:lstStyle/>
            <a:p>
              <a:pPr marL="0" algn="ctr"/>
              <a:endParaRPr/>
            </a:p>
          </p:txBody>
        </p:sp>
        <p:sp>
          <p:nvSpPr>
            <p:cNvPr id="164" name="Freeform 164"/>
            <p:cNvSpPr/>
            <p:nvPr/>
          </p:nvSpPr>
          <p:spPr>
            <a:xfrm>
              <a:off x="6029333" y="3096845"/>
              <a:ext cx="92693" cy="97842"/>
            </a:xfrm>
            <a:custGeom>
              <a:avLst/>
              <a:gdLst/>
              <a:ahLst/>
              <a:cxnLst/>
              <a:rect l="l" t="t" r="r" b="b"/>
              <a:pathLst>
                <a:path w="242" h="242">
                  <a:moveTo>
                    <a:pt x="222" y="121"/>
                  </a:moveTo>
                  <a:cubicBezTo>
                    <a:pt x="202" y="121"/>
                    <a:pt x="202" y="121"/>
                    <a:pt x="202" y="121"/>
                  </a:cubicBezTo>
                  <a:cubicBezTo>
                    <a:pt x="202" y="143"/>
                    <a:pt x="193" y="164"/>
                    <a:pt x="178" y="178"/>
                  </a:cubicBezTo>
                  <a:cubicBezTo>
                    <a:pt x="164" y="193"/>
                    <a:pt x="143" y="202"/>
                    <a:pt x="121" y="202"/>
                  </a:cubicBezTo>
                  <a:cubicBezTo>
                    <a:pt x="98" y="202"/>
                    <a:pt x="78" y="193"/>
                    <a:pt x="63" y="178"/>
                  </a:cubicBezTo>
                  <a:cubicBezTo>
                    <a:pt x="49" y="164"/>
                    <a:pt x="40" y="143"/>
                    <a:pt x="40" y="121"/>
                  </a:cubicBezTo>
                  <a:cubicBezTo>
                    <a:pt x="40" y="98"/>
                    <a:pt x="49" y="78"/>
                    <a:pt x="63" y="63"/>
                  </a:cubicBezTo>
                  <a:cubicBezTo>
                    <a:pt x="78" y="49"/>
                    <a:pt x="98" y="40"/>
                    <a:pt x="121" y="40"/>
                  </a:cubicBezTo>
                  <a:cubicBezTo>
                    <a:pt x="143" y="40"/>
                    <a:pt x="164" y="49"/>
                    <a:pt x="178" y="63"/>
                  </a:cubicBezTo>
                  <a:cubicBezTo>
                    <a:pt x="193" y="78"/>
                    <a:pt x="202" y="98"/>
                    <a:pt x="202" y="121"/>
                  </a:cubicBezTo>
                  <a:cubicBezTo>
                    <a:pt x="222" y="121"/>
                    <a:pt x="222" y="121"/>
                    <a:pt x="222" y="121"/>
                  </a:cubicBezTo>
                  <a:cubicBezTo>
                    <a:pt x="242" y="121"/>
                    <a:pt x="242" y="121"/>
                    <a:pt x="242" y="121"/>
                  </a:cubicBezTo>
                  <a:cubicBezTo>
                    <a:pt x="242" y="88"/>
                    <a:pt x="228" y="57"/>
                    <a:pt x="206" y="35"/>
                  </a:cubicBezTo>
                  <a:cubicBezTo>
                    <a:pt x="185" y="14"/>
                    <a:pt x="154" y="0"/>
                    <a:pt x="121" y="0"/>
                  </a:cubicBezTo>
                  <a:cubicBezTo>
                    <a:pt x="88" y="0"/>
                    <a:pt x="57" y="14"/>
                    <a:pt x="35" y="35"/>
                  </a:cubicBezTo>
                  <a:cubicBezTo>
                    <a:pt x="14" y="57"/>
                    <a:pt x="0" y="88"/>
                    <a:pt x="0" y="121"/>
                  </a:cubicBezTo>
                  <a:cubicBezTo>
                    <a:pt x="0" y="154"/>
                    <a:pt x="14" y="185"/>
                    <a:pt x="35" y="206"/>
                  </a:cubicBezTo>
                  <a:cubicBezTo>
                    <a:pt x="57" y="228"/>
                    <a:pt x="88" y="242"/>
                    <a:pt x="121" y="242"/>
                  </a:cubicBezTo>
                  <a:cubicBezTo>
                    <a:pt x="154" y="242"/>
                    <a:pt x="185" y="228"/>
                    <a:pt x="206" y="206"/>
                  </a:cubicBezTo>
                  <a:cubicBezTo>
                    <a:pt x="228" y="185"/>
                    <a:pt x="242" y="154"/>
                    <a:pt x="242" y="121"/>
                  </a:cubicBezTo>
                  <a:lnTo>
                    <a:pt x="222" y="121"/>
                  </a:lnTo>
                  <a:close/>
                </a:path>
              </a:pathLst>
            </a:custGeom>
            <a:solidFill>
              <a:srgbClr val="5E6060"/>
            </a:solidFill>
          </p:spPr>
          <p:txBody>
            <a:bodyPr vert="horz" lIns="91440" tIns="45720" rIns="91440" bIns="45720" anchor="ctr">
              <a:normAutofit fontScale="25000" lnSpcReduction="20000"/>
            </a:bodyPr>
            <a:lstStyle/>
            <a:p>
              <a:pPr marL="0" algn="ctr"/>
              <a:endParaRPr/>
            </a:p>
          </p:txBody>
        </p:sp>
        <p:sp>
          <p:nvSpPr>
            <p:cNvPr id="165" name="Freeform 165"/>
            <p:cNvSpPr/>
            <p:nvPr/>
          </p:nvSpPr>
          <p:spPr>
            <a:xfrm>
              <a:off x="7091961" y="3096845"/>
              <a:ext cx="92693" cy="97842"/>
            </a:xfrm>
            <a:custGeom>
              <a:avLst/>
              <a:gdLst/>
              <a:ahLst/>
              <a:cxnLst/>
              <a:rect l="l" t="t" r="r" b="b"/>
              <a:pathLst>
                <a:path w="242" h="242">
                  <a:moveTo>
                    <a:pt x="222" y="121"/>
                  </a:moveTo>
                  <a:cubicBezTo>
                    <a:pt x="202" y="121"/>
                    <a:pt x="202" y="121"/>
                    <a:pt x="202" y="121"/>
                  </a:cubicBezTo>
                  <a:cubicBezTo>
                    <a:pt x="202" y="143"/>
                    <a:pt x="193" y="164"/>
                    <a:pt x="178" y="178"/>
                  </a:cubicBezTo>
                  <a:cubicBezTo>
                    <a:pt x="164" y="193"/>
                    <a:pt x="143" y="202"/>
                    <a:pt x="121" y="202"/>
                  </a:cubicBezTo>
                  <a:cubicBezTo>
                    <a:pt x="98" y="202"/>
                    <a:pt x="78" y="193"/>
                    <a:pt x="63" y="178"/>
                  </a:cubicBezTo>
                  <a:cubicBezTo>
                    <a:pt x="49" y="164"/>
                    <a:pt x="39" y="143"/>
                    <a:pt x="39" y="121"/>
                  </a:cubicBezTo>
                  <a:cubicBezTo>
                    <a:pt x="39" y="98"/>
                    <a:pt x="49" y="78"/>
                    <a:pt x="63" y="63"/>
                  </a:cubicBezTo>
                  <a:cubicBezTo>
                    <a:pt x="78" y="49"/>
                    <a:pt x="98" y="40"/>
                    <a:pt x="121" y="40"/>
                  </a:cubicBezTo>
                  <a:cubicBezTo>
                    <a:pt x="143" y="40"/>
                    <a:pt x="164" y="49"/>
                    <a:pt x="178" y="63"/>
                  </a:cubicBezTo>
                  <a:cubicBezTo>
                    <a:pt x="193" y="78"/>
                    <a:pt x="202" y="98"/>
                    <a:pt x="202" y="121"/>
                  </a:cubicBezTo>
                  <a:cubicBezTo>
                    <a:pt x="222" y="121"/>
                    <a:pt x="222" y="121"/>
                    <a:pt x="222" y="121"/>
                  </a:cubicBezTo>
                  <a:cubicBezTo>
                    <a:pt x="242" y="121"/>
                    <a:pt x="242" y="121"/>
                    <a:pt x="242" y="121"/>
                  </a:cubicBezTo>
                  <a:cubicBezTo>
                    <a:pt x="242" y="88"/>
                    <a:pt x="228" y="57"/>
                    <a:pt x="206" y="35"/>
                  </a:cubicBezTo>
                  <a:cubicBezTo>
                    <a:pt x="184" y="14"/>
                    <a:pt x="154" y="0"/>
                    <a:pt x="121" y="0"/>
                  </a:cubicBezTo>
                  <a:cubicBezTo>
                    <a:pt x="87" y="0"/>
                    <a:pt x="57" y="14"/>
                    <a:pt x="35" y="35"/>
                  </a:cubicBezTo>
                  <a:cubicBezTo>
                    <a:pt x="13" y="57"/>
                    <a:pt x="0" y="88"/>
                    <a:pt x="0" y="121"/>
                  </a:cubicBezTo>
                  <a:cubicBezTo>
                    <a:pt x="0" y="154"/>
                    <a:pt x="13" y="185"/>
                    <a:pt x="35" y="206"/>
                  </a:cubicBezTo>
                  <a:cubicBezTo>
                    <a:pt x="57" y="228"/>
                    <a:pt x="87" y="242"/>
                    <a:pt x="121" y="242"/>
                  </a:cubicBezTo>
                  <a:cubicBezTo>
                    <a:pt x="154" y="242"/>
                    <a:pt x="184" y="228"/>
                    <a:pt x="206" y="206"/>
                  </a:cubicBezTo>
                  <a:cubicBezTo>
                    <a:pt x="228" y="185"/>
                    <a:pt x="242" y="154"/>
                    <a:pt x="242" y="121"/>
                  </a:cubicBezTo>
                  <a:lnTo>
                    <a:pt x="222" y="121"/>
                  </a:lnTo>
                  <a:close/>
                </a:path>
              </a:pathLst>
            </a:custGeom>
            <a:solidFill>
              <a:srgbClr val="5E6060"/>
            </a:solidFill>
          </p:spPr>
          <p:txBody>
            <a:bodyPr vert="horz" lIns="91440" tIns="45720" rIns="91440" bIns="45720" anchor="ctr">
              <a:normAutofit fontScale="25000" lnSpcReduction="20000"/>
            </a:bodyPr>
            <a:lstStyle/>
            <a:p>
              <a:pPr marL="0" algn="ctr"/>
              <a:endParaRPr/>
            </a:p>
          </p:txBody>
        </p:sp>
        <p:sp>
          <p:nvSpPr>
            <p:cNvPr id="166" name="AutoShape 166"/>
            <p:cNvSpPr/>
            <p:nvPr/>
          </p:nvSpPr>
          <p:spPr>
            <a:xfrm>
              <a:off x="4635316" y="2792446"/>
              <a:ext cx="7269" cy="28138"/>
            </a:xfrm>
            <a:prstGeom prst="rect">
              <a:avLst/>
            </a:prstGeom>
            <a:solidFill>
              <a:srgbClr val="5E6060"/>
            </a:solidFill>
          </p:spPr>
          <p:txBody>
            <a:bodyPr vert="horz" lIns="91440" tIns="45720" rIns="91440" bIns="45720" anchor="ctr">
              <a:normAutofit fontScale="25000" lnSpcReduction="20000"/>
            </a:bodyPr>
            <a:lstStyle/>
            <a:p>
              <a:pPr marL="0" algn="ctr"/>
              <a:endParaRPr/>
            </a:p>
          </p:txBody>
        </p:sp>
        <p:sp>
          <p:nvSpPr>
            <p:cNvPr id="167" name="Freeform 167"/>
            <p:cNvSpPr/>
            <p:nvPr/>
          </p:nvSpPr>
          <p:spPr>
            <a:xfrm>
              <a:off x="4635316" y="2792446"/>
              <a:ext cx="7269" cy="28138"/>
            </a:xfrm>
            <a:custGeom>
              <a:avLst/>
              <a:gdLst/>
              <a:ahLst/>
              <a:cxnLst/>
              <a:rect l="l" t="t" r="r" b="b"/>
              <a:pathLst>
                <a:path w="12" h="44">
                  <a:moveTo>
                    <a:pt x="0" y="0"/>
                  </a:moveTo>
                  <a:lnTo>
                    <a:pt x="0" y="44"/>
                  </a:lnTo>
                  <a:lnTo>
                    <a:pt x="12" y="44"/>
                  </a:lnTo>
                  <a:lnTo>
                    <a:pt x="12" y="0"/>
                  </a:lnTo>
                </a:path>
              </a:pathLst>
            </a:custGeom>
            <a:noFill/>
          </p:spPr>
          <p:txBody>
            <a:bodyPr vert="horz" lIns="91440" tIns="45720" rIns="91440" bIns="45720" anchor="ctr">
              <a:normAutofit fontScale="25000" lnSpcReduction="20000"/>
            </a:bodyPr>
            <a:lstStyle/>
            <a:p>
              <a:pPr marL="0" algn="ctr"/>
              <a:endParaRPr/>
            </a:p>
          </p:txBody>
        </p:sp>
        <p:sp>
          <p:nvSpPr>
            <p:cNvPr id="168" name="AutoShape 168"/>
            <p:cNvSpPr/>
            <p:nvPr/>
          </p:nvSpPr>
          <p:spPr>
            <a:xfrm>
              <a:off x="4649250" y="2792446"/>
              <a:ext cx="7269" cy="28138"/>
            </a:xfrm>
            <a:prstGeom prst="rect">
              <a:avLst/>
            </a:prstGeom>
            <a:solidFill>
              <a:srgbClr val="5E6060"/>
            </a:solidFill>
          </p:spPr>
          <p:txBody>
            <a:bodyPr vert="horz" lIns="91440" tIns="45720" rIns="91440" bIns="45720" anchor="ctr">
              <a:normAutofit fontScale="25000" lnSpcReduction="20000"/>
            </a:bodyPr>
            <a:lstStyle/>
            <a:p>
              <a:pPr marL="0" algn="ctr"/>
              <a:endParaRPr/>
            </a:p>
          </p:txBody>
        </p:sp>
        <p:sp>
          <p:nvSpPr>
            <p:cNvPr id="169" name="Freeform 169"/>
            <p:cNvSpPr/>
            <p:nvPr/>
          </p:nvSpPr>
          <p:spPr>
            <a:xfrm>
              <a:off x="4649250" y="2792446"/>
              <a:ext cx="7269" cy="28138"/>
            </a:xfrm>
            <a:custGeom>
              <a:avLst/>
              <a:gdLst/>
              <a:ahLst/>
              <a:cxnLst/>
              <a:rect l="l" t="t" r="r" b="b"/>
              <a:pathLst>
                <a:path w="12" h="44">
                  <a:moveTo>
                    <a:pt x="0" y="0"/>
                  </a:moveTo>
                  <a:lnTo>
                    <a:pt x="0" y="44"/>
                  </a:lnTo>
                  <a:lnTo>
                    <a:pt x="12" y="44"/>
                  </a:lnTo>
                  <a:lnTo>
                    <a:pt x="12" y="0"/>
                  </a:lnTo>
                </a:path>
              </a:pathLst>
            </a:custGeom>
            <a:noFill/>
          </p:spPr>
          <p:txBody>
            <a:bodyPr vert="horz" lIns="91440" tIns="45720" rIns="91440" bIns="45720" anchor="ctr">
              <a:normAutofit fontScale="25000" lnSpcReduction="20000"/>
            </a:bodyPr>
            <a:lstStyle/>
            <a:p>
              <a:pPr marL="0" algn="ctr"/>
              <a:endParaRPr/>
            </a:p>
          </p:txBody>
        </p:sp>
        <p:sp>
          <p:nvSpPr>
            <p:cNvPr id="170" name="AutoShape 170"/>
            <p:cNvSpPr/>
            <p:nvPr/>
          </p:nvSpPr>
          <p:spPr>
            <a:xfrm>
              <a:off x="6389197" y="2577577"/>
              <a:ext cx="201741" cy="212951"/>
            </a:xfrm>
            <a:prstGeom prst="rect">
              <a:avLst/>
            </a:prstGeom>
            <a:solidFill>
              <a:srgbClr val="F9F9F9"/>
            </a:solidFill>
          </p:spPr>
          <p:txBody>
            <a:bodyPr vert="horz" lIns="91440" tIns="45720" rIns="91440" bIns="45720" anchor="ctr">
              <a:normAutofit fontScale="47500" lnSpcReduction="20000"/>
            </a:bodyPr>
            <a:lstStyle/>
            <a:p>
              <a:pPr marL="0" algn="ctr"/>
              <a:endParaRPr/>
            </a:p>
          </p:txBody>
        </p:sp>
        <p:sp>
          <p:nvSpPr>
            <p:cNvPr id="171" name="Freeform 171"/>
            <p:cNvSpPr/>
            <p:nvPr/>
          </p:nvSpPr>
          <p:spPr>
            <a:xfrm>
              <a:off x="6382532" y="2569903"/>
              <a:ext cx="215676" cy="228299"/>
            </a:xfrm>
            <a:custGeom>
              <a:avLst/>
              <a:gdLst/>
              <a:ahLst/>
              <a:cxnLst/>
              <a:rect l="l" t="t" r="r" b="b"/>
              <a:pathLst>
                <a:path w="356" h="357">
                  <a:moveTo>
                    <a:pt x="344" y="345"/>
                  </a:moveTo>
                  <a:lnTo>
                    <a:pt x="344" y="333"/>
                  </a:lnTo>
                  <a:lnTo>
                    <a:pt x="23" y="333"/>
                  </a:lnTo>
                  <a:lnTo>
                    <a:pt x="23" y="24"/>
                  </a:lnTo>
                  <a:lnTo>
                    <a:pt x="333" y="24"/>
                  </a:lnTo>
                  <a:lnTo>
                    <a:pt x="333" y="345"/>
                  </a:lnTo>
                  <a:lnTo>
                    <a:pt x="344" y="345"/>
                  </a:lnTo>
                  <a:lnTo>
                    <a:pt x="344" y="333"/>
                  </a:lnTo>
                  <a:lnTo>
                    <a:pt x="344" y="345"/>
                  </a:lnTo>
                  <a:lnTo>
                    <a:pt x="356" y="345"/>
                  </a:lnTo>
                  <a:lnTo>
                    <a:pt x="356" y="0"/>
                  </a:lnTo>
                  <a:lnTo>
                    <a:pt x="0" y="0"/>
                  </a:lnTo>
                  <a:lnTo>
                    <a:pt x="0" y="357"/>
                  </a:lnTo>
                  <a:lnTo>
                    <a:pt x="356" y="357"/>
                  </a:lnTo>
                  <a:lnTo>
                    <a:pt x="356" y="345"/>
                  </a:lnTo>
                  <a:lnTo>
                    <a:pt x="344" y="345"/>
                  </a:lnTo>
                  <a:close/>
                </a:path>
              </a:pathLst>
            </a:custGeom>
            <a:solidFill>
              <a:srgbClr val="5E6060"/>
            </a:solidFill>
          </p:spPr>
          <p:txBody>
            <a:bodyPr vert="horz" lIns="91440" tIns="45720" rIns="91440" bIns="45720" anchor="ctr">
              <a:normAutofit fontScale="55000" lnSpcReduction="20000"/>
            </a:bodyPr>
            <a:lstStyle/>
            <a:p>
              <a:pPr marL="0" algn="ctr"/>
              <a:endParaRPr/>
            </a:p>
          </p:txBody>
        </p:sp>
        <p:sp>
          <p:nvSpPr>
            <p:cNvPr id="172" name="AutoShape 172"/>
            <p:cNvSpPr/>
            <p:nvPr/>
          </p:nvSpPr>
          <p:spPr>
            <a:xfrm>
              <a:off x="6620017" y="2577577"/>
              <a:ext cx="201741" cy="161152"/>
            </a:xfrm>
            <a:prstGeom prst="rect">
              <a:avLst/>
            </a:prstGeom>
            <a:solidFill>
              <a:srgbClr val="F9F9F9"/>
            </a:solidFill>
          </p:spPr>
          <p:txBody>
            <a:bodyPr vert="horz" lIns="91440" tIns="45720" rIns="91440" bIns="45720" anchor="ctr">
              <a:normAutofit fontScale="25000" lnSpcReduction="20000"/>
            </a:bodyPr>
            <a:lstStyle/>
            <a:p>
              <a:pPr marL="0" algn="ctr"/>
              <a:endParaRPr/>
            </a:p>
          </p:txBody>
        </p:sp>
        <p:sp>
          <p:nvSpPr>
            <p:cNvPr id="173" name="Freeform 173"/>
            <p:cNvSpPr/>
            <p:nvPr/>
          </p:nvSpPr>
          <p:spPr>
            <a:xfrm>
              <a:off x="6613959" y="2571182"/>
              <a:ext cx="214464" cy="173941"/>
            </a:xfrm>
            <a:custGeom>
              <a:avLst/>
              <a:gdLst/>
              <a:ahLst/>
              <a:cxnLst/>
              <a:rect l="l" t="t" r="r" b="b"/>
              <a:pathLst>
                <a:path w="354" h="272">
                  <a:moveTo>
                    <a:pt x="343" y="262"/>
                  </a:moveTo>
                  <a:lnTo>
                    <a:pt x="343" y="252"/>
                  </a:lnTo>
                  <a:lnTo>
                    <a:pt x="21" y="252"/>
                  </a:lnTo>
                  <a:lnTo>
                    <a:pt x="21" y="20"/>
                  </a:lnTo>
                  <a:lnTo>
                    <a:pt x="333" y="20"/>
                  </a:lnTo>
                  <a:lnTo>
                    <a:pt x="333" y="262"/>
                  </a:lnTo>
                  <a:lnTo>
                    <a:pt x="343" y="262"/>
                  </a:lnTo>
                  <a:lnTo>
                    <a:pt x="343" y="252"/>
                  </a:lnTo>
                  <a:lnTo>
                    <a:pt x="343" y="262"/>
                  </a:lnTo>
                  <a:lnTo>
                    <a:pt x="354" y="262"/>
                  </a:lnTo>
                  <a:lnTo>
                    <a:pt x="354" y="0"/>
                  </a:lnTo>
                  <a:lnTo>
                    <a:pt x="0" y="0"/>
                  </a:lnTo>
                  <a:lnTo>
                    <a:pt x="0" y="272"/>
                  </a:lnTo>
                  <a:lnTo>
                    <a:pt x="354" y="272"/>
                  </a:lnTo>
                  <a:lnTo>
                    <a:pt x="354" y="262"/>
                  </a:lnTo>
                  <a:lnTo>
                    <a:pt x="343" y="262"/>
                  </a:lnTo>
                  <a:close/>
                </a:path>
              </a:pathLst>
            </a:custGeom>
            <a:solidFill>
              <a:srgbClr val="5E6060"/>
            </a:solidFill>
          </p:spPr>
          <p:txBody>
            <a:bodyPr vert="horz" lIns="91440" tIns="45720" rIns="91440" bIns="45720" anchor="ctr">
              <a:normAutofit fontScale="32500" lnSpcReduction="20000"/>
            </a:bodyPr>
            <a:lstStyle/>
            <a:p>
              <a:pPr marL="0" algn="ctr"/>
              <a:endParaRPr/>
            </a:p>
          </p:txBody>
        </p:sp>
        <p:sp>
          <p:nvSpPr>
            <p:cNvPr id="174" name="Freeform 174"/>
            <p:cNvSpPr/>
            <p:nvPr/>
          </p:nvSpPr>
          <p:spPr>
            <a:xfrm>
              <a:off x="6435846" y="2627457"/>
              <a:ext cx="114502" cy="0"/>
            </a:xfrm>
            <a:custGeom>
              <a:avLst/>
              <a:gdLst/>
              <a:ahLst/>
              <a:cxnLst/>
              <a:rect l="l" t="t" r="r" b="b"/>
              <a:pathLst>
                <a:path w="189">
                  <a:moveTo>
                    <a:pt x="0" y="0"/>
                  </a:moveTo>
                  <a:lnTo>
                    <a:pt x="189" y="0"/>
                  </a:lnTo>
                  <a:lnTo>
                    <a:pt x="0" y="0"/>
                  </a:lnTo>
                  <a:close/>
                </a:path>
              </a:pathLst>
            </a:custGeom>
            <a:solidFill>
              <a:srgbClr val="F9F9F9"/>
            </a:solidFill>
          </p:spPr>
          <p:txBody>
            <a:bodyPr vert="horz" lIns="91440" tIns="45720" rIns="91440" bIns="45720" anchor="ctr">
              <a:normAutofit fontScale="25000" lnSpcReduction="20000"/>
            </a:bodyPr>
            <a:lstStyle/>
            <a:p>
              <a:pPr marL="0" algn="ctr"/>
              <a:endParaRPr/>
            </a:p>
          </p:txBody>
        </p:sp>
        <p:sp>
          <p:nvSpPr>
            <p:cNvPr id="175" name="AutoShape 175"/>
            <p:cNvSpPr/>
            <p:nvPr/>
          </p:nvSpPr>
          <p:spPr>
            <a:xfrm>
              <a:off x="6435846" y="2627457"/>
              <a:ext cx="114502" cy="0"/>
            </a:xfrm>
            <a:prstGeom prst="line">
              <a:avLst/>
            </a:prstGeom>
            <a:noFill/>
          </p:spPr>
          <p:txBody>
            <a:bodyPr vert="horz" lIns="91440" tIns="45720" rIns="91440" bIns="45720" anchor="ctr">
              <a:normAutofit fontScale="25000" lnSpcReduction="20000"/>
            </a:bodyPr>
            <a:lstStyle/>
            <a:p>
              <a:pPr marL="0" algn="ctr"/>
              <a:endParaRPr/>
            </a:p>
          </p:txBody>
        </p:sp>
        <p:sp>
          <p:nvSpPr>
            <p:cNvPr id="176" name="AutoShape 176"/>
            <p:cNvSpPr/>
            <p:nvPr/>
          </p:nvSpPr>
          <p:spPr>
            <a:xfrm>
              <a:off x="6435846" y="2623621"/>
              <a:ext cx="114502" cy="7673"/>
            </a:xfrm>
            <a:prstGeom prst="rect">
              <a:avLst/>
            </a:prstGeom>
            <a:solidFill>
              <a:srgbClr val="5E6060"/>
            </a:solidFill>
          </p:spPr>
          <p:txBody>
            <a:bodyPr vert="horz" lIns="91440" tIns="45720" rIns="91440" bIns="45720" anchor="ctr">
              <a:normAutofit fontScale="25000" lnSpcReduction="20000"/>
            </a:bodyPr>
            <a:lstStyle/>
            <a:p>
              <a:pPr marL="0" algn="ctr"/>
              <a:endParaRPr/>
            </a:p>
          </p:txBody>
        </p:sp>
        <p:sp>
          <p:nvSpPr>
            <p:cNvPr id="177" name="Freeform 177"/>
            <p:cNvSpPr/>
            <p:nvPr/>
          </p:nvSpPr>
          <p:spPr>
            <a:xfrm>
              <a:off x="6435846" y="2623621"/>
              <a:ext cx="114502" cy="7673"/>
            </a:xfrm>
            <a:custGeom>
              <a:avLst/>
              <a:gdLst/>
              <a:ahLst/>
              <a:cxnLst/>
              <a:rect l="l" t="t" r="r" b="b"/>
              <a:pathLst>
                <a:path w="189" h="12">
                  <a:moveTo>
                    <a:pt x="0" y="12"/>
                  </a:moveTo>
                  <a:lnTo>
                    <a:pt x="189" y="12"/>
                  </a:lnTo>
                  <a:lnTo>
                    <a:pt x="189" y="0"/>
                  </a:lnTo>
                  <a:lnTo>
                    <a:pt x="0" y="0"/>
                  </a:lnTo>
                </a:path>
              </a:pathLst>
            </a:custGeom>
            <a:noFill/>
          </p:spPr>
          <p:txBody>
            <a:bodyPr vert="horz" lIns="91440" tIns="45720" rIns="91440" bIns="45720" anchor="ctr">
              <a:normAutofit fontScale="25000" lnSpcReduction="20000"/>
            </a:bodyPr>
            <a:lstStyle/>
            <a:p>
              <a:pPr marL="0" algn="ctr"/>
              <a:endParaRPr/>
            </a:p>
          </p:txBody>
        </p:sp>
        <p:sp>
          <p:nvSpPr>
            <p:cNvPr id="178" name="Freeform 178"/>
            <p:cNvSpPr/>
            <p:nvPr/>
          </p:nvSpPr>
          <p:spPr>
            <a:xfrm>
              <a:off x="6435846" y="2657514"/>
              <a:ext cx="104809" cy="0"/>
            </a:xfrm>
            <a:custGeom>
              <a:avLst/>
              <a:gdLst/>
              <a:ahLst/>
              <a:cxnLst/>
              <a:rect l="l" t="t" r="r" b="b"/>
              <a:pathLst>
                <a:path w="173">
                  <a:moveTo>
                    <a:pt x="0" y="0"/>
                  </a:moveTo>
                  <a:lnTo>
                    <a:pt x="173" y="0"/>
                  </a:lnTo>
                  <a:lnTo>
                    <a:pt x="0" y="0"/>
                  </a:lnTo>
                  <a:close/>
                </a:path>
              </a:pathLst>
            </a:custGeom>
            <a:solidFill>
              <a:srgbClr val="F9F9F9"/>
            </a:solidFill>
          </p:spPr>
          <p:txBody>
            <a:bodyPr vert="horz" lIns="91440" tIns="45720" rIns="91440" bIns="45720" anchor="ctr">
              <a:normAutofit fontScale="25000" lnSpcReduction="20000"/>
            </a:bodyPr>
            <a:lstStyle/>
            <a:p>
              <a:pPr marL="0" algn="ctr"/>
              <a:endParaRPr/>
            </a:p>
          </p:txBody>
        </p:sp>
        <p:sp>
          <p:nvSpPr>
            <p:cNvPr id="179" name="AutoShape 179"/>
            <p:cNvSpPr/>
            <p:nvPr/>
          </p:nvSpPr>
          <p:spPr>
            <a:xfrm>
              <a:off x="6435846" y="2657514"/>
              <a:ext cx="104809" cy="0"/>
            </a:xfrm>
            <a:prstGeom prst="line">
              <a:avLst/>
            </a:prstGeom>
            <a:noFill/>
          </p:spPr>
          <p:txBody>
            <a:bodyPr vert="horz" lIns="91440" tIns="45720" rIns="91440" bIns="45720" anchor="ctr">
              <a:normAutofit fontScale="25000" lnSpcReduction="20000"/>
            </a:bodyPr>
            <a:lstStyle/>
            <a:p>
              <a:pPr marL="0" algn="ctr"/>
              <a:endParaRPr/>
            </a:p>
          </p:txBody>
        </p:sp>
        <p:sp>
          <p:nvSpPr>
            <p:cNvPr id="180" name="AutoShape 180"/>
            <p:cNvSpPr/>
            <p:nvPr/>
          </p:nvSpPr>
          <p:spPr>
            <a:xfrm>
              <a:off x="6435846" y="2653676"/>
              <a:ext cx="104809" cy="7673"/>
            </a:xfrm>
            <a:prstGeom prst="rect">
              <a:avLst/>
            </a:prstGeom>
            <a:solidFill>
              <a:srgbClr val="5E6060"/>
            </a:solidFill>
          </p:spPr>
          <p:txBody>
            <a:bodyPr vert="horz" lIns="91440" tIns="45720" rIns="91440" bIns="45720" anchor="ctr">
              <a:normAutofit fontScale="25000" lnSpcReduction="20000"/>
            </a:bodyPr>
            <a:lstStyle/>
            <a:p>
              <a:pPr marL="0" algn="ctr"/>
              <a:endParaRPr/>
            </a:p>
          </p:txBody>
        </p:sp>
        <p:sp>
          <p:nvSpPr>
            <p:cNvPr id="181" name="Freeform 181"/>
            <p:cNvSpPr/>
            <p:nvPr/>
          </p:nvSpPr>
          <p:spPr>
            <a:xfrm>
              <a:off x="6435846" y="2653676"/>
              <a:ext cx="104809" cy="7673"/>
            </a:xfrm>
            <a:custGeom>
              <a:avLst/>
              <a:gdLst/>
              <a:ahLst/>
              <a:cxnLst/>
              <a:rect l="l" t="t" r="r" b="b"/>
              <a:pathLst>
                <a:path w="173" h="12">
                  <a:moveTo>
                    <a:pt x="0" y="12"/>
                  </a:moveTo>
                  <a:lnTo>
                    <a:pt x="173" y="12"/>
                  </a:lnTo>
                  <a:lnTo>
                    <a:pt x="173" y="0"/>
                  </a:lnTo>
                  <a:lnTo>
                    <a:pt x="0" y="0"/>
                  </a:lnTo>
                </a:path>
              </a:pathLst>
            </a:custGeom>
            <a:noFill/>
          </p:spPr>
          <p:txBody>
            <a:bodyPr vert="horz" lIns="91440" tIns="45720" rIns="91440" bIns="45720" anchor="ctr">
              <a:normAutofit fontScale="25000" lnSpcReduction="20000"/>
            </a:bodyPr>
            <a:lstStyle/>
            <a:p>
              <a:pPr marL="0" algn="ctr"/>
              <a:endParaRPr/>
            </a:p>
          </p:txBody>
        </p:sp>
        <p:sp>
          <p:nvSpPr>
            <p:cNvPr id="182" name="Freeform 182"/>
            <p:cNvSpPr/>
            <p:nvPr/>
          </p:nvSpPr>
          <p:spPr>
            <a:xfrm>
              <a:off x="6435846" y="2688209"/>
              <a:ext cx="95116" cy="0"/>
            </a:xfrm>
            <a:custGeom>
              <a:avLst/>
              <a:gdLst/>
              <a:ahLst/>
              <a:cxnLst/>
              <a:rect l="l" t="t" r="r" b="b"/>
              <a:pathLst>
                <a:path w="157">
                  <a:moveTo>
                    <a:pt x="0" y="0"/>
                  </a:moveTo>
                  <a:lnTo>
                    <a:pt x="157" y="0"/>
                  </a:lnTo>
                  <a:lnTo>
                    <a:pt x="0" y="0"/>
                  </a:lnTo>
                  <a:close/>
                </a:path>
              </a:pathLst>
            </a:custGeom>
            <a:solidFill>
              <a:srgbClr val="F9F9F9"/>
            </a:solidFill>
          </p:spPr>
          <p:txBody>
            <a:bodyPr vert="horz" lIns="91440" tIns="45720" rIns="91440" bIns="45720" anchor="ctr">
              <a:normAutofit fontScale="25000" lnSpcReduction="20000"/>
            </a:bodyPr>
            <a:lstStyle/>
            <a:p>
              <a:pPr marL="0" algn="ctr"/>
              <a:endParaRPr/>
            </a:p>
          </p:txBody>
        </p:sp>
        <p:sp>
          <p:nvSpPr>
            <p:cNvPr id="183" name="AutoShape 183"/>
            <p:cNvSpPr/>
            <p:nvPr/>
          </p:nvSpPr>
          <p:spPr>
            <a:xfrm>
              <a:off x="6435846" y="2688209"/>
              <a:ext cx="95116" cy="0"/>
            </a:xfrm>
            <a:prstGeom prst="line">
              <a:avLst/>
            </a:prstGeom>
            <a:noFill/>
          </p:spPr>
          <p:txBody>
            <a:bodyPr vert="horz" lIns="91440" tIns="45720" rIns="91440" bIns="45720" anchor="ctr">
              <a:normAutofit fontScale="25000" lnSpcReduction="20000"/>
            </a:bodyPr>
            <a:lstStyle/>
            <a:p>
              <a:pPr marL="0" algn="ctr"/>
              <a:endParaRPr/>
            </a:p>
          </p:txBody>
        </p:sp>
        <p:sp>
          <p:nvSpPr>
            <p:cNvPr id="184" name="AutoShape 184"/>
            <p:cNvSpPr/>
            <p:nvPr/>
          </p:nvSpPr>
          <p:spPr>
            <a:xfrm>
              <a:off x="6435846" y="2684373"/>
              <a:ext cx="95116" cy="7673"/>
            </a:xfrm>
            <a:prstGeom prst="rect">
              <a:avLst/>
            </a:prstGeom>
            <a:solidFill>
              <a:srgbClr val="5E6060"/>
            </a:solidFill>
          </p:spPr>
          <p:txBody>
            <a:bodyPr vert="horz" lIns="91440" tIns="45720" rIns="91440" bIns="45720" anchor="ctr">
              <a:normAutofit fontScale="25000" lnSpcReduction="20000"/>
            </a:bodyPr>
            <a:lstStyle/>
            <a:p>
              <a:pPr marL="0" algn="ctr"/>
              <a:endParaRPr/>
            </a:p>
          </p:txBody>
        </p:sp>
        <p:sp>
          <p:nvSpPr>
            <p:cNvPr id="185" name="Freeform 185"/>
            <p:cNvSpPr/>
            <p:nvPr/>
          </p:nvSpPr>
          <p:spPr>
            <a:xfrm>
              <a:off x="6435846" y="2684373"/>
              <a:ext cx="95116" cy="7673"/>
            </a:xfrm>
            <a:custGeom>
              <a:avLst/>
              <a:gdLst/>
              <a:ahLst/>
              <a:cxnLst/>
              <a:rect l="l" t="t" r="r" b="b"/>
              <a:pathLst>
                <a:path w="157" h="12">
                  <a:moveTo>
                    <a:pt x="0" y="12"/>
                  </a:moveTo>
                  <a:lnTo>
                    <a:pt x="157" y="12"/>
                  </a:lnTo>
                  <a:lnTo>
                    <a:pt x="157" y="0"/>
                  </a:lnTo>
                  <a:lnTo>
                    <a:pt x="0" y="0"/>
                  </a:lnTo>
                </a:path>
              </a:pathLst>
            </a:custGeom>
            <a:noFill/>
          </p:spPr>
          <p:txBody>
            <a:bodyPr vert="horz" lIns="91440" tIns="45720" rIns="91440" bIns="45720" anchor="ctr">
              <a:normAutofit fontScale="25000" lnSpcReduction="20000"/>
            </a:bodyPr>
            <a:lstStyle/>
            <a:p>
              <a:pPr marL="0" algn="ctr"/>
              <a:endParaRPr/>
            </a:p>
          </p:txBody>
        </p:sp>
        <p:sp>
          <p:nvSpPr>
            <p:cNvPr id="186" name="Freeform 186"/>
            <p:cNvSpPr/>
            <p:nvPr/>
          </p:nvSpPr>
          <p:spPr>
            <a:xfrm>
              <a:off x="6435846" y="2718265"/>
              <a:ext cx="86028" cy="0"/>
            </a:xfrm>
            <a:custGeom>
              <a:avLst/>
              <a:gdLst/>
              <a:ahLst/>
              <a:cxnLst/>
              <a:rect l="l" t="t" r="r" b="b"/>
              <a:pathLst>
                <a:path w="142">
                  <a:moveTo>
                    <a:pt x="0" y="0"/>
                  </a:moveTo>
                  <a:lnTo>
                    <a:pt x="142" y="0"/>
                  </a:lnTo>
                  <a:lnTo>
                    <a:pt x="0" y="0"/>
                  </a:lnTo>
                  <a:close/>
                </a:path>
              </a:pathLst>
            </a:custGeom>
            <a:solidFill>
              <a:srgbClr val="F9F9F9"/>
            </a:solidFill>
          </p:spPr>
          <p:txBody>
            <a:bodyPr vert="horz" lIns="91440" tIns="45720" rIns="91440" bIns="45720" anchor="ctr">
              <a:normAutofit fontScale="25000" lnSpcReduction="20000"/>
            </a:bodyPr>
            <a:lstStyle/>
            <a:p>
              <a:pPr marL="0" algn="ctr"/>
              <a:endParaRPr/>
            </a:p>
          </p:txBody>
        </p:sp>
        <p:sp>
          <p:nvSpPr>
            <p:cNvPr id="187" name="AutoShape 187"/>
            <p:cNvSpPr/>
            <p:nvPr/>
          </p:nvSpPr>
          <p:spPr>
            <a:xfrm>
              <a:off x="6435846" y="2718265"/>
              <a:ext cx="86028" cy="0"/>
            </a:xfrm>
            <a:prstGeom prst="line">
              <a:avLst/>
            </a:prstGeom>
            <a:noFill/>
          </p:spPr>
          <p:txBody>
            <a:bodyPr vert="horz" lIns="91440" tIns="45720" rIns="91440" bIns="45720" anchor="ctr">
              <a:normAutofit fontScale="25000" lnSpcReduction="20000"/>
            </a:bodyPr>
            <a:lstStyle/>
            <a:p>
              <a:pPr marL="0" algn="ctr"/>
              <a:endParaRPr/>
            </a:p>
          </p:txBody>
        </p:sp>
        <p:sp>
          <p:nvSpPr>
            <p:cNvPr id="188" name="AutoShape 188"/>
            <p:cNvSpPr/>
            <p:nvPr/>
          </p:nvSpPr>
          <p:spPr>
            <a:xfrm>
              <a:off x="6435846" y="2714428"/>
              <a:ext cx="86028" cy="7673"/>
            </a:xfrm>
            <a:prstGeom prst="rect">
              <a:avLst/>
            </a:prstGeom>
            <a:solidFill>
              <a:srgbClr val="5E6060"/>
            </a:solidFill>
          </p:spPr>
          <p:txBody>
            <a:bodyPr vert="horz" lIns="91440" tIns="45720" rIns="91440" bIns="45720" anchor="ctr">
              <a:normAutofit fontScale="25000" lnSpcReduction="20000"/>
            </a:bodyPr>
            <a:lstStyle/>
            <a:p>
              <a:pPr marL="0" algn="ctr"/>
              <a:endParaRPr/>
            </a:p>
          </p:txBody>
        </p:sp>
        <p:sp>
          <p:nvSpPr>
            <p:cNvPr id="189" name="Freeform 189"/>
            <p:cNvSpPr/>
            <p:nvPr/>
          </p:nvSpPr>
          <p:spPr>
            <a:xfrm>
              <a:off x="6435846" y="2714428"/>
              <a:ext cx="86028" cy="7673"/>
            </a:xfrm>
            <a:custGeom>
              <a:avLst/>
              <a:gdLst/>
              <a:ahLst/>
              <a:cxnLst/>
              <a:rect l="l" t="t" r="r" b="b"/>
              <a:pathLst>
                <a:path w="142" h="12">
                  <a:moveTo>
                    <a:pt x="0" y="12"/>
                  </a:moveTo>
                  <a:lnTo>
                    <a:pt x="142" y="12"/>
                  </a:lnTo>
                  <a:lnTo>
                    <a:pt x="142" y="0"/>
                  </a:lnTo>
                  <a:lnTo>
                    <a:pt x="0" y="0"/>
                  </a:lnTo>
                </a:path>
              </a:pathLst>
            </a:custGeom>
            <a:noFill/>
          </p:spPr>
          <p:txBody>
            <a:bodyPr vert="horz" lIns="91440" tIns="45720" rIns="91440" bIns="45720" anchor="ctr">
              <a:normAutofit fontScale="25000" lnSpcReduction="20000"/>
            </a:bodyPr>
            <a:lstStyle/>
            <a:p>
              <a:pPr marL="0" algn="ctr"/>
              <a:endParaRPr/>
            </a:p>
          </p:txBody>
        </p:sp>
        <p:sp>
          <p:nvSpPr>
            <p:cNvPr id="190" name="Freeform 190"/>
            <p:cNvSpPr/>
            <p:nvPr/>
          </p:nvSpPr>
          <p:spPr>
            <a:xfrm>
              <a:off x="6663639" y="2627457"/>
              <a:ext cx="114502" cy="0"/>
            </a:xfrm>
            <a:custGeom>
              <a:avLst/>
              <a:gdLst/>
              <a:ahLst/>
              <a:cxnLst/>
              <a:rect l="l" t="t" r="r" b="b"/>
              <a:pathLst>
                <a:path w="189">
                  <a:moveTo>
                    <a:pt x="0" y="0"/>
                  </a:moveTo>
                  <a:lnTo>
                    <a:pt x="189" y="0"/>
                  </a:lnTo>
                  <a:lnTo>
                    <a:pt x="0" y="0"/>
                  </a:lnTo>
                  <a:close/>
                </a:path>
              </a:pathLst>
            </a:custGeom>
            <a:solidFill>
              <a:srgbClr val="F9F9F9"/>
            </a:solidFill>
          </p:spPr>
          <p:txBody>
            <a:bodyPr vert="horz" lIns="91440" tIns="45720" rIns="91440" bIns="45720" anchor="ctr">
              <a:normAutofit fontScale="25000" lnSpcReduction="20000"/>
            </a:bodyPr>
            <a:lstStyle/>
            <a:p>
              <a:pPr marL="0" algn="ctr"/>
              <a:endParaRPr/>
            </a:p>
          </p:txBody>
        </p:sp>
        <p:sp>
          <p:nvSpPr>
            <p:cNvPr id="191" name="AutoShape 191"/>
            <p:cNvSpPr/>
            <p:nvPr/>
          </p:nvSpPr>
          <p:spPr>
            <a:xfrm>
              <a:off x="6663639" y="2627457"/>
              <a:ext cx="114502" cy="0"/>
            </a:xfrm>
            <a:prstGeom prst="line">
              <a:avLst/>
            </a:prstGeom>
            <a:noFill/>
          </p:spPr>
          <p:txBody>
            <a:bodyPr vert="horz" lIns="91440" tIns="45720" rIns="91440" bIns="45720" anchor="ctr">
              <a:normAutofit fontScale="25000" lnSpcReduction="20000"/>
            </a:bodyPr>
            <a:lstStyle/>
            <a:p>
              <a:pPr marL="0" algn="ctr"/>
              <a:endParaRPr/>
            </a:p>
          </p:txBody>
        </p:sp>
        <p:sp>
          <p:nvSpPr>
            <p:cNvPr id="192" name="AutoShape 192"/>
            <p:cNvSpPr/>
            <p:nvPr/>
          </p:nvSpPr>
          <p:spPr>
            <a:xfrm>
              <a:off x="6663639" y="2623621"/>
              <a:ext cx="114502" cy="7673"/>
            </a:xfrm>
            <a:prstGeom prst="rect">
              <a:avLst/>
            </a:prstGeom>
            <a:solidFill>
              <a:srgbClr val="5E6060"/>
            </a:solidFill>
          </p:spPr>
          <p:txBody>
            <a:bodyPr vert="horz" lIns="91440" tIns="45720" rIns="91440" bIns="45720" anchor="ctr">
              <a:normAutofit fontScale="25000" lnSpcReduction="20000"/>
            </a:bodyPr>
            <a:lstStyle/>
            <a:p>
              <a:pPr marL="0" algn="ctr"/>
              <a:endParaRPr/>
            </a:p>
          </p:txBody>
        </p:sp>
        <p:sp>
          <p:nvSpPr>
            <p:cNvPr id="193" name="Freeform 193"/>
            <p:cNvSpPr/>
            <p:nvPr/>
          </p:nvSpPr>
          <p:spPr>
            <a:xfrm>
              <a:off x="6663639" y="2623621"/>
              <a:ext cx="114502" cy="7673"/>
            </a:xfrm>
            <a:custGeom>
              <a:avLst/>
              <a:gdLst/>
              <a:ahLst/>
              <a:cxnLst/>
              <a:rect l="l" t="t" r="r" b="b"/>
              <a:pathLst>
                <a:path w="189" h="12">
                  <a:moveTo>
                    <a:pt x="0" y="12"/>
                  </a:moveTo>
                  <a:lnTo>
                    <a:pt x="189" y="12"/>
                  </a:lnTo>
                  <a:lnTo>
                    <a:pt x="189" y="0"/>
                  </a:lnTo>
                  <a:lnTo>
                    <a:pt x="0" y="0"/>
                  </a:lnTo>
                </a:path>
              </a:pathLst>
            </a:custGeom>
            <a:noFill/>
          </p:spPr>
          <p:txBody>
            <a:bodyPr vert="horz" lIns="91440" tIns="45720" rIns="91440" bIns="45720" anchor="ctr">
              <a:normAutofit fontScale="25000" lnSpcReduction="20000"/>
            </a:bodyPr>
            <a:lstStyle/>
            <a:p>
              <a:pPr marL="0" algn="ctr"/>
              <a:endParaRPr/>
            </a:p>
          </p:txBody>
        </p:sp>
        <p:sp>
          <p:nvSpPr>
            <p:cNvPr id="194" name="Freeform 194"/>
            <p:cNvSpPr/>
            <p:nvPr/>
          </p:nvSpPr>
          <p:spPr>
            <a:xfrm>
              <a:off x="6663639" y="2657514"/>
              <a:ext cx="76334" cy="0"/>
            </a:xfrm>
            <a:custGeom>
              <a:avLst/>
              <a:gdLst/>
              <a:ahLst/>
              <a:cxnLst/>
              <a:rect l="l" t="t" r="r" b="b"/>
              <a:pathLst>
                <a:path w="126">
                  <a:moveTo>
                    <a:pt x="0" y="0"/>
                  </a:moveTo>
                  <a:lnTo>
                    <a:pt x="126" y="0"/>
                  </a:lnTo>
                  <a:lnTo>
                    <a:pt x="0" y="0"/>
                  </a:lnTo>
                  <a:close/>
                </a:path>
              </a:pathLst>
            </a:custGeom>
            <a:solidFill>
              <a:srgbClr val="F9F9F9"/>
            </a:solidFill>
          </p:spPr>
          <p:txBody>
            <a:bodyPr vert="horz" lIns="91440" tIns="45720" rIns="91440" bIns="45720" anchor="ctr">
              <a:normAutofit fontScale="25000" lnSpcReduction="20000"/>
            </a:bodyPr>
            <a:lstStyle/>
            <a:p>
              <a:pPr marL="0" algn="ctr"/>
              <a:endParaRPr/>
            </a:p>
          </p:txBody>
        </p:sp>
        <p:sp>
          <p:nvSpPr>
            <p:cNvPr id="195" name="AutoShape 195"/>
            <p:cNvSpPr/>
            <p:nvPr/>
          </p:nvSpPr>
          <p:spPr>
            <a:xfrm>
              <a:off x="6663639" y="2657514"/>
              <a:ext cx="76334" cy="0"/>
            </a:xfrm>
            <a:prstGeom prst="line">
              <a:avLst/>
            </a:prstGeom>
            <a:noFill/>
          </p:spPr>
          <p:txBody>
            <a:bodyPr vert="horz" lIns="91440" tIns="45720" rIns="91440" bIns="45720" anchor="ctr">
              <a:normAutofit fontScale="25000" lnSpcReduction="20000"/>
            </a:bodyPr>
            <a:lstStyle/>
            <a:p>
              <a:pPr marL="0" algn="ctr"/>
              <a:endParaRPr/>
            </a:p>
          </p:txBody>
        </p:sp>
        <p:sp>
          <p:nvSpPr>
            <p:cNvPr id="196" name="AutoShape 196"/>
            <p:cNvSpPr/>
            <p:nvPr/>
          </p:nvSpPr>
          <p:spPr>
            <a:xfrm>
              <a:off x="6663639" y="2653676"/>
              <a:ext cx="76334" cy="7673"/>
            </a:xfrm>
            <a:prstGeom prst="rect">
              <a:avLst/>
            </a:prstGeom>
            <a:solidFill>
              <a:srgbClr val="5E6060"/>
            </a:solidFill>
          </p:spPr>
          <p:txBody>
            <a:bodyPr vert="horz" lIns="91440" tIns="45720" rIns="91440" bIns="45720" anchor="ctr">
              <a:normAutofit fontScale="25000" lnSpcReduction="20000"/>
            </a:bodyPr>
            <a:lstStyle/>
            <a:p>
              <a:pPr marL="0" algn="ctr"/>
              <a:endParaRPr/>
            </a:p>
          </p:txBody>
        </p:sp>
        <p:sp>
          <p:nvSpPr>
            <p:cNvPr id="197" name="Freeform 197"/>
            <p:cNvSpPr/>
            <p:nvPr/>
          </p:nvSpPr>
          <p:spPr>
            <a:xfrm>
              <a:off x="6663639" y="2653676"/>
              <a:ext cx="76334" cy="7673"/>
            </a:xfrm>
            <a:custGeom>
              <a:avLst/>
              <a:gdLst/>
              <a:ahLst/>
              <a:cxnLst/>
              <a:rect l="l" t="t" r="r" b="b"/>
              <a:pathLst>
                <a:path w="126" h="12">
                  <a:moveTo>
                    <a:pt x="0" y="12"/>
                  </a:moveTo>
                  <a:lnTo>
                    <a:pt x="126" y="12"/>
                  </a:lnTo>
                  <a:lnTo>
                    <a:pt x="126" y="0"/>
                  </a:lnTo>
                  <a:lnTo>
                    <a:pt x="0" y="0"/>
                  </a:lnTo>
                </a:path>
              </a:pathLst>
            </a:custGeom>
            <a:noFill/>
          </p:spPr>
          <p:txBody>
            <a:bodyPr vert="horz" lIns="91440" tIns="45720" rIns="91440" bIns="45720" anchor="ctr">
              <a:normAutofit fontScale="25000" lnSpcReduction="20000"/>
            </a:bodyPr>
            <a:lstStyle/>
            <a:p>
              <a:pPr marL="0" algn="ctr"/>
              <a:endParaRPr/>
            </a:p>
          </p:txBody>
        </p:sp>
        <p:sp>
          <p:nvSpPr>
            <p:cNvPr id="198" name="Freeform 198"/>
            <p:cNvSpPr/>
            <p:nvPr/>
          </p:nvSpPr>
          <p:spPr>
            <a:xfrm>
              <a:off x="6663639" y="2688209"/>
              <a:ext cx="38168" cy="0"/>
            </a:xfrm>
            <a:custGeom>
              <a:avLst/>
              <a:gdLst/>
              <a:ahLst/>
              <a:cxnLst/>
              <a:rect l="l" t="t" r="r" b="b"/>
              <a:pathLst>
                <a:path w="63">
                  <a:moveTo>
                    <a:pt x="0" y="0"/>
                  </a:moveTo>
                  <a:lnTo>
                    <a:pt x="63" y="0"/>
                  </a:lnTo>
                  <a:lnTo>
                    <a:pt x="0" y="0"/>
                  </a:lnTo>
                  <a:close/>
                </a:path>
              </a:pathLst>
            </a:custGeom>
            <a:solidFill>
              <a:srgbClr val="F9F9F9"/>
            </a:solidFill>
          </p:spPr>
          <p:txBody>
            <a:bodyPr vert="horz" lIns="91440" tIns="45720" rIns="91440" bIns="45720" anchor="ctr">
              <a:normAutofit fontScale="25000" lnSpcReduction="20000"/>
            </a:bodyPr>
            <a:lstStyle/>
            <a:p>
              <a:pPr marL="0" algn="ctr"/>
              <a:endParaRPr/>
            </a:p>
          </p:txBody>
        </p:sp>
        <p:sp>
          <p:nvSpPr>
            <p:cNvPr id="199" name="AutoShape 199"/>
            <p:cNvSpPr/>
            <p:nvPr/>
          </p:nvSpPr>
          <p:spPr>
            <a:xfrm>
              <a:off x="6663639" y="2688209"/>
              <a:ext cx="38168" cy="0"/>
            </a:xfrm>
            <a:prstGeom prst="line">
              <a:avLst/>
            </a:prstGeom>
            <a:noFill/>
          </p:spPr>
          <p:txBody>
            <a:bodyPr vert="horz" lIns="91440" tIns="45720" rIns="91440" bIns="45720" anchor="ctr">
              <a:normAutofit fontScale="25000" lnSpcReduction="20000"/>
            </a:bodyPr>
            <a:lstStyle/>
            <a:p>
              <a:pPr marL="0" algn="ctr"/>
              <a:endParaRPr/>
            </a:p>
          </p:txBody>
        </p:sp>
        <p:sp>
          <p:nvSpPr>
            <p:cNvPr id="200" name="AutoShape 200"/>
            <p:cNvSpPr/>
            <p:nvPr/>
          </p:nvSpPr>
          <p:spPr>
            <a:xfrm>
              <a:off x="6663639" y="2684373"/>
              <a:ext cx="38168" cy="7673"/>
            </a:xfrm>
            <a:prstGeom prst="rect">
              <a:avLst/>
            </a:prstGeom>
            <a:solidFill>
              <a:srgbClr val="5E6060"/>
            </a:solidFill>
          </p:spPr>
          <p:txBody>
            <a:bodyPr vert="horz" lIns="91440" tIns="45720" rIns="91440" bIns="45720" anchor="ctr">
              <a:normAutofit fontScale="25000" lnSpcReduction="20000"/>
            </a:bodyPr>
            <a:lstStyle/>
            <a:p>
              <a:pPr marL="0" algn="ctr"/>
              <a:endParaRPr/>
            </a:p>
          </p:txBody>
        </p:sp>
        <p:sp>
          <p:nvSpPr>
            <p:cNvPr id="201" name="Freeform 201"/>
            <p:cNvSpPr/>
            <p:nvPr/>
          </p:nvSpPr>
          <p:spPr>
            <a:xfrm>
              <a:off x="6663639" y="2684373"/>
              <a:ext cx="38168" cy="7673"/>
            </a:xfrm>
            <a:custGeom>
              <a:avLst/>
              <a:gdLst/>
              <a:ahLst/>
              <a:cxnLst/>
              <a:rect l="l" t="t" r="r" b="b"/>
              <a:pathLst>
                <a:path w="63" h="12">
                  <a:moveTo>
                    <a:pt x="0" y="12"/>
                  </a:moveTo>
                  <a:lnTo>
                    <a:pt x="63" y="12"/>
                  </a:lnTo>
                  <a:lnTo>
                    <a:pt x="63" y="0"/>
                  </a:lnTo>
                  <a:lnTo>
                    <a:pt x="0" y="0"/>
                  </a:lnTo>
                </a:path>
              </a:pathLst>
            </a:custGeom>
            <a:noFill/>
          </p:spPr>
          <p:txBody>
            <a:bodyPr vert="horz" lIns="91440" tIns="45720" rIns="91440" bIns="45720" anchor="ctr">
              <a:normAutofit fontScale="25000" lnSpcReduction="20000"/>
            </a:bodyPr>
            <a:lstStyle/>
            <a:p>
              <a:pPr marL="0" algn="ctr"/>
              <a:endParaRPr/>
            </a:p>
          </p:txBody>
        </p:sp>
        <p:sp>
          <p:nvSpPr>
            <p:cNvPr id="202" name="AutoShape 202"/>
            <p:cNvSpPr/>
            <p:nvPr/>
          </p:nvSpPr>
          <p:spPr>
            <a:xfrm>
              <a:off x="6550348" y="2752798"/>
              <a:ext cx="40591" cy="37730"/>
            </a:xfrm>
            <a:prstGeom prst="rect">
              <a:avLst/>
            </a:prstGeom>
            <a:solidFill>
              <a:srgbClr val="D8D8D8"/>
            </a:solidFill>
          </p:spPr>
          <p:txBody>
            <a:bodyPr vert="horz" lIns="91440" tIns="45720" rIns="91440" bIns="45720" anchor="ctr">
              <a:normAutofit fontScale="25000" lnSpcReduction="20000"/>
            </a:bodyPr>
            <a:lstStyle/>
            <a:p>
              <a:pPr marL="0" algn="ctr"/>
              <a:endParaRPr/>
            </a:p>
          </p:txBody>
        </p:sp>
        <p:sp>
          <p:nvSpPr>
            <p:cNvPr id="203" name="Freeform 203"/>
            <p:cNvSpPr/>
            <p:nvPr/>
          </p:nvSpPr>
          <p:spPr>
            <a:xfrm>
              <a:off x="6543077" y="2745125"/>
              <a:ext cx="55131" cy="53078"/>
            </a:xfrm>
            <a:custGeom>
              <a:avLst/>
              <a:gdLst/>
              <a:ahLst/>
              <a:cxnLst/>
              <a:rect l="l" t="t" r="r" b="b"/>
              <a:pathLst>
                <a:path w="91" h="83">
                  <a:moveTo>
                    <a:pt x="12" y="12"/>
                  </a:moveTo>
                  <a:lnTo>
                    <a:pt x="12" y="24"/>
                  </a:lnTo>
                  <a:lnTo>
                    <a:pt x="68" y="24"/>
                  </a:lnTo>
                  <a:lnTo>
                    <a:pt x="68" y="59"/>
                  </a:lnTo>
                  <a:lnTo>
                    <a:pt x="24" y="59"/>
                  </a:lnTo>
                  <a:lnTo>
                    <a:pt x="24" y="12"/>
                  </a:lnTo>
                  <a:lnTo>
                    <a:pt x="12" y="12"/>
                  </a:lnTo>
                  <a:lnTo>
                    <a:pt x="12" y="24"/>
                  </a:lnTo>
                  <a:lnTo>
                    <a:pt x="12" y="12"/>
                  </a:lnTo>
                  <a:lnTo>
                    <a:pt x="0" y="12"/>
                  </a:lnTo>
                  <a:lnTo>
                    <a:pt x="0" y="83"/>
                  </a:lnTo>
                  <a:lnTo>
                    <a:pt x="91" y="83"/>
                  </a:lnTo>
                  <a:lnTo>
                    <a:pt x="91" y="0"/>
                  </a:lnTo>
                  <a:lnTo>
                    <a:pt x="0" y="0"/>
                  </a:lnTo>
                  <a:lnTo>
                    <a:pt x="0" y="12"/>
                  </a:lnTo>
                  <a:lnTo>
                    <a:pt x="12" y="12"/>
                  </a:lnTo>
                  <a:close/>
                </a:path>
              </a:pathLst>
            </a:custGeom>
            <a:solidFill>
              <a:srgbClr val="5E6060"/>
            </a:solidFill>
          </p:spPr>
          <p:txBody>
            <a:bodyPr vert="horz" lIns="91440" tIns="45720" rIns="91440" bIns="45720" anchor="ctr">
              <a:normAutofit fontScale="25000" lnSpcReduction="20000"/>
            </a:bodyPr>
            <a:lstStyle/>
            <a:p>
              <a:pPr marL="0" algn="ctr"/>
              <a:endParaRPr/>
            </a:p>
          </p:txBody>
        </p:sp>
        <p:sp>
          <p:nvSpPr>
            <p:cNvPr id="204" name="AutoShape 204"/>
            <p:cNvSpPr/>
            <p:nvPr/>
          </p:nvSpPr>
          <p:spPr>
            <a:xfrm>
              <a:off x="6778140" y="2706755"/>
              <a:ext cx="43620" cy="31974"/>
            </a:xfrm>
            <a:prstGeom prst="rect">
              <a:avLst/>
            </a:prstGeom>
            <a:solidFill>
              <a:srgbClr val="D8D8D8"/>
            </a:solidFill>
          </p:spPr>
          <p:txBody>
            <a:bodyPr vert="horz" lIns="91440" tIns="45720" rIns="91440" bIns="45720" anchor="ctr">
              <a:normAutofit fontScale="25000" lnSpcReduction="20000"/>
            </a:bodyPr>
            <a:lstStyle/>
            <a:p>
              <a:pPr marL="0" algn="ctr"/>
              <a:endParaRPr/>
            </a:p>
          </p:txBody>
        </p:sp>
        <p:sp>
          <p:nvSpPr>
            <p:cNvPr id="205" name="Freeform 205"/>
            <p:cNvSpPr/>
            <p:nvPr/>
          </p:nvSpPr>
          <p:spPr>
            <a:xfrm>
              <a:off x="6772082" y="2700359"/>
              <a:ext cx="56342" cy="44764"/>
            </a:xfrm>
            <a:custGeom>
              <a:avLst/>
              <a:gdLst/>
              <a:ahLst/>
              <a:cxnLst/>
              <a:rect l="l" t="t" r="r" b="b"/>
              <a:pathLst>
                <a:path w="93" h="70">
                  <a:moveTo>
                    <a:pt x="10" y="10"/>
                  </a:moveTo>
                  <a:lnTo>
                    <a:pt x="10" y="20"/>
                  </a:lnTo>
                  <a:lnTo>
                    <a:pt x="72" y="20"/>
                  </a:lnTo>
                  <a:lnTo>
                    <a:pt x="72" y="50"/>
                  </a:lnTo>
                  <a:lnTo>
                    <a:pt x="20" y="50"/>
                  </a:lnTo>
                  <a:lnTo>
                    <a:pt x="20" y="10"/>
                  </a:lnTo>
                  <a:lnTo>
                    <a:pt x="10" y="10"/>
                  </a:lnTo>
                  <a:lnTo>
                    <a:pt x="10" y="20"/>
                  </a:lnTo>
                  <a:lnTo>
                    <a:pt x="10" y="10"/>
                  </a:lnTo>
                  <a:lnTo>
                    <a:pt x="0" y="10"/>
                  </a:lnTo>
                  <a:lnTo>
                    <a:pt x="0" y="70"/>
                  </a:lnTo>
                  <a:lnTo>
                    <a:pt x="93" y="70"/>
                  </a:lnTo>
                  <a:lnTo>
                    <a:pt x="93" y="0"/>
                  </a:lnTo>
                  <a:lnTo>
                    <a:pt x="0" y="0"/>
                  </a:lnTo>
                  <a:lnTo>
                    <a:pt x="0" y="10"/>
                  </a:lnTo>
                  <a:lnTo>
                    <a:pt x="10" y="10"/>
                  </a:lnTo>
                  <a:close/>
                </a:path>
              </a:pathLst>
            </a:custGeom>
            <a:solidFill>
              <a:srgbClr val="5E6060"/>
            </a:solidFill>
          </p:spPr>
          <p:txBody>
            <a:bodyPr vert="horz" lIns="91440" tIns="45720" rIns="91440" bIns="45720" anchor="ctr">
              <a:normAutofit fontScale="25000" lnSpcReduction="20000"/>
            </a:bodyPr>
            <a:lstStyle/>
            <a:p>
              <a:pPr marL="0" algn="ctr"/>
              <a:endParaRPr/>
            </a:p>
          </p:txBody>
        </p:sp>
      </p:grpSp>
    </p:spTree>
  </p:cSld>
  <p:clrMapOvr>
    <a:masterClrMapping/>
  </p:clrMapOvr>
  <p:transition spd="slow">
    <p:cover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anim calcmode="lin" valueType="num">
                                      <p:cBhvr>
                                        <p:cTn id="6" dur="1000" fill="hold"/>
                                        <p:tgtEl>
                                          <p:spTgt spid="2"/>
                                        </p:tgtEl>
                                        <p:attrNameLst>
                                          <p:attrName>style.rotation</p:attrName>
                                        </p:attrNameLst>
                                      </p:cBhvr>
                                      <p:tavLst>
                                        <p:tav tm="0">
                                          <p:val>
                                            <p:fltVal val="720"/>
                                          </p:val>
                                        </p:tav>
                                        <p:tav tm="100000">
                                          <p:val>
                                            <p:fltVal val="0"/>
                                          </p:val>
                                        </p:tav>
                                      </p:tavLst>
                                    </p:anim>
                                    <p:anim calcmode="lin" valueType="num">
                                      <p:cBhvr>
                                        <p:cTn id="7" dur="1000" fill="hold"/>
                                        <p:tgtEl>
                                          <p:spTgt spid="2"/>
                                        </p:tgtEl>
                                        <p:attrNameLst>
                                          <p:attrName>ppt_h</p:attrName>
                                        </p:attrNameLst>
                                      </p:cBhvr>
                                      <p:tavLst>
                                        <p:tav tm="0">
                                          <p:val>
                                            <p:fltVal val="0"/>
                                          </p:val>
                                        </p:tav>
                                        <p:tav tm="100000">
                                          <p:val>
                                            <p:strVal val="#ppt_h"/>
                                          </p:val>
                                        </p:tav>
                                      </p:tavLst>
                                    </p:anim>
                                    <p:anim calcmode="lin" valueType="num">
                                      <p:cBhvr>
                                        <p:cTn id="8" dur="1000" fill="hold"/>
                                        <p:tgtEl>
                                          <p:spTgt spid="2"/>
                                        </p:tgtEl>
                                        <p:attrNameLst>
                                          <p:attrName>ppt_w</p:attrName>
                                        </p:attrNameLst>
                                      </p:cBhvr>
                                      <p:tavLst>
                                        <p:tav tm="0">
                                          <p:val>
                                            <p:fltVal val="0"/>
                                          </p:val>
                                        </p:tav>
                                        <p:tav tm="100000">
                                          <p:val>
                                            <p:strVal val="#ppt_w"/>
                                          </p:val>
                                        </p:tav>
                                      </p:tavLst>
                                    </p:anim>
                                    <p:animEffect transition="in" filter="fade">
                                      <p:cBhvr>
                                        <p:cTn id="9" dur="1000"/>
                                        <p:tgtEl>
                                          <p:spTgt spid="2"/>
                                        </p:tgtEl>
                                      </p:cBhvr>
                                    </p:animEffect>
                                    <p:set>
                                      <p:cBhvr>
                                        <p:cTn id="10" dur="1000" fill="hold">
                                          <p:stCondLst>
                                            <p:cond delay="0"/>
                                          </p:stCondLst>
                                        </p:cTn>
                                        <p:tgtEl>
                                          <p:spTgt spid="2"/>
                                        </p:tgtEl>
                                        <p:attrNameLst>
                                          <p:attrName>style.visibility</p:attrName>
                                        </p:attrNameLst>
                                      </p:cBhvr>
                                      <p:to>
                                        <p:strVal val="visible"/>
                                      </p:to>
                                    </p:set>
                                  </p:childTnLst>
                                </p:cTn>
                              </p:par>
                            </p:childTnLst>
                          </p:cTn>
                        </p:par>
                        <p:par>
                          <p:cTn id="11" fill="hold">
                            <p:stCondLst>
                              <p:cond delay="0"/>
                            </p:stCondLst>
                            <p:childTnLst>
                              <p:par>
                                <p:cTn id="12" presetID="52" presetClass="entr" presetSubtype="0" fill="hold" nodeType="afterEffect">
                                  <p:stCondLst>
                                    <p:cond delay="0"/>
                                  </p:stCondLst>
                                  <p:childTnLst>
                                    <p:animEffect transition="in" filter="fade">
                                      <p:cBhvr>
                                        <p:cTn id="13" dur="1000"/>
                                        <p:tgtEl>
                                          <p:spTgt spid="6"/>
                                        </p:tgtEl>
                                      </p:cBhvr>
                                    </p:animEffect>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6"/>
                                        </p:tgtEl>
                                        <p:attrNameLst>
                                          <p:attrName>ppt_x</p:attrName>
                                          <p:attrName>ppt_y</p:attrName>
                                        </p:attrNameLst>
                                      </p:cBhvr>
                                    </p:animMotion>
                                    <p:animScale>
                                      <p:cBhvr>
                                        <p:cTn id="15" dur="1000" decel="50000" fill="hold">
                                          <p:stCondLst>
                                            <p:cond delay="0"/>
                                          </p:stCondLst>
                                        </p:cTn>
                                        <p:tgtEl>
                                          <p:spTgt spid="6"/>
                                        </p:tgtEl>
                                      </p:cBhvr>
                                      <p:from x="250000" y="250000"/>
                                      <p:to x="100000" y="100000"/>
                                    </p:animScale>
                                    <p:set>
                                      <p:cBhvr>
                                        <p:cTn id="16" dur="1" fill="hold">
                                          <p:stCondLst>
                                            <p:cond delay="0"/>
                                          </p:stCondLst>
                                        </p:cTn>
                                        <p:tgtEl>
                                          <p:spTgt spid="6"/>
                                        </p:tgtEl>
                                        <p:attrNameLst>
                                          <p:attrName>style.visibility</p:attrName>
                                        </p:attrNameLst>
                                      </p:cBhvr>
                                      <p:to>
                                        <p:strVal val="visible"/>
                                      </p:to>
                                    </p:set>
                                  </p:childTnLst>
                                </p:cTn>
                              </p:par>
                            </p:childTnLst>
                          </p:cTn>
                        </p:par>
                        <p:par>
                          <p:cTn id="17" fill="hold">
                            <p:stCondLst>
                              <p:cond delay="0"/>
                            </p:stCondLst>
                            <p:childTnLst>
                              <p:par>
                                <p:cTn id="18" presetID="12" presetClass="entr" presetSubtype="4" fill="hold" nodeType="afterEffect">
                                  <p:stCondLst>
                                    <p:cond delay="0"/>
                                  </p:stCondLst>
                                  <p:childTnLst>
                                    <p:anim calcmode="lin" valueType="num">
                                      <p:cBhvr additive="base">
                                        <p:cTn id="19" dur="500"/>
                                        <p:tgtEl>
                                          <p:spTgt spid="5"/>
                                        </p:tgtEl>
                                        <p:attrNameLst>
                                          <p:attrName>ppt_y</p:attrName>
                                        </p:attrNameLst>
                                      </p:cBhvr>
                                      <p:tavLst>
                                        <p:tav tm="0">
                                          <p:val>
                                            <p:strVal val="#ppt_y+#ppt_h*1.125000"/>
                                          </p:val>
                                        </p:tav>
                                        <p:tav tm="100000">
                                          <p:val>
                                            <p:strVal val="#ppt_y"/>
                                          </p:val>
                                        </p:tav>
                                      </p:tavLst>
                                    </p:anim>
                                    <p:animEffect transition="in" filter="wipe(up)">
                                      <p:cBhvr>
                                        <p:cTn id="20" dur="500"/>
                                        <p:tgtEl>
                                          <p:spTgt spid="5"/>
                                        </p:tgtEl>
                                      </p:cBhvr>
                                    </p:animEffect>
                                    <p:set>
                                      <p:cBhvr>
                                        <p:cTn id="21" dur="500" fill="hold">
                                          <p:stCondLst>
                                            <p:cond delay="0"/>
                                          </p:stCondLst>
                                        </p:cTn>
                                        <p:tgtEl>
                                          <p:spTgt spid="5"/>
                                        </p:tgtEl>
                                        <p:attrNameLst>
                                          <p:attrName>style.visibility</p:attrName>
                                        </p:attrNameLst>
                                      </p:cBhvr>
                                      <p:to>
                                        <p:strVal val="visible"/>
                                      </p:to>
                                    </p:set>
                                  </p:childTnLst>
                                </p:cTn>
                              </p:par>
                            </p:childTnLst>
                          </p:cTn>
                        </p:par>
                        <p:par>
                          <p:cTn id="22" fill="hold">
                            <p:stCondLst>
                              <p:cond delay="0"/>
                            </p:stCondLst>
                            <p:childTnLst>
                              <p:par>
                                <p:cTn id="23" presetID="12" presetClass="entr" presetSubtype="4" fill="hold" nodeType="afterEffect">
                                  <p:stCondLst>
                                    <p:cond delay="0"/>
                                  </p:stCondLst>
                                  <p:childTnLst>
                                    <p:anim calcmode="lin" valueType="num">
                                      <p:cBhvr additive="base">
                                        <p:cTn id="24" dur="500"/>
                                        <p:tgtEl>
                                          <p:spTgt spid="10"/>
                                        </p:tgtEl>
                                        <p:attrNameLst>
                                          <p:attrName>ppt_y</p:attrName>
                                        </p:attrNameLst>
                                      </p:cBhvr>
                                      <p:tavLst>
                                        <p:tav tm="0">
                                          <p:val>
                                            <p:strVal val="#ppt_y+#ppt_h*1.125000"/>
                                          </p:val>
                                        </p:tav>
                                        <p:tav tm="100000">
                                          <p:val>
                                            <p:strVal val="#ppt_y"/>
                                          </p:val>
                                        </p:tav>
                                      </p:tavLst>
                                    </p:anim>
                                    <p:animEffect transition="in" filter="wipe(up)">
                                      <p:cBhvr>
                                        <p:cTn id="25" dur="500"/>
                                        <p:tgtEl>
                                          <p:spTgt spid="10"/>
                                        </p:tgtEl>
                                      </p:cBhvr>
                                    </p:animEffect>
                                    <p:set>
                                      <p:cBhvr>
                                        <p:cTn id="26" dur="500" fill="hold">
                                          <p:stCondLst>
                                            <p:cond delay="0"/>
                                          </p:stCondLst>
                                        </p:cTn>
                                        <p:tgtEl>
                                          <p:spTgt spid="10"/>
                                        </p:tgtEl>
                                        <p:attrNameLst>
                                          <p:attrName>style.visibility</p:attrName>
                                        </p:attrNameLst>
                                      </p:cBhvr>
                                      <p:to>
                                        <p:strVal val="visible"/>
                                      </p:to>
                                    </p:set>
                                  </p:childTnLst>
                                </p:cTn>
                              </p:par>
                            </p:childTnLst>
                          </p:cTn>
                        </p:par>
                        <p:par>
                          <p:cTn id="27" fill="hold">
                            <p:stCondLst>
                              <p:cond delay="0"/>
                            </p:stCondLst>
                            <p:childTnLst>
                              <p:par>
                                <p:cTn id="28" presetID="21" presetClass="entr" presetSubtype="1" fill="hold" nodeType="afterEffect">
                                  <p:stCondLst>
                                    <p:cond delay="0"/>
                                  </p:stCondLst>
                                  <p:childTnLst>
                                    <p:animEffect transition="in" filter="wheel(1)">
                                      <p:cBhvr>
                                        <p:cTn id="29" dur="1000"/>
                                        <p:tgtEl>
                                          <p:spTgt spid="9"/>
                                        </p:tgtEl>
                                      </p:cBhvr>
                                    </p:animEffect>
                                    <p:set>
                                      <p:cBhvr>
                                        <p:cTn id="30" dur="1000" fill="hold">
                                          <p:stCondLst>
                                            <p:cond delay="0"/>
                                          </p:stCondLst>
                                        </p:cTn>
                                        <p:tgtEl>
                                          <p:spTgt spid="9"/>
                                        </p:tgtEl>
                                        <p:attrNameLst>
                                          <p:attrName>style.visibility</p:attrName>
                                        </p:attrNameLst>
                                      </p:cBhvr>
                                      <p:to>
                                        <p:strVal val="visible"/>
                                      </p:to>
                                    </p:set>
                                  </p:childTnLst>
                                </p:cTn>
                              </p:par>
                            </p:childTnLst>
                          </p:cTn>
                        </p:par>
                        <p:par>
                          <p:cTn id="31" fill="hold">
                            <p:stCondLst>
                              <p:cond delay="0"/>
                            </p:stCondLst>
                            <p:childTnLst>
                              <p:par>
                                <p:cTn id="32" presetID="22" presetClass="entr" presetSubtype="1" fill="hold" nodeType="afterEffect">
                                  <p:stCondLst>
                                    <p:cond delay="0"/>
                                  </p:stCondLst>
                                  <p:childTnLst>
                                    <p:animEffect transition="in" filter="wipe(up)">
                                      <p:cBhvr>
                                        <p:cTn id="33" dur="500"/>
                                        <p:tgtEl>
                                          <p:spTgt spid="14"/>
                                        </p:tgtEl>
                                      </p:cBhvr>
                                    </p:animEffect>
                                    <p:set>
                                      <p:cBhvr>
                                        <p:cTn id="34" dur="500" fill="hold">
                                          <p:stCondLst>
                                            <p:cond delay="0"/>
                                          </p:stCondLst>
                                        </p:cTn>
                                        <p:tgtEl>
                                          <p:spTgt spid="14"/>
                                        </p:tgtEl>
                                        <p:attrNameLst>
                                          <p:attrName>style.visibility</p:attrName>
                                        </p:attrNameLst>
                                      </p:cBhvr>
                                      <p:to>
                                        <p:strVal val="visible"/>
                                      </p:to>
                                    </p:set>
                                  </p:childTnLst>
                                </p:cTn>
                              </p:par>
                            </p:childTnLst>
                          </p:cTn>
                        </p:par>
                        <p:par>
                          <p:cTn id="35" fill="hold">
                            <p:stCondLst>
                              <p:cond delay="0"/>
                            </p:stCondLst>
                            <p:childTnLst>
                              <p:par>
                                <p:cTn id="36" presetID="23" presetClass="entr" presetSubtype="36" fill="hold" nodeType="afterEffect">
                                  <p:stCondLst>
                                    <p:cond delay="0"/>
                                  </p:stCondLst>
                                  <p:childTnLst>
                                    <p:anim calcmode="lin" valueType="num">
                                      <p:cBhvr>
                                        <p:cTn id="37" dur="500" fill="hold"/>
                                        <p:tgtEl>
                                          <p:spTgt spid="13"/>
                                        </p:tgtEl>
                                        <p:attrNameLst>
                                          <p:attrName>ppt_w</p:attrName>
                                        </p:attrNameLst>
                                      </p:cBhvr>
                                      <p:tavLst>
                                        <p:tav tm="0">
                                          <p:val>
                                            <p:strVal val="(6*min(max(#ppt_w*#ppt_h,.3),1)-7.4)/-.7*#ppt_w"/>
                                          </p:val>
                                        </p:tav>
                                        <p:tav tm="100000">
                                          <p:val>
                                            <p:strVal val="#ppt_w"/>
                                          </p:val>
                                        </p:tav>
                                      </p:tavLst>
                                    </p:anim>
                                    <p:anim calcmode="lin" valueType="num">
                                      <p:cBhvr>
                                        <p:cTn id="38" dur="500" fill="hold"/>
                                        <p:tgtEl>
                                          <p:spTgt spid="13"/>
                                        </p:tgtEl>
                                        <p:attrNameLst>
                                          <p:attrName>ppt_h</p:attrName>
                                        </p:attrNameLst>
                                      </p:cBhvr>
                                      <p:tavLst>
                                        <p:tav tm="0">
                                          <p:val>
                                            <p:strVal val="(6*min(max(#ppt_w*#ppt_h,.3),1)-7.4)/-.7*#ppt_h"/>
                                          </p:val>
                                        </p:tav>
                                        <p:tav tm="100000">
                                          <p:val>
                                            <p:strVal val="#ppt_h"/>
                                          </p:val>
                                        </p:tav>
                                      </p:tavLst>
                                    </p:anim>
                                    <p:anim calcmode="lin" valueType="num">
                                      <p:cBhvr>
                                        <p:cTn id="39" dur="500" fill="hold"/>
                                        <p:tgtEl>
                                          <p:spTgt spid="13"/>
                                        </p:tgtEl>
                                        <p:attrNameLst>
                                          <p:attrName>ppt_x</p:attrName>
                                        </p:attrNameLst>
                                      </p:cBhvr>
                                      <p:tavLst>
                                        <p:tav tm="0">
                                          <p:val>
                                            <p:fltVal val="0.5"/>
                                          </p:val>
                                        </p:tav>
                                        <p:tav tm="100000">
                                          <p:val>
                                            <p:strVal val="#ppt_x"/>
                                          </p:val>
                                        </p:tav>
                                      </p:tavLst>
                                    </p:anim>
                                    <p:anim calcmode="lin" valueType="num">
                                      <p:cBhvr>
                                        <p:cTn id="40" dur="500" fill="hold"/>
                                        <p:tgtEl>
                                          <p:spTgt spid="13"/>
                                        </p:tgtEl>
                                        <p:attrNameLst>
                                          <p:attrName>ppt_y</p:attrName>
                                        </p:attrNameLst>
                                      </p:cBhvr>
                                      <p:tavLst>
                                        <p:tav tm="0">
                                          <p:val>
                                            <p:strVal val="1+(6*min(max(#ppt_w*#ppt_h,.3),1)-7.4)/-.7*#ppt_h/2"/>
                                          </p:val>
                                        </p:tav>
                                        <p:tav tm="100000">
                                          <p:val>
                                            <p:strVal val="#ppt_y"/>
                                          </p:val>
                                        </p:tav>
                                      </p:tavLst>
                                    </p:anim>
                                    <p:set>
                                      <p:cBhvr>
                                        <p:cTn id="41" dur="500"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669924" y="1"/>
            <a:ext cx="10850563" cy="1028699"/>
          </a:xfrm>
        </p:spPr>
        <p:txBody>
          <a:bodyPr vert="horz" lIns="91440" tIns="45720" rIns="91440" bIns="45720" anchor="b">
            <a:normAutofit/>
          </a:bodyPr>
          <a:lstStyle/>
          <a:p>
            <a:pPr algn="l">
              <a:lnSpc>
                <a:spcPct val="90000"/>
              </a:lnSpc>
              <a:spcBef>
                <a:spcPct val="0"/>
              </a:spcBef>
            </a:pPr>
            <a:r>
              <a:rPr lang="en-US" sz="2800" b="1" i="0" u="none" baseline="0">
                <a:solidFill>
                  <a:srgbClr val="000000"/>
                </a:solidFill>
                <a:latin typeface="+mn-ea"/>
                <a:ea typeface="+mn-ea"/>
              </a:rPr>
              <a:t>Supply Chain Management</a:t>
            </a:r>
          </a:p>
        </p:txBody>
      </p:sp>
      <p:sp>
        <p:nvSpPr>
          <p:cNvPr id="3" name="Freeform 3"/>
          <p:cNvSpPr/>
          <p:nvPr/>
        </p:nvSpPr>
        <p:spPr>
          <a:xfrm>
            <a:off x="5837940" y="3303218"/>
            <a:ext cx="498423" cy="497894"/>
          </a:xfrm>
          <a:custGeom>
            <a:avLst/>
            <a:gdLst/>
            <a:ahLst/>
            <a:cxnLst/>
            <a:rect l="l" t="t" r="r" b="b"/>
            <a:pathLst>
              <a:path w="498423" h="497894">
                <a:moveTo>
                  <a:pt x="249313" y="99683"/>
                </a:moveTo>
                <a:cubicBezTo>
                  <a:pt x="286684" y="105773"/>
                  <a:pt x="320541" y="123401"/>
                  <a:pt x="347371" y="150323"/>
                </a:cubicBezTo>
                <a:cubicBezTo>
                  <a:pt x="374201" y="177567"/>
                  <a:pt x="391768" y="211541"/>
                  <a:pt x="398156" y="248720"/>
                </a:cubicBezTo>
                <a:cubicBezTo>
                  <a:pt x="399753" y="258976"/>
                  <a:pt x="393046" y="268591"/>
                  <a:pt x="383144" y="270194"/>
                </a:cubicBezTo>
                <a:cubicBezTo>
                  <a:pt x="382186" y="270514"/>
                  <a:pt x="381228" y="270514"/>
                  <a:pt x="379950" y="270514"/>
                </a:cubicBezTo>
                <a:cubicBezTo>
                  <a:pt x="371326" y="270514"/>
                  <a:pt x="363660" y="264104"/>
                  <a:pt x="362063" y="255130"/>
                </a:cubicBezTo>
                <a:cubicBezTo>
                  <a:pt x="356953" y="225322"/>
                  <a:pt x="342899" y="198079"/>
                  <a:pt x="321499" y="176605"/>
                </a:cubicBezTo>
                <a:cubicBezTo>
                  <a:pt x="299779" y="155131"/>
                  <a:pt x="272949" y="141029"/>
                  <a:pt x="243245" y="135901"/>
                </a:cubicBezTo>
                <a:cubicBezTo>
                  <a:pt x="233343" y="134298"/>
                  <a:pt x="226316" y="124683"/>
                  <a:pt x="228232" y="114747"/>
                </a:cubicBezTo>
                <a:cubicBezTo>
                  <a:pt x="229829" y="104491"/>
                  <a:pt x="239412" y="97760"/>
                  <a:pt x="249313" y="99683"/>
                </a:cubicBezTo>
                <a:close/>
                <a:moveTo>
                  <a:pt x="89627" y="78619"/>
                </a:moveTo>
                <a:cubicBezTo>
                  <a:pt x="102175" y="78699"/>
                  <a:pt x="114642" y="84060"/>
                  <a:pt x="125192" y="94622"/>
                </a:cubicBezTo>
                <a:cubicBezTo>
                  <a:pt x="125192" y="94622"/>
                  <a:pt x="125192" y="94622"/>
                  <a:pt x="175384" y="144871"/>
                </a:cubicBezTo>
                <a:cubicBezTo>
                  <a:pt x="185614" y="154793"/>
                  <a:pt x="191368" y="166955"/>
                  <a:pt x="191368" y="179757"/>
                </a:cubicBezTo>
                <a:cubicBezTo>
                  <a:pt x="191368" y="192880"/>
                  <a:pt x="185933" y="205042"/>
                  <a:pt x="175384" y="215604"/>
                </a:cubicBezTo>
                <a:cubicBezTo>
                  <a:pt x="175384" y="215604"/>
                  <a:pt x="175384" y="215604"/>
                  <a:pt x="144054" y="246969"/>
                </a:cubicBezTo>
                <a:cubicBezTo>
                  <a:pt x="137021" y="254331"/>
                  <a:pt x="125192" y="254331"/>
                  <a:pt x="118159" y="246969"/>
                </a:cubicBezTo>
                <a:cubicBezTo>
                  <a:pt x="110806" y="239928"/>
                  <a:pt x="110806" y="228086"/>
                  <a:pt x="118159" y="221045"/>
                </a:cubicBezTo>
                <a:cubicBezTo>
                  <a:pt x="118159" y="221045"/>
                  <a:pt x="118159" y="221045"/>
                  <a:pt x="149489" y="189679"/>
                </a:cubicBezTo>
                <a:cubicBezTo>
                  <a:pt x="151726" y="187119"/>
                  <a:pt x="154284" y="183598"/>
                  <a:pt x="154284" y="180077"/>
                </a:cubicBezTo>
                <a:cubicBezTo>
                  <a:pt x="154284" y="176557"/>
                  <a:pt x="151726" y="173356"/>
                  <a:pt x="149489" y="171436"/>
                </a:cubicBezTo>
                <a:cubicBezTo>
                  <a:pt x="149489" y="171436"/>
                  <a:pt x="149489" y="171436"/>
                  <a:pt x="149169" y="171116"/>
                </a:cubicBezTo>
                <a:cubicBezTo>
                  <a:pt x="149169" y="171116"/>
                  <a:pt x="149169" y="171116"/>
                  <a:pt x="98978" y="120547"/>
                </a:cubicBezTo>
                <a:cubicBezTo>
                  <a:pt x="92264" y="113825"/>
                  <a:pt x="86190" y="113825"/>
                  <a:pt x="78837" y="120867"/>
                </a:cubicBezTo>
                <a:cubicBezTo>
                  <a:pt x="75001" y="124387"/>
                  <a:pt x="71484" y="127908"/>
                  <a:pt x="67968" y="131749"/>
                </a:cubicBezTo>
                <a:cubicBezTo>
                  <a:pt x="62213" y="137830"/>
                  <a:pt x="56139" y="143911"/>
                  <a:pt x="49106" y="149672"/>
                </a:cubicBezTo>
                <a:cubicBezTo>
                  <a:pt x="39835" y="158633"/>
                  <a:pt x="35999" y="168875"/>
                  <a:pt x="36958" y="183598"/>
                </a:cubicBezTo>
                <a:cubicBezTo>
                  <a:pt x="38556" y="209523"/>
                  <a:pt x="49106" y="234167"/>
                  <a:pt x="57738" y="252730"/>
                </a:cubicBezTo>
                <a:cubicBezTo>
                  <a:pt x="82354" y="303939"/>
                  <a:pt x="117520" y="348747"/>
                  <a:pt x="162276" y="386194"/>
                </a:cubicBezTo>
                <a:cubicBezTo>
                  <a:pt x="199041" y="416920"/>
                  <a:pt x="233248" y="437403"/>
                  <a:pt x="270012" y="450846"/>
                </a:cubicBezTo>
                <a:cubicBezTo>
                  <a:pt x="292071" y="459167"/>
                  <a:pt x="308695" y="462048"/>
                  <a:pt x="324679" y="460767"/>
                </a:cubicBezTo>
                <a:cubicBezTo>
                  <a:pt x="333950" y="460127"/>
                  <a:pt x="341303" y="456607"/>
                  <a:pt x="348016" y="449886"/>
                </a:cubicBezTo>
                <a:cubicBezTo>
                  <a:pt x="348016" y="449886"/>
                  <a:pt x="348016" y="449886"/>
                  <a:pt x="379026" y="418520"/>
                </a:cubicBezTo>
                <a:cubicBezTo>
                  <a:pt x="387338" y="409878"/>
                  <a:pt x="383182" y="403797"/>
                  <a:pt x="379346" y="399637"/>
                </a:cubicBezTo>
                <a:cubicBezTo>
                  <a:pt x="379346" y="399637"/>
                  <a:pt x="379026" y="399637"/>
                  <a:pt x="379026" y="399317"/>
                </a:cubicBezTo>
                <a:cubicBezTo>
                  <a:pt x="373911" y="393876"/>
                  <a:pt x="368477" y="388755"/>
                  <a:pt x="362722" y="382994"/>
                </a:cubicBezTo>
                <a:cubicBezTo>
                  <a:pt x="359845" y="380113"/>
                  <a:pt x="356968" y="377233"/>
                  <a:pt x="353771" y="374352"/>
                </a:cubicBezTo>
                <a:cubicBezTo>
                  <a:pt x="353771" y="374352"/>
                  <a:pt x="353771" y="374352"/>
                  <a:pt x="328835" y="349388"/>
                </a:cubicBezTo>
                <a:cubicBezTo>
                  <a:pt x="326278" y="346827"/>
                  <a:pt x="322761" y="343627"/>
                  <a:pt x="318925" y="343627"/>
                </a:cubicBezTo>
                <a:cubicBezTo>
                  <a:pt x="315408" y="343627"/>
                  <a:pt x="311572" y="346827"/>
                  <a:pt x="309014" y="349388"/>
                </a:cubicBezTo>
                <a:cubicBezTo>
                  <a:pt x="306457" y="351948"/>
                  <a:pt x="303899" y="354508"/>
                  <a:pt x="301022" y="357069"/>
                </a:cubicBezTo>
                <a:cubicBezTo>
                  <a:pt x="293349" y="364750"/>
                  <a:pt x="285997" y="372112"/>
                  <a:pt x="278963" y="379793"/>
                </a:cubicBezTo>
                <a:cubicBezTo>
                  <a:pt x="278963" y="379793"/>
                  <a:pt x="278963" y="379793"/>
                  <a:pt x="278324" y="380753"/>
                </a:cubicBezTo>
                <a:cubicBezTo>
                  <a:pt x="266815" y="391955"/>
                  <a:pt x="255306" y="388114"/>
                  <a:pt x="251150" y="386834"/>
                </a:cubicBezTo>
                <a:cubicBezTo>
                  <a:pt x="250831" y="386834"/>
                  <a:pt x="250511" y="386514"/>
                  <a:pt x="250191" y="386514"/>
                </a:cubicBezTo>
                <a:cubicBezTo>
                  <a:pt x="233887" y="379793"/>
                  <a:pt x="218542" y="370191"/>
                  <a:pt x="200319" y="356109"/>
                </a:cubicBezTo>
                <a:cubicBezTo>
                  <a:pt x="200319" y="356109"/>
                  <a:pt x="200319" y="355789"/>
                  <a:pt x="200319" y="355789"/>
                </a:cubicBezTo>
                <a:cubicBezTo>
                  <a:pt x="182097" y="341066"/>
                  <a:pt x="166752" y="326343"/>
                  <a:pt x="153005" y="310661"/>
                </a:cubicBezTo>
                <a:cubicBezTo>
                  <a:pt x="146292" y="302979"/>
                  <a:pt x="147251" y="291137"/>
                  <a:pt x="154923" y="284416"/>
                </a:cubicBezTo>
                <a:cubicBezTo>
                  <a:pt x="162596" y="277695"/>
                  <a:pt x="174105" y="278655"/>
                  <a:pt x="180818" y="286336"/>
                </a:cubicBezTo>
                <a:cubicBezTo>
                  <a:pt x="193286" y="300419"/>
                  <a:pt x="207033" y="313861"/>
                  <a:pt x="223337" y="326984"/>
                </a:cubicBezTo>
                <a:cubicBezTo>
                  <a:pt x="235805" y="336905"/>
                  <a:pt x="246675" y="343947"/>
                  <a:pt x="257224" y="349068"/>
                </a:cubicBezTo>
                <a:cubicBezTo>
                  <a:pt x="262979" y="342666"/>
                  <a:pt x="269053" y="336585"/>
                  <a:pt x="275127" y="330824"/>
                </a:cubicBezTo>
                <a:cubicBezTo>
                  <a:pt x="277685" y="328264"/>
                  <a:pt x="280242" y="325703"/>
                  <a:pt x="282800" y="323143"/>
                </a:cubicBezTo>
                <a:cubicBezTo>
                  <a:pt x="293669" y="312581"/>
                  <a:pt x="305817" y="306820"/>
                  <a:pt x="318925" y="306820"/>
                </a:cubicBezTo>
                <a:cubicBezTo>
                  <a:pt x="331712" y="306820"/>
                  <a:pt x="344180" y="312581"/>
                  <a:pt x="354730" y="323143"/>
                </a:cubicBezTo>
                <a:cubicBezTo>
                  <a:pt x="354730" y="323143"/>
                  <a:pt x="354730" y="323143"/>
                  <a:pt x="379666" y="348107"/>
                </a:cubicBezTo>
                <a:cubicBezTo>
                  <a:pt x="382543" y="350988"/>
                  <a:pt x="385420" y="353868"/>
                  <a:pt x="388297" y="356749"/>
                </a:cubicBezTo>
                <a:cubicBezTo>
                  <a:pt x="394052" y="362190"/>
                  <a:pt x="399806" y="367951"/>
                  <a:pt x="405561" y="374032"/>
                </a:cubicBezTo>
                <a:cubicBezTo>
                  <a:pt x="425381" y="394516"/>
                  <a:pt x="425701" y="423321"/>
                  <a:pt x="405561" y="444125"/>
                </a:cubicBezTo>
                <a:cubicBezTo>
                  <a:pt x="405561" y="444125"/>
                  <a:pt x="405561" y="444125"/>
                  <a:pt x="405241" y="444445"/>
                </a:cubicBezTo>
                <a:cubicBezTo>
                  <a:pt x="405241" y="444445"/>
                  <a:pt x="405241" y="444445"/>
                  <a:pt x="373911" y="475810"/>
                </a:cubicBezTo>
                <a:cubicBezTo>
                  <a:pt x="361124" y="488612"/>
                  <a:pt x="345459" y="495974"/>
                  <a:pt x="327556" y="497574"/>
                </a:cubicBezTo>
                <a:cubicBezTo>
                  <a:pt x="324359" y="497894"/>
                  <a:pt x="320843" y="497894"/>
                  <a:pt x="317646" y="497894"/>
                </a:cubicBezTo>
                <a:cubicBezTo>
                  <a:pt x="293669" y="497894"/>
                  <a:pt x="271930" y="490853"/>
                  <a:pt x="256905" y="485412"/>
                </a:cubicBezTo>
                <a:cubicBezTo>
                  <a:pt x="216304" y="470369"/>
                  <a:pt x="178580" y="447645"/>
                  <a:pt x="138619" y="414359"/>
                </a:cubicBezTo>
                <a:cubicBezTo>
                  <a:pt x="90026" y="373712"/>
                  <a:pt x="51663" y="324743"/>
                  <a:pt x="24490" y="268733"/>
                </a:cubicBezTo>
                <a:cubicBezTo>
                  <a:pt x="14260" y="246969"/>
                  <a:pt x="2431" y="218164"/>
                  <a:pt x="193" y="185838"/>
                </a:cubicBezTo>
                <a:cubicBezTo>
                  <a:pt x="-1405" y="159914"/>
                  <a:pt x="6907" y="138790"/>
                  <a:pt x="24810" y="122467"/>
                </a:cubicBezTo>
                <a:cubicBezTo>
                  <a:pt x="25129" y="122147"/>
                  <a:pt x="25129" y="122147"/>
                  <a:pt x="25449" y="121827"/>
                </a:cubicBezTo>
                <a:cubicBezTo>
                  <a:pt x="30884" y="117346"/>
                  <a:pt x="35999" y="111905"/>
                  <a:pt x="41433" y="106144"/>
                </a:cubicBezTo>
                <a:cubicBezTo>
                  <a:pt x="45270" y="102303"/>
                  <a:pt x="49106" y="98143"/>
                  <a:pt x="53582" y="94302"/>
                </a:cubicBezTo>
                <a:cubicBezTo>
                  <a:pt x="64451" y="83740"/>
                  <a:pt x="77079" y="78539"/>
                  <a:pt x="89627" y="78619"/>
                </a:cubicBezTo>
                <a:close/>
                <a:moveTo>
                  <a:pt x="254127" y="328"/>
                </a:moveTo>
                <a:cubicBezTo>
                  <a:pt x="315222" y="10560"/>
                  <a:pt x="370560" y="39339"/>
                  <a:pt x="414702" y="83467"/>
                </a:cubicBezTo>
                <a:cubicBezTo>
                  <a:pt x="458844" y="127595"/>
                  <a:pt x="487632" y="183234"/>
                  <a:pt x="498188" y="243990"/>
                </a:cubicBezTo>
                <a:cubicBezTo>
                  <a:pt x="499787" y="254223"/>
                  <a:pt x="493070" y="263816"/>
                  <a:pt x="482834" y="265414"/>
                </a:cubicBezTo>
                <a:cubicBezTo>
                  <a:pt x="481874" y="265414"/>
                  <a:pt x="480915" y="265734"/>
                  <a:pt x="479635" y="265734"/>
                </a:cubicBezTo>
                <a:cubicBezTo>
                  <a:pt x="470999" y="265734"/>
                  <a:pt x="463322" y="259339"/>
                  <a:pt x="461723" y="250385"/>
                </a:cubicBezTo>
                <a:cubicBezTo>
                  <a:pt x="452766" y="196984"/>
                  <a:pt x="427496" y="148060"/>
                  <a:pt x="388792" y="109368"/>
                </a:cubicBezTo>
                <a:cubicBezTo>
                  <a:pt x="350088" y="70676"/>
                  <a:pt x="301148" y="45735"/>
                  <a:pt x="247729" y="36461"/>
                </a:cubicBezTo>
                <a:cubicBezTo>
                  <a:pt x="237813" y="34863"/>
                  <a:pt x="231096" y="25270"/>
                  <a:pt x="232695" y="15357"/>
                </a:cubicBezTo>
                <a:cubicBezTo>
                  <a:pt x="234615" y="5124"/>
                  <a:pt x="243891" y="-1591"/>
                  <a:pt x="254127" y="328"/>
                </a:cubicBezTo>
                <a:close/>
              </a:path>
            </a:pathLst>
          </a:custGeom>
          <a:solidFill>
            <a:schemeClr val="accent1"/>
          </a:solidFill>
        </p:spPr>
        <p:txBody>
          <a:bodyPr vert="horz" wrap="square" lIns="91440" tIns="45720" rIns="91440" bIns="45720" anchor="t">
            <a:prstTxWarp prst="textNoShape">
              <a:avLst/>
            </a:prstTxWarp>
            <a:normAutofit/>
          </a:bodyPr>
          <a:lstStyle/>
          <a:p>
            <a:pPr marL="0" algn="l"/>
            <a:endParaRPr/>
          </a:p>
        </p:txBody>
      </p:sp>
      <p:sp>
        <p:nvSpPr>
          <p:cNvPr id="4" name="Freeform 4"/>
          <p:cNvSpPr/>
          <p:nvPr/>
        </p:nvSpPr>
        <p:spPr>
          <a:xfrm flipH="1">
            <a:off x="5691399" y="5989426"/>
            <a:ext cx="809202" cy="154199"/>
          </a:xfrm>
          <a:custGeom>
            <a:avLst/>
            <a:gdLst/>
            <a:ahLst/>
            <a:cxnLst/>
            <a:rect l="l" t="t" r="r" b="b"/>
            <a:pathLst>
              <a:path w="304" h="58">
                <a:moveTo>
                  <a:pt x="152" y="58"/>
                </a:moveTo>
                <a:cubicBezTo>
                  <a:pt x="136" y="58"/>
                  <a:pt x="0" y="58"/>
                  <a:pt x="0" y="29"/>
                </a:cubicBezTo>
                <a:cubicBezTo>
                  <a:pt x="0" y="22"/>
                  <a:pt x="5" y="14"/>
                  <a:pt x="48" y="7"/>
                </a:cubicBezTo>
                <a:cubicBezTo>
                  <a:pt x="76" y="2"/>
                  <a:pt x="113" y="0"/>
                  <a:pt x="152" y="0"/>
                </a:cubicBezTo>
                <a:cubicBezTo>
                  <a:pt x="167" y="0"/>
                  <a:pt x="304" y="1"/>
                  <a:pt x="304" y="29"/>
                </a:cubicBezTo>
                <a:cubicBezTo>
                  <a:pt x="304" y="36"/>
                  <a:pt x="299" y="45"/>
                  <a:pt x="256" y="52"/>
                </a:cubicBezTo>
                <a:cubicBezTo>
                  <a:pt x="228" y="56"/>
                  <a:pt x="191" y="58"/>
                  <a:pt x="152" y="58"/>
                </a:cubicBezTo>
                <a:close/>
                <a:moveTo>
                  <a:pt x="12" y="29"/>
                </a:moveTo>
                <a:cubicBezTo>
                  <a:pt x="20" y="37"/>
                  <a:pt x="72" y="46"/>
                  <a:pt x="152" y="46"/>
                </a:cubicBezTo>
                <a:cubicBezTo>
                  <a:pt x="232" y="46"/>
                  <a:pt x="284" y="37"/>
                  <a:pt x="291" y="29"/>
                </a:cubicBezTo>
                <a:cubicBezTo>
                  <a:pt x="284" y="22"/>
                  <a:pt x="232" y="12"/>
                  <a:pt x="152" y="12"/>
                </a:cubicBezTo>
                <a:cubicBezTo>
                  <a:pt x="72" y="12"/>
                  <a:pt x="20" y="22"/>
                  <a:pt x="12" y="29"/>
                </a:cubicBezTo>
                <a:close/>
              </a:path>
            </a:pathLst>
          </a:custGeom>
          <a:solidFill>
            <a:srgbClr val="FFFFFF">
              <a:lumMod val="85000"/>
            </a:srgbClr>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5" name="AutoShape 5"/>
          <p:cNvSpPr/>
          <p:nvPr/>
        </p:nvSpPr>
        <p:spPr>
          <a:xfrm flipH="1">
            <a:off x="5962953" y="6045374"/>
            <a:ext cx="266095" cy="45032"/>
          </a:xfrm>
          <a:prstGeom prst="ellipse">
            <a:avLst/>
          </a:prstGeom>
          <a:solidFill>
            <a:srgbClr val="FFFFFF">
              <a:lumMod val="75000"/>
            </a:srgbClr>
          </a:solidFill>
        </p:spPr>
        <p:txBody>
          <a:bodyPr vert="horz" wrap="square" lIns="91440" tIns="45720" rIns="91440" bIns="45720" anchor="t">
            <a:prstTxWarp prst="textNoShape">
              <a:avLst/>
            </a:prstTxWarp>
            <a:normAutofit fontScale="25000" lnSpcReduction="20000"/>
          </a:bodyPr>
          <a:lstStyle/>
          <a:p>
            <a:pPr marL="0" algn="l"/>
            <a:endParaRPr/>
          </a:p>
        </p:txBody>
      </p:sp>
      <p:cxnSp>
        <p:nvCxnSpPr>
          <p:cNvPr id="6" name="Connector 6"/>
          <p:cNvCxnSpPr/>
          <p:nvPr/>
        </p:nvCxnSpPr>
        <p:spPr>
          <a:xfrm flipV="1">
            <a:off x="6096000" y="3906576"/>
            <a:ext cx="0" cy="2138798"/>
          </a:xfrm>
          <a:prstGeom prst="line">
            <a:avLst/>
          </a:prstGeom>
          <a:ln w="19050" cap="flat" cmpd="sng">
            <a:solidFill>
              <a:srgbClr val="FFFFFF">
                <a:lumMod val="75000"/>
              </a:srgbClr>
            </a:solidFill>
            <a:prstDash val="solid"/>
            <a:tailEnd type="oval"/>
          </a:ln>
        </p:spPr>
      </p:cxnSp>
      <p:sp>
        <p:nvSpPr>
          <p:cNvPr id="7" name="TextBox 7"/>
          <p:cNvSpPr txBox="1"/>
          <p:nvPr/>
        </p:nvSpPr>
        <p:spPr>
          <a:xfrm>
            <a:off x="4518027" y="1379223"/>
            <a:ext cx="3155946" cy="338554"/>
          </a:xfrm>
          <a:prstGeom prst="rect">
            <a:avLst/>
          </a:prstGeom>
          <a:noFill/>
        </p:spPr>
        <p:txBody>
          <a:bodyPr vert="horz" wrap="square" lIns="91440" tIns="45720" rIns="91440" bIns="45720" rtlCol="0" anchor="b">
            <a:spAutoFit/>
          </a:bodyPr>
          <a:lstStyle/>
          <a:p>
            <a:pPr marL="0" algn="ctr">
              <a:lnSpc>
                <a:spcPct val="100000"/>
              </a:lnSpc>
              <a:spcBef>
                <a:spcPct val="0"/>
              </a:spcBef>
              <a:defRPr/>
            </a:pPr>
            <a:r>
              <a:rPr lang="zh-CN" altLang="en-US" sz="1600" b="1" i="0" u="none" baseline="0">
                <a:solidFill>
                  <a:srgbClr val="000000"/>
                </a:solidFill>
                <a:latin typeface="微软雅黑"/>
                <a:ea typeface="微软雅黑"/>
              </a:rPr>
              <a:t>Reducing Fraudulent Activities</a:t>
            </a:r>
            <a:endParaRPr lang="en-US" sz="1100"/>
          </a:p>
        </p:txBody>
      </p:sp>
      <p:sp>
        <p:nvSpPr>
          <p:cNvPr id="8" name="AutoShape 8"/>
          <p:cNvSpPr/>
          <p:nvPr/>
        </p:nvSpPr>
        <p:spPr>
          <a:xfrm>
            <a:off x="4518027" y="1717777"/>
            <a:ext cx="3155946" cy="1901190"/>
          </a:xfrm>
          <a:prstGeom prst="rect">
            <a:avLst/>
          </a:prstGeom>
          <a:noFill/>
        </p:spPr>
        <p:txBody>
          <a:bodyPr vert="horz" wrap="square" lIns="91440" tIns="45720" rIns="91440" bIns="45720" anchor="t">
            <a:spAutoFit/>
          </a:bodyPr>
          <a:lstStyle/>
          <a:p>
            <a:pPr marL="0" algn="ctr">
              <a:lnSpc>
                <a:spcPct val="150000"/>
              </a:lnSpc>
            </a:pPr>
            <a:r>
              <a:rPr lang="zh-CN" altLang="en-US" sz="1400" b="0" i="0" u="none" baseline="0">
                <a:solidFill>
                  <a:srgbClr val="000000"/>
                </a:solidFill>
                <a:latin typeface="微软雅黑"/>
                <a:ea typeface="微软雅黑"/>
              </a:rPr>
              <a:t>By providing a secure and transparent method of recording transactions, blockchain significantly reduces the potential for fraud within supply chains. This instills confidence in consumers and protects brand integrity.</a:t>
            </a:r>
          </a:p>
        </p:txBody>
      </p:sp>
      <p:sp>
        <p:nvSpPr>
          <p:cNvPr id="9" name="Freeform 9"/>
          <p:cNvSpPr/>
          <p:nvPr/>
        </p:nvSpPr>
        <p:spPr>
          <a:xfrm flipH="1">
            <a:off x="2338599" y="5989426"/>
            <a:ext cx="809202" cy="154199"/>
          </a:xfrm>
          <a:custGeom>
            <a:avLst/>
            <a:gdLst/>
            <a:ahLst/>
            <a:cxnLst/>
            <a:rect l="l" t="t" r="r" b="b"/>
            <a:pathLst>
              <a:path w="304" h="58">
                <a:moveTo>
                  <a:pt x="152" y="58"/>
                </a:moveTo>
                <a:cubicBezTo>
                  <a:pt x="136" y="58"/>
                  <a:pt x="0" y="58"/>
                  <a:pt x="0" y="29"/>
                </a:cubicBezTo>
                <a:cubicBezTo>
                  <a:pt x="0" y="22"/>
                  <a:pt x="5" y="14"/>
                  <a:pt x="48" y="7"/>
                </a:cubicBezTo>
                <a:cubicBezTo>
                  <a:pt x="76" y="2"/>
                  <a:pt x="113" y="0"/>
                  <a:pt x="152" y="0"/>
                </a:cubicBezTo>
                <a:cubicBezTo>
                  <a:pt x="167" y="0"/>
                  <a:pt x="304" y="1"/>
                  <a:pt x="304" y="29"/>
                </a:cubicBezTo>
                <a:cubicBezTo>
                  <a:pt x="304" y="36"/>
                  <a:pt x="299" y="45"/>
                  <a:pt x="256" y="52"/>
                </a:cubicBezTo>
                <a:cubicBezTo>
                  <a:pt x="228" y="56"/>
                  <a:pt x="191" y="58"/>
                  <a:pt x="152" y="58"/>
                </a:cubicBezTo>
                <a:close/>
                <a:moveTo>
                  <a:pt x="12" y="29"/>
                </a:moveTo>
                <a:cubicBezTo>
                  <a:pt x="20" y="37"/>
                  <a:pt x="72" y="46"/>
                  <a:pt x="152" y="46"/>
                </a:cubicBezTo>
                <a:cubicBezTo>
                  <a:pt x="232" y="46"/>
                  <a:pt x="284" y="37"/>
                  <a:pt x="291" y="29"/>
                </a:cubicBezTo>
                <a:cubicBezTo>
                  <a:pt x="284" y="22"/>
                  <a:pt x="232" y="12"/>
                  <a:pt x="152" y="12"/>
                </a:cubicBezTo>
                <a:cubicBezTo>
                  <a:pt x="72" y="12"/>
                  <a:pt x="20" y="22"/>
                  <a:pt x="12" y="29"/>
                </a:cubicBezTo>
                <a:close/>
              </a:path>
            </a:pathLst>
          </a:custGeom>
          <a:solidFill>
            <a:srgbClr val="FFFFFF">
              <a:lumMod val="85000"/>
            </a:srgbClr>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10" name="AutoShape 10"/>
          <p:cNvSpPr/>
          <p:nvPr/>
        </p:nvSpPr>
        <p:spPr>
          <a:xfrm flipH="1">
            <a:off x="2610153" y="6045374"/>
            <a:ext cx="266095" cy="45032"/>
          </a:xfrm>
          <a:prstGeom prst="ellipse">
            <a:avLst/>
          </a:prstGeom>
          <a:solidFill>
            <a:srgbClr val="FFFFFF">
              <a:lumMod val="75000"/>
            </a:srgbClr>
          </a:solidFill>
        </p:spPr>
        <p:txBody>
          <a:bodyPr vert="horz" wrap="square" lIns="91440" tIns="45720" rIns="91440" bIns="45720" anchor="t">
            <a:prstTxWarp prst="textNoShape">
              <a:avLst/>
            </a:prstTxWarp>
            <a:normAutofit fontScale="25000" lnSpcReduction="20000"/>
          </a:bodyPr>
          <a:lstStyle/>
          <a:p>
            <a:pPr marL="0" algn="l"/>
            <a:endParaRPr/>
          </a:p>
        </p:txBody>
      </p:sp>
      <p:cxnSp>
        <p:nvCxnSpPr>
          <p:cNvPr id="11" name="Connector 11"/>
          <p:cNvCxnSpPr/>
          <p:nvPr/>
        </p:nvCxnSpPr>
        <p:spPr>
          <a:xfrm flipV="1">
            <a:off x="2743200" y="4594123"/>
            <a:ext cx="0" cy="1451251"/>
          </a:xfrm>
          <a:prstGeom prst="line">
            <a:avLst/>
          </a:prstGeom>
          <a:ln w="19050" cap="flat" cmpd="sng">
            <a:solidFill>
              <a:srgbClr val="FFFFFF">
                <a:lumMod val="75000"/>
              </a:srgbClr>
            </a:solidFill>
            <a:prstDash val="solid"/>
            <a:tailEnd type="oval"/>
          </a:ln>
        </p:spPr>
      </p:cxnSp>
      <p:sp>
        <p:nvSpPr>
          <p:cNvPr id="12" name="Freeform 12"/>
          <p:cNvSpPr/>
          <p:nvPr/>
        </p:nvSpPr>
        <p:spPr>
          <a:xfrm flipH="1">
            <a:off x="9082299" y="5989426"/>
            <a:ext cx="809202" cy="154199"/>
          </a:xfrm>
          <a:custGeom>
            <a:avLst/>
            <a:gdLst/>
            <a:ahLst/>
            <a:cxnLst/>
            <a:rect l="l" t="t" r="r" b="b"/>
            <a:pathLst>
              <a:path w="304" h="58">
                <a:moveTo>
                  <a:pt x="152" y="58"/>
                </a:moveTo>
                <a:cubicBezTo>
                  <a:pt x="136" y="58"/>
                  <a:pt x="0" y="58"/>
                  <a:pt x="0" y="29"/>
                </a:cubicBezTo>
                <a:cubicBezTo>
                  <a:pt x="0" y="22"/>
                  <a:pt x="5" y="14"/>
                  <a:pt x="48" y="7"/>
                </a:cubicBezTo>
                <a:cubicBezTo>
                  <a:pt x="76" y="2"/>
                  <a:pt x="113" y="0"/>
                  <a:pt x="152" y="0"/>
                </a:cubicBezTo>
                <a:cubicBezTo>
                  <a:pt x="167" y="0"/>
                  <a:pt x="304" y="1"/>
                  <a:pt x="304" y="29"/>
                </a:cubicBezTo>
                <a:cubicBezTo>
                  <a:pt x="304" y="36"/>
                  <a:pt x="299" y="45"/>
                  <a:pt x="256" y="52"/>
                </a:cubicBezTo>
                <a:cubicBezTo>
                  <a:pt x="228" y="56"/>
                  <a:pt x="191" y="58"/>
                  <a:pt x="152" y="58"/>
                </a:cubicBezTo>
                <a:close/>
                <a:moveTo>
                  <a:pt x="12" y="29"/>
                </a:moveTo>
                <a:cubicBezTo>
                  <a:pt x="20" y="37"/>
                  <a:pt x="72" y="46"/>
                  <a:pt x="152" y="46"/>
                </a:cubicBezTo>
                <a:cubicBezTo>
                  <a:pt x="232" y="46"/>
                  <a:pt x="284" y="37"/>
                  <a:pt x="291" y="29"/>
                </a:cubicBezTo>
                <a:cubicBezTo>
                  <a:pt x="284" y="22"/>
                  <a:pt x="232" y="12"/>
                  <a:pt x="152" y="12"/>
                </a:cubicBezTo>
                <a:cubicBezTo>
                  <a:pt x="72" y="12"/>
                  <a:pt x="20" y="22"/>
                  <a:pt x="12" y="29"/>
                </a:cubicBezTo>
                <a:close/>
              </a:path>
            </a:pathLst>
          </a:custGeom>
          <a:solidFill>
            <a:srgbClr val="FFFFFF">
              <a:lumMod val="85000"/>
            </a:srgbClr>
          </a:solidFill>
        </p:spPr>
        <p:txBody>
          <a:bodyPr vert="horz" wrap="square" lIns="91440" tIns="45720" rIns="91440" bIns="45720" anchor="t">
            <a:prstTxWarp prst="textNoShape">
              <a:avLst/>
            </a:prstTxWarp>
            <a:normAutofit fontScale="25000" lnSpcReduction="20000"/>
          </a:bodyPr>
          <a:lstStyle/>
          <a:p>
            <a:pPr marL="0" algn="l"/>
            <a:endParaRPr/>
          </a:p>
        </p:txBody>
      </p:sp>
      <p:sp>
        <p:nvSpPr>
          <p:cNvPr id="13" name="AutoShape 13"/>
          <p:cNvSpPr/>
          <p:nvPr/>
        </p:nvSpPr>
        <p:spPr>
          <a:xfrm flipH="1">
            <a:off x="9353853" y="6045374"/>
            <a:ext cx="266095" cy="45032"/>
          </a:xfrm>
          <a:prstGeom prst="ellipse">
            <a:avLst/>
          </a:prstGeom>
          <a:solidFill>
            <a:srgbClr val="FFFFFF">
              <a:lumMod val="75000"/>
            </a:srgbClr>
          </a:solidFill>
        </p:spPr>
        <p:txBody>
          <a:bodyPr vert="horz" wrap="square" lIns="91440" tIns="45720" rIns="91440" bIns="45720" anchor="t">
            <a:prstTxWarp prst="textNoShape">
              <a:avLst/>
            </a:prstTxWarp>
            <a:normAutofit fontScale="25000" lnSpcReduction="20000"/>
          </a:bodyPr>
          <a:lstStyle/>
          <a:p>
            <a:pPr marL="0" algn="l"/>
            <a:endParaRPr/>
          </a:p>
        </p:txBody>
      </p:sp>
      <p:cxnSp>
        <p:nvCxnSpPr>
          <p:cNvPr id="14" name="Connector 14"/>
          <p:cNvCxnSpPr/>
          <p:nvPr/>
        </p:nvCxnSpPr>
        <p:spPr>
          <a:xfrm flipV="1">
            <a:off x="9486900" y="4409768"/>
            <a:ext cx="0" cy="1635606"/>
          </a:xfrm>
          <a:prstGeom prst="line">
            <a:avLst/>
          </a:prstGeom>
          <a:ln w="19050" cap="flat" cmpd="sng">
            <a:solidFill>
              <a:srgbClr val="FFFFFF">
                <a:lumMod val="75000"/>
              </a:srgbClr>
            </a:solidFill>
            <a:prstDash val="solid"/>
            <a:tailEnd type="oval"/>
          </a:ln>
        </p:spPr>
      </p:cxnSp>
      <p:sp>
        <p:nvSpPr>
          <p:cNvPr id="15" name="Freeform 15"/>
          <p:cNvSpPr/>
          <p:nvPr/>
        </p:nvSpPr>
        <p:spPr>
          <a:xfrm>
            <a:off x="2493988" y="4062729"/>
            <a:ext cx="498423" cy="448529"/>
          </a:xfrm>
          <a:custGeom>
            <a:avLst/>
            <a:gdLst/>
            <a:ahLst/>
            <a:cxnLst/>
            <a:rect l="l" t="t" r="r" b="b"/>
            <a:pathLst>
              <a:path w="608344" h="547447">
                <a:moveTo>
                  <a:pt x="225929" y="296304"/>
                </a:moveTo>
                <a:lnTo>
                  <a:pt x="225929" y="341046"/>
                </a:lnTo>
                <a:cubicBezTo>
                  <a:pt x="112458" y="351817"/>
                  <a:pt x="44891" y="391035"/>
                  <a:pt x="44891" y="420403"/>
                </a:cubicBezTo>
                <a:cubicBezTo>
                  <a:pt x="44891" y="454741"/>
                  <a:pt x="137162" y="502613"/>
                  <a:pt x="287412" y="502613"/>
                </a:cubicBezTo>
                <a:cubicBezTo>
                  <a:pt x="437663" y="502613"/>
                  <a:pt x="530026" y="454741"/>
                  <a:pt x="530026" y="420403"/>
                </a:cubicBezTo>
                <a:cubicBezTo>
                  <a:pt x="530026" y="391219"/>
                  <a:pt x="463289" y="352369"/>
                  <a:pt x="351292" y="341322"/>
                </a:cubicBezTo>
                <a:lnTo>
                  <a:pt x="351292" y="296488"/>
                </a:lnTo>
                <a:cubicBezTo>
                  <a:pt x="468543" y="307904"/>
                  <a:pt x="574825" y="350436"/>
                  <a:pt x="574825" y="420403"/>
                </a:cubicBezTo>
                <a:cubicBezTo>
                  <a:pt x="574825" y="502889"/>
                  <a:pt x="426786" y="547447"/>
                  <a:pt x="287412" y="547447"/>
                </a:cubicBezTo>
                <a:cubicBezTo>
                  <a:pt x="148131" y="547447"/>
                  <a:pt x="0" y="502889"/>
                  <a:pt x="0" y="420403"/>
                </a:cubicBezTo>
                <a:cubicBezTo>
                  <a:pt x="0" y="349976"/>
                  <a:pt x="107757" y="307351"/>
                  <a:pt x="225929" y="296304"/>
                </a:cubicBezTo>
                <a:close/>
                <a:moveTo>
                  <a:pt x="288618" y="0"/>
                </a:moveTo>
                <a:cubicBezTo>
                  <a:pt x="301064" y="0"/>
                  <a:pt x="311206" y="10033"/>
                  <a:pt x="311206" y="22551"/>
                </a:cubicBezTo>
                <a:lnTo>
                  <a:pt x="311206" y="36174"/>
                </a:lnTo>
                <a:cubicBezTo>
                  <a:pt x="329829" y="26141"/>
                  <a:pt x="350388" y="21079"/>
                  <a:pt x="370947" y="21079"/>
                </a:cubicBezTo>
                <a:cubicBezTo>
                  <a:pt x="390584" y="21079"/>
                  <a:pt x="410313" y="25681"/>
                  <a:pt x="428291" y="34978"/>
                </a:cubicBezTo>
                <a:cubicBezTo>
                  <a:pt x="446361" y="44366"/>
                  <a:pt x="466182" y="48969"/>
                  <a:pt x="486004" y="48969"/>
                </a:cubicBezTo>
                <a:cubicBezTo>
                  <a:pt x="504719" y="48969"/>
                  <a:pt x="523526" y="44827"/>
                  <a:pt x="540766" y="36450"/>
                </a:cubicBezTo>
                <a:lnTo>
                  <a:pt x="578012" y="18409"/>
                </a:lnTo>
                <a:cubicBezTo>
                  <a:pt x="580963" y="17029"/>
                  <a:pt x="584097" y="16292"/>
                  <a:pt x="587232" y="16292"/>
                </a:cubicBezTo>
                <a:cubicBezTo>
                  <a:pt x="591104" y="16292"/>
                  <a:pt x="594976" y="17397"/>
                  <a:pt x="598479" y="19514"/>
                </a:cubicBezTo>
                <a:cubicBezTo>
                  <a:pt x="604564" y="23380"/>
                  <a:pt x="608344" y="30099"/>
                  <a:pt x="608344" y="37371"/>
                </a:cubicBezTo>
                <a:lnTo>
                  <a:pt x="608344" y="174520"/>
                </a:lnTo>
                <a:cubicBezTo>
                  <a:pt x="608344" y="182620"/>
                  <a:pt x="603734" y="189984"/>
                  <a:pt x="596451" y="193481"/>
                </a:cubicBezTo>
                <a:lnTo>
                  <a:pt x="540766" y="220451"/>
                </a:lnTo>
                <a:cubicBezTo>
                  <a:pt x="523434" y="228827"/>
                  <a:pt x="504719" y="232969"/>
                  <a:pt x="486004" y="232969"/>
                </a:cubicBezTo>
                <a:cubicBezTo>
                  <a:pt x="466182" y="232969"/>
                  <a:pt x="446361" y="228367"/>
                  <a:pt x="428291" y="218978"/>
                </a:cubicBezTo>
                <a:cubicBezTo>
                  <a:pt x="410313" y="209774"/>
                  <a:pt x="390584" y="205079"/>
                  <a:pt x="370947" y="205079"/>
                </a:cubicBezTo>
                <a:cubicBezTo>
                  <a:pt x="350388" y="205079"/>
                  <a:pt x="329829" y="210142"/>
                  <a:pt x="311206" y="220175"/>
                </a:cubicBezTo>
                <a:lnTo>
                  <a:pt x="311206" y="426267"/>
                </a:lnTo>
                <a:cubicBezTo>
                  <a:pt x="311206" y="438693"/>
                  <a:pt x="301064" y="448726"/>
                  <a:pt x="288618" y="448726"/>
                </a:cubicBezTo>
                <a:cubicBezTo>
                  <a:pt x="276172" y="448726"/>
                  <a:pt x="266031" y="438693"/>
                  <a:pt x="266031" y="426267"/>
                </a:cubicBezTo>
                <a:lnTo>
                  <a:pt x="266031" y="22551"/>
                </a:lnTo>
                <a:cubicBezTo>
                  <a:pt x="266031" y="10033"/>
                  <a:pt x="276172" y="0"/>
                  <a:pt x="288618" y="0"/>
                </a:cubicBezTo>
                <a:close/>
              </a:path>
            </a:pathLst>
          </a:custGeom>
          <a:solidFill>
            <a:srgbClr val="000000">
              <a:lumMod val="50000"/>
              <a:lumOff val="50000"/>
            </a:srgbClr>
          </a:solidFill>
        </p:spPr>
        <p:txBody>
          <a:bodyPr vert="horz" wrap="square" lIns="91440" tIns="45720" rIns="91440" bIns="45720" anchor="t">
            <a:prstTxWarp prst="textNoShape">
              <a:avLst/>
            </a:prstTxWarp>
            <a:normAutofit/>
          </a:bodyPr>
          <a:lstStyle/>
          <a:p>
            <a:pPr marL="0" algn="l"/>
            <a:endParaRPr/>
          </a:p>
        </p:txBody>
      </p:sp>
      <p:sp>
        <p:nvSpPr>
          <p:cNvPr id="16" name="Freeform 16"/>
          <p:cNvSpPr/>
          <p:nvPr/>
        </p:nvSpPr>
        <p:spPr>
          <a:xfrm>
            <a:off x="9237688" y="3884604"/>
            <a:ext cx="498423" cy="461879"/>
          </a:xfrm>
          <a:custGeom>
            <a:avLst/>
            <a:gdLst/>
            <a:ahLst/>
            <a:cxnLst/>
            <a:rect l="l" t="t" r="r" b="b"/>
            <a:pathLst>
              <a:path w="602487" h="558314">
                <a:moveTo>
                  <a:pt x="460509" y="352333"/>
                </a:moveTo>
                <a:cubicBezTo>
                  <a:pt x="496013" y="352333"/>
                  <a:pt x="524794" y="381067"/>
                  <a:pt x="524794" y="416513"/>
                </a:cubicBezTo>
                <a:cubicBezTo>
                  <a:pt x="524794" y="451959"/>
                  <a:pt x="496013" y="480693"/>
                  <a:pt x="460509" y="480693"/>
                </a:cubicBezTo>
                <a:cubicBezTo>
                  <a:pt x="425005" y="480693"/>
                  <a:pt x="396224" y="451959"/>
                  <a:pt x="396224" y="416513"/>
                </a:cubicBezTo>
                <a:cubicBezTo>
                  <a:pt x="396224" y="381067"/>
                  <a:pt x="425005" y="352333"/>
                  <a:pt x="460509" y="352333"/>
                </a:cubicBezTo>
                <a:close/>
                <a:moveTo>
                  <a:pt x="469031" y="300551"/>
                </a:moveTo>
                <a:lnTo>
                  <a:pt x="463869" y="322719"/>
                </a:lnTo>
                <a:cubicBezTo>
                  <a:pt x="451478" y="322203"/>
                  <a:pt x="438829" y="324265"/>
                  <a:pt x="426697" y="328905"/>
                </a:cubicBezTo>
                <a:lnTo>
                  <a:pt x="414565" y="309573"/>
                </a:lnTo>
                <a:lnTo>
                  <a:pt x="384363" y="328390"/>
                </a:lnTo>
                <a:lnTo>
                  <a:pt x="396495" y="347722"/>
                </a:lnTo>
                <a:cubicBezTo>
                  <a:pt x="386944" y="356486"/>
                  <a:pt x="379458" y="367054"/>
                  <a:pt x="374554" y="378396"/>
                </a:cubicBezTo>
                <a:lnTo>
                  <a:pt x="352354" y="373240"/>
                </a:lnTo>
                <a:lnTo>
                  <a:pt x="344352" y="408038"/>
                </a:lnTo>
                <a:lnTo>
                  <a:pt x="366552" y="413194"/>
                </a:lnTo>
                <a:cubicBezTo>
                  <a:pt x="366035" y="425566"/>
                  <a:pt x="368100" y="438197"/>
                  <a:pt x="372747" y="450311"/>
                </a:cubicBezTo>
                <a:lnTo>
                  <a:pt x="353387" y="462426"/>
                </a:lnTo>
                <a:lnTo>
                  <a:pt x="372489" y="492585"/>
                </a:lnTo>
                <a:lnTo>
                  <a:pt x="391591" y="480470"/>
                </a:lnTo>
                <a:cubicBezTo>
                  <a:pt x="400625" y="490007"/>
                  <a:pt x="410951" y="497482"/>
                  <a:pt x="422309" y="502379"/>
                </a:cubicBezTo>
                <a:lnTo>
                  <a:pt x="417404" y="524547"/>
                </a:lnTo>
                <a:lnTo>
                  <a:pt x="451994" y="532538"/>
                </a:lnTo>
                <a:lnTo>
                  <a:pt x="457157" y="510370"/>
                </a:lnTo>
                <a:cubicBezTo>
                  <a:pt x="469548" y="510886"/>
                  <a:pt x="482196" y="508824"/>
                  <a:pt x="494328" y="504184"/>
                </a:cubicBezTo>
                <a:lnTo>
                  <a:pt x="506461" y="523516"/>
                </a:lnTo>
                <a:lnTo>
                  <a:pt x="536663" y="504699"/>
                </a:lnTo>
                <a:lnTo>
                  <a:pt x="524530" y="485367"/>
                </a:lnTo>
                <a:cubicBezTo>
                  <a:pt x="534081" y="476603"/>
                  <a:pt x="541567" y="466035"/>
                  <a:pt x="546472" y="454693"/>
                </a:cubicBezTo>
                <a:lnTo>
                  <a:pt x="568671" y="459849"/>
                </a:lnTo>
                <a:lnTo>
                  <a:pt x="576674" y="425051"/>
                </a:lnTo>
                <a:lnTo>
                  <a:pt x="554474" y="419895"/>
                </a:lnTo>
                <a:cubicBezTo>
                  <a:pt x="554990" y="407523"/>
                  <a:pt x="552925" y="394892"/>
                  <a:pt x="548279" y="382778"/>
                </a:cubicBezTo>
                <a:lnTo>
                  <a:pt x="567639" y="370663"/>
                </a:lnTo>
                <a:lnTo>
                  <a:pt x="548795" y="340505"/>
                </a:lnTo>
                <a:lnTo>
                  <a:pt x="529435" y="352619"/>
                </a:lnTo>
                <a:cubicBezTo>
                  <a:pt x="520658" y="343082"/>
                  <a:pt x="510075" y="335607"/>
                  <a:pt x="498717" y="330710"/>
                </a:cubicBezTo>
                <a:lnTo>
                  <a:pt x="503879" y="308542"/>
                </a:lnTo>
                <a:close/>
                <a:moveTo>
                  <a:pt x="257102" y="0"/>
                </a:moveTo>
                <a:cubicBezTo>
                  <a:pt x="335575" y="0"/>
                  <a:pt x="399077" y="63410"/>
                  <a:pt x="399077" y="141769"/>
                </a:cubicBezTo>
                <a:cubicBezTo>
                  <a:pt x="399077" y="197446"/>
                  <a:pt x="367068" y="259052"/>
                  <a:pt x="320604" y="290241"/>
                </a:cubicBezTo>
                <a:cubicBezTo>
                  <a:pt x="339189" y="294881"/>
                  <a:pt x="357001" y="301840"/>
                  <a:pt x="373779" y="309831"/>
                </a:cubicBezTo>
                <a:lnTo>
                  <a:pt x="421534" y="280188"/>
                </a:lnTo>
                <a:lnTo>
                  <a:pt x="436248" y="303644"/>
                </a:lnTo>
                <a:cubicBezTo>
                  <a:pt x="439862" y="303129"/>
                  <a:pt x="443218" y="302356"/>
                  <a:pt x="446573" y="302098"/>
                </a:cubicBezTo>
                <a:lnTo>
                  <a:pt x="452769" y="274775"/>
                </a:lnTo>
                <a:lnTo>
                  <a:pt x="529693" y="292561"/>
                </a:lnTo>
                <a:lnTo>
                  <a:pt x="523240" y="319626"/>
                </a:lnTo>
                <a:cubicBezTo>
                  <a:pt x="526337" y="321430"/>
                  <a:pt x="529177" y="323492"/>
                  <a:pt x="531758" y="325812"/>
                </a:cubicBezTo>
                <a:lnTo>
                  <a:pt x="555506" y="310862"/>
                </a:lnTo>
                <a:lnTo>
                  <a:pt x="597324" y="377622"/>
                </a:lnTo>
                <a:lnTo>
                  <a:pt x="573576" y="392315"/>
                </a:lnTo>
                <a:cubicBezTo>
                  <a:pt x="574350" y="395666"/>
                  <a:pt x="574867" y="399274"/>
                  <a:pt x="575125" y="402625"/>
                </a:cubicBezTo>
                <a:lnTo>
                  <a:pt x="602487" y="409069"/>
                </a:lnTo>
                <a:lnTo>
                  <a:pt x="584676" y="485367"/>
                </a:lnTo>
                <a:lnTo>
                  <a:pt x="557572" y="479181"/>
                </a:lnTo>
                <a:cubicBezTo>
                  <a:pt x="555765" y="482016"/>
                  <a:pt x="553700" y="485109"/>
                  <a:pt x="551376" y="487687"/>
                </a:cubicBezTo>
                <a:lnTo>
                  <a:pt x="566348" y="511401"/>
                </a:lnTo>
                <a:lnTo>
                  <a:pt x="499491" y="552901"/>
                </a:lnTo>
                <a:lnTo>
                  <a:pt x="484777" y="529445"/>
                </a:lnTo>
                <a:cubicBezTo>
                  <a:pt x="481422" y="530218"/>
                  <a:pt x="477808" y="530733"/>
                  <a:pt x="474452" y="530991"/>
                </a:cubicBezTo>
                <a:lnTo>
                  <a:pt x="467999" y="558314"/>
                </a:lnTo>
                <a:lnTo>
                  <a:pt x="393398" y="541044"/>
                </a:lnTo>
                <a:cubicBezTo>
                  <a:pt x="352354" y="546715"/>
                  <a:pt x="304857" y="549550"/>
                  <a:pt x="257102" y="549550"/>
                </a:cubicBezTo>
                <a:lnTo>
                  <a:pt x="329122" y="477634"/>
                </a:lnTo>
                <a:lnTo>
                  <a:pt x="268460" y="331225"/>
                </a:lnTo>
                <a:lnTo>
                  <a:pt x="269235" y="331225"/>
                </a:lnTo>
                <a:lnTo>
                  <a:pt x="292725" y="304418"/>
                </a:lnTo>
                <a:cubicBezTo>
                  <a:pt x="281367" y="308542"/>
                  <a:pt x="269493" y="310862"/>
                  <a:pt x="257102" y="310862"/>
                </a:cubicBezTo>
                <a:cubicBezTo>
                  <a:pt x="244970" y="310862"/>
                  <a:pt x="232838" y="308542"/>
                  <a:pt x="221480" y="304418"/>
                </a:cubicBezTo>
                <a:lnTo>
                  <a:pt x="245228" y="331225"/>
                </a:lnTo>
                <a:lnTo>
                  <a:pt x="245744" y="331225"/>
                </a:lnTo>
                <a:lnTo>
                  <a:pt x="185083" y="477634"/>
                </a:lnTo>
                <a:lnTo>
                  <a:pt x="257102" y="549550"/>
                </a:lnTo>
                <a:cubicBezTo>
                  <a:pt x="128551" y="549550"/>
                  <a:pt x="0" y="528671"/>
                  <a:pt x="0" y="486398"/>
                </a:cubicBezTo>
                <a:cubicBezTo>
                  <a:pt x="0" y="414740"/>
                  <a:pt x="82345" y="318337"/>
                  <a:pt x="193859" y="290241"/>
                </a:cubicBezTo>
                <a:cubicBezTo>
                  <a:pt x="147137" y="259052"/>
                  <a:pt x="115128" y="197446"/>
                  <a:pt x="115128" y="141769"/>
                </a:cubicBezTo>
                <a:cubicBezTo>
                  <a:pt x="115128" y="63410"/>
                  <a:pt x="178629" y="0"/>
                  <a:pt x="257102" y="0"/>
                </a:cubicBezTo>
                <a:close/>
              </a:path>
            </a:pathLst>
          </a:custGeom>
          <a:solidFill>
            <a:srgbClr val="000000">
              <a:lumMod val="50000"/>
              <a:lumOff val="50000"/>
            </a:srgbClr>
          </a:solidFill>
        </p:spPr>
        <p:txBody>
          <a:bodyPr vert="horz" wrap="square" lIns="91440" tIns="45720" rIns="91440" bIns="45720" anchor="t">
            <a:prstTxWarp prst="textNoShape">
              <a:avLst/>
            </a:prstTxWarp>
            <a:normAutofit/>
          </a:bodyPr>
          <a:lstStyle/>
          <a:p>
            <a:pPr marL="0" algn="l"/>
            <a:endParaRPr/>
          </a:p>
        </p:txBody>
      </p:sp>
      <p:sp>
        <p:nvSpPr>
          <p:cNvPr id="17" name="TextBox 17"/>
          <p:cNvSpPr txBox="1"/>
          <p:nvPr/>
        </p:nvSpPr>
        <p:spPr>
          <a:xfrm>
            <a:off x="1165226" y="2284824"/>
            <a:ext cx="3155946" cy="338554"/>
          </a:xfrm>
          <a:prstGeom prst="rect">
            <a:avLst/>
          </a:prstGeom>
          <a:noFill/>
        </p:spPr>
        <p:txBody>
          <a:bodyPr vert="horz" wrap="square" lIns="91440" tIns="45720" rIns="91440" bIns="45720" rtlCol="0" anchor="b">
            <a:spAutoFit/>
          </a:bodyPr>
          <a:lstStyle/>
          <a:p>
            <a:pPr marL="0" algn="ctr">
              <a:lnSpc>
                <a:spcPct val="100000"/>
              </a:lnSpc>
              <a:spcBef>
                <a:spcPct val="0"/>
              </a:spcBef>
              <a:defRPr/>
            </a:pPr>
            <a:r>
              <a:rPr lang="zh-CN" altLang="en-US" sz="1600" b="1" i="0" u="none" baseline="0">
                <a:solidFill>
                  <a:srgbClr val="000000"/>
                </a:solidFill>
                <a:latin typeface="微软雅黑"/>
                <a:ea typeface="微软雅黑"/>
              </a:rPr>
              <a:t>Tracking Product Provenance</a:t>
            </a:r>
            <a:endParaRPr lang="en-US" sz="1100"/>
          </a:p>
        </p:txBody>
      </p:sp>
      <p:sp>
        <p:nvSpPr>
          <p:cNvPr id="18" name="AutoShape 18"/>
          <p:cNvSpPr/>
          <p:nvPr/>
        </p:nvSpPr>
        <p:spPr>
          <a:xfrm>
            <a:off x="1165226" y="2608629"/>
            <a:ext cx="3155946" cy="2263140"/>
          </a:xfrm>
          <a:prstGeom prst="rect">
            <a:avLst/>
          </a:prstGeom>
          <a:noFill/>
        </p:spPr>
        <p:txBody>
          <a:bodyPr vert="horz" wrap="square" lIns="91440" tIns="45720" rIns="91440" bIns="45720" anchor="t">
            <a:spAutoFit/>
          </a:bodyPr>
          <a:lstStyle/>
          <a:p>
            <a:pPr marL="0" algn="ctr">
              <a:lnSpc>
                <a:spcPct val="150000"/>
              </a:lnSpc>
            </a:pPr>
            <a:r>
              <a:rPr lang="zh-CN" altLang="en-US" sz="1400" b="0" i="0" u="none" baseline="0">
                <a:solidFill>
                  <a:srgbClr val="000000"/>
                </a:solidFill>
                <a:latin typeface="微软雅黑"/>
                <a:ea typeface="微软雅黑"/>
              </a:rPr>
              <a:t>Blockchain enables detailed tracking of product origins, allowing retailers to provide customers with information about the quality and source of goods. This is particularly important for industries where authenticity is paramount.</a:t>
            </a:r>
          </a:p>
        </p:txBody>
      </p:sp>
      <p:sp>
        <p:nvSpPr>
          <p:cNvPr id="19" name="TextBox 19"/>
          <p:cNvSpPr txBox="1"/>
          <p:nvPr/>
        </p:nvSpPr>
        <p:spPr>
          <a:xfrm>
            <a:off x="7908926" y="1971525"/>
            <a:ext cx="3155946" cy="338554"/>
          </a:xfrm>
          <a:prstGeom prst="rect">
            <a:avLst/>
          </a:prstGeom>
          <a:noFill/>
        </p:spPr>
        <p:txBody>
          <a:bodyPr vert="horz" wrap="square" lIns="91440" tIns="45720" rIns="91440" bIns="45720" rtlCol="0" anchor="b">
            <a:spAutoFit/>
          </a:bodyPr>
          <a:lstStyle/>
          <a:p>
            <a:pPr marL="0" algn="ctr">
              <a:lnSpc>
                <a:spcPct val="100000"/>
              </a:lnSpc>
              <a:spcBef>
                <a:spcPct val="0"/>
              </a:spcBef>
              <a:defRPr/>
            </a:pPr>
            <a:r>
              <a:rPr lang="zh-CN" altLang="en-US" sz="1600" b="1" i="0" u="none" baseline="0">
                <a:solidFill>
                  <a:srgbClr val="000000"/>
                </a:solidFill>
                <a:latin typeface="微软雅黑"/>
                <a:ea typeface="微软雅黑"/>
              </a:rPr>
              <a:t>Real-Time Inventory Management</a:t>
            </a:r>
            <a:endParaRPr lang="en-US" sz="1100"/>
          </a:p>
        </p:txBody>
      </p:sp>
      <p:sp>
        <p:nvSpPr>
          <p:cNvPr id="20" name="AutoShape 20"/>
          <p:cNvSpPr/>
          <p:nvPr/>
        </p:nvSpPr>
        <p:spPr>
          <a:xfrm>
            <a:off x="7908926" y="2310079"/>
            <a:ext cx="3155946" cy="2263140"/>
          </a:xfrm>
          <a:prstGeom prst="rect">
            <a:avLst/>
          </a:prstGeom>
          <a:noFill/>
        </p:spPr>
        <p:txBody>
          <a:bodyPr vert="horz" wrap="square" lIns="91440" tIns="45720" rIns="91440" bIns="45720" anchor="t">
            <a:spAutoFit/>
          </a:bodyPr>
          <a:lstStyle/>
          <a:p>
            <a:pPr marL="0" algn="ctr">
              <a:lnSpc>
                <a:spcPct val="150000"/>
              </a:lnSpc>
            </a:pPr>
            <a:r>
              <a:rPr lang="zh-CN" altLang="en-US" sz="1400" b="0" i="0" u="none" baseline="0">
                <a:solidFill>
                  <a:srgbClr val="000000"/>
                </a:solidFill>
                <a:latin typeface="微软雅黑"/>
                <a:ea typeface="微软雅黑"/>
              </a:rPr>
              <a:t>With blockchain, businesses can monitor inventory levels in real-time, improving demand forecasting and stock management. This leads to reduced operational costs and enhanced customer satisfaction through better product availability.</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3" presetClass="entr" presetSubtype="10" fill="hold" nodeType="afterEffect">
                                  <p:stCondLst>
                                    <p:cond delay="0"/>
                                  </p:stCondLst>
                                  <p:childTnLst>
                                    <p:animEffect transition="in" filter="blinds(horizontal)">
                                      <p:cBhvr>
                                        <p:cTn id="9" dur="1000"/>
                                        <p:tgtEl>
                                          <p:spTgt spid="17"/>
                                        </p:tgtEl>
                                      </p:cBhvr>
                                    </p:animEffect>
                                    <p:set>
                                      <p:cBhvr>
                                        <p:cTn id="10" dur="1000" fill="hold">
                                          <p:stCondLst>
                                            <p:cond delay="0"/>
                                          </p:stCondLst>
                                        </p:cTn>
                                        <p:tgtEl>
                                          <p:spTgt spid="17"/>
                                        </p:tgtEl>
                                        <p:attrNameLst>
                                          <p:attrName>style.visibility</p:attrName>
                                        </p:attrNameLst>
                                      </p:cBhvr>
                                      <p:to>
                                        <p:strVal val="visible"/>
                                      </p:to>
                                    </p:set>
                                  </p:childTnLst>
                                </p:cTn>
                              </p:par>
                            </p:childTnLst>
                          </p:cTn>
                        </p:par>
                        <p:par>
                          <p:cTn id="11" fill="hold">
                            <p:stCondLst>
                              <p:cond delay="0"/>
                            </p:stCondLst>
                            <p:childTnLst>
                              <p:par>
                                <p:cTn id="12" presetID="42" presetClass="entr" presetSubtype="0" fill="hold" nodeType="afterEffect">
                                  <p:stCondLst>
                                    <p:cond delay="0"/>
                                  </p:stCondLst>
                                  <p:childTnLst>
                                    <p:anim calcmode="lin" valueType="num">
                                      <p:cBhvr>
                                        <p:cTn id="13" dur="1000" fill="hold"/>
                                        <p:tgtEl>
                                          <p:spTgt spid="18"/>
                                        </p:tgtEl>
                                        <p:attrNameLst>
                                          <p:attrName>ppt_x</p:attrName>
                                        </p:attrNameLst>
                                      </p:cBhvr>
                                      <p:tavLst>
                                        <p:tav tm="0">
                                          <p:val>
                                            <p:strVal val="#ppt_x"/>
                                          </p:val>
                                        </p:tav>
                                        <p:tav tm="100000">
                                          <p:val>
                                            <p:strVal val="#ppt_x"/>
                                          </p:val>
                                        </p:tav>
                                      </p:tavLst>
                                    </p:anim>
                                    <p:anim calcmode="lin" valueType="num">
                                      <p:cBhvr>
                                        <p:cTn id="14" dur="1000" fill="hold"/>
                                        <p:tgtEl>
                                          <p:spTgt spid="18"/>
                                        </p:tgtEl>
                                        <p:attrNameLst>
                                          <p:attrName>ppt_y</p:attrName>
                                        </p:attrNameLst>
                                      </p:cBhvr>
                                      <p:tavLst>
                                        <p:tav tm="0">
                                          <p:val>
                                            <p:strVal val="#ppt_y+.1"/>
                                          </p:val>
                                        </p:tav>
                                        <p:tav tm="100000">
                                          <p:val>
                                            <p:strVal val="#ppt_y"/>
                                          </p:val>
                                        </p:tav>
                                      </p:tavLst>
                                    </p:anim>
                                    <p:animEffect transition="in" filter="fade">
                                      <p:cBhvr>
                                        <p:cTn id="15" dur="1000"/>
                                        <p:tgtEl>
                                          <p:spTgt spid="18"/>
                                        </p:tgtEl>
                                      </p:cBhvr>
                                    </p:animEffect>
                                    <p:set>
                                      <p:cBhvr>
                                        <p:cTn id="16" dur="1" fill="hold">
                                          <p:stCondLst>
                                            <p:cond delay="0"/>
                                          </p:stCondLst>
                                        </p:cTn>
                                        <p:tgtEl>
                                          <p:spTgt spid="18"/>
                                        </p:tgtEl>
                                        <p:attrNameLst>
                                          <p:attrName>style.visibility</p:attrName>
                                        </p:attrNameLst>
                                      </p:cBhvr>
                                      <p:to>
                                        <p:strVal val="visible"/>
                                      </p:to>
                                    </p:set>
                                  </p:childTnLst>
                                </p:cTn>
                              </p:par>
                            </p:childTnLst>
                          </p:cTn>
                        </p:par>
                        <p:par>
                          <p:cTn id="17" fill="hold">
                            <p:stCondLst>
                              <p:cond delay="0"/>
                            </p:stCondLst>
                            <p:childTnLst>
                              <p:par>
                                <p:cTn id="18" presetID="22" presetClass="entr" presetSubtype="4" fill="hold" nodeType="afterEffect">
                                  <p:stCondLst>
                                    <p:cond delay="0"/>
                                  </p:stCondLst>
                                  <p:childTnLst>
                                    <p:animEffect transition="in" filter="wipe(down)">
                                      <p:cBhvr>
                                        <p:cTn id="19" dur="500"/>
                                        <p:tgtEl>
                                          <p:spTgt spid="7"/>
                                        </p:tgtEl>
                                      </p:cBhvr>
                                    </p:animEffect>
                                    <p:set>
                                      <p:cBhvr>
                                        <p:cTn id="20" dur="500" fill="hold">
                                          <p:stCondLst>
                                            <p:cond delay="0"/>
                                          </p:stCondLst>
                                        </p:cTn>
                                        <p:tgtEl>
                                          <p:spTgt spid="7"/>
                                        </p:tgtEl>
                                        <p:attrNameLst>
                                          <p:attrName>style.visibility</p:attrName>
                                        </p:attrNameLst>
                                      </p:cBhvr>
                                      <p:to>
                                        <p:strVal val="visible"/>
                                      </p:to>
                                    </p:set>
                                  </p:childTnLst>
                                </p:cTn>
                              </p:par>
                            </p:childTnLst>
                          </p:cTn>
                        </p:par>
                        <p:par>
                          <p:cTn id="21" fill="hold">
                            <p:stCondLst>
                              <p:cond delay="0"/>
                            </p:stCondLst>
                            <p:childTnLst>
                              <p:par>
                                <p:cTn id="22" presetID="22" presetClass="entr" presetSubtype="8" fill="hold" nodeType="afterEffect">
                                  <p:stCondLst>
                                    <p:cond delay="0"/>
                                  </p:stCondLst>
                                  <p:childTnLst>
                                    <p:animEffect transition="in" filter="wipe(left)">
                                      <p:cBhvr>
                                        <p:cTn id="23" dur="500"/>
                                        <p:tgtEl>
                                          <p:spTgt spid="8"/>
                                        </p:tgtEl>
                                      </p:cBhvr>
                                    </p:animEffect>
                                    <p:set>
                                      <p:cBhvr>
                                        <p:cTn id="24" dur="500" fill="hold">
                                          <p:stCondLst>
                                            <p:cond delay="0"/>
                                          </p:stCondLst>
                                        </p:cTn>
                                        <p:tgtEl>
                                          <p:spTgt spid="8"/>
                                        </p:tgtEl>
                                        <p:attrNameLst>
                                          <p:attrName>style.visibility</p:attrName>
                                        </p:attrNameLst>
                                      </p:cBhvr>
                                      <p:to>
                                        <p:strVal val="visible"/>
                                      </p:to>
                                    </p:set>
                                  </p:childTnLst>
                                </p:cTn>
                              </p:par>
                            </p:childTnLst>
                          </p:cTn>
                        </p:par>
                        <p:par>
                          <p:cTn id="25" fill="hold">
                            <p:stCondLst>
                              <p:cond delay="0"/>
                            </p:stCondLst>
                            <p:childTnLst>
                              <p:par>
                                <p:cTn id="26" presetID="12" presetClass="entr" presetSubtype="8" fill="hold" nodeType="afterEffect">
                                  <p:stCondLst>
                                    <p:cond delay="0"/>
                                  </p:stCondLst>
                                  <p:childTnLst>
                                    <p:anim calcmode="lin" valueType="num">
                                      <p:cBhvr additive="base">
                                        <p:cTn id="27" dur="500"/>
                                        <p:tgtEl>
                                          <p:spTgt spid="19"/>
                                        </p:tgtEl>
                                        <p:attrNameLst>
                                          <p:attrName>ppt_x</p:attrName>
                                        </p:attrNameLst>
                                      </p:cBhvr>
                                      <p:tavLst>
                                        <p:tav tm="0">
                                          <p:val>
                                            <p:strVal val="#ppt_x-#ppt_w*1.125000"/>
                                          </p:val>
                                        </p:tav>
                                        <p:tav tm="100000">
                                          <p:val>
                                            <p:strVal val="#ppt_x"/>
                                          </p:val>
                                        </p:tav>
                                      </p:tavLst>
                                    </p:anim>
                                    <p:animEffect transition="in" filter="wipe(right)">
                                      <p:cBhvr>
                                        <p:cTn id="28" dur="500"/>
                                        <p:tgtEl>
                                          <p:spTgt spid="19"/>
                                        </p:tgtEl>
                                      </p:cBhvr>
                                    </p:animEffect>
                                    <p:set>
                                      <p:cBhvr>
                                        <p:cTn id="29" dur="500" fill="hold">
                                          <p:stCondLst>
                                            <p:cond delay="0"/>
                                          </p:stCondLst>
                                        </p:cTn>
                                        <p:tgtEl>
                                          <p:spTgt spid="19"/>
                                        </p:tgtEl>
                                        <p:attrNameLst>
                                          <p:attrName>style.visibility</p:attrName>
                                        </p:attrNameLst>
                                      </p:cBhvr>
                                      <p:to>
                                        <p:strVal val="visible"/>
                                      </p:to>
                                    </p:set>
                                  </p:childTnLst>
                                </p:cTn>
                              </p:par>
                            </p:childTnLst>
                          </p:cTn>
                        </p:par>
                        <p:par>
                          <p:cTn id="30" fill="hold">
                            <p:stCondLst>
                              <p:cond delay="0"/>
                            </p:stCondLst>
                            <p:childTnLst>
                              <p:par>
                                <p:cTn id="31" presetID="8" presetClass="entr" presetSubtype="16" fill="hold" nodeType="afterEffect">
                                  <p:stCondLst>
                                    <p:cond delay="0"/>
                                  </p:stCondLst>
                                  <p:childTnLst>
                                    <p:animEffect transition="in" filter="diamond(in)">
                                      <p:cBhvr>
                                        <p:cTn id="32" dur="1000"/>
                                        <p:tgtEl>
                                          <p:spTgt spid="20"/>
                                        </p:tgtEl>
                                      </p:cBhvr>
                                    </p:animEffect>
                                    <p:set>
                                      <p:cBhvr>
                                        <p:cTn id="33" dur="1000"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AutoShape 2"/>
          <p:cNvSpPr>
            <a:spLocks noGrp="1"/>
          </p:cNvSpPr>
          <p:nvPr>
            <p:ph type="title"/>
          </p:nvPr>
        </p:nvSpPr>
        <p:spPr>
          <a:xfrm>
            <a:off x="5422498" y="2778586"/>
            <a:ext cx="6097990" cy="424732"/>
          </a:xfrm>
        </p:spPr>
        <p:txBody>
          <a:bodyPr vert="horz" lIns="91440" tIns="45720" rIns="91440" bIns="45720" anchor="ctr">
            <a:spAutoFit/>
          </a:bodyPr>
          <a:lstStyle/>
          <a:p>
            <a:pPr algn="l">
              <a:lnSpc>
                <a:spcPct val="90000"/>
              </a:lnSpc>
              <a:spcBef>
                <a:spcPct val="0"/>
              </a:spcBef>
            </a:pPr>
            <a:r>
              <a:rPr lang="en-US" sz="2400" b="1" i="0" u="none" baseline="0">
                <a:solidFill>
                  <a:srgbClr val="000000"/>
                </a:solidFill>
                <a:latin typeface="+mn-ea"/>
                <a:ea typeface="+mn-ea"/>
              </a:rPr>
              <a:t>Challenges and Limitations</a:t>
            </a:r>
          </a:p>
        </p:txBody>
      </p:sp>
      <p:sp>
        <p:nvSpPr>
          <p:cNvPr id="3" name="TextBox 3"/>
          <p:cNvSpPr txBox="1"/>
          <p:nvPr/>
        </p:nvSpPr>
        <p:spPr>
          <a:xfrm>
            <a:off x="2971216" y="2283771"/>
            <a:ext cx="221809" cy="1454306"/>
          </a:xfrm>
          <a:prstGeom prst="rect">
            <a:avLst/>
          </a:prstGeom>
          <a:noFill/>
        </p:spPr>
        <p:txBody>
          <a:bodyPr vert="horz" wrap="none" lIns="91440" tIns="45720" rIns="91440" bIns="45720" rtlCol="0" anchor="t">
            <a:prstTxWarp prst="textPlain">
              <a:avLst/>
            </a:prstTxWarp>
            <a:spAutoFit/>
          </a:bodyPr>
          <a:lstStyle/>
          <a:p>
            <a:pPr marL="0" algn="l">
              <a:defRPr/>
            </a:pPr>
            <a:r>
              <a:rPr lang="en-US" b="0" i="0" u="none" spc="100" baseline="0">
                <a:solidFill>
                  <a:schemeClr val="accent1"/>
                </a:solidFill>
                <a:latin typeface="Arial"/>
                <a:ea typeface="Arial"/>
              </a:rPr>
              <a:t>/</a:t>
            </a:r>
            <a:endParaRPr lang="en-US" sz="1100"/>
          </a:p>
        </p:txBody>
      </p:sp>
      <p:sp>
        <p:nvSpPr>
          <p:cNvPr id="4" name="TextBox 4"/>
          <p:cNvSpPr txBox="1"/>
          <p:nvPr/>
        </p:nvSpPr>
        <p:spPr>
          <a:xfrm>
            <a:off x="3310387" y="1882956"/>
            <a:ext cx="2242381" cy="2215991"/>
          </a:xfrm>
          <a:prstGeom prst="rect">
            <a:avLst/>
          </a:prstGeom>
          <a:noFill/>
        </p:spPr>
        <p:txBody>
          <a:bodyPr vert="horz" wrap="square" lIns="91440" tIns="45720" rIns="91440" bIns="45720" rtlCol="0" anchor="t">
            <a:spAutoFit/>
          </a:bodyPr>
          <a:lstStyle/>
          <a:p>
            <a:pPr marL="0" algn="l">
              <a:defRPr/>
            </a:pPr>
            <a:r>
              <a:rPr lang="en-US" sz="13800" b="0" i="0" u="none" spc="100" baseline="0">
                <a:solidFill>
                  <a:schemeClr val="accent1"/>
                </a:solidFill>
                <a:latin typeface="Arial"/>
                <a:ea typeface="Arial"/>
              </a:rPr>
              <a:t>03</a:t>
            </a:r>
            <a:endParaRPr lang="en-US" sz="1100"/>
          </a:p>
        </p:txBody>
      </p:sp>
    </p:spTree>
  </p:cSld>
  <p:clrMapOvr>
    <a:masterClrMapping/>
  </p:clrMapOvr>
  <p:transition spd="med">
    <p:newsfla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animEffect transition="in" filter="barn(inVertical)">
                                      <p:cBhvr>
                                        <p:cTn id="6" dur="500"/>
                                        <p:tgtEl>
                                          <p:spTgt spid="4"/>
                                        </p:tgtEl>
                                      </p:cBhvr>
                                    </p:animEffect>
                                    <p:set>
                                      <p:cBhvr>
                                        <p:cTn id="7" dur="500" fill="hold">
                                          <p:stCondLst>
                                            <p:cond delay="0"/>
                                          </p:stCondLst>
                                        </p:cTn>
                                        <p:tgtEl>
                                          <p:spTgt spid="4"/>
                                        </p:tgtEl>
                                        <p:attrNameLst>
                                          <p:attrName>style.visibility</p:attrName>
                                        </p:attrNameLst>
                                      </p:cBhvr>
                                      <p:to>
                                        <p:strVal val="visible"/>
                                      </p:to>
                                    </p:set>
                                  </p:childTnLst>
                                </p:cTn>
                              </p:par>
                            </p:childTnLst>
                          </p:cTn>
                        </p:par>
                        <p:par>
                          <p:cTn id="8" fill="hold">
                            <p:stCondLst>
                              <p:cond delay="0"/>
                            </p:stCondLst>
                            <p:childTnLst>
                              <p:par>
                                <p:cTn id="9" presetID="53" presetClass="entr" presetSubtype="16" fill="hold" nodeType="afterEffect">
                                  <p:stCondLst>
                                    <p:cond delay="0"/>
                                  </p:stCondLst>
                                  <p:childTnLst>
                                    <p:anim calcmode="lin" valueType="num">
                                      <p:cBhvr>
                                        <p:cTn id="10" dur="1000" fill="hold"/>
                                        <p:tgtEl>
                                          <p:spTgt spid="2"/>
                                        </p:tgtEl>
                                        <p:attrNameLst>
                                          <p:attrName>ppt_w</p:attrName>
                                        </p:attrNameLst>
                                      </p:cBhvr>
                                      <p:tavLst>
                                        <p:tav tm="0">
                                          <p:val>
                                            <p:fltVal val="0"/>
                                          </p:val>
                                        </p:tav>
                                        <p:tav tm="100000">
                                          <p:val>
                                            <p:strVal val="#ppt_w"/>
                                          </p:val>
                                        </p:tav>
                                      </p:tavLst>
                                    </p:anim>
                                    <p:anim calcmode="lin" valueType="num">
                                      <p:cBhvr>
                                        <p:cTn id="11" dur="1000" fill="hold"/>
                                        <p:tgtEl>
                                          <p:spTgt spid="2"/>
                                        </p:tgtEl>
                                        <p:attrNameLst>
                                          <p:attrName>ppt_h</p:attrName>
                                        </p:attrNameLst>
                                      </p:cBhvr>
                                      <p:tavLst>
                                        <p:tav tm="0">
                                          <p:val>
                                            <p:fltVal val="0"/>
                                          </p:val>
                                        </p:tav>
                                        <p:tav tm="100000">
                                          <p:val>
                                            <p:strVal val="#ppt_h"/>
                                          </p:val>
                                        </p:tav>
                                      </p:tavLst>
                                    </p:anim>
                                    <p:animEffect transition="in" filter="fade">
                                      <p:cBhvr>
                                        <p:cTn id="12" dur="1000"/>
                                        <p:tgtEl>
                                          <p:spTgt spid="2"/>
                                        </p:tgtEl>
                                      </p:cBhvr>
                                    </p:animEffect>
                                    <p:set>
                                      <p:cBhvr>
                                        <p:cTn id="13" dur="1000"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768394"/>
      </a:dk2>
      <a:lt2>
        <a:srgbClr val="F0F0F0"/>
      </a:lt2>
      <a:accent1>
        <a:srgbClr val="3F6796"/>
      </a:accent1>
      <a:accent2>
        <a:srgbClr val="292B3D"/>
      </a:accent2>
      <a:accent3>
        <a:srgbClr val="164174"/>
      </a:accent3>
      <a:accent4>
        <a:srgbClr val="37596A"/>
      </a:accent4>
      <a:accent5>
        <a:srgbClr val="212841"/>
      </a:accent5>
      <a:accent6>
        <a:srgbClr val="06091F"/>
      </a:accent6>
      <a:hlink>
        <a:srgbClr val="4472C4"/>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TotalTime>
  <Words>3605</Words>
  <Application>Microsoft Office PowerPoint</Application>
  <PresentationFormat>Widescreen</PresentationFormat>
  <Paragraphs>85</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微软雅黑</vt:lpstr>
      <vt:lpstr>Arial</vt:lpstr>
      <vt:lpstr>Office Theme</vt:lpstr>
      <vt:lpstr>Blockchain in E-Commerce</vt:lpstr>
      <vt:lpstr>PowerPoint Presentation</vt:lpstr>
      <vt:lpstr>Introduction to Blockchain Technology</vt:lpstr>
      <vt:lpstr>What is Blockchain?</vt:lpstr>
      <vt:lpstr>Benefits of Blockchain</vt:lpstr>
      <vt:lpstr>Applications of Blockchain in E-Commerce</vt:lpstr>
      <vt:lpstr>Payment Systems</vt:lpstr>
      <vt:lpstr>Supply Chain Management</vt:lpstr>
      <vt:lpstr>Challenges and Limitations</vt:lpstr>
      <vt:lpstr>Scalability Issues</vt:lpstr>
      <vt:lpstr>Regulatory Concerns</vt:lpstr>
      <vt:lpstr>Adoption Barriers</vt:lpstr>
      <vt:lpstr>Future Trends in Blockchain and E-Commerce</vt:lpstr>
      <vt:lpstr>Emerging Technologies</vt:lpstr>
      <vt:lpstr>Market Growth Predictions</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Ranjeet Patil</cp:lastModifiedBy>
  <cp:revision>3</cp:revision>
  <dcterms:created xsi:type="dcterms:W3CDTF">2006-08-16T00:00:00Z</dcterms:created>
  <dcterms:modified xsi:type="dcterms:W3CDTF">2025-02-28T11:52:05Z</dcterms:modified>
</cp:coreProperties>
</file>