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png" ContentType="image/png"/>
  <Override PartName="/ppt/media/image8.jpeg" ContentType="image/jpe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720262" cy="64801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7640" cy="501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7640" cy="501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</a:t>
            </a:r>
            <a:r>
              <a:rPr b="0" lang="en-IN" sz="4400" spc="-1" strike="noStrike">
                <a:latin typeface="Arial"/>
              </a:rPr>
              <a:t>le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153360"/>
            <a:ext cx="9371520" cy="107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7290000" y="5862240"/>
            <a:ext cx="2428560" cy="461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867240" y="5862240"/>
            <a:ext cx="6247080" cy="461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73160" y="5862240"/>
            <a:ext cx="519120" cy="461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1"/>
          <p:cNvGraphicFramePr/>
          <p:nvPr/>
        </p:nvGraphicFramePr>
        <p:xfrm>
          <a:off x="1452240" y="2333520"/>
          <a:ext cx="6813360" cy="3769560"/>
        </p:xfrm>
        <a:graphic>
          <a:graphicData uri="http://schemas.openxmlformats.org/drawingml/2006/table">
            <a:tbl>
              <a:tblPr/>
              <a:tblGrid>
                <a:gridCol w="456120"/>
                <a:gridCol w="1225080"/>
                <a:gridCol w="789840"/>
                <a:gridCol w="2410200"/>
                <a:gridCol w="1932480"/>
              </a:tblGrid>
              <a:tr h="44892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S. No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Faculty Name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Designation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 Focus Areas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 Areas/ Problems Statements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892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Ajit Noonia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Asst. Professor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VANET(Vehicular Ad-Hoc Network)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Handover Mechanism &amp; Security issues 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892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Lal Babu Purbey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Asst. Professor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Cloud Computing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Cloud Security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892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Manish Bhardwaj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Asst. Professor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Big Data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Big Data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2748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Manish Kumar Sharma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Asst. Professor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Wearable Computing, Machine Learning and Cloud Computing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Fatigue Detection System, MultiLayer Multiflex Classifier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892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Manish Sharma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Asst. Professor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Security &amp; Privacy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Big Data Security Challenges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892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Mukesh Chand (ECE)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Asst. Professor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Antenna &amp; Robotics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8920"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Nimish Arvind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Asst. Professor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Cloud Computing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7560" rIns="75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Improving Security on PAAS Level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81" name="CustomShape 2"/>
          <p:cNvSpPr/>
          <p:nvPr/>
        </p:nvSpPr>
        <p:spPr>
          <a:xfrm>
            <a:off x="-422640" y="237600"/>
            <a:ext cx="445464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Faculty Focus Areas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82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9786960" cy="652932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1021680" y="1609560"/>
            <a:ext cx="2684880" cy="5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4017600" y="3678840"/>
            <a:ext cx="971820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1452240" y="1884960"/>
            <a:ext cx="658044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 </a:t>
            </a:r>
            <a:br/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PRESENTATION</a:t>
            </a:r>
            <a:br/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ON</a:t>
            </a:r>
            <a:br/>
            <a:br/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“Big Data and Hadoop”</a:t>
            </a:r>
            <a:br/>
            <a:br/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593640" y="3894120"/>
            <a:ext cx="310752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Submitted By: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Kuldeep Tailor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Akshay Joshi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1362960" y="291600"/>
            <a:ext cx="71402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Celebal Innovation Lab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290320" y="245880"/>
            <a:ext cx="513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What is Hadoop?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800" y="1910520"/>
            <a:ext cx="7634880" cy="18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440" bIns="0"/>
          <a:p>
            <a:pPr marL="3556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Hadoop is a software framework for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distributed processing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of</a:t>
            </a:r>
            <a:endParaRPr b="0" lang="en-IN" sz="22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264"/>
              </a:spcBef>
            </a:pP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large datasets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across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large clusters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of computers</a:t>
            </a:r>
            <a:endParaRPr b="0" lang="en-IN" sz="22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IN" sz="2200" spc="-1" strike="noStrike">
                <a:solidFill>
                  <a:srgbClr val="000000"/>
                </a:solidFill>
                <a:latin typeface="Trebuchet MS"/>
                <a:ea typeface="Trebuchet MS"/>
              </a:rPr>
              <a:t> </a:t>
            </a:r>
            <a:r>
              <a:rPr b="1" i="1" lang="en-IN" sz="2200" spc="-1" strike="noStrike">
                <a:solidFill>
                  <a:srgbClr val="000000"/>
                </a:solidFill>
                <a:latin typeface="Trebuchet MS"/>
                <a:ea typeface="Trebuchet MS"/>
              </a:rPr>
              <a:t>-Large datasets </a:t>
            </a:r>
            <a:r>
              <a:rPr b="0" lang="en-IN" sz="2200" spc="-1" strike="noStrike">
                <a:solidFill>
                  <a:srgbClr val="000000"/>
                </a:solidFill>
                <a:latin typeface="Noto Sans Symbols"/>
                <a:ea typeface="Noto Sans Symbols"/>
              </a:rPr>
              <a:t>→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Terabytes or petabytes of data</a:t>
            </a:r>
            <a:endParaRPr b="0" lang="en-IN" sz="2200" spc="-1" strike="noStrike">
              <a:latin typeface="Arial"/>
            </a:endParaRPr>
          </a:p>
          <a:p>
            <a:pPr lvl="1" marL="756360" indent="-284400">
              <a:lnSpc>
                <a:spcPct val="100000"/>
              </a:lnSpc>
              <a:spcBef>
                <a:spcPts val="794"/>
              </a:spcBef>
              <a:buClr>
                <a:srgbClr val="000000"/>
              </a:buClr>
              <a:buFont typeface="Arial"/>
              <a:buChar char="–"/>
            </a:pPr>
            <a:r>
              <a:rPr b="1" i="1" lang="en-IN" sz="2200" spc="-1" strike="noStrike">
                <a:solidFill>
                  <a:srgbClr val="000000"/>
                </a:solidFill>
                <a:latin typeface="Trebuchet MS"/>
                <a:ea typeface="Trebuchet MS"/>
              </a:rPr>
              <a:t>-Large clusters </a:t>
            </a:r>
            <a:r>
              <a:rPr b="0" lang="en-IN" sz="2200" spc="-1" strike="noStrike">
                <a:solidFill>
                  <a:srgbClr val="000000"/>
                </a:solidFill>
                <a:latin typeface="Noto Sans Symbols"/>
                <a:ea typeface="Noto Sans Symbols"/>
              </a:rPr>
              <a:t>→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hundreds or thousands of nodes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66720" y="4054320"/>
            <a:ext cx="7562880" cy="10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/>
          <a:p>
            <a:pPr marL="35568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79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Hadoop is based on a simple data model, </a:t>
            </a:r>
            <a:r>
              <a:rPr b="0" i="1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any data will fit.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290320" y="245880"/>
            <a:ext cx="513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HDFS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62160" y="1736280"/>
            <a:ext cx="7135920" cy="3033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290320" y="245880"/>
            <a:ext cx="513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Storing a file in hdfs...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85280" y="2377440"/>
            <a:ext cx="5760360" cy="2803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6228720" y="2377440"/>
            <a:ext cx="2898000" cy="2762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290320" y="245880"/>
            <a:ext cx="513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Map Reduce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565280" y="1704240"/>
            <a:ext cx="7000200" cy="34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/>
          <a:p>
            <a:pPr marL="12600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Map Reduce was proposed by Google</a:t>
            </a:r>
            <a:endParaRPr b="0" lang="en-IN" sz="2400" spc="-1" strike="noStrike">
              <a:latin typeface="Arial"/>
            </a:endParaRPr>
          </a:p>
          <a:p>
            <a:pPr marL="286560" indent="-2714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- A programming paradigm to process huge data sets in small chunks parallely.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IN" sz="2400" spc="-1" strike="noStrike">
              <a:latin typeface="Arial"/>
            </a:endParaRPr>
          </a:p>
          <a:p>
            <a:pPr marL="286560" indent="-27144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- MR allows complex data analysis in realtime.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IN" sz="2400" spc="-1" strike="noStrike">
              <a:latin typeface="Arial"/>
            </a:endParaRPr>
          </a:p>
          <a:p>
            <a:pPr marL="286560" indent="-27144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- Follows simple strategy:</a:t>
            </a:r>
            <a:endParaRPr b="0" lang="en-IN" sz="24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575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Divide &amp; Conquer”</a:t>
            </a:r>
            <a:endParaRPr b="0" lang="en-IN" sz="24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581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90320" y="245880"/>
            <a:ext cx="513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Principles of Hadoop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183680" y="1620000"/>
            <a:ext cx="7507440" cy="47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/>
          <a:p>
            <a:pPr marL="3556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- Need to process big data</a:t>
            </a:r>
            <a:endParaRPr b="0" lang="en-IN" sz="20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- Need to parallelize computation across thousands of nodes</a:t>
            </a:r>
            <a:endParaRPr b="0" lang="en-IN" sz="20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720"/>
              </a:spcBef>
              <a:buClr>
                <a:srgbClr val="8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- Commodity hardware</a:t>
            </a:r>
            <a:endParaRPr b="0" lang="en-IN" sz="2000" spc="-1" strike="noStrike">
              <a:latin typeface="Arial"/>
            </a:endParaRPr>
          </a:p>
          <a:p>
            <a:pPr lvl="1" marL="756360" indent="-284400">
              <a:lnSpc>
                <a:spcPct val="100000"/>
              </a:lnSpc>
              <a:spcBef>
                <a:spcPts val="64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~ Large number of low-end cheap machines working in parallel to solve a  computing problem</a:t>
            </a:r>
            <a:endParaRPr b="0" lang="en-IN" sz="18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686"/>
              </a:spcBef>
              <a:buClr>
                <a:srgbClr val="8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- Automatic parallelization &amp; distribution</a:t>
            </a:r>
            <a:endParaRPr b="0" lang="en-IN" sz="2000" spc="-1" strike="noStrike">
              <a:latin typeface="Arial"/>
            </a:endParaRPr>
          </a:p>
          <a:p>
            <a:pPr lvl="1" marL="756360" indent="-2844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~Hidden from the end-user</a:t>
            </a:r>
            <a:endParaRPr b="0" lang="en-IN" sz="180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689"/>
              </a:spcBef>
              <a:buClr>
                <a:srgbClr val="8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- Fault tolerance and automatic recovery</a:t>
            </a:r>
            <a:endParaRPr b="0" lang="en-IN" sz="2000" spc="-1" strike="noStrike">
              <a:latin typeface="Arial"/>
            </a:endParaRPr>
          </a:p>
          <a:p>
            <a:pPr lvl="1" marL="756360" indent="-2844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~Nodes/tasks will fail and will recover automatically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220840" y="954360"/>
            <a:ext cx="5066280" cy="4637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7977240" y="7185960"/>
            <a:ext cx="142920" cy="2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290320" y="245880"/>
            <a:ext cx="513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85280" y="1562400"/>
            <a:ext cx="8745480" cy="43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Big Data burst upon the scene in the first decade of the 21</a:t>
            </a:r>
            <a:r>
              <a:rPr b="0" lang="en-IN" sz="2400" spc="-1" strike="noStrike" baseline="10100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century.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first organizations to embrace it were startup firms like ebay, google, linkedin and facebook which were built around big data from the beginning.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290320" y="245880"/>
            <a:ext cx="513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What is big data ?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93" name="Picture 175" descr=""/>
          <p:cNvPicPr/>
          <p:nvPr/>
        </p:nvPicPr>
        <p:blipFill>
          <a:blip r:embed="rId1"/>
          <a:stretch/>
        </p:blipFill>
        <p:spPr>
          <a:xfrm>
            <a:off x="832320" y="1726920"/>
            <a:ext cx="2081160" cy="2466720"/>
          </a:xfrm>
          <a:prstGeom prst="rect">
            <a:avLst/>
          </a:prstGeom>
          <a:ln>
            <a:noFill/>
          </a:ln>
        </p:spPr>
      </p:pic>
      <p:pic>
        <p:nvPicPr>
          <p:cNvPr id="94" name="Picture 176" descr=""/>
          <p:cNvPicPr/>
          <p:nvPr/>
        </p:nvPicPr>
        <p:blipFill>
          <a:blip r:embed="rId2"/>
          <a:stretch/>
        </p:blipFill>
        <p:spPr>
          <a:xfrm>
            <a:off x="5708160" y="1726920"/>
            <a:ext cx="3244680" cy="1968840"/>
          </a:xfrm>
          <a:prstGeom prst="rect">
            <a:avLst/>
          </a:prstGeom>
          <a:ln>
            <a:noFill/>
          </a:ln>
        </p:spPr>
      </p:pic>
      <p:pic>
        <p:nvPicPr>
          <p:cNvPr id="95" name="Picture 177" descr=""/>
          <p:cNvPicPr/>
          <p:nvPr/>
        </p:nvPicPr>
        <p:blipFill>
          <a:blip r:embed="rId3"/>
          <a:stretch/>
        </p:blipFill>
        <p:spPr>
          <a:xfrm>
            <a:off x="3262320" y="3866400"/>
            <a:ext cx="2624400" cy="191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90320" y="245880"/>
            <a:ext cx="513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Huge data right?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85280" y="1562400"/>
            <a:ext cx="8745480" cy="43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Facebook collects about 500 TBs of data per day.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Instagram stores TBs of data in form of images, text, and other formats.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Google was handling roughly 100 billion searches per month as of August 2012.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706840" y="1562400"/>
            <a:ext cx="4302360" cy="4440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2290320" y="245880"/>
            <a:ext cx="513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The 3 V’s of Bigdata </a:t>
            </a:r>
            <a:endParaRPr b="0" lang="en-IN" sz="33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86000" y="151560"/>
            <a:ext cx="874512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How  Big  is  Big  data?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85280" y="1515240"/>
            <a:ext cx="8745120" cy="37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These is no exact number by which we can classify any data as big data.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 is a constantly moving target.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 refers to volume of data that is so large that it is difficult to process it using traditional database and software techniques.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290320" y="245880"/>
            <a:ext cx="513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Large Dataset Challenges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401280" y="4270680"/>
            <a:ext cx="5761080" cy="2055600"/>
          </a:xfrm>
          <a:custGeom>
            <a:avLst/>
            <a:gdLst/>
            <a:ahLst/>
            <a:rect l="l" t="t" r="r" b="b"/>
            <a:pathLst>
              <a:path w="5977255" h="1800225">
                <a:moveTo>
                  <a:pt x="5076571" y="0"/>
                </a:moveTo>
                <a:lnTo>
                  <a:pt x="5076571" y="450088"/>
                </a:lnTo>
                <a:lnTo>
                  <a:pt x="0" y="450088"/>
                </a:lnTo>
                <a:lnTo>
                  <a:pt x="450087" y="900049"/>
                </a:lnTo>
                <a:lnTo>
                  <a:pt x="0" y="1350137"/>
                </a:lnTo>
                <a:lnTo>
                  <a:pt x="5076571" y="1350137"/>
                </a:lnTo>
                <a:lnTo>
                  <a:pt x="5076571" y="1800186"/>
                </a:lnTo>
                <a:lnTo>
                  <a:pt x="5976747" y="900049"/>
                </a:lnTo>
                <a:lnTo>
                  <a:pt x="5076571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3401280" y="4271040"/>
            <a:ext cx="5761080" cy="2054880"/>
          </a:xfrm>
          <a:custGeom>
            <a:avLst/>
            <a:gdLst/>
            <a:ahLst/>
            <a:rect l="l" t="t" r="r" b="b"/>
            <a:pathLst>
              <a:path w="5977255" h="1800225">
                <a:moveTo>
                  <a:pt x="0" y="450088"/>
                </a:moveTo>
                <a:lnTo>
                  <a:pt x="5076571" y="450088"/>
                </a:lnTo>
                <a:lnTo>
                  <a:pt x="5076571" y="0"/>
                </a:lnTo>
                <a:lnTo>
                  <a:pt x="5976747" y="900049"/>
                </a:lnTo>
                <a:lnTo>
                  <a:pt x="5076571" y="1800186"/>
                </a:lnTo>
                <a:lnTo>
                  <a:pt x="5076571" y="1350137"/>
                </a:lnTo>
                <a:lnTo>
                  <a:pt x="0" y="1350137"/>
                </a:lnTo>
                <a:lnTo>
                  <a:pt x="450087" y="900049"/>
                </a:lnTo>
                <a:lnTo>
                  <a:pt x="0" y="450088"/>
                </a:lnTo>
                <a:close/>
              </a:path>
            </a:pathLst>
          </a:custGeom>
          <a:noFill/>
          <a:ln w="25200">
            <a:solidFill>
              <a:srgbClr val="00af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2429280" y="3201840"/>
            <a:ext cx="5691240" cy="2055600"/>
          </a:xfrm>
          <a:custGeom>
            <a:avLst/>
            <a:gdLst/>
            <a:ahLst/>
            <a:rect l="l" t="t" r="r" b="b"/>
            <a:pathLst>
              <a:path w="5904865" h="1800225">
                <a:moveTo>
                  <a:pt x="5004561" y="0"/>
                </a:moveTo>
                <a:lnTo>
                  <a:pt x="5004561" y="450088"/>
                </a:lnTo>
                <a:lnTo>
                  <a:pt x="0" y="450088"/>
                </a:lnTo>
                <a:lnTo>
                  <a:pt x="450088" y="900049"/>
                </a:lnTo>
                <a:lnTo>
                  <a:pt x="0" y="1350137"/>
                </a:lnTo>
                <a:lnTo>
                  <a:pt x="5004561" y="1350137"/>
                </a:lnTo>
                <a:lnTo>
                  <a:pt x="5004561" y="1800225"/>
                </a:lnTo>
                <a:lnTo>
                  <a:pt x="5904737" y="900049"/>
                </a:lnTo>
                <a:lnTo>
                  <a:pt x="5004561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2429280" y="3201480"/>
            <a:ext cx="5691240" cy="2055600"/>
          </a:xfrm>
          <a:custGeom>
            <a:avLst/>
            <a:gdLst/>
            <a:ahLst/>
            <a:rect l="l" t="t" r="r" b="b"/>
            <a:pathLst>
              <a:path w="5904865" h="1800225">
                <a:moveTo>
                  <a:pt x="0" y="450088"/>
                </a:moveTo>
                <a:lnTo>
                  <a:pt x="5004561" y="450088"/>
                </a:lnTo>
                <a:lnTo>
                  <a:pt x="5004561" y="0"/>
                </a:lnTo>
                <a:lnTo>
                  <a:pt x="5904737" y="900049"/>
                </a:lnTo>
                <a:lnTo>
                  <a:pt x="5004561" y="1800225"/>
                </a:lnTo>
                <a:lnTo>
                  <a:pt x="5004561" y="1350137"/>
                </a:lnTo>
                <a:lnTo>
                  <a:pt x="0" y="1350137"/>
                </a:lnTo>
                <a:lnTo>
                  <a:pt x="450088" y="900049"/>
                </a:lnTo>
                <a:lnTo>
                  <a:pt x="0" y="450088"/>
                </a:lnTo>
                <a:close/>
              </a:path>
            </a:pathLst>
          </a:cu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1595880" y="2131560"/>
            <a:ext cx="5483520" cy="2055600"/>
          </a:xfrm>
          <a:custGeom>
            <a:avLst/>
            <a:gdLst/>
            <a:ahLst/>
            <a:rect l="l" t="t" r="r" b="b"/>
            <a:pathLst>
              <a:path w="5688965" h="1800225">
                <a:moveTo>
                  <a:pt x="4788484" y="0"/>
                </a:moveTo>
                <a:lnTo>
                  <a:pt x="4788484" y="450088"/>
                </a:lnTo>
                <a:lnTo>
                  <a:pt x="0" y="450088"/>
                </a:lnTo>
                <a:lnTo>
                  <a:pt x="450037" y="900176"/>
                </a:lnTo>
                <a:lnTo>
                  <a:pt x="0" y="1350137"/>
                </a:lnTo>
                <a:lnTo>
                  <a:pt x="4788484" y="1350137"/>
                </a:lnTo>
                <a:lnTo>
                  <a:pt x="4788484" y="1800225"/>
                </a:lnTo>
                <a:lnTo>
                  <a:pt x="5688660" y="900176"/>
                </a:lnTo>
                <a:lnTo>
                  <a:pt x="478848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1596240" y="2131920"/>
            <a:ext cx="5483160" cy="2055600"/>
          </a:xfrm>
          <a:custGeom>
            <a:avLst/>
            <a:gdLst/>
            <a:ahLst/>
            <a:rect l="l" t="t" r="r" b="b"/>
            <a:pathLst>
              <a:path w="5688965" h="1800225">
                <a:moveTo>
                  <a:pt x="0" y="450088"/>
                </a:moveTo>
                <a:lnTo>
                  <a:pt x="4788484" y="450088"/>
                </a:lnTo>
                <a:lnTo>
                  <a:pt x="4788484" y="0"/>
                </a:lnTo>
                <a:lnTo>
                  <a:pt x="5688660" y="900176"/>
                </a:lnTo>
                <a:lnTo>
                  <a:pt x="4788484" y="1800225"/>
                </a:lnTo>
                <a:lnTo>
                  <a:pt x="4788484" y="1350137"/>
                </a:lnTo>
                <a:lnTo>
                  <a:pt x="0" y="1350137"/>
                </a:lnTo>
                <a:lnTo>
                  <a:pt x="450037" y="900176"/>
                </a:lnTo>
                <a:lnTo>
                  <a:pt x="0" y="450088"/>
                </a:lnTo>
                <a:close/>
              </a:path>
            </a:pathLst>
          </a:custGeom>
          <a:noFill/>
          <a:ln w="2556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8"/>
          <p:cNvSpPr/>
          <p:nvPr/>
        </p:nvSpPr>
        <p:spPr>
          <a:xfrm>
            <a:off x="762840" y="1061640"/>
            <a:ext cx="5275080" cy="2055600"/>
          </a:xfrm>
          <a:custGeom>
            <a:avLst/>
            <a:gdLst/>
            <a:ahLst/>
            <a:rect l="l" t="t" r="r" b="b"/>
            <a:pathLst>
              <a:path w="5473065" h="1800225">
                <a:moveTo>
                  <a:pt x="4572444" y="0"/>
                </a:moveTo>
                <a:lnTo>
                  <a:pt x="4572444" y="450088"/>
                </a:lnTo>
                <a:lnTo>
                  <a:pt x="0" y="450088"/>
                </a:lnTo>
                <a:lnTo>
                  <a:pt x="450049" y="900176"/>
                </a:lnTo>
                <a:lnTo>
                  <a:pt x="0" y="1350137"/>
                </a:lnTo>
                <a:lnTo>
                  <a:pt x="4572444" y="1350137"/>
                </a:lnTo>
                <a:lnTo>
                  <a:pt x="4572444" y="1800225"/>
                </a:lnTo>
                <a:lnTo>
                  <a:pt x="5472620" y="900176"/>
                </a:lnTo>
                <a:lnTo>
                  <a:pt x="4572444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762840" y="1061640"/>
            <a:ext cx="5275080" cy="2055600"/>
          </a:xfrm>
          <a:custGeom>
            <a:avLst/>
            <a:gdLst/>
            <a:ahLst/>
            <a:rect l="l" t="t" r="r" b="b"/>
            <a:pathLst>
              <a:path w="5473065" h="1800225">
                <a:moveTo>
                  <a:pt x="0" y="450088"/>
                </a:moveTo>
                <a:lnTo>
                  <a:pt x="4572444" y="450088"/>
                </a:lnTo>
                <a:lnTo>
                  <a:pt x="4572444" y="0"/>
                </a:lnTo>
                <a:lnTo>
                  <a:pt x="5472620" y="900176"/>
                </a:lnTo>
                <a:lnTo>
                  <a:pt x="4572444" y="1800225"/>
                </a:lnTo>
                <a:lnTo>
                  <a:pt x="4572444" y="1350137"/>
                </a:lnTo>
                <a:lnTo>
                  <a:pt x="0" y="1350137"/>
                </a:lnTo>
                <a:lnTo>
                  <a:pt x="450049" y="900176"/>
                </a:lnTo>
                <a:lnTo>
                  <a:pt x="0" y="450088"/>
                </a:lnTo>
                <a:close/>
              </a:path>
            </a:pathLst>
          </a:custGeom>
          <a:noFill/>
          <a:ln w="25560">
            <a:solidFill>
              <a:srgbClr val="ffff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0"/>
          <p:cNvSpPr/>
          <p:nvPr/>
        </p:nvSpPr>
        <p:spPr>
          <a:xfrm>
            <a:off x="1285920" y="1903680"/>
            <a:ext cx="6851160" cy="35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 Black"/>
                <a:ea typeface="Arial Black"/>
              </a:rPr>
              <a:t>Storing large VOLUMES (TB/PB/ZB)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IN" sz="1800" spc="-1" strike="noStrike">
              <a:latin typeface="Arial"/>
            </a:endParaRPr>
          </a:p>
          <a:p>
            <a:pPr marL="1312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131256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 Black"/>
                <a:ea typeface="Arial Black"/>
              </a:rPr>
              <a:t>Processing In Timely Manner</a:t>
            </a:r>
            <a:endParaRPr b="0" lang="en-IN" sz="1800" spc="-1" strike="noStrike">
              <a:latin typeface="Arial"/>
            </a:endParaRPr>
          </a:p>
          <a:p>
            <a:pPr marL="1312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1312560">
              <a:lnSpc>
                <a:spcPct val="100000"/>
              </a:lnSpc>
              <a:spcBef>
                <a:spcPts val="40"/>
              </a:spcBef>
            </a:pPr>
            <a:endParaRPr b="0" lang="en-IN" sz="1800" spc="-1" strike="noStrike">
              <a:latin typeface="Arial"/>
            </a:endParaRPr>
          </a:p>
          <a:p>
            <a:pPr marL="1762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1762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 Black"/>
                <a:ea typeface="Arial Black"/>
              </a:rPr>
              <a:t>Processing Variety of DATA </a:t>
            </a:r>
            <a:endParaRPr b="0" lang="en-IN" sz="1800" spc="-1" strike="noStrike">
              <a:latin typeface="Arial"/>
            </a:endParaRPr>
          </a:p>
          <a:p>
            <a:pPr marL="1762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1762200">
              <a:lnSpc>
                <a:spcPct val="100000"/>
              </a:lnSpc>
              <a:spcBef>
                <a:spcPts val="34"/>
              </a:spcBef>
            </a:pPr>
            <a:endParaRPr b="0" lang="en-IN" sz="1800" spc="-1" strike="noStrike">
              <a:latin typeface="Arial"/>
            </a:endParaRPr>
          </a:p>
          <a:p>
            <a:pPr marL="1762200">
              <a:lnSpc>
                <a:spcPct val="100000"/>
              </a:lnSpc>
              <a:spcBef>
                <a:spcPts val="34"/>
              </a:spcBef>
            </a:pPr>
            <a:endParaRPr b="0" lang="en-IN" sz="1800" spc="-1" strike="noStrike">
              <a:latin typeface="Arial"/>
            </a:endParaRPr>
          </a:p>
          <a:p>
            <a:pPr marL="3272760">
              <a:lnSpc>
                <a:spcPct val="100000"/>
              </a:lnSpc>
              <a:spcBef>
                <a:spcPts val="6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 Black"/>
                <a:ea typeface="Arial Black"/>
              </a:rPr>
              <a:t>Costly High End Infrastructure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8974440" y="7121520"/>
            <a:ext cx="213480" cy="2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290320" y="245880"/>
            <a:ext cx="5135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  <a:ea typeface="DejaVu Sans"/>
              </a:rPr>
              <a:t>Need of...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114" name="Picture 196" descr=""/>
          <p:cNvPicPr/>
          <p:nvPr/>
        </p:nvPicPr>
        <p:blipFill>
          <a:blip r:embed="rId1"/>
          <a:stretch/>
        </p:blipFill>
        <p:spPr>
          <a:xfrm>
            <a:off x="2614680" y="2066400"/>
            <a:ext cx="4602960" cy="286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2019-07-29T11:44:17Z</dcterms:created>
  <dc:creator>YU5040</dc:creator>
  <dc:description/>
  <dc:language>en-IN</dc:language>
  <cp:lastModifiedBy/>
  <dcterms:modified xsi:type="dcterms:W3CDTF">2019-10-14T20:12:58Z</dcterms:modified>
  <cp:revision>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nksUpToDate">
    <vt:bool>0</vt:bool>
  </property>
  <property fmtid="{D5CDD505-2E9C-101B-9397-08002B2CF9AE}" pid="3" name="ScaleCrop">
    <vt:bool>0</vt:bool>
  </property>
</Properties>
</file>