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1" r:id="rId7"/>
    <p:sldId id="262" r:id="rId8"/>
    <p:sldId id="264" r:id="rId9"/>
    <p:sldId id="268" r:id="rId10"/>
    <p:sldId id="266" r:id="rId11"/>
    <p:sldId id="269" r:id="rId12"/>
    <p:sldId id="270" r:id="rId13"/>
    <p:sldId id="271" r:id="rId14"/>
    <p:sldId id="272" r:id="rId15"/>
    <p:sldId id="267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1488" y="-270"/>
      </p:cViewPr>
      <p:guideLst>
        <p:guide orient="horz" pos="216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4BAF8-910A-4AA2-A98F-3710303E8127}" type="datetimeFigureOut">
              <a:rPr lang="en-IN" smtClean="0"/>
              <a:t>22-02-2020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70054-6231-4676-9D35-118A29141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594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4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85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27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19B0-EE28-4309-8E4F-4EFC3C88F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831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19B0-EE28-4309-8E4F-4EFC3C88F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981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19B0-EE28-4309-8E4F-4EFC3C88F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741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19B0-EE28-4309-8E4F-4EFC3C88F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201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19B0-EE28-4309-8E4F-4EFC3C88F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573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19B0-EE28-4309-8E4F-4EFC3C88F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826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19B0-EE28-4309-8E4F-4EFC3C88F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352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19B0-EE28-4309-8E4F-4EFC3C88F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74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502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19B0-EE28-4309-8E4F-4EFC3C88F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8113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19B0-EE28-4309-8E4F-4EFC3C88F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2576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19B0-EE28-4309-8E4F-4EFC3C88F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4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5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59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17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2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4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88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22/2/2020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46191-28C7-47E4-9203-3D413B60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9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22/2/2020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D19B0-EE28-4309-8E4F-4EFC3C88F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93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.org/development/desa/publications/2018-revision-of-world-urbanization-prospect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erning.com/gov-data/population-density-land-area-cities-map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foursquare.com/docs/resources/categori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700" y="1725903"/>
            <a:ext cx="7594599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IBM Data Science Professional Certificate</a:t>
            </a:r>
            <a:endParaRPr lang="en-US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2800" b="1" dirty="0" smtClean="0">
                <a:solidFill>
                  <a:srgbClr val="373A3C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Capstone Project - The Battle of Neighborhoods</a:t>
            </a:r>
            <a:endParaRPr lang="en-US" sz="2800" dirty="0" smtClean="0">
              <a:effectLst/>
              <a:ea typeface="Times New Roman" panose="02020603050405020304" pitchFamily="18" charset="0"/>
            </a:endParaRPr>
          </a:p>
          <a:p>
            <a:pPr algn="ctr"/>
            <a:r>
              <a:rPr lang="en-US" sz="1100" b="1" dirty="0" smtClean="0">
                <a:solidFill>
                  <a:srgbClr val="373A3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100" b="1" dirty="0" smtClean="0">
                <a:solidFill>
                  <a:srgbClr val="373A3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100" b="1" dirty="0" smtClean="0">
                <a:solidFill>
                  <a:srgbClr val="373A3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dirty="0" err="1" smtClean="0">
                <a:solidFill>
                  <a:srgbClr val="373A3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Yash</a:t>
            </a:r>
            <a:r>
              <a:rPr lang="en-US" dirty="0" smtClean="0">
                <a:solidFill>
                  <a:srgbClr val="373A3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373A3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Borade</a:t>
            </a:r>
            <a:endParaRPr lang="en-US" dirty="0" smtClean="0">
              <a:solidFill>
                <a:srgbClr val="373A3C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/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FEB , 2020</a:t>
            </a:r>
            <a:endParaRPr lang="en-US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3849" y="2126797"/>
            <a:ext cx="8780588" cy="3293507"/>
            <a:chOff x="53849" y="2126797"/>
            <a:chExt cx="8780588" cy="3293507"/>
          </a:xfrm>
        </p:grpSpPr>
        <p:sp>
          <p:nvSpPr>
            <p:cNvPr id="4" name="TextBox 3"/>
            <p:cNvSpPr txBox="1"/>
            <p:nvPr/>
          </p:nvSpPr>
          <p:spPr>
            <a:xfrm>
              <a:off x="3829468" y="5050972"/>
              <a:ext cx="1934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Population density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-632076" y="3309790"/>
              <a:ext cx="1741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cities</a:t>
              </a:r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762" y="2126797"/>
              <a:ext cx="8448675" cy="2924175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628650" y="5610162"/>
            <a:ext cx="8191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Figure 2. 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Histogram of population density (0-10000 </a:t>
            </a:r>
            <a:r>
              <a:rPr lang="en-US" sz="2000" dirty="0"/>
              <a:t>persons in square miles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). 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8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3" t="20420"/>
          <a:stretch/>
        </p:blipFill>
        <p:spPr>
          <a:xfrm>
            <a:off x="985672" y="1345916"/>
            <a:ext cx="7248856" cy="4166167"/>
          </a:xfrm>
        </p:spPr>
      </p:pic>
      <p:sp>
        <p:nvSpPr>
          <p:cNvPr id="7" name="Rectangle 6"/>
          <p:cNvSpPr/>
          <p:nvPr/>
        </p:nvSpPr>
        <p:spPr>
          <a:xfrm>
            <a:off x="985672" y="5589895"/>
            <a:ext cx="70552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Figure 3. 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Spatial visualization </a:t>
            </a:r>
            <a:r>
              <a:rPr lang="en-US" sz="2000" dirty="0" smtClean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population density of US cities.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985672" y="5990005"/>
            <a:ext cx="7852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population density of the city is correlated to the color intensity of the marker.  Higher population density is indicated by a darker shade of red.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0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362" y="1894571"/>
            <a:ext cx="7153275" cy="3438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68155" y="5536978"/>
            <a:ext cx="64001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Figure 4. </a:t>
            </a:r>
            <a:r>
              <a:rPr lang="en-US" sz="2000" dirty="0" smtClean="0"/>
              <a:t>(A) </a:t>
            </a:r>
            <a:r>
              <a:rPr lang="en-US" sz="2000" dirty="0"/>
              <a:t>Top 10 venue categories that are positively correlated with population density.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7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68155" y="5536978"/>
            <a:ext cx="64001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Figure 4. </a:t>
            </a:r>
            <a:r>
              <a:rPr lang="en-US" sz="2000" dirty="0" smtClean="0"/>
              <a:t>(B) </a:t>
            </a:r>
            <a:r>
              <a:rPr lang="en-US" sz="2000" dirty="0"/>
              <a:t>Top 10 venue categories that are </a:t>
            </a:r>
            <a:r>
              <a:rPr lang="en-US" sz="2000" dirty="0" smtClean="0"/>
              <a:t>negatively correlated </a:t>
            </a:r>
            <a:r>
              <a:rPr lang="en-US" sz="2000" dirty="0"/>
              <a:t>with population density. </a:t>
            </a: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193935" y="1827212"/>
            <a:ext cx="6480165" cy="338341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5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87" y="2072137"/>
            <a:ext cx="5584826" cy="229872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17687" y="4998108"/>
            <a:ext cx="61032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Figure 5. The accuracy and F1-score of K Nearest Neighbor, Decision Tree, and Logistic Regression in predicting the population density based on the composition of venues.</a:t>
            </a:r>
            <a:endParaRPr lang="en-US" sz="20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 smtClean="0"/>
              <a:t>RESULTS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0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diverse restaurant types that are positively correlated with population density come from different cultures, </a:t>
            </a:r>
            <a:r>
              <a:rPr lang="en-US" dirty="0" smtClean="0"/>
              <a:t>indicated </a:t>
            </a:r>
            <a:r>
              <a:rPr lang="en-US" dirty="0"/>
              <a:t>population diversity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Population </a:t>
            </a:r>
            <a:r>
              <a:rPr lang="en-US" dirty="0"/>
              <a:t>diversity has been known to lead to economic growth, this might explain why urbanization is connected to economic development.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5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accuracy suggests the composition of venues can partially explain the population density, but </a:t>
            </a:r>
            <a:r>
              <a:rPr lang="en-US" dirty="0" smtClean="0"/>
              <a:t>other </a:t>
            </a:r>
            <a:r>
              <a:rPr lang="en-US" dirty="0"/>
              <a:t>components might </a:t>
            </a:r>
            <a:r>
              <a:rPr lang="en-US" dirty="0" smtClean="0"/>
              <a:t>also exist. 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/>
              <a:t>DISCUSSION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8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conclusion, these data suggest the population diversity is positively correlated with population density in the US cities, which reflected on the diversity of restaurants in high population density cities.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the population diversity leads to economic growth, this might partially explain how urbanization is connected to economic growth.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0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According to United Nations report, more than half of the world’s population lives in urban areas, and the proportion is expected to increase to 70 percent by </a:t>
            </a:r>
            <a:r>
              <a:rPr lang="en-US" sz="2400" dirty="0" smtClean="0"/>
              <a:t>2050. </a:t>
            </a:r>
          </a:p>
          <a:p>
            <a:r>
              <a:rPr lang="en-US" sz="2400" dirty="0" smtClean="0"/>
              <a:t>Critically</a:t>
            </a:r>
            <a:r>
              <a:rPr lang="en-US" sz="2400" dirty="0"/>
              <a:t>, economists and urbanists have found the connection between urbanization and economic development. </a:t>
            </a:r>
            <a:endParaRPr lang="en-US" sz="2400" dirty="0" smtClean="0"/>
          </a:p>
          <a:p>
            <a:r>
              <a:rPr lang="en-US" sz="2400" dirty="0" smtClean="0"/>
              <a:t>By </a:t>
            </a:r>
            <a:r>
              <a:rPr lang="en-US" sz="2400" dirty="0"/>
              <a:t>comparing the Foursquare Venue Category data of high population density cities to low density cities, critical features might emerge and shed light on the direction of city development.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5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According to United Nations report, more than half of the world’s population lives in urban areas, and the proportion is expected to increase to 70 percent by </a:t>
            </a:r>
            <a:r>
              <a:rPr lang="en-US" sz="2400" dirty="0" smtClean="0"/>
              <a:t>2050. </a:t>
            </a:r>
          </a:p>
          <a:p>
            <a:r>
              <a:rPr lang="en-US" sz="2400" dirty="0" smtClean="0"/>
              <a:t>Critically</a:t>
            </a:r>
            <a:r>
              <a:rPr lang="en-US" sz="2400" dirty="0"/>
              <a:t>, economists and urbanists have found the connection between urbanization and economic development. 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18" y="4650317"/>
            <a:ext cx="5797550" cy="8253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7918" y="5434476"/>
            <a:ext cx="6398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https://www.un.org/development/desa/publications/2018-revision-of-world-urbanization-prospects.html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0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rapezoid 33"/>
          <p:cNvSpPr/>
          <p:nvPr/>
        </p:nvSpPr>
        <p:spPr>
          <a:xfrm>
            <a:off x="4984420" y="4896452"/>
            <a:ext cx="3028024" cy="1328236"/>
          </a:xfrm>
          <a:prstGeom prst="trapezoid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89285"/>
          </a:xfrm>
        </p:spPr>
        <p:txBody>
          <a:bodyPr/>
          <a:lstStyle/>
          <a:p>
            <a:r>
              <a:rPr lang="en-US" dirty="0"/>
              <a:t>Here, by comparing the Foursquare Venue Category data of high population density cities to low density cities, critical features might emerge and shed light on the direction of city development.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/>
              <a:t>INTRODUCTION </a:t>
            </a:r>
            <a:endParaRPr lang="en-US" dirty="0"/>
          </a:p>
        </p:txBody>
      </p:sp>
      <p:sp>
        <p:nvSpPr>
          <p:cNvPr id="7" name="Trapezoid 6"/>
          <p:cNvSpPr/>
          <p:nvPr/>
        </p:nvSpPr>
        <p:spPr>
          <a:xfrm>
            <a:off x="954789" y="4896452"/>
            <a:ext cx="3028024" cy="1328236"/>
          </a:xfrm>
          <a:prstGeom prst="trapezoid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000095" y="5184515"/>
            <a:ext cx="1523472" cy="1001844"/>
            <a:chOff x="5214673" y="5128157"/>
            <a:chExt cx="1523472" cy="1001844"/>
          </a:xfrm>
        </p:grpSpPr>
        <p:pic>
          <p:nvPicPr>
            <p:cNvPr id="10" name="Picture 2" descr="Image result for people carto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478" b="95142" l="6599" r="9670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9" r="-1"/>
            <a:stretch/>
          </p:blipFill>
          <p:spPr bwMode="auto">
            <a:xfrm>
              <a:off x="5214673" y="5128157"/>
              <a:ext cx="1523472" cy="1001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5351729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702697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025427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362040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61376" y="5184515"/>
            <a:ext cx="1523472" cy="1001844"/>
            <a:chOff x="5214673" y="5128157"/>
            <a:chExt cx="1523472" cy="1001844"/>
          </a:xfrm>
        </p:grpSpPr>
        <p:pic>
          <p:nvPicPr>
            <p:cNvPr id="17" name="Picture 2" descr="Image result for people cartoon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9" r="-1"/>
            <a:stretch/>
          </p:blipFill>
          <p:spPr bwMode="auto">
            <a:xfrm>
              <a:off x="5214673" y="5128157"/>
              <a:ext cx="1523472" cy="1001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Oval 17"/>
            <p:cNvSpPr/>
            <p:nvPr/>
          </p:nvSpPr>
          <p:spPr>
            <a:xfrm>
              <a:off x="5351729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702697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025427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362040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96349" y="4323436"/>
            <a:ext cx="1523472" cy="1001844"/>
            <a:chOff x="5214673" y="5128157"/>
            <a:chExt cx="1523472" cy="1001844"/>
          </a:xfrm>
        </p:grpSpPr>
        <p:pic>
          <p:nvPicPr>
            <p:cNvPr id="23" name="Picture 2" descr="Image result for people cartoon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9" r="-1"/>
            <a:stretch/>
          </p:blipFill>
          <p:spPr bwMode="auto">
            <a:xfrm>
              <a:off x="5214673" y="5128157"/>
              <a:ext cx="1523472" cy="1001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Oval 23"/>
            <p:cNvSpPr/>
            <p:nvPr/>
          </p:nvSpPr>
          <p:spPr>
            <a:xfrm>
              <a:off x="5351729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702697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025427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362040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797156" y="5059648"/>
            <a:ext cx="1523472" cy="1001844"/>
            <a:chOff x="5214673" y="5128157"/>
            <a:chExt cx="1523472" cy="1001844"/>
          </a:xfrm>
        </p:grpSpPr>
        <p:pic>
          <p:nvPicPr>
            <p:cNvPr id="36" name="Picture 2" descr="Image result for people cartoon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9" r="-1"/>
            <a:stretch/>
          </p:blipFill>
          <p:spPr bwMode="auto">
            <a:xfrm>
              <a:off x="5214673" y="5128157"/>
              <a:ext cx="1523472" cy="1001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Oval 36"/>
            <p:cNvSpPr/>
            <p:nvPr/>
          </p:nvSpPr>
          <p:spPr>
            <a:xfrm>
              <a:off x="5351729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02697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025427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362040" y="5268922"/>
              <a:ext cx="177003" cy="18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population </a:t>
            </a:r>
            <a:r>
              <a:rPr lang="en-US" dirty="0" smtClean="0"/>
              <a:t>density </a:t>
            </a:r>
            <a:r>
              <a:rPr lang="en-US" dirty="0"/>
              <a:t>data of US cities could be obtained from governing website (</a:t>
            </a:r>
            <a:r>
              <a:rPr lang="en-US" u="sng" dirty="0">
                <a:hlinkClick r:id="rId2"/>
              </a:rPr>
              <a:t>https://www.governing.com/gov-data/population-density-land-area-cities-map.html</a:t>
            </a:r>
            <a:r>
              <a:rPr lang="en-US" dirty="0"/>
              <a:t>).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7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690689"/>
            <a:ext cx="7886700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All the venues surrounding the geographic coordinates of these </a:t>
            </a:r>
            <a:r>
              <a:rPr lang="en-US" dirty="0" smtClean="0"/>
              <a:t>cities </a:t>
            </a:r>
            <a:r>
              <a:rPr lang="en-US" dirty="0"/>
              <a:t>will be collected from Foursquare API.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detailed list </a:t>
            </a:r>
            <a:r>
              <a:rPr lang="en-US" dirty="0" smtClean="0"/>
              <a:t>of venue categories can </a:t>
            </a:r>
            <a:r>
              <a:rPr lang="en-US" dirty="0"/>
              <a:t>be found on the foursquare website </a:t>
            </a:r>
            <a:r>
              <a:rPr lang="en-US" dirty="0" smtClean="0"/>
              <a:t>.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developer.foursquare.com/docs/resources/categories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b="1" dirty="0"/>
              <a:t>Acquire population density data of US cities: </a:t>
            </a:r>
            <a:endParaRPr lang="en-US" sz="2400" b="1" dirty="0" smtClean="0"/>
          </a:p>
          <a:p>
            <a:pPr marL="457200" lvl="1" indent="0">
              <a:buNone/>
            </a:pPr>
            <a:r>
              <a:rPr lang="en-US" dirty="0" smtClean="0"/>
              <a:t>- Python </a:t>
            </a:r>
            <a:r>
              <a:rPr lang="en-US" dirty="0"/>
              <a:t>library </a:t>
            </a:r>
            <a:r>
              <a:rPr lang="en-US" dirty="0" err="1"/>
              <a:t>BeautifulSoup</a:t>
            </a:r>
            <a:r>
              <a:rPr lang="en-US" dirty="0"/>
              <a:t> and </a:t>
            </a:r>
            <a:r>
              <a:rPr lang="en-US" dirty="0" smtClean="0"/>
              <a:t>requests</a:t>
            </a:r>
          </a:p>
          <a:p>
            <a:pPr lvl="0"/>
            <a:r>
              <a:rPr lang="en-US" sz="2400" b="1" dirty="0"/>
              <a:t>Acquire the geographic coordinate of the US </a:t>
            </a:r>
            <a:r>
              <a:rPr lang="en-US" sz="2400" b="1" dirty="0" smtClean="0"/>
              <a:t>cities </a:t>
            </a:r>
          </a:p>
          <a:p>
            <a:pPr marL="457200" lvl="1" indent="0">
              <a:buNone/>
            </a:pPr>
            <a:r>
              <a:rPr lang="en-US" b="1" dirty="0" smtClean="0"/>
              <a:t>- </a:t>
            </a:r>
            <a:r>
              <a:rPr lang="en-US" dirty="0" smtClean="0"/>
              <a:t>Python </a:t>
            </a:r>
            <a:r>
              <a:rPr lang="en-US" dirty="0"/>
              <a:t>library </a:t>
            </a:r>
            <a:r>
              <a:rPr lang="en-US" dirty="0" err="1"/>
              <a:t>Geopy</a:t>
            </a:r>
            <a:r>
              <a:rPr lang="en-US" dirty="0"/>
              <a:t> </a:t>
            </a:r>
          </a:p>
          <a:p>
            <a:r>
              <a:rPr lang="en-US" sz="2400" b="1" dirty="0"/>
              <a:t>Spatial visualization of population density of US </a:t>
            </a:r>
            <a:r>
              <a:rPr lang="en-US" sz="2400" b="1" dirty="0" smtClean="0"/>
              <a:t>cities </a:t>
            </a:r>
          </a:p>
          <a:p>
            <a:pPr marL="457200" lvl="1" indent="0">
              <a:buNone/>
            </a:pPr>
            <a:r>
              <a:rPr lang="en-US" b="1" dirty="0" smtClean="0"/>
              <a:t>- </a:t>
            </a:r>
            <a:r>
              <a:rPr lang="en-US" dirty="0" smtClean="0"/>
              <a:t>Python </a:t>
            </a:r>
            <a:r>
              <a:rPr lang="en-US" dirty="0"/>
              <a:t>library </a:t>
            </a:r>
            <a:r>
              <a:rPr lang="en-US" dirty="0" smtClean="0"/>
              <a:t>Folium</a:t>
            </a:r>
          </a:p>
          <a:p>
            <a:r>
              <a:rPr lang="en-US" sz="2400" b="1" dirty="0"/>
              <a:t>Collect the Nearby </a:t>
            </a:r>
            <a:r>
              <a:rPr lang="en-US" sz="2400" b="1" dirty="0" smtClean="0"/>
              <a:t>Venues </a:t>
            </a:r>
          </a:p>
          <a:p>
            <a:pPr marL="457200" lvl="1" indent="0">
              <a:buNone/>
            </a:pPr>
            <a:r>
              <a:rPr lang="en-US" b="1" dirty="0" smtClean="0"/>
              <a:t>- </a:t>
            </a:r>
            <a:r>
              <a:rPr lang="en-US" dirty="0" smtClean="0"/>
              <a:t>Foursquare API</a:t>
            </a:r>
            <a:endParaRPr lang="en-US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6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b="1" dirty="0"/>
              <a:t>Correlation between the venue frequency and population density: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Pandas.dataframe.corr</a:t>
            </a:r>
            <a:r>
              <a:rPr lang="en-US" dirty="0"/>
              <a:t>() </a:t>
            </a:r>
            <a:endParaRPr lang="en-US" dirty="0" smtClean="0"/>
          </a:p>
          <a:p>
            <a:pPr lvl="0"/>
            <a:r>
              <a:rPr lang="en-US" sz="2400" b="1" dirty="0"/>
              <a:t>Predict population density with Machine Learning approaches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dirty="0" smtClean="0"/>
              <a:t>Python </a:t>
            </a:r>
            <a:r>
              <a:rPr lang="en-US" dirty="0"/>
              <a:t>library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smtClean="0"/>
              <a:t>K </a:t>
            </a:r>
            <a:r>
              <a:rPr lang="en-US" dirty="0"/>
              <a:t>Nearest Neighbor, </a:t>
            </a:r>
            <a:r>
              <a:rPr lang="en-US" dirty="0" smtClean="0"/>
              <a:t>Decision Tree, and Logistic Regression</a:t>
            </a:r>
          </a:p>
          <a:p>
            <a:pPr lvl="1">
              <a:buFontTx/>
              <a:buChar char="-"/>
            </a:pPr>
            <a:r>
              <a:rPr lang="en-US" dirty="0" smtClean="0"/>
              <a:t>Evaluated by accuracy </a:t>
            </a:r>
            <a:r>
              <a:rPr lang="en-US" dirty="0"/>
              <a:t>score and F1 score.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4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984" y="1710871"/>
            <a:ext cx="5340031" cy="34362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01984" y="5500692"/>
            <a:ext cx="58704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Figure 1. Basic statistics of population density data from 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governing website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22/2/2020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191-28C7-47E4-9203-3D413B60E0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7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607</Words>
  <Application>Microsoft Office PowerPoint</Application>
  <PresentationFormat>On-screen Show (4:3)</PresentationFormat>
  <Paragraphs>98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Custom Design</vt:lpstr>
      <vt:lpstr>PowerPoint Presentation</vt:lpstr>
      <vt:lpstr>INTRODUCTION </vt:lpstr>
      <vt:lpstr>INTRODUCTION </vt:lpstr>
      <vt:lpstr>INTRODUCTION </vt:lpstr>
      <vt:lpstr>DATA ACQUISITION</vt:lpstr>
      <vt:lpstr>DATA ACQUISITION</vt:lpstr>
      <vt:lpstr>METHODOLOGY</vt:lpstr>
      <vt:lpstr>METHODOLOGY</vt:lpstr>
      <vt:lpstr>RESULTS</vt:lpstr>
      <vt:lpstr>RESULTS</vt:lpstr>
      <vt:lpstr>RESULTS</vt:lpstr>
      <vt:lpstr>RESULTS</vt:lpstr>
      <vt:lpstr>RESULTS</vt:lpstr>
      <vt:lpstr>RESULTS</vt:lpstr>
      <vt:lpstr>DISCUSSION</vt:lpstr>
      <vt:lpstr>DISCUSSION</vt:lpstr>
      <vt:lpstr>CONCLUSION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TengKuei Hsu</dc:creator>
  <cp:lastModifiedBy>admin</cp:lastModifiedBy>
  <cp:revision>10</cp:revision>
  <dcterms:created xsi:type="dcterms:W3CDTF">2019-05-28T06:27:42Z</dcterms:created>
  <dcterms:modified xsi:type="dcterms:W3CDTF">2020-02-22T06:10:55Z</dcterms:modified>
</cp:coreProperties>
</file>