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0" r:id="rId1"/>
  </p:sldMasterIdLst>
  <p:notesMasterIdLst>
    <p:notesMasterId r:id="rId9"/>
  </p:notesMasterIdLst>
  <p:sldIdLst>
    <p:sldId id="256" r:id="rId2"/>
    <p:sldId id="266" r:id="rId3"/>
    <p:sldId id="273" r:id="rId4"/>
    <p:sldId id="274" r:id="rId5"/>
    <p:sldId id="272" r:id="rId6"/>
    <p:sldId id="275" r:id="rId7"/>
    <p:sldId id="27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2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41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1181" y="62"/>
      </p:cViewPr>
      <p:guideLst>
        <p:guide orient="horz" pos="2160"/>
        <p:guide pos="1224"/>
        <p:guide orient="horz" pos="3888"/>
        <p:guide pos="4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88028-6F18-41FA-81C3-957061EA3343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F6CE4-AE6D-4A0C-974A-D103A3FA87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54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BF6CE4-AE6D-4A0C-974A-D103A3FA87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83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9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5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75488" y="6143775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61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189436"/>
            <a:ext cx="64389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2196837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626D60-9E1D-87E9-0034-FEC3C0ACB5AB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62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3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7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3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70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2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52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9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50DF-1B5F-4AA3-A2B3-8B13CD43DE46}" type="datetimeFigureOut">
              <a:rPr lang="en-US" smtClean="0"/>
              <a:t>4/15/2023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22842-BF45-48B4-9CFF-24916EDCC40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EBF553-6146-D7B4-97B0-BBD522767B3A}"/>
              </a:ext>
            </a:extLst>
          </p:cNvPr>
          <p:cNvCxnSpPr/>
          <p:nvPr userDrawn="1"/>
        </p:nvCxnSpPr>
        <p:spPr>
          <a:xfrm>
            <a:off x="475488" y="895393"/>
            <a:ext cx="8211312" cy="0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8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  <p:sldLayoutId id="214748400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8" userDrawn="1">
          <p15:clr>
            <a:srgbClr val="F26B43"/>
          </p15:clr>
        </p15:guide>
        <p15:guide id="4" pos="5472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  <p15:guide id="6" orient="horz" pos="2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957308"/>
            <a:ext cx="8228732" cy="492443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14400" rtl="0" eaLnBrk="1" latinLnBrk="0" hangingPunct="1">
              <a:spcBef>
                <a:spcPct val="9500"/>
              </a:spcBef>
              <a:buFontTx/>
              <a:buNone/>
              <a:defRPr sz="2400" b="0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95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Data Analysis: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Project Budget to Actual</a:t>
            </a:r>
          </a:p>
        </p:txBody>
      </p:sp>
      <p:sp>
        <p:nvSpPr>
          <p:cNvPr id="8" name="Rectangle 7"/>
          <p:cNvSpPr>
            <a:spLocks noChangeAspect="1"/>
          </p:cNvSpPr>
          <p:nvPr>
            <p:custDataLst>
              <p:tags r:id="rId1"/>
            </p:custDataLst>
          </p:nvPr>
        </p:nvSpPr>
        <p:spPr>
          <a:xfrm>
            <a:off x="7398044" y="6337300"/>
            <a:ext cx="1288756" cy="259232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9525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2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0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</a:pPr>
            <a:endParaRPr lang="en-US" sz="1200" dirty="0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B608F-1D86-420C-B753-A0407B5D9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6271072"/>
            <a:ext cx="1415143" cy="28723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D45324-9FB6-8B34-38F8-F51D586C5749}"/>
              </a:ext>
            </a:extLst>
          </p:cNvPr>
          <p:cNvSpPr txBox="1"/>
          <p:nvPr/>
        </p:nvSpPr>
        <p:spPr>
          <a:xfrm>
            <a:off x="5112044" y="541379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Submission by Yash Brahmankar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59736-F286-FBC9-A735-035B74894B30}"/>
              </a:ext>
            </a:extLst>
          </p:cNvPr>
          <p:cNvSpPr txBox="1"/>
          <p:nvPr/>
        </p:nvSpPr>
        <p:spPr>
          <a:xfrm>
            <a:off x="537883" y="4305797"/>
            <a:ext cx="48409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+mj-cs"/>
              </a:rPr>
              <a:t>Abbreviations used:</a:t>
            </a:r>
          </a:p>
          <a:p>
            <a:r>
              <a:rPr lang="en-US" dirty="0">
                <a:latin typeface="Arial" panose="020B0604020202020204" pitchFamily="34" charset="0"/>
                <a:cs typeface="+mj-cs"/>
              </a:rPr>
              <a:t>BH – Budget Hours</a:t>
            </a:r>
          </a:p>
          <a:p>
            <a:r>
              <a:rPr lang="en-US" dirty="0">
                <a:latin typeface="Arial" panose="020B0604020202020204" pitchFamily="34" charset="0"/>
                <a:cs typeface="+mj-cs"/>
              </a:rPr>
              <a:t>AH – Actual Hours</a:t>
            </a:r>
          </a:p>
          <a:p>
            <a:r>
              <a:rPr lang="en-US" dirty="0">
                <a:latin typeface="Arial" panose="020B0604020202020204" pitchFamily="34" charset="0"/>
                <a:cs typeface="+mj-cs"/>
              </a:rPr>
              <a:t>BC – Budget Costs</a:t>
            </a:r>
          </a:p>
          <a:p>
            <a:r>
              <a:rPr lang="en-US" dirty="0">
                <a:latin typeface="Arial" panose="020B0604020202020204" pitchFamily="34" charset="0"/>
                <a:cs typeface="+mj-cs"/>
              </a:rPr>
              <a:t>AC – Actual Costs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0E654C-C653-BC39-067F-B7B4EE1D5DF6}"/>
              </a:ext>
            </a:extLst>
          </p:cNvPr>
          <p:cNvSpPr txBox="1"/>
          <p:nvPr/>
        </p:nvSpPr>
        <p:spPr>
          <a:xfrm>
            <a:off x="457200" y="2043064"/>
            <a:ext cx="805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+mj-cs"/>
              </a:rPr>
              <a:t>Excel worksheet link: https://1drv.ms/x/s!Ag8NYJ8KNFj8hXAgqY_8T8W0gb7-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18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4534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 or data here…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0DD39-FF97-4877-A551-7939CCC2135A}"/>
              </a:ext>
            </a:extLst>
          </p:cNvPr>
          <p:cNvSpPr txBox="1"/>
          <p:nvPr/>
        </p:nvSpPr>
        <p:spPr>
          <a:xfrm>
            <a:off x="336177" y="5452821"/>
            <a:ext cx="8471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gives a detailed view of the total Budgeted Costs, over the 6 months, of the various tasks under each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ET2 was allotted the highest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AT3 was allotted the lowest budget.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7BC0A-03A4-60C6-417B-0660DF070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054" y="956163"/>
            <a:ext cx="6687892" cy="440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3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 or data here…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0DD39-FF97-4877-A551-7939CCC2135A}"/>
              </a:ext>
            </a:extLst>
          </p:cNvPr>
          <p:cNvSpPr txBox="1"/>
          <p:nvPr/>
        </p:nvSpPr>
        <p:spPr>
          <a:xfrm>
            <a:off x="564775" y="5513294"/>
            <a:ext cx="8364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gives a detailed view of the total Actual Costs, over the 6 months, of the various tasks under each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amount was spent on AT1.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Lowest amount was spent on AT3.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150A9-E408-FB9A-E0E1-3D8CC922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006" y="975374"/>
            <a:ext cx="6693988" cy="43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04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 or data here…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0DD39-FF97-4877-A551-7939CCC2135A}"/>
              </a:ext>
            </a:extLst>
          </p:cNvPr>
          <p:cNvSpPr txBox="1"/>
          <p:nvPr/>
        </p:nvSpPr>
        <p:spPr>
          <a:xfrm>
            <a:off x="457200" y="4527177"/>
            <a:ext cx="4016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shows the comparison between Budgeted and Actual costs for all 5 projects.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Projects A, B, and C are over the budgeted costs.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Projects D and E are under the budgeted costs.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56531A-8218-9937-1EBE-9123D7B31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84898"/>
            <a:ext cx="4114800" cy="33104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1904A4-5651-5E09-C5D6-8D2E1F8A6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84898"/>
            <a:ext cx="4114800" cy="33104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517A34-4ABC-4288-E13D-101782C135BF}"/>
              </a:ext>
            </a:extLst>
          </p:cNvPr>
          <p:cNvSpPr txBox="1"/>
          <p:nvPr/>
        </p:nvSpPr>
        <p:spPr>
          <a:xfrm>
            <a:off x="4572000" y="4527177"/>
            <a:ext cx="40161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chart shows the comparison between Budgeted and Actual hours for all 5 projects.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Projects A, B, and C are under the budgeted number of hours.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Projects D and E are under the budgeted number of hours.</a:t>
            </a:r>
          </a:p>
        </p:txBody>
      </p:sp>
    </p:spTree>
    <p:extLst>
      <p:ext uri="{BB962C8B-B14F-4D97-AF65-F5344CB8AC3E}">
        <p14:creationId xmlns:p14="http://schemas.microsoft.com/office/powerpoint/2010/main" val="1831023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 or data here…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F464A5-04EB-54B9-0ADF-F4FBFADBC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9" y="1122395"/>
            <a:ext cx="5334462" cy="2755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743F38-2ED3-03CF-DF6E-034CF67092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169" y="3878026"/>
            <a:ext cx="5334462" cy="2755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F79D5C-468F-C72A-234D-D4A19D977EDF}"/>
              </a:ext>
            </a:extLst>
          </p:cNvPr>
          <p:cNvSpPr txBox="1"/>
          <p:nvPr/>
        </p:nvSpPr>
        <p:spPr>
          <a:xfrm>
            <a:off x="5984173" y="3000863"/>
            <a:ext cx="2626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charts give us a comparison between the budgeted and actual hours required by each resource over the period of the project (6 months).</a:t>
            </a:r>
          </a:p>
        </p:txBody>
      </p:sp>
    </p:spTree>
    <p:extLst>
      <p:ext uri="{BB962C8B-B14F-4D97-AF65-F5344CB8AC3E}">
        <p14:creationId xmlns:p14="http://schemas.microsoft.com/office/powerpoint/2010/main" val="68213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9165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 or data here…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31FF6-5B8D-C812-B1E4-85ED92EE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38172"/>
            <a:ext cx="5334462" cy="27556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A8036A-94C5-7FED-015C-7ED5E5003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793803"/>
            <a:ext cx="5334462" cy="2755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F2AFC6-44A8-F752-1F31-4A81E3F375DF}"/>
              </a:ext>
            </a:extLst>
          </p:cNvPr>
          <p:cNvSpPr txBox="1"/>
          <p:nvPr/>
        </p:nvSpPr>
        <p:spPr>
          <a:xfrm>
            <a:off x="5979460" y="2916640"/>
            <a:ext cx="2626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charts give us a comparison between the budgeted and actual costs charged by each resource over the period of the project (6 months).</a:t>
            </a:r>
          </a:p>
        </p:txBody>
      </p:sp>
    </p:spTree>
    <p:extLst>
      <p:ext uri="{BB962C8B-B14F-4D97-AF65-F5344CB8AC3E}">
        <p14:creationId xmlns:p14="http://schemas.microsoft.com/office/powerpoint/2010/main" val="275069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3D2D2-53FB-4E7B-BD22-8BCDFCCBF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0201"/>
            <a:ext cx="8229600" cy="27813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Observations and Key Insights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708C7-ADE0-446E-9ADB-927072589CA3}"/>
              </a:ext>
            </a:extLst>
          </p:cNvPr>
          <p:cNvSpPr txBox="1"/>
          <p:nvPr/>
        </p:nvSpPr>
        <p:spPr>
          <a:xfrm>
            <a:off x="539552" y="1556792"/>
            <a:ext cx="743903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ET2 was allotted the highest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AT3 was allotted the lowest budget.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Highest amount was spent on AT1.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Lowest amount was spent on AT3.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Projects A, B, and C are over the budgeted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Projects D and E are under the budgeted costs.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Projects A, B, and C are under the budgeted number of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Projects D and E are under the budgeted number of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Erica was allotted the highest amount of budget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highest amount was actually spent on Erica and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Monique.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Calibri" panose="020F0502020204030204" pitchFamily="34" charset="0"/>
              </a:rPr>
              <a:t>Stanley was supposed to work for the least number of hours.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Actually, Larry worked for the least number of hours.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.</a:t>
            </a:r>
          </a:p>
          <a:p>
            <a:r>
              <a:rPr lang="en-US" sz="1600" dirty="0"/>
              <a:t>and so on…</a:t>
            </a:r>
          </a:p>
          <a:p>
            <a:endParaRPr lang="en-US" sz="1600" dirty="0"/>
          </a:p>
          <a:p>
            <a:r>
              <a:rPr lang="en-US" sz="1600" dirty="0"/>
              <a:t>Many such useful insights can be noted from the tables and charts plotted in the worksheet using the given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860878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OGOTYPE" val="BrandLogo"/>
  <p:tag name="JPM_OBJECT_NAME" val="BrandLogo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2765</TotalTime>
  <Words>438</Words>
  <Application>Microsoft Office PowerPoint</Application>
  <PresentationFormat>On-screen Show (4:3)</PresentationFormat>
  <Paragraphs>46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PowerPoint Presentation</vt:lpstr>
      <vt:lpstr>Observation or data here…</vt:lpstr>
      <vt:lpstr>Observation or data here…</vt:lpstr>
      <vt:lpstr>Observation or data here…</vt:lpstr>
      <vt:lpstr>Observation or data here…</vt:lpstr>
      <vt:lpstr>Observation or data here…</vt:lpstr>
      <vt:lpstr>Observations and Key Insights</vt:lpstr>
    </vt:vector>
  </TitlesOfParts>
  <Company>JPMorgan Chase &amp; Co.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Andrew X</dc:creator>
  <cp:lastModifiedBy>YASH BRAHMANKAR</cp:lastModifiedBy>
  <cp:revision>114</cp:revision>
  <dcterms:created xsi:type="dcterms:W3CDTF">2020-03-26T22:50:15Z</dcterms:created>
  <dcterms:modified xsi:type="dcterms:W3CDTF">2023-04-15T18:48:56Z</dcterms:modified>
</cp:coreProperties>
</file>