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7"/>
  </p:notesMasterIdLst>
  <p:sldIdLst>
    <p:sldId id="256" r:id="rId2"/>
    <p:sldId id="272" r:id="rId3"/>
    <p:sldId id="266" r:id="rId4"/>
    <p:sldId id="273" r:id="rId5"/>
    <p:sldId id="27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24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41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181" y="62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88028-6F18-41FA-81C3-957061EA3343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F6CE4-AE6D-4A0C-974A-D103A3FA8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5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6CE4-AE6D-4A0C-974A-D103A3FA87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3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7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58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064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65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80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89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31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03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5488" y="895393"/>
            <a:ext cx="82113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75488" y="6143775"/>
            <a:ext cx="82113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299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24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19683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366B6-18BA-92EA-438F-91DE495099A4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93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6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4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9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4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9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7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1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75250DF-1B5F-4AA3-A2B3-8B13CD43DE4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6CE21A-E0E4-E750-12CB-9781C408A234}"/>
              </a:ext>
            </a:extLst>
          </p:cNvPr>
          <p:cNvCxnSpPr/>
          <p:nvPr userDrawn="1"/>
        </p:nvCxnSpPr>
        <p:spPr>
          <a:xfrm>
            <a:off x="475488" y="895393"/>
            <a:ext cx="82113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240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73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orient="horz" pos="4032" userDrawn="1">
          <p15:clr>
            <a:srgbClr val="F26B43"/>
          </p15:clr>
        </p15:guide>
        <p15:guide id="6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../media/image2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2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935577"/>
            <a:ext cx="8228732" cy="103412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spcBef>
                <a:spcPct val="9500"/>
              </a:spcBef>
              <a:buFontTx/>
              <a:buNone/>
              <a:defRPr sz="2400" b="0" i="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9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+mj-cs"/>
              </a:rPr>
              <a:t>Project Stakeholders Presentation: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9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+mj-cs"/>
              </a:rPr>
              <a:t>COST SAVING</a:t>
            </a:r>
          </a:p>
        </p:txBody>
      </p:sp>
      <p:sp>
        <p:nvSpPr>
          <p:cNvPr id="8" name="Rectangle 7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B608F-1D86-420C-B753-A0407B5D9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6271072"/>
            <a:ext cx="1415143" cy="2872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927D10E-D6C8-4AD5-9A29-7DEABE5A3F24}"/>
              </a:ext>
            </a:extLst>
          </p:cNvPr>
          <p:cNvSpPr txBox="1">
            <a:spLocks/>
          </p:cNvSpPr>
          <p:nvPr/>
        </p:nvSpPr>
        <p:spPr>
          <a:xfrm>
            <a:off x="457634" y="4946612"/>
            <a:ext cx="8228732" cy="36933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spcBef>
                <a:spcPct val="9500"/>
              </a:spcBef>
              <a:buFontTx/>
              <a:buNone/>
              <a:defRPr sz="2400" b="0" i="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Target Stakeholder Group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+mj-cs"/>
              </a:rPr>
              <a:t>: 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Senior leaders</a:t>
            </a:r>
          </a:p>
        </p:txBody>
      </p:sp>
    </p:spTree>
    <p:extLst>
      <p:ext uri="{BB962C8B-B14F-4D97-AF65-F5344CB8AC3E}">
        <p14:creationId xmlns:p14="http://schemas.microsoft.com/office/powerpoint/2010/main" val="378411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67E4C6-3EE6-5FA7-3128-C61EBABAC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7425" y="1066801"/>
            <a:ext cx="4629150" cy="307375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A938F-59DE-45A7-AD2A-AF1316077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347" y="4661647"/>
            <a:ext cx="7687688" cy="358588"/>
          </a:xfrm>
        </p:spPr>
        <p:txBody>
          <a:bodyPr>
            <a:noAutofit/>
          </a:bodyPr>
          <a:lstStyle/>
          <a:p>
            <a:r>
              <a:rPr lang="en-US" sz="2000" dirty="0"/>
              <a:t>The aim is to increase the speed of the project at a lower cost.</a:t>
            </a:r>
          </a:p>
          <a:p>
            <a:r>
              <a:rPr lang="en-US" sz="1200" dirty="0"/>
              <a:t>**This presentation is based on a few cases and assumptions, included in the upcoming slides.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DD3F58-3C1D-4AAA-A211-4517888A7221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FB131-8547-472A-A9DA-6A9C39E4D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6271072"/>
            <a:ext cx="1415143" cy="28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D2D2-53FB-4E7B-BD22-8BCDFCCB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7672"/>
            <a:ext cx="8229600" cy="278130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Comparison of the </a:t>
            </a:r>
            <a:r>
              <a:rPr lang="en-US" sz="1800" b="1" dirty="0">
                <a:solidFill>
                  <a:schemeClr val="tx1"/>
                </a:solidFill>
              </a:rPr>
              <a:t>Cost/hr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  <a:r>
              <a:rPr lang="en-US" sz="1800" b="1" dirty="0">
                <a:solidFill>
                  <a:schemeClr val="tx1"/>
                </a:solidFill>
              </a:rPr>
              <a:t>Budgeted hours</a:t>
            </a:r>
            <a:r>
              <a:rPr lang="en-US" sz="1800" dirty="0">
                <a:solidFill>
                  <a:srgbClr val="0070C0"/>
                </a:solidFill>
              </a:rPr>
              <a:t>, and </a:t>
            </a:r>
            <a:r>
              <a:rPr lang="en-US" sz="1800" b="1" dirty="0">
                <a:solidFill>
                  <a:schemeClr val="tx1"/>
                </a:solidFill>
              </a:rPr>
              <a:t>Actual Hours</a:t>
            </a:r>
            <a:r>
              <a:rPr lang="en-US" sz="1800" dirty="0">
                <a:solidFill>
                  <a:srgbClr val="0070C0"/>
                </a:solidFill>
              </a:rPr>
              <a:t> of all resources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0DD39-FF97-4877-A551-7939CCC2135A}"/>
              </a:ext>
            </a:extLst>
          </p:cNvPr>
          <p:cNvSpPr txBox="1"/>
          <p:nvPr/>
        </p:nvSpPr>
        <p:spPr>
          <a:xfrm>
            <a:off x="4572000" y="1216915"/>
            <a:ext cx="39940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Erica, Inigo, and Larry completed the task in less than the expected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Crystal and Monique are one of the costliest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Jim and Monique have taken more than the expected time, thus adding to the projects’ overall cost.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93B1B5-69A4-4C46-8E35-CBCDA24107B4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04EA2-AE6F-40AB-8032-033E4935E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271072"/>
            <a:ext cx="1415143" cy="2872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50D0FE-8740-0F8A-5A6F-B21066849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21997"/>
            <a:ext cx="1972235" cy="29557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C06FA7-9A3F-408B-8D5E-CCECB307A6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161" y="1028569"/>
            <a:ext cx="892306" cy="29557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E07001D-96BD-6D3C-CB32-BF3774F7F6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537" y="1028570"/>
            <a:ext cx="916224" cy="29557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66AD44-5D11-DD8E-62B0-C6BE7ECDB256}"/>
              </a:ext>
            </a:extLst>
          </p:cNvPr>
          <p:cNvSpPr txBox="1"/>
          <p:nvPr/>
        </p:nvSpPr>
        <p:spPr>
          <a:xfrm>
            <a:off x="457200" y="4288208"/>
            <a:ext cx="8108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Redistribution of the work is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Resources taking a lesser amount of time and costing lesser should be assigned more tasks than the slower and costlier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benefit the project in both ways: speed and costs.</a:t>
            </a:r>
          </a:p>
        </p:txBody>
      </p:sp>
    </p:spTree>
    <p:extLst>
      <p:ext uri="{BB962C8B-B14F-4D97-AF65-F5344CB8AC3E}">
        <p14:creationId xmlns:p14="http://schemas.microsoft.com/office/powerpoint/2010/main" val="404513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D2D2-53FB-4E7B-BD22-8BCDFCCB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8483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Amount Saved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0DD39-FF97-4877-A551-7939CCC2135A}"/>
              </a:ext>
            </a:extLst>
          </p:cNvPr>
          <p:cNvSpPr txBox="1"/>
          <p:nvPr/>
        </p:nvSpPr>
        <p:spPr>
          <a:xfrm>
            <a:off x="457199" y="1219200"/>
            <a:ext cx="73241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Case: If Jim and Monique are replaced by other resources similar to Inigo and Larry.</a:t>
            </a:r>
          </a:p>
          <a:p>
            <a:r>
              <a:rPr lang="en-US" dirty="0"/>
              <a:t>(These 4 can be compared because they were allotted same budget hours)</a:t>
            </a:r>
          </a:p>
          <a:p>
            <a:endParaRPr lang="en-US" dirty="0"/>
          </a:p>
          <a:p>
            <a:r>
              <a:rPr lang="en-US" dirty="0"/>
              <a:t>{</a:t>
            </a:r>
            <a:r>
              <a:rPr lang="en-US" dirty="0">
                <a:solidFill>
                  <a:srgbClr val="FFFF99"/>
                </a:solidFill>
              </a:rPr>
              <a:t>94500</a:t>
            </a:r>
            <a:r>
              <a:rPr lang="en-US" dirty="0"/>
              <a:t>(Crystal) + </a:t>
            </a:r>
            <a:r>
              <a:rPr lang="en-US" dirty="0">
                <a:solidFill>
                  <a:srgbClr val="FFFF99"/>
                </a:solidFill>
              </a:rPr>
              <a:t>126000</a:t>
            </a:r>
            <a:r>
              <a:rPr lang="en-US" dirty="0"/>
              <a:t>(Monique)} – {</a:t>
            </a:r>
            <a:r>
              <a:rPr lang="en-US" dirty="0">
                <a:solidFill>
                  <a:srgbClr val="FFFF99"/>
                </a:solidFill>
              </a:rPr>
              <a:t>42240</a:t>
            </a:r>
            <a:r>
              <a:rPr lang="en-US" dirty="0"/>
              <a:t>(Larry) + </a:t>
            </a:r>
            <a:r>
              <a:rPr lang="en-US" dirty="0">
                <a:solidFill>
                  <a:srgbClr val="FFFF99"/>
                </a:solidFill>
              </a:rPr>
              <a:t>62700</a:t>
            </a:r>
            <a:r>
              <a:rPr lang="en-US" dirty="0"/>
              <a:t>(Inigo)}</a:t>
            </a:r>
          </a:p>
          <a:p>
            <a:endParaRPr lang="en-US" dirty="0"/>
          </a:p>
          <a:p>
            <a:r>
              <a:rPr lang="en-US" dirty="0"/>
              <a:t>= </a:t>
            </a:r>
            <a:r>
              <a:rPr lang="en-US" dirty="0">
                <a:solidFill>
                  <a:srgbClr val="FFFF99"/>
                </a:solidFill>
              </a:rPr>
              <a:t>$ 129,060</a:t>
            </a:r>
          </a:p>
          <a:p>
            <a:endParaRPr lang="en-US" dirty="0">
              <a:solidFill>
                <a:srgbClr val="FFFF99"/>
              </a:solidFill>
            </a:endParaRPr>
          </a:p>
          <a:p>
            <a:r>
              <a:rPr lang="en-US" dirty="0"/>
              <a:t>The total cost of the projects combined = </a:t>
            </a:r>
            <a:r>
              <a:rPr lang="en-US" dirty="0">
                <a:solidFill>
                  <a:srgbClr val="FFFF99"/>
                </a:solidFill>
              </a:rPr>
              <a:t>$ 956,790</a:t>
            </a:r>
          </a:p>
          <a:p>
            <a:endParaRPr lang="en-US" dirty="0">
              <a:solidFill>
                <a:srgbClr val="FFFF99"/>
              </a:solidFill>
            </a:endParaRPr>
          </a:p>
          <a:p>
            <a:r>
              <a:rPr lang="en-US" dirty="0"/>
              <a:t>Thus, we can cut down the costs by </a:t>
            </a:r>
            <a:r>
              <a:rPr lang="en-US" dirty="0">
                <a:solidFill>
                  <a:srgbClr val="FFFF99"/>
                </a:solidFill>
              </a:rPr>
              <a:t>13.49%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93B1B5-69A4-4C46-8E35-CBCDA24107B4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04EA2-AE6F-40AB-8032-033E4935E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271072"/>
            <a:ext cx="1415143" cy="28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5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D2D2-53FB-4E7B-BD22-8BCDFCCB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9518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708C7-ADE0-446E-9ADB-927072589CA3}"/>
              </a:ext>
            </a:extLst>
          </p:cNvPr>
          <p:cNvSpPr txBox="1"/>
          <p:nvPr/>
        </p:nvSpPr>
        <p:spPr>
          <a:xfrm>
            <a:off x="539552" y="1556792"/>
            <a:ext cx="7439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Given that we are able to replace a couple of resources with more efficient ones, we can deliver the project in lesser time and at lesser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698E72-B07D-436D-9C10-96FD08B9E5EF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F6A78-638E-4D26-96BA-16353CC76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271072"/>
            <a:ext cx="1415143" cy="287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F523E6-5B52-A70E-6EFA-7DCB1EBA3207}"/>
              </a:ext>
            </a:extLst>
          </p:cNvPr>
          <p:cNvSpPr txBox="1"/>
          <p:nvPr/>
        </p:nvSpPr>
        <p:spPr>
          <a:xfrm>
            <a:off x="852482" y="4982962"/>
            <a:ext cx="7439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Thank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6087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3823</TotalTime>
  <Words>266</Words>
  <Application>Microsoft Office PowerPoint</Application>
  <PresentationFormat>On-screen Show (4:3)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Calisto MT</vt:lpstr>
      <vt:lpstr>Open Sans</vt:lpstr>
      <vt:lpstr>Wingdings 2</vt:lpstr>
      <vt:lpstr>Slate</vt:lpstr>
      <vt:lpstr>PowerPoint Presentation</vt:lpstr>
      <vt:lpstr>PowerPoint Presentation</vt:lpstr>
      <vt:lpstr>Comparison of the Cost/hr, Budgeted hours, and Actual Hours of all resources</vt:lpstr>
      <vt:lpstr>Amount Saved</vt:lpstr>
      <vt:lpstr>Summary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YASH BRAHMANKAR</cp:lastModifiedBy>
  <cp:revision>114</cp:revision>
  <dcterms:created xsi:type="dcterms:W3CDTF">2020-03-26T22:50:15Z</dcterms:created>
  <dcterms:modified xsi:type="dcterms:W3CDTF">2023-04-19T04:49:09Z</dcterms:modified>
</cp:coreProperties>
</file>