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485" r:id="rId2"/>
    <p:sldId id="486" r:id="rId3"/>
    <p:sldId id="500" r:id="rId4"/>
    <p:sldId id="498" r:id="rId5"/>
    <p:sldId id="499" r:id="rId6"/>
    <p:sldId id="381" r:id="rId7"/>
    <p:sldId id="457" r:id="rId8"/>
    <p:sldId id="460" r:id="rId9"/>
    <p:sldId id="458" r:id="rId10"/>
    <p:sldId id="526" r:id="rId11"/>
    <p:sldId id="527" r:id="rId12"/>
    <p:sldId id="514" r:id="rId13"/>
    <p:sldId id="528" r:id="rId14"/>
    <p:sldId id="435" r:id="rId15"/>
    <p:sldId id="501" r:id="rId16"/>
    <p:sldId id="502" r:id="rId17"/>
    <p:sldId id="464" r:id="rId18"/>
    <p:sldId id="505" r:id="rId19"/>
    <p:sldId id="463" r:id="rId20"/>
    <p:sldId id="465" r:id="rId21"/>
    <p:sldId id="466" r:id="rId22"/>
    <p:sldId id="515" r:id="rId23"/>
    <p:sldId id="529" r:id="rId24"/>
    <p:sldId id="507" r:id="rId25"/>
    <p:sldId id="451" r:id="rId26"/>
    <p:sldId id="530" r:id="rId27"/>
    <p:sldId id="517" r:id="rId28"/>
    <p:sldId id="531" r:id="rId29"/>
    <p:sldId id="524" r:id="rId30"/>
    <p:sldId id="525" r:id="rId31"/>
    <p:sldId id="532" r:id="rId32"/>
    <p:sldId id="516" r:id="rId33"/>
    <p:sldId id="705" r:id="rId34"/>
    <p:sldId id="706" r:id="rId35"/>
    <p:sldId id="523" r:id="rId36"/>
    <p:sldId id="533" r:id="rId37"/>
    <p:sldId id="511" r:id="rId38"/>
    <p:sldId id="709" r:id="rId39"/>
    <p:sldId id="711" r:id="rId40"/>
    <p:sldId id="710" r:id="rId41"/>
  </p:sldIdLst>
  <p:sldSz cx="12192000" cy="6858000"/>
  <p:notesSz cx="6858000" cy="9144000"/>
  <p:embeddedFontLs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6"/>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25"/>
            <p14:sldId id="532"/>
            <p14:sldId id="516"/>
            <p14:sldId id="705"/>
            <p14:sldId id="706"/>
            <p14:sldId id="523"/>
            <p14:sldId id="533"/>
            <p14:sldId id="511"/>
            <p14:sldId id="709"/>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79060" autoAdjust="0"/>
  </p:normalViewPr>
  <p:slideViewPr>
    <p:cSldViewPr snapToGrid="0">
      <p:cViewPr varScale="1">
        <p:scale>
          <a:sx n="55" d="100"/>
          <a:sy n="55" d="100"/>
        </p:scale>
        <p:origin x="760" y="48"/>
      </p:cViewPr>
      <p:guideLst>
        <p:guide orient="horz" pos="1512"/>
        <p:guide pos="3840"/>
      </p:guideLst>
    </p:cSldViewPr>
  </p:slideViewPr>
  <p:notesTextViewPr>
    <p:cViewPr>
      <p:scale>
        <a:sx n="3" d="2"/>
        <a:sy n="3" d="2"/>
      </p:scale>
      <p:origin x="0" y="0"/>
    </p:cViewPr>
  </p:notesTextViewPr>
  <p:sorterViewPr>
    <p:cViewPr>
      <p:scale>
        <a:sx n="80" d="100"/>
        <a:sy n="80" d="100"/>
      </p:scale>
      <p:origin x="0" y="-12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  Our next pattern, the callback pattern, provides a solution to this problem.</a:t>
            </a:r>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710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28532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4030-720A-0C8F-BBF0-A4BAC3CEDDD6}"/>
              </a:ext>
            </a:extLst>
          </p:cNvPr>
          <p:cNvSpPr>
            <a:spLocks noGrp="1"/>
          </p:cNvSpPr>
          <p:nvPr>
            <p:ph type="title"/>
          </p:nvPr>
        </p:nvSpPr>
        <p:spPr/>
        <p:txBody>
          <a:bodyPr/>
          <a:lstStyle/>
          <a:p>
            <a:r>
              <a:rPr lang="en-US" dirty="0"/>
              <a:t>The code is simple…</a:t>
            </a:r>
          </a:p>
        </p:txBody>
      </p:sp>
      <p:sp>
        <p:nvSpPr>
          <p:cNvPr id="4" name="Slide Number Placeholder 3">
            <a:extLst>
              <a:ext uri="{FF2B5EF4-FFF2-40B4-BE49-F238E27FC236}">
                <a16:creationId xmlns:a16="http://schemas.microsoft.com/office/drawing/2014/main" id="{68F1B5A5-1D64-5FA5-85AD-16D9D9A13836}"/>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BCB15F5C-A2F4-EC74-99DB-53FB1E2178B3}"/>
              </a:ext>
            </a:extLst>
          </p:cNvPr>
          <p:cNvSpPr txBox="1"/>
          <p:nvPr/>
        </p:nvSpPr>
        <p:spPr>
          <a:xfrm>
            <a:off x="838200" y="1502688"/>
            <a:ext cx="875617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time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reset () : void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tick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a:t>
            </a:r>
            <a:r>
              <a:rPr lang="en-US" b="0" dirty="0">
                <a:solidFill>
                  <a:srgbClr val="000000"/>
                </a:solidFill>
                <a:effectLst/>
                <a:latin typeface="Consolas" panose="020B0609020204030204" pitchFamily="49" charset="0"/>
              </a:rPr>
              <a:t>():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theclock:IClock</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():number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.theclock.getTime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42B10225-5B23-60E4-4025-9CCBA627D5D0}"/>
              </a:ext>
            </a:extLst>
          </p:cNvPr>
          <p:cNvSpPr/>
          <p:nvPr/>
        </p:nvSpPr>
        <p:spPr>
          <a:xfrm>
            <a:off x="6096000" y="38004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simpleClock.ts</a:t>
            </a:r>
            <a:endParaRPr lang="en-US" sz="2400" dirty="0">
              <a:solidFill>
                <a:schemeClr val="tx1"/>
              </a:solidFill>
            </a:endParaRPr>
          </a:p>
        </p:txBody>
      </p:sp>
    </p:spTree>
    <p:extLst>
      <p:ext uri="{BB962C8B-B14F-4D97-AF65-F5344CB8AC3E}">
        <p14:creationId xmlns:p14="http://schemas.microsoft.com/office/powerpoint/2010/main" val="257209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a:t>
            </a:r>
            <a:r>
              <a:rPr lang="en-US"/>
              <a:t>needs some </a:t>
            </a:r>
            <a:r>
              <a:rPr lang="en-US" dirty="0"/>
              <a:t>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72411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17688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8265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61467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23</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4697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4092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61785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 push message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sendPush</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838200" y="1460599"/>
            <a:ext cx="1102156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Server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ICallBackServer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of all push messages received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string[] = []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arrow function to bind 'this' correctly</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 :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log():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Client(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Client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client doesn't get to see the server directly; the server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creates it with two callbacks.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public methods just call the callbacks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sendPush</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getLog</a:t>
            </a:r>
            <a:r>
              <a:rPr lang="en-US" b="0" dirty="0">
                <a:solidFill>
                  <a:srgbClr val="000000"/>
                </a:solidFill>
                <a:effectLst/>
                <a:latin typeface="Consolas" panose="020B0609020204030204" pitchFamily="49" charset="0"/>
              </a:rPr>
              <a:t>():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5670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Tree>
    <p:extLst>
      <p:ext uri="{BB962C8B-B14F-4D97-AF65-F5344CB8AC3E}">
        <p14:creationId xmlns:p14="http://schemas.microsoft.com/office/powerpoint/2010/main" val="3784795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69647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 at the Server end</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613491" y="1577003"/>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socket: 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system starts by sending 'connect'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invariant violated! disconnect if count exceeds 5</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&gt;</a:t>
            </a:r>
            <a:r>
              <a:rPr lang="en-US" dirty="0">
                <a:solidFill>
                  <a:srgbClr val="A31515"/>
                </a:solidFill>
                <a:latin typeface="Consolas" panose="020B0609020204030204" pitchFamily="49" charset="0"/>
              </a:rPr>
              <a:t> 5`</a:t>
            </a:r>
            <a:r>
              <a:rPr lang="en-US" dirty="0">
                <a:solidFill>
                  <a:schemeClr val="tx1"/>
                </a:solidFill>
                <a:latin typeface="Consolas" panose="020B0609020204030204" pitchFamily="49" charset="0"/>
              </a:rPr>
              <a:t>)</a:t>
            </a:r>
          </a:p>
          <a:p>
            <a:pPr>
              <a:buNone/>
            </a:pPr>
            <a:r>
              <a:rPr lang="en-US" b="0" dirty="0">
                <a:solidFill>
                  <a:schemeClr val="tx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Using an emitter: at the Client end</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674030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(socket: </a:t>
            </a:r>
          </a:p>
          <a:p>
            <a:pPr>
              <a:buNone/>
            </a:pP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 {</a:t>
            </a:r>
          </a:p>
          <a:p>
            <a:pPr>
              <a:buNone/>
            </a:pPr>
            <a:endParaRPr lang="en-US" b="0" dirty="0">
              <a:solidFill>
                <a:srgbClr val="000000"/>
              </a:solidFill>
              <a:effectLst/>
              <a:latin typeface="Consolas" panose="020B0609020204030204" pitchFamily="49" charset="0"/>
            </a:endParaRPr>
          </a:p>
          <a:p>
            <a:pPr>
              <a:buNone/>
            </a:pPr>
            <a:r>
              <a:rPr lang="en-US" dirty="0">
                <a:solidFill>
                  <a:srgbClr val="008000"/>
                </a:solidFill>
                <a:latin typeface="Consolas" panose="020B0609020204030204" pitchFamily="49" charset="0"/>
              </a:rPr>
              <a:t>    // system starts by sending 'connect'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disconnect after 5 pings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process.exit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exit the process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
        <p:nvSpPr>
          <p:cNvPr id="3" name="TextBox 2">
            <a:extLst>
              <a:ext uri="{FF2B5EF4-FFF2-40B4-BE49-F238E27FC236}">
                <a16:creationId xmlns:a16="http://schemas.microsoft.com/office/drawing/2014/main" id="{D17BD5FF-38FC-758B-C795-7F4E7ECF29BD}"/>
              </a:ext>
            </a:extLst>
          </p:cNvPr>
          <p:cNvSpPr txBox="1"/>
          <p:nvPr/>
        </p:nvSpPr>
        <p:spPr>
          <a:xfrm>
            <a:off x="8610600" y="1559407"/>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Tree>
    <p:extLst>
      <p:ext uri="{BB962C8B-B14F-4D97-AF65-F5344CB8AC3E}">
        <p14:creationId xmlns:p14="http://schemas.microsoft.com/office/powerpoint/2010/main" val="858921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39</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simpleClock.interface.ts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b="0" dirty="0">
                <a:solidFill>
                  <a:srgbClr val="0000FF"/>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ISimpleClock</a:t>
            </a:r>
            <a:r>
              <a:rPr lang="en-US" sz="2400" b="0" dirty="0">
                <a:solidFill>
                  <a:srgbClr val="000000"/>
                </a:solidFill>
                <a:effectLst/>
                <a:latin typeface="Consolas" panose="020B0609020204030204" pitchFamily="49" charset="0"/>
              </a:rPr>
              <a:t> {</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reset():void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pPr>
              <a:buNone/>
            </a:pPr>
            <a:r>
              <a:rPr lang="en-US" sz="2400" b="0" dirty="0">
                <a:solidFill>
                  <a:srgbClr val="000000"/>
                </a:solidFill>
                <a:effectLst/>
                <a:latin typeface="Consolas" panose="020B0609020204030204" pitchFamily="49" charset="0"/>
              </a:rPr>
              <a:t>    tick():void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():number</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31665</TotalTime>
  <Words>4807</Words>
  <Application>Microsoft Office PowerPoint</Application>
  <PresentationFormat>Widescreen</PresentationFormat>
  <Paragraphs>570</Paragraphs>
  <Slides>40</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Verdana</vt:lpstr>
      <vt:lpstr>Calibri</vt:lpstr>
      <vt:lpstr>Arial</vt:lpstr>
      <vt:lpstr>Helvetica Neue</vt:lpstr>
      <vt:lpstr>Ink Free</vt:lpstr>
      <vt:lpstr>Consolas</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The code is simple…</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Server</vt:lpstr>
      <vt:lpstr>The Client</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Using an emitter: at the Server end</vt:lpstr>
      <vt:lpstr>Using an emitter: at the Client end</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Wand, Mitchell</cp:lastModifiedBy>
  <cp:revision>184</cp:revision>
  <dcterms:created xsi:type="dcterms:W3CDTF">2021-01-07T15:19:22Z</dcterms:created>
  <dcterms:modified xsi:type="dcterms:W3CDTF">2025-09-16T21:10:10Z</dcterms:modified>
</cp:coreProperties>
</file>