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39"/>
  </p:notesMasterIdLst>
  <p:sldIdLst>
    <p:sldId id="485" r:id="rId2"/>
    <p:sldId id="580" r:id="rId3"/>
    <p:sldId id="486" r:id="rId4"/>
    <p:sldId id="582" r:id="rId5"/>
    <p:sldId id="262" r:id="rId6"/>
    <p:sldId id="514" r:id="rId7"/>
    <p:sldId id="667" r:id="rId8"/>
    <p:sldId id="668" r:id="rId9"/>
    <p:sldId id="670" r:id="rId10"/>
    <p:sldId id="579" r:id="rId11"/>
    <p:sldId id="669" r:id="rId12"/>
    <p:sldId id="672" r:id="rId13"/>
    <p:sldId id="632" r:id="rId14"/>
    <p:sldId id="687" r:id="rId15"/>
    <p:sldId id="680" r:id="rId16"/>
    <p:sldId id="679" r:id="rId17"/>
    <p:sldId id="661" r:id="rId18"/>
    <p:sldId id="662" r:id="rId19"/>
    <p:sldId id="677" r:id="rId20"/>
    <p:sldId id="681" r:id="rId21"/>
    <p:sldId id="682" r:id="rId22"/>
    <p:sldId id="578" r:id="rId23"/>
    <p:sldId id="673" r:id="rId24"/>
    <p:sldId id="675" r:id="rId25"/>
    <p:sldId id="676" r:id="rId26"/>
    <p:sldId id="684" r:id="rId27"/>
    <p:sldId id="628" r:id="rId28"/>
    <p:sldId id="594" r:id="rId29"/>
    <p:sldId id="560" r:id="rId30"/>
    <p:sldId id="664" r:id="rId31"/>
    <p:sldId id="629" r:id="rId32"/>
    <p:sldId id="277" r:id="rId33"/>
    <p:sldId id="544" r:id="rId34"/>
    <p:sldId id="550" r:id="rId35"/>
    <p:sldId id="499" r:id="rId36"/>
    <p:sldId id="546" r:id="rId37"/>
    <p:sldId id="604" r:id="rId38"/>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Default Section" id="{20B3D125-82CF-4EEE-A3C0-2C8D67B6D0C2}">
          <p14:sldIdLst>
            <p14:sldId id="485"/>
            <p14:sldId id="580"/>
            <p14:sldId id="486"/>
            <p14:sldId id="582"/>
            <p14:sldId id="262"/>
            <p14:sldId id="514"/>
            <p14:sldId id="667"/>
            <p14:sldId id="668"/>
            <p14:sldId id="670"/>
            <p14:sldId id="579"/>
            <p14:sldId id="669"/>
            <p14:sldId id="672"/>
            <p14:sldId id="632"/>
            <p14:sldId id="687"/>
            <p14:sldId id="680"/>
            <p14:sldId id="679"/>
            <p14:sldId id="661"/>
            <p14:sldId id="662"/>
            <p14:sldId id="677"/>
            <p14:sldId id="681"/>
            <p14:sldId id="682"/>
            <p14:sldId id="578"/>
            <p14:sldId id="673"/>
            <p14:sldId id="675"/>
            <p14:sldId id="676"/>
            <p14:sldId id="684"/>
            <p14:sldId id="628"/>
            <p14:sldId id="594"/>
            <p14:sldId id="560"/>
            <p14:sldId id="664"/>
            <p14:sldId id="629"/>
            <p14:sldId id="277"/>
            <p14:sldId id="544"/>
            <p14:sldId id="550"/>
            <p14:sldId id="499"/>
            <p14:sldId id="546"/>
            <p14:sldId id="6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a:srgbClr val="D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88332-BD64-46A5-B32A-6D80E54C4ECE}" v="27" dt="2024-11-01T00:40:56.9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3" autoAdjust="0"/>
    <p:restoredTop sz="51348" autoAdjust="0"/>
  </p:normalViewPr>
  <p:slideViewPr>
    <p:cSldViewPr snapToGrid="0" snapToObjects="1">
      <p:cViewPr varScale="1">
        <p:scale>
          <a:sx n="36" d="100"/>
          <a:sy n="36" d="100"/>
        </p:scale>
        <p:origin x="1576" y="36"/>
      </p:cViewPr>
      <p:guideLst/>
    </p:cSldViewPr>
  </p:slideViewPr>
  <p:outlineViewPr>
    <p:cViewPr>
      <p:scale>
        <a:sx n="33" d="100"/>
        <a:sy n="33" d="100"/>
      </p:scale>
      <p:origin x="0" y="-9996"/>
    </p:cViewPr>
  </p:outlineViewPr>
  <p:notesTextViewPr>
    <p:cViewPr>
      <p:scale>
        <a:sx n="3" d="2"/>
        <a:sy n="3" d="2"/>
      </p:scale>
      <p:origin x="0" y="0"/>
    </p:cViewPr>
  </p:notesTextViewPr>
  <p:sorterViewPr>
    <p:cViewPr varScale="1">
      <p:scale>
        <a:sx n="1" d="1"/>
        <a:sy n="1" d="1"/>
      </p:scale>
      <p:origin x="0" y="-5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notesMaster" Target="notesMasters/notesMaster1.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dev.to/lydiahallie/javascript-visualized-event-loop-3dif" TargetMode="External"/><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to completion means that if you start executing a task (or async) function then it must complete unless it awaits on something</a:t>
            </a:r>
          </a:p>
        </p:txBody>
      </p:sp>
    </p:spTree>
    <p:extLst>
      <p:ext uri="{BB962C8B-B14F-4D97-AF65-F5344CB8AC3E}">
        <p14:creationId xmlns:p14="http://schemas.microsoft.com/office/powerpoint/2010/main" val="2776060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code.  main() waits for the request to return, and then continues. </a:t>
            </a:r>
            <a:br>
              <a:rPr lang="en-US" dirty="0"/>
            </a:br>
            <a:endParaRPr lang="en-US" dirty="0"/>
          </a:p>
        </p:txBody>
      </p:sp>
    </p:spTree>
    <p:extLst>
      <p:ext uri="{BB962C8B-B14F-4D97-AF65-F5344CB8AC3E}">
        <p14:creationId xmlns:p14="http://schemas.microsoft.com/office/powerpoint/2010/main" val="3176348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2DCA0-7665-BF41-EE6E-6EC73038DE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D169D-4441-7E4A-9074-15DCC15CF4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D1367F-3FE0-1391-F0DB-F1E87C3DADCF}"/>
              </a:ext>
            </a:extLst>
          </p:cNvPr>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promise called the </a:t>
            </a:r>
            <a:r>
              <a:rPr lang="en-US" dirty="0" err="1"/>
              <a:t>makeRequest</a:t>
            </a:r>
            <a:r>
              <a:rPr lang="en-US" dirty="0"/>
              <a:t>) and that the caller’s thread continues on while </a:t>
            </a:r>
            <a:r>
              <a:rPr lang="en-US" dirty="0" err="1"/>
              <a:t>makeRequest</a:t>
            </a:r>
            <a:r>
              <a:rPr lang="en-US" dirty="0"/>
              <a:t> is waiting for a response, just as in our previous examples.</a:t>
            </a:r>
          </a:p>
        </p:txBody>
      </p:sp>
    </p:spTree>
    <p:extLst>
      <p:ext uri="{BB962C8B-B14F-4D97-AF65-F5344CB8AC3E}">
        <p14:creationId xmlns:p14="http://schemas.microsoft.com/office/powerpoint/2010/main" val="1991718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starting several requests concurrently.  Remember that each call to </a:t>
            </a:r>
            <a:r>
              <a:rPr lang="en-US" dirty="0" err="1"/>
              <a:t>fakeRequest</a:t>
            </a:r>
            <a:r>
              <a:rPr lang="en-US" dirty="0"/>
              <a:t>() takes 1 second (1000 msecs), and here we completed 3 of them in just over 1 second.   So something in these three requests must have run concurrently.   </a:t>
            </a:r>
          </a:p>
          <a:p>
            <a:endParaRPr lang="en-US" dirty="0"/>
          </a:p>
          <a:p>
            <a:r>
              <a:rPr lang="en-US" dirty="0"/>
              <a:t>In this case, it was the timers in the three </a:t>
            </a:r>
            <a:r>
              <a:rPr lang="en-US" dirty="0" err="1"/>
              <a:t>fakeRequests</a:t>
            </a:r>
            <a:r>
              <a:rPr lang="en-US" dirty="0"/>
              <a:t> that ran concurrently.   Had this been a real request (say an http request or a database fetch), those requests would be "in-flight" concurrently.   We'll see this in more detail in a few minutes.</a:t>
            </a:r>
          </a:p>
          <a:p>
            <a:endParaRPr lang="en-US" dirty="0"/>
          </a:p>
          <a:p>
            <a:r>
              <a:rPr lang="en-US" dirty="0"/>
              <a:t>Note that if any of the promises fail, then the </a:t>
            </a:r>
            <a:r>
              <a:rPr lang="en-US" dirty="0" err="1"/>
              <a:t>Promise.all</a:t>
            </a:r>
            <a:r>
              <a:rPr lang="en-US" dirty="0"/>
              <a:t> fails (we'll talk about promise failure a little later).</a:t>
            </a:r>
          </a:p>
          <a:p>
            <a:r>
              <a:rPr lang="en-US" dirty="0"/>
              <a:t> </a:t>
            </a:r>
          </a:p>
        </p:txBody>
      </p:sp>
    </p:spTree>
    <p:extLst>
      <p:ext uri="{BB962C8B-B14F-4D97-AF65-F5344CB8AC3E}">
        <p14:creationId xmlns:p14="http://schemas.microsoft.com/office/powerpoint/2010/main" val="4120986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A1E47-853D-7F3A-5697-BEEED0C6F4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49B3B3-F8B0-18C0-79F6-DB8DBEA527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BDD4C1-5A1F-92E3-654F-121BEE2AB237}"/>
              </a:ext>
            </a:extLst>
          </p:cNvPr>
          <p:cNvSpPr>
            <a:spLocks noGrp="1"/>
          </p:cNvSpPr>
          <p:nvPr>
            <p:ph type="body" idx="1"/>
          </p:nvPr>
        </p:nvSpPr>
        <p:spPr/>
        <p:txBody>
          <a:bodyPr/>
          <a:lstStyle/>
          <a:p>
            <a:r>
              <a:rPr lang="en-US" dirty="0"/>
              <a:t>By contrast, here we wait for each request to return before issuing the next one.  Each </a:t>
            </a:r>
            <a:r>
              <a:rPr lang="en-US" dirty="0" err="1"/>
              <a:t>fakeRequest</a:t>
            </a:r>
            <a:r>
              <a:rPr lang="en-US" dirty="0"/>
              <a:t> takes 1000 msec, and we can see that the whole thing took 3000 msecs-- no concurrency here!</a:t>
            </a:r>
          </a:p>
        </p:txBody>
      </p:sp>
    </p:spTree>
    <p:extLst>
      <p:ext uri="{BB962C8B-B14F-4D97-AF65-F5344CB8AC3E}">
        <p14:creationId xmlns:p14="http://schemas.microsoft.com/office/powerpoint/2010/main" val="164053418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a:p>
            <a:endParaRPr lang="en-US" dirty="0"/>
          </a:p>
        </p:txBody>
      </p:sp>
    </p:spTree>
    <p:extLst>
      <p:ext uri="{BB962C8B-B14F-4D97-AF65-F5344CB8AC3E}">
        <p14:creationId xmlns:p14="http://schemas.microsoft.com/office/powerpoint/2010/main" val="397293425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 both cases, there is at most one active promise (in green) at any time!  But the concurrent version "masks latency with concurrency", as we said way back on slide 1.</a:t>
            </a:r>
          </a:p>
        </p:txBody>
      </p:sp>
    </p:spTree>
    <p:extLst>
      <p:ext uri="{BB962C8B-B14F-4D97-AF65-F5344CB8AC3E}">
        <p14:creationId xmlns:p14="http://schemas.microsoft.com/office/powerpoint/2010/main" val="5021659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examples so far, the arguments to the requests were independent of each other.  But there's no reason they have to be independent (except for </a:t>
            </a:r>
            <a:r>
              <a:rPr lang="en-US" dirty="0" err="1"/>
              <a:t>Promise.all</a:t>
            </a:r>
            <a:r>
              <a:rPr lang="en-US" dirty="0"/>
              <a:t>).  You can make them any way you need to.</a:t>
            </a:r>
          </a:p>
        </p:txBody>
      </p:sp>
    </p:spTree>
    <p:extLst>
      <p:ext uri="{BB962C8B-B14F-4D97-AF65-F5344CB8AC3E}">
        <p14:creationId xmlns:p14="http://schemas.microsoft.com/office/powerpoint/2010/main" val="356104070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asyncs</a:t>
            </a:r>
            <a:r>
              <a:rPr lang="en-US" dirty="0"/>
              <a:t> play nicely with try/catch.   Here we've tweaked </a:t>
            </a:r>
            <a:r>
              <a:rPr lang="en-US" dirty="0" err="1"/>
              <a:t>fakeRequest</a:t>
            </a:r>
            <a:r>
              <a:rPr lang="en-US" dirty="0"/>
              <a:t> so that it will sometimes throw an error, and here's a wrapper that recovers from those errors (by returning 0).</a:t>
            </a:r>
          </a:p>
        </p:txBody>
      </p:sp>
    </p:spTree>
    <p:extLst>
      <p:ext uri="{BB962C8B-B14F-4D97-AF65-F5344CB8AC3E}">
        <p14:creationId xmlns:p14="http://schemas.microsoft.com/office/powerpoint/2010/main" val="270030213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  Calling </a:t>
            </a:r>
            <a:r>
              <a:rPr lang="en-US" b="1" dirty="0" err="1"/>
              <a:t>expect.assertions</a:t>
            </a:r>
            <a:r>
              <a:rPr lang="en-US" b="0" dirty="0"/>
              <a:t> checks to make sure that your test properly awaited the </a:t>
            </a:r>
            <a:r>
              <a:rPr lang="en-US" b="0" dirty="0" err="1"/>
              <a:t>the</a:t>
            </a:r>
            <a:r>
              <a:rPr lang="en-US" b="0" dirty="0"/>
              <a:t> result of the request.</a:t>
            </a:r>
            <a:endParaRPr lang="en-US" dirty="0"/>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3870492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EA572-721B-ECEB-6452-DCEA5F2D8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9E4568-DD61-B9D6-0E98-291013369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D51956-59BD-B808-92DA-B19BED4E7070}"/>
              </a:ext>
            </a:extLst>
          </p:cNvPr>
          <p:cNvSpPr>
            <a:spLocks noGrp="1"/>
          </p:cNvSpPr>
          <p:nvPr>
            <p:ph type="body" idx="1"/>
          </p:nvPr>
        </p:nvSpPr>
        <p:spPr/>
        <p:txBody>
          <a:bodyPr/>
          <a:lstStyle/>
          <a:p>
            <a:r>
              <a:rPr lang="en-US" dirty="0"/>
              <a:t>Review the code. </a:t>
            </a:r>
            <a:br>
              <a:rPr lang="en-US" dirty="0"/>
            </a:br>
            <a:endParaRPr lang="en-US" dirty="0"/>
          </a:p>
        </p:txBody>
      </p:sp>
    </p:spTree>
    <p:extLst>
      <p:ext uri="{BB962C8B-B14F-4D97-AF65-F5344CB8AC3E}">
        <p14:creationId xmlns:p14="http://schemas.microsoft.com/office/powerpoint/2010/main" val="64787296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2024D-E69E-7C58-13D1-FCEA50E35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E94B2D-2393-6A10-F8B0-78DEA5C043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6A7978-C190-AF69-F7C3-80DC31C6B16E}"/>
              </a:ext>
            </a:extLst>
          </p:cNvPr>
          <p:cNvSpPr>
            <a:spLocks noGrp="1"/>
          </p:cNvSpPr>
          <p:nvPr>
            <p:ph type="body" idx="1"/>
          </p:nvPr>
        </p:nvSpPr>
        <p:spPr/>
        <p:txBody>
          <a:bodyPr/>
          <a:lstStyle/>
          <a:p>
            <a:r>
              <a:rPr lang="en-US" dirty="0"/>
              <a:t>OK, this is complicated (which is why it's an antipattern).  Here's what happened:</a:t>
            </a:r>
          </a:p>
          <a:p>
            <a:endParaRPr lang="en-US" dirty="0"/>
          </a:p>
          <a:p>
            <a:pPr marL="228600" indent="-228600">
              <a:buAutoNum type="arabicPeriod"/>
            </a:pPr>
            <a:r>
              <a:rPr lang="en-US" dirty="0"/>
              <a:t>main() called </a:t>
            </a:r>
            <a:r>
              <a:rPr lang="en-US" dirty="0" err="1"/>
              <a:t>fakeRequest</a:t>
            </a:r>
            <a:r>
              <a:rPr lang="en-US" dirty="0"/>
              <a:t>(32).</a:t>
            </a:r>
          </a:p>
          <a:p>
            <a:pPr marL="228600" indent="-228600">
              <a:buAutoNum type="arabicPeriod"/>
            </a:pPr>
            <a:r>
              <a:rPr lang="en-US" dirty="0" err="1"/>
              <a:t>fakeRequest</a:t>
            </a:r>
            <a:r>
              <a:rPr lang="en-US" dirty="0"/>
              <a:t>(32) created a unit of work (a Promise), and told the runtime to run it sometime or other. </a:t>
            </a:r>
          </a:p>
          <a:p>
            <a:pPr marL="228600" indent="-228600">
              <a:buAutoNum type="arabicPeriod"/>
            </a:pPr>
            <a:r>
              <a:rPr lang="en-US" dirty="0"/>
              <a:t>Normally, we wouldn't see the actual value returned by </a:t>
            </a:r>
            <a:r>
              <a:rPr lang="en-US" dirty="0" err="1"/>
              <a:t>fakeRequest</a:t>
            </a:r>
            <a:r>
              <a:rPr lang="en-US" dirty="0"/>
              <a:t>(32), because we'd just wait for the unit of work to run before proceeding.</a:t>
            </a:r>
          </a:p>
          <a:p>
            <a:pPr marL="228600" indent="-228600">
              <a:buAutoNum type="arabicPeriod"/>
            </a:pPr>
            <a:r>
              <a:rPr lang="en-US" dirty="0"/>
              <a:t>But here, we didn't wait-- we just took the value returned by </a:t>
            </a:r>
            <a:r>
              <a:rPr lang="en-US" dirty="0" err="1"/>
              <a:t>fakeRequest</a:t>
            </a:r>
            <a:r>
              <a:rPr lang="en-US" dirty="0"/>
              <a:t>(32)-- the Promise-- and printed it.  </a:t>
            </a:r>
          </a:p>
          <a:p>
            <a:pPr marL="228600" indent="-228600">
              <a:buAutoNum type="arabicPeriod"/>
            </a:pPr>
            <a:r>
              <a:rPr lang="en-US" dirty="0"/>
              <a:t>We finished our current unit of work, printing "main done", which informed the runtime that we were done.</a:t>
            </a:r>
          </a:p>
          <a:p>
            <a:pPr marL="228600" indent="-228600">
              <a:buAutoNum type="arabicPeriod"/>
            </a:pPr>
            <a:r>
              <a:rPr lang="en-US" dirty="0"/>
              <a:t>The runtime then looked around for another unit of work to do.  In this case, it found the unit of work created by </a:t>
            </a:r>
            <a:r>
              <a:rPr lang="en-US" dirty="0" err="1"/>
              <a:t>fakeRequest</a:t>
            </a:r>
            <a:r>
              <a:rPr lang="en-US" dirty="0"/>
              <a:t>(32), and ran it, printing the last two lines</a:t>
            </a:r>
          </a:p>
          <a:p>
            <a:pPr marL="228600" indent="-228600">
              <a:buAutoNum type="arabicPeriod"/>
            </a:pPr>
            <a:endParaRPr lang="en-US" dirty="0"/>
          </a:p>
        </p:txBody>
      </p:sp>
    </p:spTree>
    <p:extLst>
      <p:ext uri="{BB962C8B-B14F-4D97-AF65-F5344CB8AC3E}">
        <p14:creationId xmlns:p14="http://schemas.microsoft.com/office/powerpoint/2010/main" val="24369505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marked the critical sections in a single async function.  When we consider two or more </a:t>
            </a:r>
            <a:r>
              <a:rPr lang="en-US" dirty="0" err="1"/>
              <a:t>asyncs</a:t>
            </a:r>
            <a:r>
              <a:rPr lang="en-US" dirty="0"/>
              <a:t>, the story is a little more complicated-- the two green sections actually form a single critical section, so the 'f started' will *always* be followed immediately by the 'g started'.   (And if there was a side-effect at the start of </a:t>
            </a:r>
            <a:r>
              <a:rPr lang="en-US" dirty="0" err="1"/>
              <a:t>fakeRequest</a:t>
            </a:r>
            <a:r>
              <a:rPr lang="en-US" dirty="0"/>
              <a:t>, that would similarly follow immediately after the 'g started'.  But there isn't </a:t>
            </a:r>
            <a:r>
              <a:rPr lang="en-US" dirty="0">
                <a:sym typeface="Wingdings" panose="05000000000000000000" pitchFamily="2" charset="2"/>
              </a:rPr>
              <a:t> ) . </a:t>
            </a:r>
          </a:p>
          <a:p>
            <a:endParaRPr lang="en-US" dirty="0">
              <a:sym typeface="Wingdings" panose="05000000000000000000" pitchFamily="2" charset="2"/>
            </a:endParaRPr>
          </a:p>
          <a:p>
            <a:r>
              <a:rPr lang="en-US" dirty="0">
                <a:sym typeface="Wingdings" panose="05000000000000000000" pitchFamily="2" charset="2"/>
              </a:rPr>
              <a:t>The 'g started' exposes this subtlety-- if it wasn't there, you'd never be able to tell the difference.  So don't do that.  Make sure that nothing you do before the first await in your async causes a visible side-effect (e.g. a console.log), unless you really want to track what's going on at this level of detail.</a:t>
            </a:r>
            <a:endParaRPr lang="en-US" dirty="0"/>
          </a:p>
        </p:txBody>
      </p:sp>
    </p:spTree>
    <p:extLst>
      <p:ext uri="{BB962C8B-B14F-4D97-AF65-F5344CB8AC3E}">
        <p14:creationId xmlns:p14="http://schemas.microsoft.com/office/powerpoint/2010/main" val="323475264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r>
              <a:rPr lang="en-US" dirty="0"/>
              <a:t>- JS Engine includes a  {single} call stack that keeps track of each function that it is being executed</a:t>
            </a:r>
          </a:p>
          <a:p>
            <a:r>
              <a:rPr lang="en-US" dirty="0"/>
              <a:t>- Asynchronous (heavy) tasks are outsourced to </a:t>
            </a:r>
            <a:r>
              <a:rPr lang="en-US" dirty="0" err="1"/>
              <a:t>WebAPI</a:t>
            </a:r>
            <a:r>
              <a:rPr lang="en-US" dirty="0"/>
              <a:t>. When those are completed, they are placed in a callback queue.</a:t>
            </a:r>
          </a:p>
          <a:p>
            <a:r>
              <a:rPr lang="en-US" dirty="0"/>
              <a:t>- Event loop picks up “awaiting” {completed} tasks from queue when call stack is empty (i.e., when it is done with everything it was working on – think run to completion) and processes them in the order they were added to queue (i.e., they were completed by </a:t>
            </a:r>
            <a:r>
              <a:rPr lang="en-US" dirty="0" err="1"/>
              <a:t>WebAPI</a:t>
            </a:r>
            <a:r>
              <a:rPr lang="en-US" dirty="0"/>
              <a:t>)</a:t>
            </a:r>
          </a:p>
        </p:txBody>
      </p:sp>
    </p:spTree>
    <p:extLst>
      <p:ext uri="{BB962C8B-B14F-4D97-AF65-F5344CB8AC3E}">
        <p14:creationId xmlns:p14="http://schemas.microsoft.com/office/powerpoint/2010/main" val="182365480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our tour of cooperative multiprocessing.</a:t>
            </a:r>
          </a:p>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11690898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1"/>
                </a:solidFill>
              </a:rPr>
              <a:t>Courtesy of </a:t>
            </a:r>
            <a:r>
              <a:rPr lang="en-US" dirty="0">
                <a:solidFill>
                  <a:schemeClr val="tx1"/>
                </a:solidFill>
                <a:hlinkClick r:id="rId3"/>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63622169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  Note that every .then() is a choice point, allowing the runtime to switch to some other task.</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699882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an example where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r>
              <a:rPr lang="en-US" dirty="0"/>
              <a:t>[Note: I always get 22.  Not sure why….]</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37</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typical async function.  It calls another async function, waits for that function to return, and then does something with the answer.  The "cooperative multiprocessing" means that while this function is waiting for the other function to return, the runtime can switch to some other task.  But there can be no interruptions while we are executing the code in </a:t>
            </a:r>
            <a:r>
              <a:rPr lang="en-US" b="1" dirty="0"/>
              <a:t>this</a:t>
            </a:r>
            <a:r>
              <a:rPr lang="en-US" b="0" dirty="0"/>
              <a:t> function.  Let's look at that idea in more detail.</a:t>
            </a:r>
            <a:endParaRPr lang="en-US" dirty="0"/>
          </a:p>
        </p:txBody>
      </p:sp>
    </p:spTree>
    <p:extLst>
      <p:ext uri="{BB962C8B-B14F-4D97-AF65-F5344CB8AC3E}">
        <p14:creationId xmlns:p14="http://schemas.microsoft.com/office/powerpoint/2010/main" val="4008493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disallowing interrupts everywhere but at the pause points, we avoid almost all of the data races you may have learned about in your operating systems class.   Each grey box is a critical section, and your program consists of a set of critical sections.  Each green box is uninterruptible!!</a:t>
            </a:r>
          </a:p>
          <a:p>
            <a:endParaRPr lang="en-US" dirty="0"/>
          </a:p>
        </p:txBody>
      </p:sp>
    </p:spTree>
    <p:extLst>
      <p:ext uri="{BB962C8B-B14F-4D97-AF65-F5344CB8AC3E}">
        <p14:creationId xmlns:p14="http://schemas.microsoft.com/office/powerpoint/2010/main" val="321447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the print A runs *between* the print B and the print C.  Not for us!</a:t>
            </a:r>
          </a:p>
          <a:p>
            <a:endParaRPr lang="en-US" b="0" dirty="0">
              <a:solidFill>
                <a:srgbClr val="008000"/>
              </a:solidFill>
              <a:effectLst/>
              <a:latin typeface="Consolas" panose="020B0609020204030204" pitchFamily="49" charset="0"/>
            </a:endParaRPr>
          </a:p>
          <a:p>
            <a:r>
              <a:rPr lang="en-US" b="0" dirty="0">
                <a:solidFill>
                  <a:srgbClr val="008000"/>
                </a:solidFill>
                <a:effectLst/>
                <a:latin typeface="Consolas" panose="020B0609020204030204" pitchFamily="49" charset="0"/>
              </a:rPr>
              <a:t>(Don't worry about the details of the run() procedure-- we'll explain that soon).</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async function yields or pauses in exactly two places in its code.  What happens at those places?</a:t>
            </a:r>
          </a:p>
          <a:p>
            <a:endParaRPr lang="en-US" dirty="0"/>
          </a:p>
          <a:p>
            <a:r>
              <a:rPr lang="en-US" dirty="0"/>
              <a:t>When </a:t>
            </a:r>
            <a:r>
              <a:rPr lang="en-US" dirty="0" err="1"/>
              <a:t>someFunction</a:t>
            </a:r>
            <a:r>
              <a:rPr lang="en-US" dirty="0"/>
              <a:t> yields at the first location, it informs the runtime that </a:t>
            </a:r>
            <a:r>
              <a:rPr lang="en-US" dirty="0" err="1"/>
              <a:t>someOtherAsyncFunction</a:t>
            </a:r>
            <a:r>
              <a:rPr lang="en-US" dirty="0"/>
              <a:t>(j) is ready to run, and that </a:t>
            </a:r>
            <a:r>
              <a:rPr lang="en-US" dirty="0" err="1"/>
              <a:t>someFunction</a:t>
            </a:r>
            <a:r>
              <a:rPr lang="en-US" dirty="0"/>
              <a:t> will be ready to resume its execution only when </a:t>
            </a:r>
            <a:r>
              <a:rPr lang="en-US" dirty="0" err="1"/>
              <a:t>someOtherAsyncFunction</a:t>
            </a:r>
            <a:r>
              <a:rPr lang="en-US" dirty="0"/>
              <a:t>(j) returns a value.  The runtime can then switch to any process that is ready.  That might be the call to </a:t>
            </a:r>
            <a:r>
              <a:rPr lang="en-US" dirty="0" err="1"/>
              <a:t>someOtherAsync</a:t>
            </a:r>
            <a:r>
              <a:rPr lang="en-US" dirty="0"/>
              <a:t> function, but it might be something else.</a:t>
            </a:r>
          </a:p>
          <a:p>
            <a:endParaRPr lang="en-US" dirty="0"/>
          </a:p>
          <a:p>
            <a:r>
              <a:rPr lang="en-US" dirty="0"/>
              <a:t>When </a:t>
            </a:r>
            <a:r>
              <a:rPr lang="en-US" dirty="0" err="1"/>
              <a:t>someFunction</a:t>
            </a:r>
            <a:r>
              <a:rPr lang="en-US" dirty="0"/>
              <a:t> yields at the second location, it informs the runtime that it is ready to return to its caller, and it gives the runtime permission to switch to any process that is ready.  It might be the caller of </a:t>
            </a:r>
            <a:r>
              <a:rPr lang="en-US" dirty="0" err="1"/>
              <a:t>someFunction</a:t>
            </a:r>
            <a:r>
              <a:rPr lang="en-US" dirty="0"/>
              <a:t>, or it might be something else.</a:t>
            </a:r>
          </a:p>
        </p:txBody>
      </p:sp>
    </p:spTree>
    <p:extLst>
      <p:ext uri="{BB962C8B-B14F-4D97-AF65-F5344CB8AC3E}">
        <p14:creationId xmlns:p14="http://schemas.microsoft.com/office/powerpoint/2010/main" val="174806616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68C0E0-9C51-615A-73CA-582AF03B6E24}"/>
              </a:ext>
            </a:extLst>
          </p:cNvPr>
          <p:cNvSpPr/>
          <p:nvPr userDrawn="1"/>
        </p:nvSpPr>
        <p:spPr>
          <a:xfrm>
            <a:off x="960120" y="1581912"/>
            <a:ext cx="10515600" cy="4636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9/17/2025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7.xml"/><Relationship Id="rId1" Type="http://schemas.openxmlformats.org/officeDocument/2006/relationships/slideLayout" Target="../slideLayouts/slideLayout2.xml"/><Relationship Id="rId5" Type="http://schemas.openxmlformats.org/officeDocument/2006/relationships/hyperlink" Target="https://dev.to/lydiahallie/javascript-visualized-event-loop-3dif" TargetMode="External"/><Relationship Id="rId4" Type="http://schemas.openxmlformats.org/officeDocument/2006/relationships/image" Target="../media/image6.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3.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Joydeep Mitra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Java vs. JS/TS</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46330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asyncPrintA</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waitRandom</a:t>
            </a:r>
            <a:r>
              <a:rPr lang="en-US" sz="2000" b="0" dirty="0">
                <a:solidFill>
                  <a:srgbClr val="3B3B3B"/>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asyncPrintBC</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waitRandom</a:t>
            </a:r>
            <a:r>
              <a:rPr lang="en-US" sz="2000" b="0" dirty="0">
                <a:solidFill>
                  <a:srgbClr val="3B3B3B"/>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'B'</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'C'</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run</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asyncPrintA</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asyncPrintBC</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795E26"/>
                </a:solidFill>
                <a:effectLst/>
                <a:latin typeface="Consolas" panose="020B0609020204030204" pitchFamily="49" charset="0"/>
              </a:rPr>
              <a:t>run</a:t>
            </a:r>
            <a:r>
              <a:rPr lang="en-US" sz="2000" b="0" dirty="0">
                <a:solidFill>
                  <a:srgbClr val="3B3B3B"/>
                </a:solidFill>
                <a:effectLst/>
                <a:latin typeface="Consolas" panose="020B0609020204030204" pitchFamily="49" charset="0"/>
              </a:rPr>
              <a:t>()</a:t>
            </a:r>
          </a:p>
          <a:p>
            <a:pPr algn="l"/>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/slides/dataRace2.ts</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the print B and the print C.</a:t>
            </a:r>
          </a:p>
          <a:p>
            <a:r>
              <a:rPr lang="en-US" sz="2000" dirty="0"/>
              <a:t>So the output could be BAC.</a:t>
            </a:r>
          </a:p>
          <a:p>
            <a:r>
              <a:rPr lang="en-US" sz="2000" dirty="0"/>
              <a:t>In TS/JS, the print B and print C are in the same critical section, so BAC is impossible!</a:t>
            </a:r>
          </a:p>
        </p:txBody>
      </p:sp>
    </p:spTree>
    <p:extLst>
      <p:ext uri="{BB962C8B-B14F-4D97-AF65-F5344CB8AC3E}">
        <p14:creationId xmlns:p14="http://schemas.microsoft.com/office/powerpoint/2010/main" val="83173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CC6A7-42E5-92A7-A388-5D39A22C6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C0E2B-EA5B-E5E3-4734-1DD582E88390}"/>
              </a:ext>
            </a:extLst>
          </p:cNvPr>
          <p:cNvSpPr>
            <a:spLocks noGrp="1"/>
          </p:cNvSpPr>
          <p:nvPr>
            <p:ph type="title"/>
          </p:nvPr>
        </p:nvSpPr>
        <p:spPr/>
        <p:txBody>
          <a:bodyPr/>
          <a:lstStyle/>
          <a:p>
            <a:r>
              <a:rPr lang="en-US" dirty="0"/>
              <a:t>What happens at those pause points?</a:t>
            </a:r>
          </a:p>
        </p:txBody>
      </p:sp>
      <p:sp>
        <p:nvSpPr>
          <p:cNvPr id="4" name="Slide Number Placeholder 3">
            <a:extLst>
              <a:ext uri="{FF2B5EF4-FFF2-40B4-BE49-F238E27FC236}">
                <a16:creationId xmlns:a16="http://schemas.microsoft.com/office/drawing/2014/main" id="{098AE61C-7625-0DB4-C960-56F5656312A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4D01E542-52F2-E8A8-9707-37515E355D5C}"/>
              </a:ext>
            </a:extLst>
          </p:cNvPr>
          <p:cNvGrpSpPr/>
          <p:nvPr/>
        </p:nvGrpSpPr>
        <p:grpSpPr>
          <a:xfrm>
            <a:off x="1050852" y="1807463"/>
            <a:ext cx="8308888" cy="3046988"/>
            <a:chOff x="838201" y="1828800"/>
            <a:chExt cx="8308888" cy="3046988"/>
          </a:xfrm>
        </p:grpSpPr>
        <p:sp>
          <p:nvSpPr>
            <p:cNvPr id="13" name="TextBox 12">
              <a:extLst>
                <a:ext uri="{FF2B5EF4-FFF2-40B4-BE49-F238E27FC236}">
                  <a16:creationId xmlns:a16="http://schemas.microsoft.com/office/drawing/2014/main" id="{524B25CF-BEFF-046A-98F7-748F614143FC}"/>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
          <p:nvSpPr>
            <p:cNvPr id="14" name="Rectangle 13">
              <a:extLst>
                <a:ext uri="{FF2B5EF4-FFF2-40B4-BE49-F238E27FC236}">
                  <a16:creationId xmlns:a16="http://schemas.microsoft.com/office/drawing/2014/main" id="{8FCB9E41-85AC-1023-B08A-8B59385C7420}"/>
                </a:ext>
              </a:extLst>
            </p:cNvPr>
            <p:cNvSpPr/>
            <p:nvPr/>
          </p:nvSpPr>
          <p:spPr>
            <a:xfrm>
              <a:off x="1561672" y="2301411"/>
              <a:ext cx="2845941" cy="729465"/>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5" name="Rectangle 14">
              <a:extLst>
                <a:ext uri="{FF2B5EF4-FFF2-40B4-BE49-F238E27FC236}">
                  <a16:creationId xmlns:a16="http://schemas.microsoft.com/office/drawing/2014/main" id="{C15C1478-8464-EE6D-2843-95C0DBFF2C95}"/>
                </a:ext>
              </a:extLst>
            </p:cNvPr>
            <p:cNvSpPr/>
            <p:nvPr/>
          </p:nvSpPr>
          <p:spPr>
            <a:xfrm>
              <a:off x="1561671" y="3373889"/>
              <a:ext cx="2845941" cy="1054273"/>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grpSp>
      <p:pic>
        <p:nvPicPr>
          <p:cNvPr id="20" name="Picture 19" descr="A yellow triangle sign on a pole&#10;&#10;AI-generated content may be incorrect.">
            <a:extLst>
              <a:ext uri="{FF2B5EF4-FFF2-40B4-BE49-F238E27FC236}">
                <a16:creationId xmlns:a16="http://schemas.microsoft.com/office/drawing/2014/main" id="{C3898ABD-47E4-1D05-62BB-461544070F4D}"/>
              </a:ext>
            </a:extLst>
          </p:cNvPr>
          <p:cNvPicPr>
            <a:picLocks noChangeAspect="1"/>
          </p:cNvPicPr>
          <p:nvPr/>
        </p:nvPicPr>
        <p:blipFill>
          <a:blip r:embed="rId3" cstate="print">
            <a:extLst>
              <a:ext uri="{28A0092B-C50C-407E-A947-70E740481C1C}">
                <a14:useLocalDpi xmlns:a14="http://schemas.microsoft.com/office/drawing/2010/main" val="0"/>
              </a:ext>
            </a:extLst>
          </a:blip>
          <a:srcRect t="-1" b="43129"/>
          <a:stretch>
            <a:fillRect/>
          </a:stretch>
        </p:blipFill>
        <p:spPr>
          <a:xfrm>
            <a:off x="3118306" y="2532393"/>
            <a:ext cx="565449" cy="713028"/>
          </a:xfrm>
          <a:prstGeom prst="rect">
            <a:avLst/>
          </a:prstGeom>
        </p:spPr>
      </p:pic>
      <p:pic>
        <p:nvPicPr>
          <p:cNvPr id="21" name="Picture 20" descr="A yellow triangle sign on a pole&#10;&#10;AI-generated content may be incorrect.">
            <a:extLst>
              <a:ext uri="{FF2B5EF4-FFF2-40B4-BE49-F238E27FC236}">
                <a16:creationId xmlns:a16="http://schemas.microsoft.com/office/drawing/2014/main" id="{F18DA810-04C3-45CC-D75C-6FCD09FD2EE9}"/>
              </a:ext>
            </a:extLst>
          </p:cNvPr>
          <p:cNvPicPr>
            <a:picLocks noChangeAspect="1"/>
          </p:cNvPicPr>
          <p:nvPr/>
        </p:nvPicPr>
        <p:blipFill>
          <a:blip r:embed="rId3" cstate="print">
            <a:extLst>
              <a:ext uri="{28A0092B-C50C-407E-A947-70E740481C1C}">
                <a14:useLocalDpi xmlns:a14="http://schemas.microsoft.com/office/drawing/2010/main" val="0"/>
              </a:ext>
            </a:extLst>
          </a:blip>
          <a:srcRect t="-1" b="43129"/>
          <a:stretch>
            <a:fillRect/>
          </a:stretch>
        </p:blipFill>
        <p:spPr>
          <a:xfrm>
            <a:off x="3118305" y="3639856"/>
            <a:ext cx="565449" cy="713028"/>
          </a:xfrm>
          <a:prstGeom prst="rect">
            <a:avLst/>
          </a:prstGeom>
        </p:spPr>
      </p:pic>
      <p:sp>
        <p:nvSpPr>
          <p:cNvPr id="22" name="TextBox 21">
            <a:extLst>
              <a:ext uri="{FF2B5EF4-FFF2-40B4-BE49-F238E27FC236}">
                <a16:creationId xmlns:a16="http://schemas.microsoft.com/office/drawing/2014/main" id="{F7501E0E-3098-D85A-EE3B-7B7C3DD3BA87}"/>
              </a:ext>
            </a:extLst>
          </p:cNvPr>
          <p:cNvSpPr txBox="1"/>
          <p:nvPr/>
        </p:nvSpPr>
        <p:spPr>
          <a:xfrm>
            <a:off x="8220172" y="3996370"/>
            <a:ext cx="1979629" cy="596188"/>
          </a:xfrm>
          <a:prstGeom prst="rect">
            <a:avLst/>
          </a:prstGeom>
          <a:no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Pause points</a:t>
            </a:r>
          </a:p>
        </p:txBody>
      </p:sp>
      <p:cxnSp>
        <p:nvCxnSpPr>
          <p:cNvPr id="24" name="Straight Arrow Connector 23">
            <a:extLst>
              <a:ext uri="{FF2B5EF4-FFF2-40B4-BE49-F238E27FC236}">
                <a16:creationId xmlns:a16="http://schemas.microsoft.com/office/drawing/2014/main" id="{A45A24AF-25E9-0D54-9223-CEB9EBCDAD1B}"/>
              </a:ext>
            </a:extLst>
          </p:cNvPr>
          <p:cNvCxnSpPr>
            <a:cxnSpLocks/>
            <a:stCxn id="22" idx="1"/>
            <a:endCxn id="20" idx="3"/>
          </p:cNvCxnSpPr>
          <p:nvPr/>
        </p:nvCxnSpPr>
        <p:spPr>
          <a:xfrm flipH="1" flipV="1">
            <a:off x="3683755" y="2888907"/>
            <a:ext cx="4536417" cy="14055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1E3DBE-FA26-3DF1-DB47-7EE45163FEEE}"/>
              </a:ext>
            </a:extLst>
          </p:cNvPr>
          <p:cNvCxnSpPr>
            <a:cxnSpLocks/>
            <a:stCxn id="22" idx="1"/>
          </p:cNvCxnSpPr>
          <p:nvPr/>
        </p:nvCxnSpPr>
        <p:spPr>
          <a:xfrm flipH="1" flipV="1">
            <a:off x="3535224" y="4074278"/>
            <a:ext cx="4684948" cy="2201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9436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D74F-37D9-58E0-28AE-F4FE65F1E4AA}"/>
              </a:ext>
            </a:extLst>
          </p:cNvPr>
          <p:cNvSpPr>
            <a:spLocks noGrp="1"/>
          </p:cNvSpPr>
          <p:nvPr>
            <p:ph type="title"/>
          </p:nvPr>
        </p:nvSpPr>
        <p:spPr/>
        <p:txBody>
          <a:bodyPr/>
          <a:lstStyle/>
          <a:p>
            <a:r>
              <a:rPr lang="en-US" dirty="0"/>
              <a:t>Terminology: promises and run-to-completion</a:t>
            </a:r>
          </a:p>
        </p:txBody>
      </p:sp>
      <p:sp>
        <p:nvSpPr>
          <p:cNvPr id="3" name="Content Placeholder 2">
            <a:extLst>
              <a:ext uri="{FF2B5EF4-FFF2-40B4-BE49-F238E27FC236}">
                <a16:creationId xmlns:a16="http://schemas.microsoft.com/office/drawing/2014/main" id="{923883D1-804C-2B0E-B307-7E10EB59752B}"/>
              </a:ext>
            </a:extLst>
          </p:cNvPr>
          <p:cNvSpPr>
            <a:spLocks noGrp="1"/>
          </p:cNvSpPr>
          <p:nvPr>
            <p:ph idx="1"/>
          </p:nvPr>
        </p:nvSpPr>
        <p:spPr/>
        <p:txBody>
          <a:bodyPr/>
          <a:lstStyle/>
          <a:p>
            <a:r>
              <a:rPr lang="en-US" dirty="0"/>
              <a:t>Each uninterruptible unit of work is called a "promise"</a:t>
            </a:r>
          </a:p>
          <a:p>
            <a:r>
              <a:rPr lang="en-US" dirty="0"/>
              <a:t>The pattern we've just talked about is called "run-to-completion" semantics, because a pause point corresponds exactly to the end of one of these units of work</a:t>
            </a:r>
          </a:p>
          <a:p>
            <a:r>
              <a:rPr lang="en-US" dirty="0"/>
              <a:t>You can do lots of different things with promises.</a:t>
            </a:r>
          </a:p>
          <a:p>
            <a:r>
              <a:rPr lang="en-US" dirty="0"/>
              <a:t>Let's look some typical patterns.</a:t>
            </a:r>
          </a:p>
        </p:txBody>
      </p:sp>
      <p:sp>
        <p:nvSpPr>
          <p:cNvPr id="4" name="Slide Number Placeholder 3">
            <a:extLst>
              <a:ext uri="{FF2B5EF4-FFF2-40B4-BE49-F238E27FC236}">
                <a16:creationId xmlns:a16="http://schemas.microsoft.com/office/drawing/2014/main" id="{5D0C82EA-6AFA-0238-FD72-B79658B367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8266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DE33-0ED1-3F24-05FB-1AD08BFF9F07}"/>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F2114101-1E1B-B6A5-9257-8274D453B3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EEEED4A-F825-36DE-4D0D-71F249BADA7F}"/>
              </a:ext>
            </a:extLst>
          </p:cNvPr>
          <p:cNvSpPr txBox="1"/>
          <p:nvPr/>
        </p:nvSpPr>
        <p:spPr>
          <a:xfrm>
            <a:off x="838200" y="1439663"/>
            <a:ext cx="9921240" cy="470898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fakeRequest</a:t>
            </a:r>
            <a:r>
              <a:rPr lang="en-US" sz="2000" b="0" dirty="0">
                <a:solidFill>
                  <a:srgbClr val="008000"/>
                </a:solidFill>
                <a:effectLst/>
                <a:latin typeface="Consolas" panose="020B0609020204030204" pitchFamily="49" charset="0"/>
              </a:rPr>
              <a:t>(n) is an async that waits for 1 second and then </a:t>
            </a:r>
          </a:p>
          <a:p>
            <a:pPr algn="l"/>
            <a:r>
              <a:rPr lang="en-US" sz="2000" b="0" dirty="0">
                <a:solidFill>
                  <a:srgbClr val="008000"/>
                </a:solidFill>
                <a:effectLst/>
                <a:latin typeface="Consolas" panose="020B0609020204030204" pitchFamily="49" charset="0"/>
              </a:rPr>
              <a:t>// resolves with the number n+10</a:t>
            </a:r>
            <a:endParaRPr lang="en-US" sz="2000" b="0" dirty="0">
              <a:solidFill>
                <a:srgbClr val="000000"/>
              </a:solidFill>
              <a:effectLst/>
              <a:latin typeface="Consolas" panose="020B0609020204030204" pitchFamily="49" charset="0"/>
            </a:endParaRPr>
          </a:p>
          <a:p>
            <a:pPr algn="l"/>
            <a:r>
              <a:rPr lang="en-US" sz="2000" dirty="0">
                <a:solidFill>
                  <a:srgbClr val="0000FF"/>
                </a:solidFill>
                <a:latin typeface="Consolas" panose="020B0609020204030204" pitchFamily="49" charset="0"/>
              </a:rPr>
              <a:t>import </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timeIt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request = </a:t>
            </a:r>
            <a:r>
              <a:rPr lang="en-US" sz="2000" b="0" dirty="0">
                <a:solidFill>
                  <a:srgbClr val="098658"/>
                </a:solidFill>
                <a:effectLst/>
                <a:latin typeface="Consolas" panose="020B0609020204030204" pitchFamily="49" charset="0"/>
              </a:rPr>
              <a:t>32</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(request);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request</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172880" y="418841"/>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oneRequest.ts</a:t>
            </a:r>
            <a:endParaRPr lang="en-US" sz="2400" dirty="0">
              <a:solidFill>
                <a:schemeClr val="tx1"/>
              </a:solidFill>
            </a:endParaRPr>
          </a:p>
        </p:txBody>
      </p:sp>
      <p:sp>
        <p:nvSpPr>
          <p:cNvPr id="4" name="TextBox 3">
            <a:extLst>
              <a:ext uri="{FF2B5EF4-FFF2-40B4-BE49-F238E27FC236}">
                <a16:creationId xmlns:a16="http://schemas.microsoft.com/office/drawing/2014/main" id="{0A9DC6B3-C52B-0E35-E5BE-5239B6039A57}"/>
              </a:ext>
            </a:extLst>
          </p:cNvPr>
          <p:cNvSpPr txBox="1"/>
          <p:nvPr/>
        </p:nvSpPr>
        <p:spPr>
          <a:xfrm>
            <a:off x="7234475" y="4628324"/>
            <a:ext cx="4745491" cy="2212691"/>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oneRequest.ts</a:t>
            </a:r>
            <a:endParaRPr lang="en-US" sz="2000" dirty="0">
              <a:solidFill>
                <a:schemeClr val="tx1"/>
              </a:solidFill>
              <a:latin typeface="Verdana" panose="020B0604030504040204" pitchFamily="34" charset="0"/>
              <a:ea typeface="Verdana" panose="020B0604030504040204" pitchFamily="34" charset="0"/>
            </a:endParaRP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42</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1015.98 msec</a:t>
            </a:r>
          </a:p>
        </p:txBody>
      </p:sp>
    </p:spTree>
    <p:extLst>
      <p:ext uri="{BB962C8B-B14F-4D97-AF65-F5344CB8AC3E}">
        <p14:creationId xmlns:p14="http://schemas.microsoft.com/office/powerpoint/2010/main" val="373122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A627C-81B3-2732-376C-3DF84021D6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9691CA-470E-0255-51F4-CC8BF4993552}"/>
              </a:ext>
            </a:extLst>
          </p:cNvPr>
          <p:cNvSpPr>
            <a:spLocks noGrp="1"/>
          </p:cNvSpPr>
          <p:nvPr>
            <p:ph type="title"/>
          </p:nvPr>
        </p:nvSpPr>
        <p:spPr/>
        <p:txBody>
          <a:bodyPr/>
          <a:lstStyle/>
          <a:p>
            <a:r>
              <a:rPr lang="en-US" dirty="0"/>
              <a:t>Pattern for starting a concurrent computation using non-blocking I/O</a:t>
            </a:r>
          </a:p>
        </p:txBody>
      </p:sp>
      <p:sp>
        <p:nvSpPr>
          <p:cNvPr id="3" name="Content Placeholder 2">
            <a:extLst>
              <a:ext uri="{FF2B5EF4-FFF2-40B4-BE49-F238E27FC236}">
                <a16:creationId xmlns:a16="http://schemas.microsoft.com/office/drawing/2014/main" id="{9D42814D-9EF7-9483-CDB5-0247C4D40674}"/>
              </a:ext>
            </a:extLst>
          </p:cNvPr>
          <p:cNvSpPr>
            <a:spLocks noGrp="1"/>
          </p:cNvSpPr>
          <p:nvPr>
            <p:ph idx="1"/>
          </p:nvPr>
        </p:nvSpPr>
        <p:spPr>
          <a:xfrm>
            <a:off x="733302" y="3490384"/>
            <a:ext cx="11155326" cy="2755213"/>
          </a:xfrm>
        </p:spPr>
        <p:txBody>
          <a:bodyPr>
            <a:normAutofit fontScale="92500" lnSpcReduction="20000"/>
          </a:bodyPr>
          <a:lstStyle/>
          <a:p>
            <a:pPr marL="457200" indent="-457200">
              <a:buFont typeface="+mj-lt"/>
              <a:buAutoNum type="arabicPeriod"/>
            </a:pPr>
            <a:r>
              <a:rPr lang="en-US" dirty="0"/>
              <a:t>The first console.log is printed</a:t>
            </a:r>
          </a:p>
          <a:p>
            <a:pPr marL="457200" indent="-457200">
              <a:buFont typeface="+mj-lt"/>
              <a:buAutoNum type="arabicPeriod"/>
            </a:pPr>
            <a:r>
              <a:rPr lang="en-US" dirty="0"/>
              <a:t>The http request is sent, using non-blocking </a:t>
            </a:r>
            <a:r>
              <a:rPr lang="en-US" dirty="0" err="1"/>
              <a:t>i</a:t>
            </a:r>
            <a:r>
              <a:rPr lang="en-US" dirty="0"/>
              <a:t>/o</a:t>
            </a:r>
          </a:p>
          <a:p>
            <a:pPr marL="457200" indent="-457200">
              <a:buFont typeface="+mj-lt"/>
              <a:buAutoNum type="arabicPeriod"/>
            </a:pPr>
            <a:r>
              <a:rPr lang="en-US" dirty="0"/>
              <a:t>The browser goes about its business</a:t>
            </a:r>
          </a:p>
          <a:p>
            <a:pPr marL="457200" indent="-457200">
              <a:buFont typeface="+mj-lt"/>
              <a:buAutoNum type="arabicPeriod"/>
            </a:pPr>
            <a:r>
              <a:rPr lang="en-US" dirty="0"/>
              <a:t>Eventually, the </a:t>
            </a:r>
            <a:r>
              <a:rPr lang="en-US" dirty="0" err="1"/>
              <a:t>axios.get</a:t>
            </a:r>
            <a:r>
              <a:rPr lang="en-US" dirty="0"/>
              <a:t> returns.</a:t>
            </a:r>
          </a:p>
          <a:p>
            <a:pPr marL="457200" indent="-457200">
              <a:buFont typeface="+mj-lt"/>
              <a:buAutoNum type="arabicPeriod"/>
            </a:pPr>
            <a:r>
              <a:rPr lang="en-US" dirty="0"/>
              <a:t>Some time after that, the console.log is printed and the </a:t>
            </a:r>
            <a:r>
              <a:rPr lang="en-US" dirty="0" err="1"/>
              <a:t>makeRequest</a:t>
            </a:r>
            <a:r>
              <a:rPr lang="en-US" dirty="0"/>
              <a:t> concludes.</a:t>
            </a:r>
          </a:p>
          <a:p>
            <a:pPr marL="457200" indent="-457200">
              <a:buFont typeface="+mj-lt"/>
              <a:buAutoNum type="arabicPeriod"/>
            </a:pPr>
            <a:r>
              <a:rPr lang="en-US" dirty="0"/>
              <a:t>Any promises that are waiting for the result of this </a:t>
            </a:r>
            <a:r>
              <a:rPr lang="en-US" dirty="0" err="1"/>
              <a:t>makeRequest</a:t>
            </a:r>
            <a:r>
              <a:rPr lang="en-US" dirty="0"/>
              <a:t> become eligible for execution.</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B8A6EB-75B7-BE7A-9873-3855350241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4625BB71-7766-8C90-ECB1-1D83B8007F99}"/>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makeRequest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a:t>
            </a:r>
            <a:r>
              <a:rPr lang="en-US" sz="2000" b="0" dirty="0" err="1">
                <a:solidFill>
                  <a:srgbClr val="A31515"/>
                </a:solidFill>
                <a:effectLst/>
                <a:latin typeface="Consolas" panose="020B0609020204030204" pitchFamily="49" charset="0"/>
              </a:rPr>
              <a:t>makeRequest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response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axios.get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'request:'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requestNumber</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nresponse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response.data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3839594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38D7-25A5-BD6D-3EB0-27C3E474BB42}"/>
              </a:ext>
            </a:extLst>
          </p:cNvPr>
          <p:cNvSpPr>
            <a:spLocks noGrp="1"/>
          </p:cNvSpPr>
          <p:nvPr>
            <p:ph type="title"/>
          </p:nvPr>
        </p:nvSpPr>
        <p:spPr/>
        <p:txBody>
          <a:bodyPr/>
          <a:lstStyle/>
          <a:p>
            <a:r>
              <a:rPr lang="en-US" dirty="0"/>
              <a:t>Use </a:t>
            </a:r>
            <a:r>
              <a:rPr lang="en-US" dirty="0" err="1"/>
              <a:t>Promise.all</a:t>
            </a:r>
            <a:r>
              <a:rPr lang="en-US" dirty="0"/>
              <a:t> to execute several requests concurrently</a:t>
            </a:r>
          </a:p>
        </p:txBody>
      </p:sp>
      <p:sp>
        <p:nvSpPr>
          <p:cNvPr id="3" name="Slide Number Placeholder 2">
            <a:extLst>
              <a:ext uri="{FF2B5EF4-FFF2-40B4-BE49-F238E27FC236}">
                <a16:creationId xmlns:a16="http://schemas.microsoft.com/office/drawing/2014/main" id="{694671A2-AD83-14D7-2291-0DE439A8B0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AE052D-2915-5AC4-85A2-7B9A3F13D352}"/>
              </a:ext>
            </a:extLst>
          </p:cNvPr>
          <p:cNvSpPr txBox="1"/>
          <p:nvPr/>
        </p:nvSpPr>
        <p:spPr>
          <a:xfrm>
            <a:off x="376990" y="1528172"/>
            <a:ext cx="9285371"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main() {</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'starting main'</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promises =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 </a:t>
            </a:r>
          </a:p>
          <a:p>
            <a:pPr algn="l">
              <a:buNone/>
            </a:pPr>
            <a:r>
              <a:rPr lang="en-US" sz="2400" dirty="0">
                <a:solidFill>
                  <a:srgbClr val="000000"/>
                </a:solidFill>
                <a:latin typeface="Consolas" panose="020B0609020204030204" pitchFamily="49" charset="0"/>
              </a:rPr>
              <a:t>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 </a:t>
            </a:r>
          </a:p>
          <a:p>
            <a:pPr algn="l">
              <a:buNone/>
            </a:pPr>
            <a:r>
              <a:rPr lang="en-US" sz="2400" dirty="0">
                <a:solidFill>
                  <a:srgbClr val="000000"/>
                </a:solidFill>
                <a:latin typeface="Consolas" panose="020B0609020204030204" pitchFamily="49" charset="0"/>
              </a:rPr>
              <a:t>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results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Promise.all</a:t>
            </a:r>
            <a:r>
              <a:rPr lang="en-US" sz="2400" b="0" dirty="0">
                <a:solidFill>
                  <a:srgbClr val="000000"/>
                </a:solidFill>
                <a:effectLst/>
                <a:latin typeface="Consolas" panose="020B0609020204030204" pitchFamily="49" charset="0"/>
              </a:rPr>
              <a:t>(promises);</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'results:'</a:t>
            </a:r>
            <a:r>
              <a:rPr lang="en-US" sz="2400" b="0" dirty="0">
                <a:solidFill>
                  <a:srgbClr val="000000"/>
                </a:solidFill>
                <a:effectLst/>
                <a:latin typeface="Consolas" panose="020B0609020204030204" pitchFamily="49" charset="0"/>
              </a:rPr>
              <a:t>, results);</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'main done'</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err="1">
                <a:solidFill>
                  <a:srgbClr val="000000"/>
                </a:solidFill>
                <a:effectLst/>
                <a:latin typeface="Consolas" panose="020B0609020204030204" pitchFamily="49" charset="0"/>
              </a:rPr>
              <a:t>timeIt</a:t>
            </a:r>
            <a:r>
              <a:rPr lang="en-US" sz="2400" b="0" dirty="0">
                <a:solidFill>
                  <a:srgbClr val="000000"/>
                </a:solidFill>
                <a:effectLst/>
                <a:latin typeface="Consolas" panose="020B0609020204030204" pitchFamily="49" charset="0"/>
              </a:rPr>
              <a:t>(main)</a:t>
            </a:r>
          </a:p>
        </p:txBody>
      </p:sp>
      <p:sp>
        <p:nvSpPr>
          <p:cNvPr id="6" name="TextBox 5">
            <a:extLst>
              <a:ext uri="{FF2B5EF4-FFF2-40B4-BE49-F238E27FC236}">
                <a16:creationId xmlns:a16="http://schemas.microsoft.com/office/drawing/2014/main" id="{E0DE3C76-DED3-4E5B-DACE-9C0E5736DF97}"/>
              </a:ext>
            </a:extLst>
          </p:cNvPr>
          <p:cNvSpPr txBox="1"/>
          <p:nvPr/>
        </p:nvSpPr>
        <p:spPr>
          <a:xfrm>
            <a:off x="6760709" y="2365019"/>
            <a:ext cx="4745491" cy="3855146"/>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threeRequestsConcurrently.ts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starting main</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1</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a:solidFill>
                  <a:schemeClr val="tx1"/>
                </a:solidFill>
                <a:latin typeface="Verdana" panose="020B0604030504040204" pitchFamily="34" charset="0"/>
                <a:ea typeface="Verdana" panose="020B0604030504040204" pitchFamily="34" charset="0"/>
              </a:rPr>
              <a:t>results: [ 11, 12, 13 ]</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1018.81 msec</a:t>
            </a:r>
          </a:p>
        </p:txBody>
      </p:sp>
      <p:sp>
        <p:nvSpPr>
          <p:cNvPr id="7" name="Oval 6">
            <a:extLst>
              <a:ext uri="{FF2B5EF4-FFF2-40B4-BE49-F238E27FC236}">
                <a16:creationId xmlns:a16="http://schemas.microsoft.com/office/drawing/2014/main" id="{DF350BD1-BCBF-4053-D8F2-B89C978EAA4F}"/>
              </a:ext>
            </a:extLst>
          </p:cNvPr>
          <p:cNvSpPr/>
          <p:nvPr/>
        </p:nvSpPr>
        <p:spPr>
          <a:xfrm>
            <a:off x="6608309" y="5683156"/>
            <a:ext cx="2189747" cy="661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Rectangle: Rounded Corners 3">
            <a:extLst>
              <a:ext uri="{FF2B5EF4-FFF2-40B4-BE49-F238E27FC236}">
                <a16:creationId xmlns:a16="http://schemas.microsoft.com/office/drawing/2014/main" id="{96E20820-F3F8-F753-CE7F-B002FECF2E4E}"/>
              </a:ext>
            </a:extLst>
          </p:cNvPr>
          <p:cNvSpPr/>
          <p:nvPr/>
        </p:nvSpPr>
        <p:spPr>
          <a:xfrm>
            <a:off x="5798634" y="906135"/>
            <a:ext cx="558988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threeRequestsConcurrently.ts</a:t>
            </a:r>
            <a:endParaRPr lang="en-US" sz="2400" dirty="0">
              <a:solidFill>
                <a:schemeClr val="tx1"/>
              </a:solidFill>
            </a:endParaRPr>
          </a:p>
        </p:txBody>
      </p:sp>
    </p:spTree>
    <p:extLst>
      <p:ext uri="{BB962C8B-B14F-4D97-AF65-F5344CB8AC3E}">
        <p14:creationId xmlns:p14="http://schemas.microsoft.com/office/powerpoint/2010/main" val="169280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4EC4D-D0E4-E0A2-E9EB-0EAF13A1A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BA0134-0F6C-30D5-93F3-BF1ED27FAEEB}"/>
              </a:ext>
            </a:extLst>
          </p:cNvPr>
          <p:cNvSpPr>
            <a:spLocks noGrp="1"/>
          </p:cNvSpPr>
          <p:nvPr>
            <p:ph type="title"/>
          </p:nvPr>
        </p:nvSpPr>
        <p:spPr/>
        <p:txBody>
          <a:bodyPr/>
          <a:lstStyle/>
          <a:p>
            <a:r>
              <a:rPr lang="en-US" dirty="0"/>
              <a:t>If you add awaits, the requests will be processed sequentially</a:t>
            </a:r>
          </a:p>
        </p:txBody>
      </p:sp>
      <p:sp>
        <p:nvSpPr>
          <p:cNvPr id="3" name="Slide Number Placeholder 2">
            <a:extLst>
              <a:ext uri="{FF2B5EF4-FFF2-40B4-BE49-F238E27FC236}">
                <a16:creationId xmlns:a16="http://schemas.microsoft.com/office/drawing/2014/main" id="{A49AA8CF-B9E1-FE41-F28F-EAC4DABD179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08ED69-BEC0-E2B4-CE24-6547CAD27A48}"/>
              </a:ext>
            </a:extLst>
          </p:cNvPr>
          <p:cNvSpPr txBox="1"/>
          <p:nvPr/>
        </p:nvSpPr>
        <p:spPr>
          <a:xfrm>
            <a:off x="320842" y="1546051"/>
            <a:ext cx="992124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main'</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res1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(1)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res1</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res2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res2</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res3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res3</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buNone/>
            </a:pP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520FB5E-3AE7-3FD0-69BA-048A057769EC}"/>
              </a:ext>
            </a:extLst>
          </p:cNvPr>
          <p:cNvSpPr/>
          <p:nvPr/>
        </p:nvSpPr>
        <p:spPr>
          <a:xfrm>
            <a:off x="2173705" y="6041030"/>
            <a:ext cx="556661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threeRequestsSequentially.ts</a:t>
            </a:r>
            <a:endParaRPr lang="en-US" sz="2400" dirty="0">
              <a:solidFill>
                <a:schemeClr val="tx1"/>
              </a:solidFill>
            </a:endParaRPr>
          </a:p>
        </p:txBody>
      </p:sp>
      <p:sp>
        <p:nvSpPr>
          <p:cNvPr id="4" name="TextBox 3">
            <a:extLst>
              <a:ext uri="{FF2B5EF4-FFF2-40B4-BE49-F238E27FC236}">
                <a16:creationId xmlns:a16="http://schemas.microsoft.com/office/drawing/2014/main" id="{028D8E6E-E736-D78B-6305-A6D88EB2A02C}"/>
              </a:ext>
            </a:extLst>
          </p:cNvPr>
          <p:cNvSpPr txBox="1"/>
          <p:nvPr/>
        </p:nvSpPr>
        <p:spPr>
          <a:xfrm>
            <a:off x="7125667" y="1375114"/>
            <a:ext cx="4745491" cy="4732548"/>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a:solidFill>
                  <a:schemeClr val="tx1"/>
                </a:solidFill>
                <a:latin typeface="Verdana" panose="020B0604030504040204" pitchFamily="34" charset="0"/>
                <a:ea typeface="Verdana" panose="020B0604030504040204" pitchFamily="34" charset="0"/>
              </a:rPr>
              <a:t>$ npx ts-node threeRequestsSequentially.ts </a:t>
            </a:r>
          </a:p>
          <a:p>
            <a:pPr algn="l"/>
            <a:r>
              <a:rPr lang="en-US" sz="2000">
                <a:solidFill>
                  <a:schemeClr val="tx1"/>
                </a:solidFill>
                <a:latin typeface="Verdana" panose="020B0604030504040204" pitchFamily="34" charset="0"/>
                <a:ea typeface="Verdana" panose="020B0604030504040204" pitchFamily="34" charset="0"/>
              </a:rPr>
              <a:t>starting main</a:t>
            </a:r>
          </a:p>
          <a:p>
            <a:pPr algn="l"/>
            <a:r>
              <a:rPr lang="en-US" sz="2000">
                <a:solidFill>
                  <a:schemeClr val="tx1"/>
                </a:solidFill>
                <a:latin typeface="Verdana" panose="020B0604030504040204" pitchFamily="34" charset="0"/>
                <a:ea typeface="Verdana" panose="020B0604030504040204" pitchFamily="34" charset="0"/>
              </a:rPr>
              <a:t>fakeRequest received request: 1</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fakeRequest(1) returned: 11</a:t>
            </a:r>
          </a:p>
          <a:p>
            <a:pPr algn="l"/>
            <a:r>
              <a:rPr lang="en-US" sz="2000">
                <a:solidFill>
                  <a:schemeClr val="tx1"/>
                </a:solidFill>
                <a:latin typeface="Verdana" panose="020B0604030504040204" pitchFamily="34" charset="0"/>
                <a:ea typeface="Verdana" panose="020B0604030504040204" pitchFamily="34" charset="0"/>
              </a:rPr>
              <a:t>fakeRequest received request: 2</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fakeRequest(2) returned: 12</a:t>
            </a:r>
          </a:p>
          <a:p>
            <a:pPr algn="l"/>
            <a:r>
              <a:rPr lang="en-US" sz="2000">
                <a:solidFill>
                  <a:schemeClr val="tx1"/>
                </a:solidFill>
                <a:latin typeface="Verdana" panose="020B0604030504040204" pitchFamily="34" charset="0"/>
                <a:ea typeface="Verdana" panose="020B0604030504040204" pitchFamily="34" charset="0"/>
              </a:rPr>
              <a:t>fakeRequest received request: 3</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fakeRequest(3) returned: 13</a:t>
            </a:r>
          </a:p>
          <a:p>
            <a:pPr algn="l"/>
            <a:r>
              <a:rPr lang="en-US" sz="2000">
                <a:solidFill>
                  <a:schemeClr val="tx1"/>
                </a:solidFill>
                <a:latin typeface="Verdana" panose="020B0604030504040204" pitchFamily="34" charset="0"/>
                <a:ea typeface="Verdana" panose="020B0604030504040204" pitchFamily="34" charset="0"/>
              </a:rPr>
              <a:t>main done</a:t>
            </a:r>
          </a:p>
          <a:p>
            <a:pPr algn="l"/>
            <a:r>
              <a:rPr lang="en-US" sz="2000">
                <a:solidFill>
                  <a:schemeClr val="tx1"/>
                </a:solidFill>
                <a:latin typeface="Verdana" panose="020B0604030504040204" pitchFamily="34" charset="0"/>
                <a:ea typeface="Verdana" panose="020B0604030504040204" pitchFamily="34" charset="0"/>
              </a:rPr>
              <a:t>3024.03 msec</a:t>
            </a:r>
            <a:endParaRPr lang="en-US" sz="2000" dirty="0">
              <a:solidFill>
                <a:schemeClr val="tx1"/>
              </a:solidFill>
              <a:latin typeface="Verdana" panose="020B0604030504040204" pitchFamily="34" charset="0"/>
              <a:ea typeface="Verdana" panose="020B0604030504040204" pitchFamily="34" charset="0"/>
            </a:endParaRPr>
          </a:p>
        </p:txBody>
      </p:sp>
      <p:sp>
        <p:nvSpPr>
          <p:cNvPr id="6" name="Oval 5">
            <a:extLst>
              <a:ext uri="{FF2B5EF4-FFF2-40B4-BE49-F238E27FC236}">
                <a16:creationId xmlns:a16="http://schemas.microsoft.com/office/drawing/2014/main" id="{0D7BB16A-95D1-89D3-897B-11BAEE66BE98}"/>
              </a:ext>
            </a:extLst>
          </p:cNvPr>
          <p:cNvSpPr/>
          <p:nvPr/>
        </p:nvSpPr>
        <p:spPr>
          <a:xfrm>
            <a:off x="7041446" y="5430379"/>
            <a:ext cx="2189747" cy="661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264305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440-1FD3-2B4F-403A-E40489D13083}"/>
              </a:ext>
            </a:extLst>
          </p:cNvPr>
          <p:cNvSpPr>
            <a:spLocks noGrp="1"/>
          </p:cNvSpPr>
          <p:nvPr>
            <p:ph type="title"/>
          </p:nvPr>
        </p:nvSpPr>
        <p:spPr/>
        <p:txBody>
          <a:bodyPr/>
          <a:lstStyle/>
          <a:p>
            <a:r>
              <a:rPr lang="en-US" dirty="0"/>
              <a:t>…but it would be much slower</a:t>
            </a:r>
          </a:p>
        </p:txBody>
      </p:sp>
      <p:sp>
        <p:nvSpPr>
          <p:cNvPr id="3" name="Slide Number Placeholder 2">
            <a:extLst>
              <a:ext uri="{FF2B5EF4-FFF2-40B4-BE49-F238E27FC236}">
                <a16:creationId xmlns:a16="http://schemas.microsoft.com/office/drawing/2014/main" id="{462549B7-9B6F-7E72-66A0-E704B24B2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7FB539-8276-5DDE-65FD-937F1297E272}"/>
              </a:ext>
            </a:extLst>
          </p:cNvPr>
          <p:cNvSpPr txBox="1"/>
          <p:nvPr/>
        </p:nvSpPr>
        <p:spPr>
          <a:xfrm>
            <a:off x="711200" y="1745040"/>
            <a:ext cx="1076960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timeComparison.ts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After 100 runs of length 10 with delay 100ms</a:t>
            </a:r>
          </a:p>
          <a:p>
            <a:pPr algn="l"/>
            <a:r>
              <a:rPr lang="en-US" sz="2000" dirty="0" err="1">
                <a:solidFill>
                  <a:prstClr val="black"/>
                </a:solidFill>
                <a:latin typeface="Lucida Console" panose="020B0609040504020204" pitchFamily="49" charset="0"/>
              </a:rPr>
              <a:t>makeRequestsConcurrently</a:t>
            </a:r>
            <a:r>
              <a:rPr lang="en-US" sz="2000" dirty="0">
                <a:solidFill>
                  <a:prstClr val="black"/>
                </a:solidFill>
                <a:latin typeface="Lucida Console" panose="020B0609040504020204" pitchFamily="49" charset="0"/>
              </a:rPr>
              <a:t>: min = 107  avg = 109 max = 115 msec</a:t>
            </a:r>
          </a:p>
          <a:p>
            <a:pPr algn="l"/>
            <a:r>
              <a:rPr lang="en-US" sz="2000" dirty="0" err="1">
                <a:solidFill>
                  <a:prstClr val="black"/>
                </a:solidFill>
                <a:latin typeface="Lucida Console" panose="020B0609040504020204" pitchFamily="49" charset="0"/>
              </a:rPr>
              <a:t>makeRequestsSerially</a:t>
            </a:r>
            <a:r>
              <a:rPr lang="en-US" sz="2000" dirty="0">
                <a:solidFill>
                  <a:prstClr val="black"/>
                </a:solidFill>
                <a:latin typeface="Lucida Console" panose="020B0609040504020204" pitchFamily="49" charset="0"/>
              </a:rPr>
              <a:t>    : min = 1085  avg = 1093 max = 1103 msec</a:t>
            </a:r>
          </a:p>
        </p:txBody>
      </p:sp>
    </p:spTree>
    <p:extLst>
      <p:ext uri="{BB962C8B-B14F-4D97-AF65-F5344CB8AC3E}">
        <p14:creationId xmlns:p14="http://schemas.microsoft.com/office/powerpoint/2010/main" val="18641397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4872-A5AA-7EF3-C717-33099E420CC7}"/>
              </a:ext>
            </a:extLst>
          </p:cNvPr>
          <p:cNvSpPr>
            <a:spLocks noGrp="1"/>
          </p:cNvSpPr>
          <p:nvPr>
            <p:ph type="title"/>
          </p:nvPr>
        </p:nvSpPr>
        <p:spPr/>
        <p:txBody>
          <a:bodyPr/>
          <a:lstStyle/>
          <a:p>
            <a:r>
              <a:rPr lang="en-US" dirty="0"/>
              <a:t>Why is that? </a:t>
            </a:r>
            <a:br>
              <a:rPr lang="en-US" dirty="0"/>
            </a:br>
            <a:r>
              <a:rPr lang="en-US" dirty="0"/>
              <a:t>Visualizing </a:t>
            </a:r>
            <a:r>
              <a:rPr lang="en-US" dirty="0" err="1"/>
              <a:t>Promise.all</a:t>
            </a:r>
            <a:endParaRPr lang="en-US" dirty="0"/>
          </a:p>
        </p:txBody>
      </p:sp>
      <p:sp>
        <p:nvSpPr>
          <p:cNvPr id="3" name="Slide Number Placeholder 2">
            <a:extLst>
              <a:ext uri="{FF2B5EF4-FFF2-40B4-BE49-F238E27FC236}">
                <a16:creationId xmlns:a16="http://schemas.microsoft.com/office/drawing/2014/main" id="{1E27C171-D5EA-DE88-E683-2C6A1DB367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5C09B819-646C-1BF0-CDF8-9C3635361FB2}"/>
              </a:ext>
            </a:extLst>
          </p:cNvPr>
          <p:cNvGrpSpPr/>
          <p:nvPr/>
        </p:nvGrpSpPr>
        <p:grpSpPr>
          <a:xfrm>
            <a:off x="204422" y="4995633"/>
            <a:ext cx="7468846" cy="1418932"/>
            <a:chOff x="728956" y="4248728"/>
            <a:chExt cx="7468846" cy="1418932"/>
          </a:xfrm>
        </p:grpSpPr>
        <p:grpSp>
          <p:nvGrpSpPr>
            <p:cNvPr id="49" name="Group 48">
              <a:extLst>
                <a:ext uri="{FF2B5EF4-FFF2-40B4-BE49-F238E27FC236}">
                  <a16:creationId xmlns:a16="http://schemas.microsoft.com/office/drawing/2014/main" id="{0F03F2D4-9D9D-5A5B-2FB0-BA0B2E9644A6}"/>
                </a:ext>
              </a:extLst>
            </p:cNvPr>
            <p:cNvGrpSpPr/>
            <p:nvPr/>
          </p:nvGrpSpPr>
          <p:grpSpPr>
            <a:xfrm>
              <a:off x="3197836" y="5199032"/>
              <a:ext cx="4999966" cy="468628"/>
              <a:chOff x="1485900" y="2377440"/>
              <a:chExt cx="4999966" cy="468628"/>
            </a:xfrm>
          </p:grpSpPr>
          <p:sp>
            <p:nvSpPr>
              <p:cNvPr id="50" name="Rectangle 49">
                <a:extLst>
                  <a:ext uri="{FF2B5EF4-FFF2-40B4-BE49-F238E27FC236}">
                    <a16:creationId xmlns:a16="http://schemas.microsoft.com/office/drawing/2014/main" id="{CFC40432-958C-952B-6872-3370A26A793F}"/>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1" name="Rectangle 50">
                <a:extLst>
                  <a:ext uri="{FF2B5EF4-FFF2-40B4-BE49-F238E27FC236}">
                    <a16:creationId xmlns:a16="http://schemas.microsoft.com/office/drawing/2014/main" id="{2307C3DA-FED1-E2EA-9531-AEE61B0DD710}"/>
                  </a:ext>
                </a:extLst>
              </p:cNvPr>
              <p:cNvSpPr/>
              <p:nvPr/>
            </p:nvSpPr>
            <p:spPr>
              <a:xfrm>
                <a:off x="5251426"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2" name="Rectangle 51">
                <a:extLst>
                  <a:ext uri="{FF2B5EF4-FFF2-40B4-BE49-F238E27FC236}">
                    <a16:creationId xmlns:a16="http://schemas.microsoft.com/office/drawing/2014/main" id="{BC3D1DA1-8838-02F1-198E-80213880467B}"/>
                  </a:ext>
                </a:extLst>
              </p:cNvPr>
              <p:cNvSpPr/>
              <p:nvPr/>
            </p:nvSpPr>
            <p:spPr>
              <a:xfrm>
                <a:off x="2720340" y="2377440"/>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53" name="Group 52">
              <a:extLst>
                <a:ext uri="{FF2B5EF4-FFF2-40B4-BE49-F238E27FC236}">
                  <a16:creationId xmlns:a16="http://schemas.microsoft.com/office/drawing/2014/main" id="{B0F02838-D0F8-BD56-D733-FEDFE2B23448}"/>
                </a:ext>
              </a:extLst>
            </p:cNvPr>
            <p:cNvGrpSpPr/>
            <p:nvPr/>
          </p:nvGrpSpPr>
          <p:grpSpPr>
            <a:xfrm>
              <a:off x="1963396" y="4704310"/>
              <a:ext cx="4999966" cy="494722"/>
              <a:chOff x="1658596" y="4399510"/>
              <a:chExt cx="4999966" cy="494722"/>
            </a:xfrm>
          </p:grpSpPr>
          <p:sp>
            <p:nvSpPr>
              <p:cNvPr id="54" name="Rectangle 53">
                <a:extLst>
                  <a:ext uri="{FF2B5EF4-FFF2-40B4-BE49-F238E27FC236}">
                    <a16:creationId xmlns:a16="http://schemas.microsoft.com/office/drawing/2014/main" id="{08972302-CCB6-9709-0572-0B9CCE455266}"/>
                  </a:ext>
                </a:extLst>
              </p:cNvPr>
              <p:cNvSpPr/>
              <p:nvPr/>
            </p:nvSpPr>
            <p:spPr>
              <a:xfrm>
                <a:off x="1658596" y="442560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5" name="Rectangle 54">
                <a:extLst>
                  <a:ext uri="{FF2B5EF4-FFF2-40B4-BE49-F238E27FC236}">
                    <a16:creationId xmlns:a16="http://schemas.microsoft.com/office/drawing/2014/main" id="{FE22DEE2-3309-56DA-BA98-74B2D7C89158}"/>
                  </a:ext>
                </a:extLst>
              </p:cNvPr>
              <p:cNvSpPr/>
              <p:nvPr/>
            </p:nvSpPr>
            <p:spPr>
              <a:xfrm>
                <a:off x="5424122" y="439951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6" name="Rectangle 55">
                <a:extLst>
                  <a:ext uri="{FF2B5EF4-FFF2-40B4-BE49-F238E27FC236}">
                    <a16:creationId xmlns:a16="http://schemas.microsoft.com/office/drawing/2014/main" id="{16D55FBC-F6C0-31BD-82FE-3A4A3C3A33FA}"/>
                  </a:ext>
                </a:extLst>
              </p:cNvPr>
              <p:cNvSpPr/>
              <p:nvPr/>
            </p:nvSpPr>
            <p:spPr>
              <a:xfrm>
                <a:off x="2893036" y="4425604"/>
                <a:ext cx="25310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65" name="Group 64">
              <a:extLst>
                <a:ext uri="{FF2B5EF4-FFF2-40B4-BE49-F238E27FC236}">
                  <a16:creationId xmlns:a16="http://schemas.microsoft.com/office/drawing/2014/main" id="{A600B712-6C6F-51EA-917A-D5B4819DF697}"/>
                </a:ext>
              </a:extLst>
            </p:cNvPr>
            <p:cNvGrpSpPr/>
            <p:nvPr/>
          </p:nvGrpSpPr>
          <p:grpSpPr>
            <a:xfrm>
              <a:off x="728956" y="4248728"/>
              <a:ext cx="5044440" cy="481674"/>
              <a:chOff x="1485900" y="2364394"/>
              <a:chExt cx="5044440" cy="481674"/>
            </a:xfrm>
          </p:grpSpPr>
          <p:sp>
            <p:nvSpPr>
              <p:cNvPr id="66" name="Rectangle 65">
                <a:extLst>
                  <a:ext uri="{FF2B5EF4-FFF2-40B4-BE49-F238E27FC236}">
                    <a16:creationId xmlns:a16="http://schemas.microsoft.com/office/drawing/2014/main" id="{862DB715-0EBB-54B0-AFD9-9ECA6240CD8C}"/>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67" name="Rectangle 66">
                <a:extLst>
                  <a:ext uri="{FF2B5EF4-FFF2-40B4-BE49-F238E27FC236}">
                    <a16:creationId xmlns:a16="http://schemas.microsoft.com/office/drawing/2014/main" id="{D1E2B88A-0509-42E4-DF5D-AECD08D1DB35}"/>
                  </a:ext>
                </a:extLst>
              </p:cNvPr>
              <p:cNvSpPr/>
              <p:nvPr/>
            </p:nvSpPr>
            <p:spPr>
              <a:xfrm>
                <a:off x="5295900" y="236439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68" name="Rectangle 67">
                <a:extLst>
                  <a:ext uri="{FF2B5EF4-FFF2-40B4-BE49-F238E27FC236}">
                    <a16:creationId xmlns:a16="http://schemas.microsoft.com/office/drawing/2014/main" id="{6DB95BA2-2788-85B7-A0E1-A4F9F29D5EF4}"/>
                  </a:ext>
                </a:extLst>
              </p:cNvPr>
              <p:cNvSpPr/>
              <p:nvPr/>
            </p:nvSpPr>
            <p:spPr>
              <a:xfrm>
                <a:off x="2720340" y="2377440"/>
                <a:ext cx="257556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grpSp>
        <p:nvGrpSpPr>
          <p:cNvPr id="86" name="Group 85">
            <a:extLst>
              <a:ext uri="{FF2B5EF4-FFF2-40B4-BE49-F238E27FC236}">
                <a16:creationId xmlns:a16="http://schemas.microsoft.com/office/drawing/2014/main" id="{5176B963-A4DF-0123-9888-C475085E882C}"/>
              </a:ext>
            </a:extLst>
          </p:cNvPr>
          <p:cNvGrpSpPr/>
          <p:nvPr/>
        </p:nvGrpSpPr>
        <p:grpSpPr>
          <a:xfrm>
            <a:off x="204422" y="2825268"/>
            <a:ext cx="11603265" cy="429918"/>
            <a:chOff x="275566" y="2038843"/>
            <a:chExt cx="13845540" cy="475151"/>
          </a:xfrm>
        </p:grpSpPr>
        <p:grpSp>
          <p:nvGrpSpPr>
            <p:cNvPr id="70" name="Group 69">
              <a:extLst>
                <a:ext uri="{FF2B5EF4-FFF2-40B4-BE49-F238E27FC236}">
                  <a16:creationId xmlns:a16="http://schemas.microsoft.com/office/drawing/2014/main" id="{E0C733AD-12E5-5746-0B25-760C18C4E98F}"/>
                </a:ext>
              </a:extLst>
            </p:cNvPr>
            <p:cNvGrpSpPr/>
            <p:nvPr/>
          </p:nvGrpSpPr>
          <p:grpSpPr>
            <a:xfrm>
              <a:off x="275566" y="2038843"/>
              <a:ext cx="4610100" cy="468628"/>
              <a:chOff x="1485900" y="2377440"/>
              <a:chExt cx="4610100" cy="468628"/>
            </a:xfrm>
          </p:grpSpPr>
          <p:sp>
            <p:nvSpPr>
              <p:cNvPr id="71" name="Rectangle 70">
                <a:extLst>
                  <a:ext uri="{FF2B5EF4-FFF2-40B4-BE49-F238E27FC236}">
                    <a16:creationId xmlns:a16="http://schemas.microsoft.com/office/drawing/2014/main" id="{85B21E4C-FD23-F42D-3BAD-EF62DF4A932B}"/>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2" name="Rectangle 71">
                <a:extLst>
                  <a:ext uri="{FF2B5EF4-FFF2-40B4-BE49-F238E27FC236}">
                    <a16:creationId xmlns:a16="http://schemas.microsoft.com/office/drawing/2014/main" id="{BD9EEAB6-370C-9AD5-7988-28FA7420DCB8}"/>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3" name="Rectangle 72">
                <a:extLst>
                  <a:ext uri="{FF2B5EF4-FFF2-40B4-BE49-F238E27FC236}">
                    <a16:creationId xmlns:a16="http://schemas.microsoft.com/office/drawing/2014/main" id="{C65B9EA3-31C4-ADF8-50E0-A1A1094B5F0B}"/>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4" name="Group 73">
              <a:extLst>
                <a:ext uri="{FF2B5EF4-FFF2-40B4-BE49-F238E27FC236}">
                  <a16:creationId xmlns:a16="http://schemas.microsoft.com/office/drawing/2014/main" id="{180C92F6-CD87-BB94-A89C-06FD23E46891}"/>
                </a:ext>
              </a:extLst>
            </p:cNvPr>
            <p:cNvGrpSpPr/>
            <p:nvPr/>
          </p:nvGrpSpPr>
          <p:grpSpPr>
            <a:xfrm>
              <a:off x="4885666" y="2038843"/>
              <a:ext cx="4610100" cy="468628"/>
              <a:chOff x="1485900" y="2332079"/>
              <a:chExt cx="4610100" cy="468628"/>
            </a:xfrm>
          </p:grpSpPr>
          <p:sp>
            <p:nvSpPr>
              <p:cNvPr id="75" name="Rectangle 74">
                <a:extLst>
                  <a:ext uri="{FF2B5EF4-FFF2-40B4-BE49-F238E27FC236}">
                    <a16:creationId xmlns:a16="http://schemas.microsoft.com/office/drawing/2014/main" id="{983D0E3A-D112-0196-149D-C9315AEC3E70}"/>
                  </a:ext>
                </a:extLst>
              </p:cNvPr>
              <p:cNvSpPr/>
              <p:nvPr/>
            </p:nvSpPr>
            <p:spPr>
              <a:xfrm>
                <a:off x="148590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6" name="Rectangle 75">
                <a:extLst>
                  <a:ext uri="{FF2B5EF4-FFF2-40B4-BE49-F238E27FC236}">
                    <a16:creationId xmlns:a16="http://schemas.microsoft.com/office/drawing/2014/main" id="{6B2979F7-47F3-CFFE-95CB-75E0CEB0E6D7}"/>
                  </a:ext>
                </a:extLst>
              </p:cNvPr>
              <p:cNvSpPr/>
              <p:nvPr/>
            </p:nvSpPr>
            <p:spPr>
              <a:xfrm>
                <a:off x="486156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7" name="Rectangle 76">
                <a:extLst>
                  <a:ext uri="{FF2B5EF4-FFF2-40B4-BE49-F238E27FC236}">
                    <a16:creationId xmlns:a16="http://schemas.microsoft.com/office/drawing/2014/main" id="{D03FA558-2930-6B67-F8D3-BF32899EC7CC}"/>
                  </a:ext>
                </a:extLst>
              </p:cNvPr>
              <p:cNvSpPr/>
              <p:nvPr/>
            </p:nvSpPr>
            <p:spPr>
              <a:xfrm>
                <a:off x="2720340" y="2332079"/>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8" name="Group 77">
              <a:extLst>
                <a:ext uri="{FF2B5EF4-FFF2-40B4-BE49-F238E27FC236}">
                  <a16:creationId xmlns:a16="http://schemas.microsoft.com/office/drawing/2014/main" id="{76F58E3A-2CE8-8D4B-3265-99CE2E26F836}"/>
                </a:ext>
              </a:extLst>
            </p:cNvPr>
            <p:cNvGrpSpPr/>
            <p:nvPr/>
          </p:nvGrpSpPr>
          <p:grpSpPr>
            <a:xfrm>
              <a:off x="9511006" y="2045366"/>
              <a:ext cx="4610100" cy="468628"/>
              <a:chOff x="1485900" y="2377440"/>
              <a:chExt cx="4610100" cy="468628"/>
            </a:xfrm>
          </p:grpSpPr>
          <p:sp>
            <p:nvSpPr>
              <p:cNvPr id="79" name="Rectangle 78">
                <a:extLst>
                  <a:ext uri="{FF2B5EF4-FFF2-40B4-BE49-F238E27FC236}">
                    <a16:creationId xmlns:a16="http://schemas.microsoft.com/office/drawing/2014/main" id="{07931022-8389-65A1-CE37-D4C119DFD595}"/>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80" name="Rectangle 79">
                <a:extLst>
                  <a:ext uri="{FF2B5EF4-FFF2-40B4-BE49-F238E27FC236}">
                    <a16:creationId xmlns:a16="http://schemas.microsoft.com/office/drawing/2014/main" id="{771578F2-CE5B-DF8D-C1CC-D99DFFB94300}"/>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81" name="Rectangle 80">
                <a:extLst>
                  <a:ext uri="{FF2B5EF4-FFF2-40B4-BE49-F238E27FC236}">
                    <a16:creationId xmlns:a16="http://schemas.microsoft.com/office/drawing/2014/main" id="{B780C2A3-31AD-CA5B-7C22-CE977052038C}"/>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sp>
        <p:nvSpPr>
          <p:cNvPr id="83" name="TextBox 82">
            <a:extLst>
              <a:ext uri="{FF2B5EF4-FFF2-40B4-BE49-F238E27FC236}">
                <a16:creationId xmlns:a16="http://schemas.microsoft.com/office/drawing/2014/main" id="{289CE299-DF50-7F29-AADE-259F205F8158}"/>
              </a:ext>
            </a:extLst>
          </p:cNvPr>
          <p:cNvSpPr txBox="1"/>
          <p:nvPr/>
        </p:nvSpPr>
        <p:spPr>
          <a:xfrm>
            <a:off x="2354508" y="1645677"/>
            <a:ext cx="3020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Sequential (await)</a:t>
            </a:r>
          </a:p>
        </p:txBody>
      </p:sp>
      <p:sp>
        <p:nvSpPr>
          <p:cNvPr id="84" name="TextBox 83">
            <a:extLst>
              <a:ext uri="{FF2B5EF4-FFF2-40B4-BE49-F238E27FC236}">
                <a16:creationId xmlns:a16="http://schemas.microsoft.com/office/drawing/2014/main" id="{75DA8819-1E1F-21D0-D328-BA212D0F69E0}"/>
              </a:ext>
            </a:extLst>
          </p:cNvPr>
          <p:cNvSpPr txBox="1"/>
          <p:nvPr/>
        </p:nvSpPr>
        <p:spPr>
          <a:xfrm>
            <a:off x="2360810" y="3841707"/>
            <a:ext cx="3782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Concurrent (</a:t>
            </a:r>
            <a:r>
              <a:rPr lang="en-US" sz="2400" dirty="0" err="1">
                <a:solidFill>
                  <a:schemeClr val="tx1"/>
                </a:solidFill>
                <a:latin typeface="Verdana" panose="020B0604030504040204" pitchFamily="34" charset="0"/>
                <a:ea typeface="Verdana" panose="020B0604030504040204" pitchFamily="34" charset="0"/>
              </a:rPr>
              <a:t>Promise.all</a:t>
            </a:r>
            <a:r>
              <a:rPr lang="en-US" sz="2400" dirty="0">
                <a:solidFill>
                  <a:schemeClr val="tx1"/>
                </a:solidFill>
                <a:latin typeface="Verdana" panose="020B0604030504040204" pitchFamily="34" charset="0"/>
                <a:ea typeface="Verdana" panose="020B0604030504040204" pitchFamily="34" charset="0"/>
              </a:rPr>
              <a:t>)</a:t>
            </a:r>
          </a:p>
        </p:txBody>
      </p:sp>
      <p:sp>
        <p:nvSpPr>
          <p:cNvPr id="85" name="TextBox 84">
            <a:extLst>
              <a:ext uri="{FF2B5EF4-FFF2-40B4-BE49-F238E27FC236}">
                <a16:creationId xmlns:a16="http://schemas.microsoft.com/office/drawing/2014/main" id="{F53C8640-347D-C02C-2069-65D5C148A1A9}"/>
              </a:ext>
            </a:extLst>
          </p:cNvPr>
          <p:cNvSpPr txBox="1"/>
          <p:nvPr/>
        </p:nvSpPr>
        <p:spPr>
          <a:xfrm>
            <a:off x="5821608" y="149758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87" name="TextBox 86">
            <a:extLst>
              <a:ext uri="{FF2B5EF4-FFF2-40B4-BE49-F238E27FC236}">
                <a16:creationId xmlns:a16="http://schemas.microsoft.com/office/drawing/2014/main" id="{5B534789-66A7-D575-0C34-AFB9DCA26C31}"/>
              </a:ext>
            </a:extLst>
          </p:cNvPr>
          <p:cNvSpPr txBox="1"/>
          <p:nvPr/>
        </p:nvSpPr>
        <p:spPr>
          <a:xfrm>
            <a:off x="6563167" y="369361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
        <p:nvSpPr>
          <p:cNvPr id="88" name="TextBox 87">
            <a:extLst>
              <a:ext uri="{FF2B5EF4-FFF2-40B4-BE49-F238E27FC236}">
                <a16:creationId xmlns:a16="http://schemas.microsoft.com/office/drawing/2014/main" id="{7BCC99CE-DB71-E9BE-E8B0-BCDD5EE88A98}"/>
              </a:ext>
            </a:extLst>
          </p:cNvPr>
          <p:cNvSpPr txBox="1"/>
          <p:nvPr/>
        </p:nvSpPr>
        <p:spPr>
          <a:xfrm>
            <a:off x="10429848" y="1836861"/>
            <a:ext cx="1642882" cy="42401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237 msec</a:t>
            </a:r>
          </a:p>
        </p:txBody>
      </p:sp>
      <p:sp>
        <p:nvSpPr>
          <p:cNvPr id="89" name="Rectangle 88">
            <a:extLst>
              <a:ext uri="{FF2B5EF4-FFF2-40B4-BE49-F238E27FC236}">
                <a16:creationId xmlns:a16="http://schemas.microsoft.com/office/drawing/2014/main" id="{77861A10-ABD5-B4EF-DE2A-5996A6E0AF54}"/>
              </a:ext>
            </a:extLst>
          </p:cNvPr>
          <p:cNvSpPr/>
          <p:nvPr/>
        </p:nvSpPr>
        <p:spPr>
          <a:xfrm>
            <a:off x="10674302" y="3966210"/>
            <a:ext cx="1398428" cy="78635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sz="2800" dirty="0">
                <a:solidFill>
                  <a:schemeClr val="tx1"/>
                </a:solidFill>
              </a:rPr>
              <a:t>34 msec</a:t>
            </a:r>
          </a:p>
        </p:txBody>
      </p:sp>
    </p:spTree>
    <p:extLst>
      <p:ext uri="{BB962C8B-B14F-4D97-AF65-F5344CB8AC3E}">
        <p14:creationId xmlns:p14="http://schemas.microsoft.com/office/powerpoint/2010/main" val="131807352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57F9-4669-BC23-671C-8C691083F9C1}"/>
              </a:ext>
            </a:extLst>
          </p:cNvPr>
          <p:cNvSpPr>
            <a:spLocks noGrp="1"/>
          </p:cNvSpPr>
          <p:nvPr>
            <p:ph type="title"/>
          </p:nvPr>
        </p:nvSpPr>
        <p:spPr/>
        <p:txBody>
          <a:bodyPr/>
          <a:lstStyle/>
          <a:p>
            <a:r>
              <a:rPr lang="en-US" dirty="0"/>
              <a:t>Requests can also be chained (if they are serial)</a:t>
            </a:r>
          </a:p>
        </p:txBody>
      </p:sp>
      <p:sp>
        <p:nvSpPr>
          <p:cNvPr id="3" name="Slide Number Placeholder 2">
            <a:extLst>
              <a:ext uri="{FF2B5EF4-FFF2-40B4-BE49-F238E27FC236}">
                <a16:creationId xmlns:a16="http://schemas.microsoft.com/office/drawing/2014/main" id="{F8808706-6268-9CD3-2DA8-A73471FBB5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87993F6-2888-EBB7-4525-CD86F2703834}"/>
              </a:ext>
            </a:extLst>
          </p:cNvPr>
          <p:cNvSpPr txBox="1"/>
          <p:nvPr/>
        </p:nvSpPr>
        <p:spPr>
          <a:xfrm>
            <a:off x="96252" y="1472817"/>
            <a:ext cx="10719601" cy="367564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a:noAutofit/>
          </a:bodyPr>
          <a:lstStyle/>
          <a:p>
            <a:pPr algn="l">
              <a:buNone/>
            </a:pP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main() {</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'main started'</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request1 = </a:t>
            </a:r>
            <a:r>
              <a:rPr lang="en-US" sz="1800" b="0" dirty="0">
                <a:solidFill>
                  <a:srgbClr val="098658"/>
                </a:solidFill>
                <a:effectLst/>
                <a:latin typeface="Consolas" panose="020B0609020204030204" pitchFamily="49" charset="0"/>
              </a:rPr>
              <a:t>32</a:t>
            </a:r>
            <a:endParaRPr lang="en-US" sz="1800" b="0" dirty="0">
              <a:solidFill>
                <a:srgbClr val="000000"/>
              </a:solidFill>
              <a:effectLst/>
              <a:latin typeface="Consolas" panose="020B0609020204030204" pitchFamily="49" charset="0"/>
            </a:endParaRP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res1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(request1);</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request1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res2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(res1);</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res2</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res3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(res2);</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res2</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res3</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console.log([request1, res1, res2, res3]);</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'main 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D8EF7B45-A161-261B-F400-90B48A588379}"/>
              </a:ext>
            </a:extLst>
          </p:cNvPr>
          <p:cNvSpPr txBox="1"/>
          <p:nvPr/>
        </p:nvSpPr>
        <p:spPr>
          <a:xfrm>
            <a:off x="7350257" y="1594186"/>
            <a:ext cx="4745491" cy="4762164"/>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threeRequestsChained.ts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42</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42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(42)returned: 52</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52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(52)returned: 62</a:t>
            </a:r>
          </a:p>
          <a:p>
            <a:pPr algn="l"/>
            <a:r>
              <a:rPr lang="en-US" sz="2000" dirty="0">
                <a:solidFill>
                  <a:schemeClr val="tx1"/>
                </a:solidFill>
                <a:latin typeface="Verdana" panose="020B0604030504040204" pitchFamily="34" charset="0"/>
                <a:ea typeface="Verdana" panose="020B0604030504040204" pitchFamily="34" charset="0"/>
              </a:rPr>
              <a:t>[ 32, 42, 52, 62 ]</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3080.99 msec</a:t>
            </a:r>
          </a:p>
        </p:txBody>
      </p:sp>
      <p:sp>
        <p:nvSpPr>
          <p:cNvPr id="6" name="Rectangle: Rounded Corners 5">
            <a:extLst>
              <a:ext uri="{FF2B5EF4-FFF2-40B4-BE49-F238E27FC236}">
                <a16:creationId xmlns:a16="http://schemas.microsoft.com/office/drawing/2014/main" id="{E7327235-4F4D-134F-DFF0-8BB6AD19BE88}"/>
              </a:ext>
            </a:extLst>
          </p:cNvPr>
          <p:cNvSpPr/>
          <p:nvPr/>
        </p:nvSpPr>
        <p:spPr>
          <a:xfrm>
            <a:off x="915080" y="5391129"/>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threeRequestsChained.ts</a:t>
            </a:r>
            <a:endParaRPr lang="en-US" sz="2400" dirty="0">
              <a:solidFill>
                <a:schemeClr val="tx1"/>
              </a:solidFill>
            </a:endParaRPr>
          </a:p>
        </p:txBody>
      </p:sp>
    </p:spTree>
    <p:extLst>
      <p:ext uri="{BB962C8B-B14F-4D97-AF65-F5344CB8AC3E}">
        <p14:creationId xmlns:p14="http://schemas.microsoft.com/office/powerpoint/2010/main" val="26951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22D8-647D-CE4F-4440-4E7D817A3BD5}"/>
              </a:ext>
            </a:extLst>
          </p:cNvPr>
          <p:cNvSpPr>
            <a:spLocks noGrp="1"/>
          </p:cNvSpPr>
          <p:nvPr>
            <p:ph type="title"/>
          </p:nvPr>
        </p:nvSpPr>
        <p:spPr/>
        <p:txBody>
          <a:bodyPr/>
          <a:lstStyle/>
          <a:p>
            <a:r>
              <a:rPr lang="en-US" dirty="0"/>
              <a:t>Recover from errors with try/catch</a:t>
            </a:r>
          </a:p>
        </p:txBody>
      </p:sp>
      <p:sp>
        <p:nvSpPr>
          <p:cNvPr id="3" name="Slide Number Placeholder 2">
            <a:extLst>
              <a:ext uri="{FF2B5EF4-FFF2-40B4-BE49-F238E27FC236}">
                <a16:creationId xmlns:a16="http://schemas.microsoft.com/office/drawing/2014/main" id="{9EE7E889-2466-AAB6-88E1-F8947E31B6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306D213-2BE5-C1BC-8B14-F0F96C46938F}"/>
              </a:ext>
            </a:extLst>
          </p:cNvPr>
          <p:cNvSpPr txBox="1"/>
          <p:nvPr/>
        </p:nvSpPr>
        <p:spPr>
          <a:xfrm>
            <a:off x="838200" y="1502688"/>
            <a:ext cx="1051559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1800" b="0" dirty="0">
                <a:solidFill>
                  <a:srgbClr val="008000"/>
                </a:solidFill>
                <a:effectLst/>
                <a:latin typeface="Consolas" panose="020B0609020204030204" pitchFamily="49" charset="0"/>
              </a:rPr>
              <a:t>// a request that may fail</a:t>
            </a:r>
            <a:endParaRPr lang="en-US" sz="1800" b="0" dirty="0">
              <a:solidFill>
                <a:srgbClr val="000000"/>
              </a:solidFill>
              <a:effectLst/>
              <a:latin typeface="Consolas" panose="020B0609020204030204" pitchFamily="49" charset="0"/>
            </a:endParaRPr>
          </a:p>
          <a:p>
            <a:pPr algn="l">
              <a:buNone/>
            </a:pP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maybeFailingRequest</a:t>
            </a:r>
            <a:r>
              <a:rPr lang="en-US" sz="1800" b="0" dirty="0">
                <a:solidFill>
                  <a:srgbClr val="000000"/>
                </a:solidFill>
                <a:effectLst/>
                <a:latin typeface="Consolas" panose="020B0609020204030204" pitchFamily="49" charset="0"/>
              </a:rPr>
              <a:t>(req: number): Promise&lt;number&gt;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(req);</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(res &lt;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throw</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new</a:t>
            </a:r>
            <a:r>
              <a:rPr lang="en-US" sz="1800" b="0" dirty="0">
                <a:solidFill>
                  <a:srgbClr val="000000"/>
                </a:solidFill>
                <a:effectLst/>
                <a:latin typeface="Consolas" panose="020B0609020204030204" pitchFamily="49" charset="0"/>
              </a:rPr>
              <a:t> Error(</a:t>
            </a:r>
            <a:r>
              <a:rPr lang="en-US" sz="1800" b="0" dirty="0">
                <a:solidFill>
                  <a:srgbClr val="A31515"/>
                </a:solidFill>
                <a:effectLst/>
                <a:latin typeface="Consolas" panose="020B0609020204030204" pitchFamily="49" charset="0"/>
              </a:rPr>
              <a:t>`Request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req</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failed because response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&lt; 0`</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res;</a:t>
            </a:r>
          </a:p>
          <a:p>
            <a:pPr algn="l">
              <a:buNone/>
            </a:pP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a:t>
            </a:r>
          </a:p>
          <a:p>
            <a:pPr algn="l">
              <a:buNone/>
            </a:pPr>
            <a:endParaRPr lang="en-US" sz="18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C7108A02-3D83-0BE9-4385-6767443E92F9}"/>
              </a:ext>
            </a:extLst>
          </p:cNvPr>
          <p:cNvSpPr/>
          <p:nvPr/>
        </p:nvSpPr>
        <p:spPr>
          <a:xfrm>
            <a:off x="5392295" y="4203988"/>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tryCatchExample.ts</a:t>
            </a:r>
            <a:endParaRPr lang="en-US" sz="2400" dirty="0">
              <a:solidFill>
                <a:schemeClr val="tx1"/>
              </a:solidFill>
            </a:endParaRPr>
          </a:p>
        </p:txBody>
      </p:sp>
    </p:spTree>
    <p:extLst>
      <p:ext uri="{BB962C8B-B14F-4D97-AF65-F5344CB8AC3E}">
        <p14:creationId xmlns:p14="http://schemas.microsoft.com/office/powerpoint/2010/main" val="271111172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D786-B7DC-3321-491C-CA9ED91D7CD2}"/>
              </a:ext>
            </a:extLst>
          </p:cNvPr>
          <p:cNvSpPr>
            <a:spLocks noGrp="1"/>
          </p:cNvSpPr>
          <p:nvPr>
            <p:ph type="title"/>
          </p:nvPr>
        </p:nvSpPr>
        <p:spPr/>
        <p:txBody>
          <a:bodyPr/>
          <a:lstStyle/>
          <a:p>
            <a:r>
              <a:rPr lang="en-US" dirty="0"/>
              <a:t>try/catch, continued</a:t>
            </a:r>
          </a:p>
        </p:txBody>
      </p:sp>
      <p:sp>
        <p:nvSpPr>
          <p:cNvPr id="3" name="Slide Number Placeholder 2">
            <a:extLst>
              <a:ext uri="{FF2B5EF4-FFF2-40B4-BE49-F238E27FC236}">
                <a16:creationId xmlns:a16="http://schemas.microsoft.com/office/drawing/2014/main" id="{C3DB2FF2-D4C6-4A23-094E-2911EB3F95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463AA30-80EE-A64B-CB98-E6D0ABBA68FA}"/>
              </a:ext>
            </a:extLst>
          </p:cNvPr>
          <p:cNvSpPr txBox="1"/>
          <p:nvPr/>
        </p:nvSpPr>
        <p:spPr>
          <a:xfrm>
            <a:off x="437321" y="1336969"/>
            <a:ext cx="8852453" cy="470898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dirty="0">
                <a:solidFill>
                  <a:srgbClr val="0000FF"/>
                </a:solidFill>
                <a:latin typeface="Consolas" panose="020B0609020204030204" pitchFamily="49" charset="0"/>
              </a:rPr>
              <a:t>async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main() {</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'main started'</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req1 = -</a:t>
            </a:r>
            <a:r>
              <a:rPr lang="en-US" sz="2000" dirty="0">
                <a:solidFill>
                  <a:srgbClr val="098658"/>
                </a:solidFill>
                <a:latin typeface="Consolas" panose="020B0609020204030204" pitchFamily="49" charset="0"/>
              </a:rPr>
              <a:t>32</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let</a:t>
            </a:r>
            <a:r>
              <a:rPr lang="en-US" sz="2000" dirty="0">
                <a:solidFill>
                  <a:srgbClr val="000000"/>
                </a:solidFill>
                <a:latin typeface="Consolas" panose="020B0609020204030204" pitchFamily="49" charset="0"/>
              </a:rPr>
              <a:t> res: number;</a:t>
            </a: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try</a:t>
            </a:r>
            <a:r>
              <a:rPr lang="en-US" sz="2000" dirty="0">
                <a:solidFill>
                  <a:srgbClr val="000000"/>
                </a:solidFill>
                <a:latin typeface="Consolas" panose="020B0609020204030204" pitchFamily="49" charset="0"/>
              </a:rPr>
              <a:t> {</a:t>
            </a:r>
          </a:p>
          <a:p>
            <a:pPr algn="l"/>
            <a:r>
              <a:rPr lang="en-US" sz="2000" dirty="0">
                <a:solidFill>
                  <a:srgbClr val="000000"/>
                </a:solidFill>
                <a:latin typeface="Consolas" panose="020B0609020204030204" pitchFamily="49" charset="0"/>
              </a:rPr>
              <a:t>        res = </a:t>
            </a:r>
            <a:r>
              <a:rPr lang="en-US" sz="2000" dirty="0">
                <a:solidFill>
                  <a:srgbClr val="0000FF"/>
                </a:solidFill>
                <a:latin typeface="Consolas" panose="020B0609020204030204" pitchFamily="49" charset="0"/>
              </a:rPr>
              <a:t>await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maybeFailingRequest</a:t>
            </a:r>
            <a:r>
              <a:rPr lang="en-US" sz="2000" dirty="0">
                <a:solidFill>
                  <a:srgbClr val="000000"/>
                </a:solidFill>
                <a:latin typeface="Consolas" panose="020B0609020204030204" pitchFamily="49" charset="0"/>
              </a:rPr>
              <a:t>(req1);</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fakeRequest</a:t>
            </a:r>
            <a:r>
              <a:rPr lang="en-US" sz="2000" dirty="0">
                <a:solidFill>
                  <a:srgbClr val="A31515"/>
                </a:solidFill>
                <a:latin typeface="Consolas" panose="020B0609020204030204" pitchFamily="49" charset="0"/>
              </a:rPr>
              <a:t>(</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req1</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 returned: </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res</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catch</a:t>
            </a:r>
            <a:r>
              <a:rPr lang="en-US" sz="2000" dirty="0">
                <a:solidFill>
                  <a:srgbClr val="000000"/>
                </a:solidFill>
                <a:latin typeface="Consolas" panose="020B0609020204030204" pitchFamily="49" charset="0"/>
              </a:rPr>
              <a:t> (err) {</a:t>
            </a:r>
          </a:p>
          <a:p>
            <a:pPr algn="l"/>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console.error</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`Error occurred for request </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req1</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res =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    </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'main done with res ='</a:t>
            </a:r>
            <a:r>
              <a:rPr lang="en-US" sz="2000" dirty="0">
                <a:solidFill>
                  <a:srgbClr val="000000"/>
                </a:solidFill>
                <a:latin typeface="Consolas" panose="020B0609020204030204" pitchFamily="49" charset="0"/>
              </a:rPr>
              <a:t>, res);</a:t>
            </a:r>
          </a:p>
          <a:p>
            <a:pPr algn="l"/>
            <a:r>
              <a:rPr lang="en-US" sz="2000" dirty="0">
                <a:solidFill>
                  <a:srgbClr val="000000"/>
                </a:solidFill>
                <a:latin typeface="Consolas" panose="020B0609020204030204" pitchFamily="49" charset="0"/>
              </a:rPr>
              <a:t>}</a:t>
            </a:r>
          </a:p>
          <a:p>
            <a:pPr algn="l"/>
            <a:br>
              <a:rPr lang="en-US" sz="2000" dirty="0">
                <a:solidFill>
                  <a:srgbClr val="000000"/>
                </a:solidFill>
                <a:latin typeface="Consolas" panose="020B0609020204030204" pitchFamily="49" charset="0"/>
              </a:rPr>
            </a:br>
            <a:r>
              <a:rPr lang="en-US" sz="2000" dirty="0" err="1">
                <a:solidFill>
                  <a:srgbClr val="000000"/>
                </a:solidFill>
                <a:latin typeface="Consolas" panose="020B0609020204030204" pitchFamily="49" charset="0"/>
              </a:rPr>
              <a:t>timeIt</a:t>
            </a:r>
            <a:r>
              <a:rPr lang="en-US" sz="2000" dirty="0">
                <a:solidFill>
                  <a:srgbClr val="000000"/>
                </a:solidFill>
                <a:latin typeface="Consolas" panose="020B0609020204030204" pitchFamily="49" charset="0"/>
              </a:rPr>
              <a:t>(main);</a:t>
            </a:r>
          </a:p>
        </p:txBody>
      </p:sp>
      <p:sp>
        <p:nvSpPr>
          <p:cNvPr id="6" name="TextBox 5">
            <a:extLst>
              <a:ext uri="{FF2B5EF4-FFF2-40B4-BE49-F238E27FC236}">
                <a16:creationId xmlns:a16="http://schemas.microsoft.com/office/drawing/2014/main" id="{78A3314E-5172-5F8E-8896-D7ADF7D3024D}"/>
              </a:ext>
            </a:extLst>
          </p:cNvPr>
          <p:cNvSpPr txBox="1"/>
          <p:nvPr/>
        </p:nvSpPr>
        <p:spPr>
          <a:xfrm>
            <a:off x="5961358" y="4105898"/>
            <a:ext cx="4773698" cy="2250452"/>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tryCatchExample.ts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a:solidFill>
                  <a:schemeClr val="tx1"/>
                </a:solidFill>
                <a:latin typeface="Verdana" panose="020B0604030504040204" pitchFamily="34" charset="0"/>
                <a:ea typeface="Verdana" panose="020B0604030504040204" pitchFamily="34" charset="0"/>
              </a:rPr>
              <a:t>Error occurred for request -32</a:t>
            </a:r>
          </a:p>
          <a:p>
            <a:pPr algn="l"/>
            <a:r>
              <a:rPr lang="en-US" sz="2000" dirty="0">
                <a:solidFill>
                  <a:schemeClr val="tx1"/>
                </a:solidFill>
                <a:latin typeface="Verdana" panose="020B0604030504040204" pitchFamily="34" charset="0"/>
                <a:ea typeface="Verdana" panose="020B0604030504040204" pitchFamily="34" charset="0"/>
              </a:rPr>
              <a:t>main done with res = 0        </a:t>
            </a:r>
          </a:p>
          <a:p>
            <a:pPr algn="l"/>
            <a:r>
              <a:rPr lang="en-US" sz="2000" dirty="0">
                <a:solidFill>
                  <a:schemeClr val="tx1"/>
                </a:solidFill>
                <a:latin typeface="Verdana" panose="020B0604030504040204" pitchFamily="34" charset="0"/>
                <a:ea typeface="Verdana" panose="020B0604030504040204" pitchFamily="34" charset="0"/>
              </a:rPr>
              <a:t>1007.52 msec</a:t>
            </a:r>
          </a:p>
        </p:txBody>
      </p:sp>
    </p:spTree>
    <p:extLst>
      <p:ext uri="{BB962C8B-B14F-4D97-AF65-F5344CB8AC3E}">
        <p14:creationId xmlns:p14="http://schemas.microsoft.com/office/powerpoint/2010/main" val="204502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4778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00"/>
                </a:solidFill>
                <a:effectLst/>
                <a:latin typeface="Consolas" panose="020B0609020204030204" pitchFamily="49" charset="0"/>
              </a:rPr>
              <a:t>test(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 should return its argument + 10'</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expect.assertions</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expect(</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33</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resolves.toEqual</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43</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lgn="l">
              <a:buNone/>
            </a:pPr>
            <a:endParaRPr lang="en-US" sz="2000" b="0" dirty="0">
              <a:solidFill>
                <a:srgbClr val="000000"/>
              </a:solidFill>
              <a:effectLst/>
              <a:latin typeface="Consolas" panose="020B0609020204030204" pitchFamily="49" charset="0"/>
            </a:endParaRPr>
          </a:p>
          <a:p>
            <a:pPr algn="l">
              <a:buNone/>
            </a:pPr>
            <a:r>
              <a:rPr lang="en-US" sz="2000" b="0" dirty="0">
                <a:solidFill>
                  <a:srgbClr val="008000"/>
                </a:solidFill>
                <a:effectLst/>
                <a:latin typeface="Consolas" panose="020B0609020204030204" pitchFamily="49" charset="0"/>
              </a:rPr>
              <a:t>// this will succeed, because it does not await the promise</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test(</a:t>
            </a:r>
            <a:r>
              <a:rPr lang="en-US" sz="2000" b="0" dirty="0">
                <a:solidFill>
                  <a:srgbClr val="A31515"/>
                </a:solidFill>
                <a:effectLst/>
                <a:latin typeface="Consolas" panose="020B0609020204030204" pitchFamily="49" charset="0"/>
              </a:rPr>
              <a:t>'bogus test'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expect.assertions</a:t>
            </a:r>
            <a:r>
              <a:rPr lang="en-US" sz="2000" b="0" dirty="0">
                <a:solidFill>
                  <a:srgbClr val="008000"/>
                </a:solidFill>
                <a:effectLst/>
                <a:latin typeface="Consolas" panose="020B0609020204030204" pitchFamily="49" charset="0"/>
              </a:rPr>
              <a:t>(1)</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expect(</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33</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resolves.toEqual</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99</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buNone/>
            </a:pPr>
            <a:endParaRPr lang="en-US" sz="20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104756416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14E23-6B1E-6DA9-43DE-D4AB6B804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A7287F-F13F-EB1E-780C-93A76182EF32}"/>
              </a:ext>
            </a:extLst>
          </p:cNvPr>
          <p:cNvSpPr>
            <a:spLocks noGrp="1"/>
          </p:cNvSpPr>
          <p:nvPr>
            <p:ph type="title"/>
          </p:nvPr>
        </p:nvSpPr>
        <p:spPr/>
        <p:txBody>
          <a:bodyPr/>
          <a:lstStyle/>
          <a:p>
            <a:r>
              <a:rPr lang="en-US" dirty="0" err="1"/>
              <a:t>AntiPattern</a:t>
            </a:r>
            <a:r>
              <a:rPr lang="en-US" dirty="0"/>
              <a:t> 1: </a:t>
            </a:r>
            <a:r>
              <a:rPr lang="en-US" dirty="0" err="1"/>
              <a:t>un</a:t>
            </a:r>
            <a:r>
              <a:rPr lang="en-US" b="1" dirty="0" err="1"/>
              <a:t>await</a:t>
            </a:r>
            <a:r>
              <a:rPr lang="en-US" dirty="0" err="1"/>
              <a:t>ed</a:t>
            </a:r>
            <a:r>
              <a:rPr lang="en-US" dirty="0"/>
              <a:t> promise</a:t>
            </a:r>
          </a:p>
        </p:txBody>
      </p:sp>
      <p:sp>
        <p:nvSpPr>
          <p:cNvPr id="3" name="Slide Number Placeholder 2">
            <a:extLst>
              <a:ext uri="{FF2B5EF4-FFF2-40B4-BE49-F238E27FC236}">
                <a16:creationId xmlns:a16="http://schemas.microsoft.com/office/drawing/2014/main" id="{4F4B96EB-0B11-E398-A048-10591D4A8A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A3B20F1-3798-4B90-66E0-29F929CC20B9}"/>
              </a:ext>
            </a:extLst>
          </p:cNvPr>
          <p:cNvSpPr txBox="1"/>
          <p:nvPr/>
        </p:nvSpPr>
        <p:spPr>
          <a:xfrm>
            <a:off x="838200" y="1713651"/>
            <a:ext cx="9921240" cy="600164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fakeRequest</a:t>
            </a:r>
            <a:r>
              <a:rPr lang="en-US" sz="2000" b="0" dirty="0">
                <a:solidFill>
                  <a:srgbClr val="008000"/>
                </a:solidFill>
                <a:effectLst/>
                <a:latin typeface="Consolas" panose="020B0609020204030204" pitchFamily="49" charset="0"/>
              </a:rPr>
              <a:t>(n) is an async that waits for 1 second and then </a:t>
            </a:r>
          </a:p>
          <a:p>
            <a:pPr algn="l"/>
            <a:r>
              <a:rPr lang="en-US" sz="2000" b="0" dirty="0">
                <a:solidFill>
                  <a:srgbClr val="008000"/>
                </a:solidFill>
                <a:effectLst/>
                <a:latin typeface="Consolas" panose="020B0609020204030204" pitchFamily="49" charset="0"/>
              </a:rPr>
              <a:t>// resolves with the number n+10</a:t>
            </a:r>
            <a:endParaRPr lang="en-US" sz="2000" b="0" dirty="0">
              <a:solidFill>
                <a:srgbClr val="000000"/>
              </a:solidFill>
              <a:effectLst/>
              <a:latin typeface="Consolas" panose="020B0609020204030204" pitchFamily="49" charset="0"/>
            </a:endParaRPr>
          </a:p>
          <a:p>
            <a:pPr algn="l"/>
            <a:r>
              <a:rPr lang="en-US" sz="2000" dirty="0">
                <a:solidFill>
                  <a:srgbClr val="0000FF"/>
                </a:solidFill>
                <a:latin typeface="Consolas" panose="020B0609020204030204" pitchFamily="49" charset="0"/>
              </a:rPr>
              <a:t>import </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timeIt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request = </a:t>
            </a:r>
            <a:r>
              <a:rPr lang="en-US" sz="2000" b="0" dirty="0">
                <a:solidFill>
                  <a:srgbClr val="098658"/>
                </a:solidFill>
                <a:effectLst/>
                <a:latin typeface="Consolas" panose="020B0609020204030204" pitchFamily="49" charset="0"/>
              </a:rPr>
              <a:t>32</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(request);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request</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br>
              <a:rPr lang="en-US" sz="3200" b="0" dirty="0">
                <a:solidFill>
                  <a:srgbClr val="000000"/>
                </a:solidFill>
                <a:effectLst/>
                <a:latin typeface="Consolas" panose="020B0609020204030204" pitchFamily="49" charset="0"/>
              </a:rPr>
            </a:br>
            <a:br>
              <a:rPr lang="en-US" sz="32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6A6B5414-BFCC-277C-2680-A68D9807DB6C}"/>
              </a:ext>
            </a:extLst>
          </p:cNvPr>
          <p:cNvSpPr/>
          <p:nvPr/>
        </p:nvSpPr>
        <p:spPr>
          <a:xfrm>
            <a:off x="5102070" y="136525"/>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oneRequestNoAwait.ts</a:t>
            </a:r>
            <a:endParaRPr lang="en-US" sz="2400" dirty="0">
              <a:solidFill>
                <a:schemeClr val="tx1"/>
              </a:solidFill>
            </a:endParaRPr>
          </a:p>
        </p:txBody>
      </p:sp>
      <p:sp>
        <p:nvSpPr>
          <p:cNvPr id="4" name="TextBox 3">
            <a:extLst>
              <a:ext uri="{FF2B5EF4-FFF2-40B4-BE49-F238E27FC236}">
                <a16:creationId xmlns:a16="http://schemas.microsoft.com/office/drawing/2014/main" id="{66E8FBED-B605-FC27-1D00-D9868FABB613}"/>
              </a:ext>
            </a:extLst>
          </p:cNvPr>
          <p:cNvSpPr txBox="1"/>
          <p:nvPr/>
        </p:nvSpPr>
        <p:spPr>
          <a:xfrm>
            <a:off x="6096000" y="3920951"/>
            <a:ext cx="5899485" cy="2638592"/>
          </a:xfrm>
          <a:prstGeom prst="rect">
            <a:avLst/>
          </a:prstGeom>
          <a:solidFill>
            <a:schemeClr val="bg1">
              <a:alpha val="9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oneRequestNoAwait.ts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[object Promise]</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2.64 msec</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p:txBody>
      </p:sp>
    </p:spTree>
    <p:extLst>
      <p:ext uri="{BB962C8B-B14F-4D97-AF65-F5344CB8AC3E}">
        <p14:creationId xmlns:p14="http://schemas.microsoft.com/office/powerpoint/2010/main" val="3282985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6B3A9-1CA3-D434-E3DD-4F382E289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7D8002-1C99-EC9F-DA70-F0E3169E1549}"/>
              </a:ext>
            </a:extLst>
          </p:cNvPr>
          <p:cNvSpPr>
            <a:spLocks noGrp="1"/>
          </p:cNvSpPr>
          <p:nvPr>
            <p:ph type="title"/>
          </p:nvPr>
        </p:nvSpPr>
        <p:spPr/>
        <p:txBody>
          <a:bodyPr/>
          <a:lstStyle/>
          <a:p>
            <a:r>
              <a:rPr lang="en-US" dirty="0"/>
              <a:t>What just happened?</a:t>
            </a:r>
          </a:p>
        </p:txBody>
      </p:sp>
      <p:sp>
        <p:nvSpPr>
          <p:cNvPr id="3" name="Slide Number Placeholder 2">
            <a:extLst>
              <a:ext uri="{FF2B5EF4-FFF2-40B4-BE49-F238E27FC236}">
                <a16:creationId xmlns:a16="http://schemas.microsoft.com/office/drawing/2014/main" id="{BC30DBE3-1B9B-4F46-5CEB-C4AA88A8E6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B1F02AF-8DE3-DFC5-F033-2E405B803472}"/>
              </a:ext>
            </a:extLst>
          </p:cNvPr>
          <p:cNvSpPr txBox="1"/>
          <p:nvPr/>
        </p:nvSpPr>
        <p:spPr>
          <a:xfrm>
            <a:off x="6990347" y="105223"/>
            <a:ext cx="4363453" cy="1584363"/>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fontScale="62500" lnSpcReduction="20000"/>
          </a:bodyPr>
          <a:lstStyle/>
          <a:p>
            <a:pPr algn="l">
              <a:lnSpc>
                <a:spcPct val="120000"/>
              </a:lnSpc>
            </a:pPr>
            <a:r>
              <a:rPr lang="en-US" sz="2000" dirty="0">
                <a:solidFill>
                  <a:srgbClr val="7030A0"/>
                </a:solidFill>
                <a:latin typeface="Verdana" panose="020B0604030504040204" pitchFamily="34" charset="0"/>
                <a:ea typeface="Verdana" panose="020B0604030504040204" pitchFamily="34" charset="0"/>
              </a:rPr>
              <a:t>$ </a:t>
            </a:r>
            <a:r>
              <a:rPr lang="en-US" sz="2000" dirty="0" err="1">
                <a:solidFill>
                  <a:srgbClr val="7030A0"/>
                </a:solidFill>
                <a:latin typeface="Verdana" panose="020B0604030504040204" pitchFamily="34" charset="0"/>
                <a:ea typeface="Verdana" panose="020B0604030504040204" pitchFamily="34" charset="0"/>
              </a:rPr>
              <a:t>npx</a:t>
            </a:r>
            <a:r>
              <a:rPr lang="en-US" sz="2000" dirty="0">
                <a:solidFill>
                  <a:srgbClr val="7030A0"/>
                </a:solidFill>
                <a:latin typeface="Verdana" panose="020B0604030504040204" pitchFamily="34" charset="0"/>
                <a:ea typeface="Verdana" panose="020B0604030504040204" pitchFamily="34" charset="0"/>
              </a:rPr>
              <a:t> </a:t>
            </a:r>
            <a:r>
              <a:rPr lang="en-US" sz="2000" dirty="0" err="1">
                <a:solidFill>
                  <a:srgbClr val="7030A0"/>
                </a:solidFill>
                <a:latin typeface="Verdana" panose="020B0604030504040204" pitchFamily="34" charset="0"/>
                <a:ea typeface="Verdana" panose="020B0604030504040204" pitchFamily="34" charset="0"/>
              </a:rPr>
              <a:t>ts</a:t>
            </a:r>
            <a:r>
              <a:rPr lang="en-US" sz="2000" dirty="0">
                <a:solidFill>
                  <a:srgbClr val="7030A0"/>
                </a:solidFill>
                <a:latin typeface="Verdana" panose="020B0604030504040204" pitchFamily="34" charset="0"/>
                <a:ea typeface="Verdana" panose="020B0604030504040204" pitchFamily="34" charset="0"/>
              </a:rPr>
              <a:t>-node </a:t>
            </a:r>
            <a:r>
              <a:rPr lang="en-US" sz="2000" dirty="0" err="1">
                <a:solidFill>
                  <a:srgbClr val="7030A0"/>
                </a:solidFill>
                <a:latin typeface="Verdana" panose="020B0604030504040204" pitchFamily="34" charset="0"/>
                <a:ea typeface="Verdana" panose="020B0604030504040204" pitchFamily="34" charset="0"/>
              </a:rPr>
              <a:t>oneRequestNoAwait.ts</a:t>
            </a:r>
            <a:r>
              <a:rPr lang="en-US" sz="2000" dirty="0">
                <a:solidFill>
                  <a:srgbClr val="7030A0"/>
                </a:solidFill>
                <a:latin typeface="Verdana" panose="020B0604030504040204" pitchFamily="34" charset="0"/>
                <a:ea typeface="Verdana" panose="020B0604030504040204" pitchFamily="34" charset="0"/>
              </a:rPr>
              <a:t> </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main started</a:t>
            </a:r>
          </a:p>
          <a:p>
            <a:pPr algn="l">
              <a:lnSpc>
                <a:spcPct val="120000"/>
              </a:lnSpc>
            </a:pPr>
            <a:r>
              <a:rPr lang="en-US" sz="2000" dirty="0" err="1">
                <a:solidFill>
                  <a:srgbClr val="7030A0"/>
                </a:solidFill>
                <a:latin typeface="Verdana" panose="020B0604030504040204" pitchFamily="34" charset="0"/>
                <a:ea typeface="Verdana" panose="020B0604030504040204" pitchFamily="34" charset="0"/>
              </a:rPr>
              <a:t>fakeRequest</a:t>
            </a:r>
            <a:r>
              <a:rPr lang="en-US" sz="2000" dirty="0">
                <a:solidFill>
                  <a:srgbClr val="7030A0"/>
                </a:solidFill>
                <a:latin typeface="Verdana" panose="020B0604030504040204" pitchFamily="34" charset="0"/>
                <a:ea typeface="Verdana" panose="020B0604030504040204" pitchFamily="34" charset="0"/>
              </a:rPr>
              <a:t>(32) returned: [object Promise]</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main done</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2.64 msec</a:t>
            </a:r>
          </a:p>
          <a:p>
            <a:pPr algn="l">
              <a:lnSpc>
                <a:spcPct val="120000"/>
              </a:lnSpc>
            </a:pPr>
            <a:r>
              <a:rPr lang="en-US" sz="2000" dirty="0" err="1">
                <a:solidFill>
                  <a:srgbClr val="7030A0"/>
                </a:solidFill>
                <a:latin typeface="Verdana" panose="020B0604030504040204" pitchFamily="34" charset="0"/>
                <a:ea typeface="Verdana" panose="020B0604030504040204" pitchFamily="34" charset="0"/>
              </a:rPr>
              <a:t>fakeRequest</a:t>
            </a:r>
            <a:r>
              <a:rPr lang="en-US" sz="2000" dirty="0">
                <a:solidFill>
                  <a:srgbClr val="7030A0"/>
                </a:solidFill>
                <a:latin typeface="Verdana" panose="020B0604030504040204" pitchFamily="34" charset="0"/>
                <a:ea typeface="Verdana" panose="020B0604030504040204" pitchFamily="34" charset="0"/>
              </a:rPr>
              <a:t> received request: 32</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time passes....</a:t>
            </a:r>
          </a:p>
        </p:txBody>
      </p:sp>
      <p:sp>
        <p:nvSpPr>
          <p:cNvPr id="5" name="TextBox 4">
            <a:extLst>
              <a:ext uri="{FF2B5EF4-FFF2-40B4-BE49-F238E27FC236}">
                <a16:creationId xmlns:a16="http://schemas.microsoft.com/office/drawing/2014/main" id="{C1E0BC84-B015-CBC7-53DD-85AF8C21B367}"/>
              </a:ext>
            </a:extLst>
          </p:cNvPr>
          <p:cNvSpPr txBox="1"/>
          <p:nvPr/>
        </p:nvSpPr>
        <p:spPr>
          <a:xfrm>
            <a:off x="657726" y="1556867"/>
            <a:ext cx="8414085" cy="4214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main() called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a:t>
            </a:r>
          </a:p>
          <a:p>
            <a:pPr marL="457200" indent="-457200" algn="l">
              <a:buFont typeface="+mj-lt"/>
              <a:buAutoNum type="arabicPeriod"/>
            </a:pP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created a unit of work (a Promise), and told the runtime to run it sometime or other. </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Normally, we wouldn't see the actual value returned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because we'd just wait for the unit of work to run before proceeding.</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But here, we didn't wait-- we just took the value returned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the Promise-- and printed it.  </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We finished our current unit of work, printing "main done", which informed the runtime that we were done.</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The runtime then looked around for another unit of work to do.  In this case, it found the unit of work created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and ran it, printing the last two lines</a:t>
            </a:r>
          </a:p>
        </p:txBody>
      </p:sp>
    </p:spTree>
    <p:extLst>
      <p:ext uri="{BB962C8B-B14F-4D97-AF65-F5344CB8AC3E}">
        <p14:creationId xmlns:p14="http://schemas.microsoft.com/office/powerpoint/2010/main" val="215744987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A55D-2528-DCB5-09F8-7CC2682A46CF}"/>
              </a:ext>
            </a:extLst>
          </p:cNvPr>
          <p:cNvSpPr>
            <a:spLocks noGrp="1"/>
          </p:cNvSpPr>
          <p:nvPr>
            <p:ph type="title"/>
          </p:nvPr>
        </p:nvSpPr>
        <p:spPr/>
        <p:txBody>
          <a:bodyPr/>
          <a:lstStyle/>
          <a:p>
            <a:r>
              <a:rPr lang="en-US" dirty="0"/>
              <a:t>Wow! That was complicated!</a:t>
            </a:r>
          </a:p>
        </p:txBody>
      </p:sp>
      <p:sp>
        <p:nvSpPr>
          <p:cNvPr id="6" name="Content Placeholder 5">
            <a:extLst>
              <a:ext uri="{FF2B5EF4-FFF2-40B4-BE49-F238E27FC236}">
                <a16:creationId xmlns:a16="http://schemas.microsoft.com/office/drawing/2014/main" id="{6EEDDBC3-3476-1D23-E440-67C32968B092}"/>
              </a:ext>
            </a:extLst>
          </p:cNvPr>
          <p:cNvSpPr>
            <a:spLocks noGrp="1"/>
          </p:cNvSpPr>
          <p:nvPr>
            <p:ph idx="1"/>
          </p:nvPr>
        </p:nvSpPr>
        <p:spPr/>
        <p:txBody>
          <a:bodyPr/>
          <a:lstStyle/>
          <a:p>
            <a:pPr>
              <a:lnSpc>
                <a:spcPct val="100000"/>
              </a:lnSpc>
            </a:pPr>
            <a:r>
              <a:rPr lang="en-US" dirty="0"/>
              <a:t>We try to make our code easy to understand.</a:t>
            </a:r>
          </a:p>
          <a:p>
            <a:pPr>
              <a:lnSpc>
                <a:spcPct val="100000"/>
              </a:lnSpc>
            </a:pPr>
            <a:r>
              <a:rPr lang="en-US" dirty="0"/>
              <a:t>That's why it's an </a:t>
            </a:r>
            <a:r>
              <a:rPr lang="en-US" dirty="0">
                <a:solidFill>
                  <a:srgbClr val="FF0000"/>
                </a:solidFill>
              </a:rPr>
              <a:t>anti</a:t>
            </a:r>
            <a:r>
              <a:rPr lang="en-US" dirty="0"/>
              <a:t>pattern.</a:t>
            </a:r>
          </a:p>
          <a:p>
            <a:pPr>
              <a:lnSpc>
                <a:spcPct val="100000"/>
              </a:lnSpc>
            </a:pPr>
            <a:r>
              <a:rPr lang="en-US" dirty="0"/>
              <a:t>Luckily, in real code we don't need to do this very often</a:t>
            </a:r>
          </a:p>
          <a:p>
            <a:endParaRPr lang="en-US" dirty="0"/>
          </a:p>
        </p:txBody>
      </p:sp>
      <p:sp>
        <p:nvSpPr>
          <p:cNvPr id="3" name="Slide Number Placeholder 2">
            <a:extLst>
              <a:ext uri="{FF2B5EF4-FFF2-40B4-BE49-F238E27FC236}">
                <a16:creationId xmlns:a16="http://schemas.microsoft.com/office/drawing/2014/main" id="{1791E4EA-E058-8ADA-00B7-04A93F5326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FF1AD36-E6AA-5734-DC40-263724AC25F6}"/>
              </a:ext>
            </a:extLst>
          </p:cNvPr>
          <p:cNvSpPr txBox="1"/>
          <p:nvPr/>
        </p:nvSpPr>
        <p:spPr>
          <a:xfrm>
            <a:off x="1603207" y="2243753"/>
            <a:ext cx="6093994"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is complicated (which is why it's an antipattern).  Here's what happened:</a:t>
            </a:r>
          </a:p>
        </p:txBody>
      </p:sp>
    </p:spTree>
    <p:extLst>
      <p:ext uri="{BB962C8B-B14F-4D97-AF65-F5344CB8AC3E}">
        <p14:creationId xmlns:p14="http://schemas.microsoft.com/office/powerpoint/2010/main" val="90837508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3C71-F774-1710-A3D1-D12E7FEC9D88}"/>
              </a:ext>
            </a:extLst>
          </p:cNvPr>
          <p:cNvSpPr>
            <a:spLocks noGrp="1"/>
          </p:cNvSpPr>
          <p:nvPr>
            <p:ph type="title"/>
          </p:nvPr>
        </p:nvSpPr>
        <p:spPr/>
        <p:txBody>
          <a:bodyPr/>
          <a:lstStyle/>
          <a:p>
            <a:r>
              <a:rPr lang="en-US" dirty="0" err="1"/>
              <a:t>AntiPattern</a:t>
            </a:r>
            <a:r>
              <a:rPr lang="en-US" dirty="0"/>
              <a:t> 2: Side-effect before </a:t>
            </a:r>
            <a:r>
              <a:rPr lang="en-US" b="1" dirty="0"/>
              <a:t>await</a:t>
            </a:r>
          </a:p>
        </p:txBody>
      </p:sp>
      <p:sp>
        <p:nvSpPr>
          <p:cNvPr id="4" name="Slide Number Placeholder 3">
            <a:extLst>
              <a:ext uri="{FF2B5EF4-FFF2-40B4-BE49-F238E27FC236}">
                <a16:creationId xmlns:a16="http://schemas.microsoft.com/office/drawing/2014/main" id="{A9E8AE3D-F9F1-A80A-92FB-EF7AA9EA53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5DB45DA-C721-39D6-8D2B-F673BB783A5B}"/>
              </a:ext>
            </a:extLst>
          </p:cNvPr>
          <p:cNvSpPr/>
          <p:nvPr/>
        </p:nvSpPr>
        <p:spPr>
          <a:xfrm>
            <a:off x="1290145" y="2912564"/>
            <a:ext cx="7223234" cy="480302"/>
          </a:xfrm>
          <a:prstGeom prst="rect">
            <a:avLst/>
          </a:prstGeom>
          <a:solidFill>
            <a:schemeClr val="accent1">
              <a:lumMod val="40000"/>
              <a:lumOff val="60000"/>
              <a:alpha val="8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TextBox 10">
            <a:extLst>
              <a:ext uri="{FF2B5EF4-FFF2-40B4-BE49-F238E27FC236}">
                <a16:creationId xmlns:a16="http://schemas.microsoft.com/office/drawing/2014/main" id="{04A70C4F-62DF-3B99-2AD2-351E24CA15D7}"/>
              </a:ext>
            </a:extLst>
          </p:cNvPr>
          <p:cNvSpPr txBox="1"/>
          <p:nvPr/>
        </p:nvSpPr>
        <p:spPr>
          <a:xfrm>
            <a:off x="764627" y="1955052"/>
            <a:ext cx="703142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f()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'f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g();</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'f done'</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g()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'g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(32)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p:txBody>
      </p:sp>
      <p:sp>
        <p:nvSpPr>
          <p:cNvPr id="12" name="Rectangle 11">
            <a:extLst>
              <a:ext uri="{FF2B5EF4-FFF2-40B4-BE49-F238E27FC236}">
                <a16:creationId xmlns:a16="http://schemas.microsoft.com/office/drawing/2014/main" id="{5A643412-0F84-C000-DE6A-D0FF1D40B3B6}"/>
              </a:ext>
            </a:extLst>
          </p:cNvPr>
          <p:cNvSpPr/>
          <p:nvPr/>
        </p:nvSpPr>
        <p:spPr>
          <a:xfrm>
            <a:off x="1387366" y="4723007"/>
            <a:ext cx="7223234" cy="480302"/>
          </a:xfrm>
          <a:prstGeom prst="rect">
            <a:avLst/>
          </a:prstGeom>
          <a:solidFill>
            <a:schemeClr val="accent4">
              <a:lumMod val="20000"/>
              <a:lumOff val="80000"/>
              <a:alpha val="8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3" name="Rectangle 12">
            <a:extLst>
              <a:ext uri="{FF2B5EF4-FFF2-40B4-BE49-F238E27FC236}">
                <a16:creationId xmlns:a16="http://schemas.microsoft.com/office/drawing/2014/main" id="{69F8F9ED-1E90-84ED-40DB-6F66F573A069}"/>
              </a:ext>
            </a:extLst>
          </p:cNvPr>
          <p:cNvSpPr/>
          <p:nvPr/>
        </p:nvSpPr>
        <p:spPr>
          <a:xfrm>
            <a:off x="1290145" y="2193657"/>
            <a:ext cx="7223234" cy="480302"/>
          </a:xfrm>
          <a:prstGeom prst="rect">
            <a:avLst/>
          </a:prstGeom>
          <a:solidFill>
            <a:srgbClr val="92D050">
              <a:alpha val="53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4" name="Rectangle 13">
            <a:extLst>
              <a:ext uri="{FF2B5EF4-FFF2-40B4-BE49-F238E27FC236}">
                <a16:creationId xmlns:a16="http://schemas.microsoft.com/office/drawing/2014/main" id="{DADCBE6A-5839-C307-DF51-AE86B364357F}"/>
              </a:ext>
            </a:extLst>
          </p:cNvPr>
          <p:cNvSpPr/>
          <p:nvPr/>
        </p:nvSpPr>
        <p:spPr>
          <a:xfrm>
            <a:off x="1387366" y="4004100"/>
            <a:ext cx="7223234" cy="480302"/>
          </a:xfrm>
          <a:prstGeom prst="rect">
            <a:avLst/>
          </a:prstGeom>
          <a:solidFill>
            <a:srgbClr val="92D050">
              <a:alpha val="53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7" name="TextBox 16">
            <a:extLst>
              <a:ext uri="{FF2B5EF4-FFF2-40B4-BE49-F238E27FC236}">
                <a16:creationId xmlns:a16="http://schemas.microsoft.com/office/drawing/2014/main" id="{8D977F1E-A97C-B8CF-E7DE-A5F86D0EEA09}"/>
              </a:ext>
            </a:extLst>
          </p:cNvPr>
          <p:cNvSpPr txBox="1"/>
          <p:nvPr/>
        </p:nvSpPr>
        <p:spPr>
          <a:xfrm>
            <a:off x="9611874" y="1520272"/>
            <a:ext cx="2280745" cy="20264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#1: no interruption between 'f started' and 'g started'</a:t>
            </a:r>
          </a:p>
        </p:txBody>
      </p:sp>
      <p:cxnSp>
        <p:nvCxnSpPr>
          <p:cNvPr id="19" name="Straight Arrow Connector 18">
            <a:extLst>
              <a:ext uri="{FF2B5EF4-FFF2-40B4-BE49-F238E27FC236}">
                <a16:creationId xmlns:a16="http://schemas.microsoft.com/office/drawing/2014/main" id="{2FF16C3B-13C4-FBCC-428D-E2ABF7C54CA9}"/>
              </a:ext>
            </a:extLst>
          </p:cNvPr>
          <p:cNvCxnSpPr>
            <a:cxnSpLocks/>
            <a:stCxn id="17" idx="1"/>
            <a:endCxn id="13" idx="3"/>
          </p:cNvCxnSpPr>
          <p:nvPr/>
        </p:nvCxnSpPr>
        <p:spPr>
          <a:xfrm flipH="1" flipV="1">
            <a:off x="8513379" y="2433808"/>
            <a:ext cx="1098495" cy="9966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030F6E7-8950-9C0B-4A9F-3CA0E4917395}"/>
              </a:ext>
            </a:extLst>
          </p:cNvPr>
          <p:cNvCxnSpPr>
            <a:cxnSpLocks/>
            <a:stCxn id="17" idx="1"/>
            <a:endCxn id="14" idx="3"/>
          </p:cNvCxnSpPr>
          <p:nvPr/>
        </p:nvCxnSpPr>
        <p:spPr>
          <a:xfrm flipH="1">
            <a:off x="8610600" y="2533476"/>
            <a:ext cx="1001274" cy="1710775"/>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FE75956-8E51-3EF8-4F43-1BE8DD406315}"/>
              </a:ext>
            </a:extLst>
          </p:cNvPr>
          <p:cNvSpPr txBox="1"/>
          <p:nvPr/>
        </p:nvSpPr>
        <p:spPr>
          <a:xfrm>
            <a:off x="9611872" y="4941650"/>
            <a:ext cx="2280745" cy="7550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#3</a:t>
            </a:r>
          </a:p>
        </p:txBody>
      </p:sp>
      <p:sp>
        <p:nvSpPr>
          <p:cNvPr id="16" name="TextBox 15">
            <a:extLst>
              <a:ext uri="{FF2B5EF4-FFF2-40B4-BE49-F238E27FC236}">
                <a16:creationId xmlns:a16="http://schemas.microsoft.com/office/drawing/2014/main" id="{0E0EC3AF-9A32-5E19-B004-21E263A62094}"/>
              </a:ext>
            </a:extLst>
          </p:cNvPr>
          <p:cNvSpPr txBox="1"/>
          <p:nvPr/>
        </p:nvSpPr>
        <p:spPr>
          <a:xfrm>
            <a:off x="9611874" y="3904471"/>
            <a:ext cx="2280745" cy="7550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#2</a:t>
            </a:r>
          </a:p>
        </p:txBody>
      </p:sp>
      <p:cxnSp>
        <p:nvCxnSpPr>
          <p:cNvPr id="21" name="Straight Arrow Connector 20">
            <a:extLst>
              <a:ext uri="{FF2B5EF4-FFF2-40B4-BE49-F238E27FC236}">
                <a16:creationId xmlns:a16="http://schemas.microsoft.com/office/drawing/2014/main" id="{AED215FD-9170-E080-D4DD-12C2B4D083F9}"/>
              </a:ext>
            </a:extLst>
          </p:cNvPr>
          <p:cNvCxnSpPr>
            <a:stCxn id="16" idx="1"/>
            <a:endCxn id="5" idx="3"/>
          </p:cNvCxnSpPr>
          <p:nvPr/>
        </p:nvCxnSpPr>
        <p:spPr>
          <a:xfrm flipH="1" flipV="1">
            <a:off x="8513379" y="3152715"/>
            <a:ext cx="1098495" cy="11292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CB49A87-3AD7-A9D0-269F-179C547E0575}"/>
              </a:ext>
            </a:extLst>
          </p:cNvPr>
          <p:cNvCxnSpPr>
            <a:stCxn id="15" idx="1"/>
            <a:endCxn id="12" idx="3"/>
          </p:cNvCxnSpPr>
          <p:nvPr/>
        </p:nvCxnSpPr>
        <p:spPr>
          <a:xfrm flipH="1" flipV="1">
            <a:off x="8610600" y="4963158"/>
            <a:ext cx="1001272" cy="3560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632384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How does JS Engine make this happen?</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 name="Text Placeholder 3">
            <a:extLst>
              <a:ext uri="{FF2B5EF4-FFF2-40B4-BE49-F238E27FC236}">
                <a16:creationId xmlns:a16="http://schemas.microsoft.com/office/drawing/2014/main" id="{D33806CF-2E13-84B9-7FB1-98121DD0B847}"/>
              </a:ext>
            </a:extLst>
          </p:cNvPr>
          <p:cNvSpPr txBox="1">
            <a:spLocks/>
          </p:cNvSpPr>
          <p:nvPr/>
        </p:nvSpPr>
        <p:spPr>
          <a:xfrm>
            <a:off x="838200" y="1844023"/>
            <a:ext cx="3351707" cy="41249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Event Loop means that we have single thread of execution</a:t>
            </a:r>
          </a:p>
          <a:p>
            <a:r>
              <a:rPr lang="en-US" dirty="0" err="1"/>
              <a:t>WebAPI</a:t>
            </a:r>
            <a:r>
              <a:rPr lang="en-US" dirty="0"/>
              <a:t> are used for asynchronous tasks</a:t>
            </a:r>
          </a:p>
          <a:p>
            <a:r>
              <a:rPr lang="en-US" dirty="0"/>
              <a:t>Queues are used for “await”-</a:t>
            </a:r>
            <a:r>
              <a:rPr lang="en-US" dirty="0" err="1"/>
              <a:t>ing</a:t>
            </a:r>
            <a:r>
              <a:rPr lang="en-US" dirty="0"/>
              <a:t> tasks</a:t>
            </a:r>
          </a:p>
          <a:p>
            <a:r>
              <a:rPr lang="en-US" dirty="0"/>
              <a:t>When call stack gets empty, event loop picks up tasks from Callback Queue</a:t>
            </a:r>
          </a:p>
        </p:txBody>
      </p:sp>
      <p:pic>
        <p:nvPicPr>
          <p:cNvPr id="23" name="Content Placeholder 22" descr="A diagram of a process&#10;&#10;Description automatically generated">
            <a:extLst>
              <a:ext uri="{FF2B5EF4-FFF2-40B4-BE49-F238E27FC236}">
                <a16:creationId xmlns:a16="http://schemas.microsoft.com/office/drawing/2014/main" id="{49EBE5D3-09A9-6589-D57D-2D3C018F8B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1606551"/>
            <a:ext cx="7163893" cy="4362449"/>
          </a:xfrm>
        </p:spPr>
      </p:pic>
    </p:spTree>
    <p:extLst>
      <p:ext uri="{BB962C8B-B14F-4D97-AF65-F5344CB8AC3E}">
        <p14:creationId xmlns:p14="http://schemas.microsoft.com/office/powerpoint/2010/main" val="39295080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sz="3600" dirty="0">
                <a:solidFill>
                  <a:schemeClr val="accent1">
                    <a:lumMod val="40000"/>
                    <a:lumOff val="60000"/>
                  </a:schemeClr>
                </a:solidFill>
              </a:rPr>
              <a:t>We achieve this goal using two techniques:</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1. cooperative multiprocessing </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2. </a:t>
            </a:r>
            <a:r>
              <a:rPr lang="en-US" sz="3600"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sz="3600"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6522DE9-0421-F750-27F0-655F93E36D8C}"/>
              </a:ext>
            </a:extLst>
          </p:cNvPr>
          <p:cNvPicPr>
            <a:picLocks noChangeAspect="1"/>
          </p:cNvPicPr>
          <p:nvPr/>
        </p:nvPicPr>
        <p:blipFill>
          <a:blip r:embed="rId3"/>
          <a:stretch>
            <a:fillRect/>
          </a:stretch>
        </p:blipFill>
        <p:spPr>
          <a:xfrm>
            <a:off x="8610600" y="3879850"/>
            <a:ext cx="2876117" cy="2476500"/>
          </a:xfrm>
          <a:prstGeom prst="rect">
            <a:avLst/>
          </a:prstGeom>
        </p:spPr>
      </p:pic>
    </p:spTree>
    <p:extLst>
      <p:ext uri="{BB962C8B-B14F-4D97-AF65-F5344CB8AC3E}">
        <p14:creationId xmlns:p14="http://schemas.microsoft.com/office/powerpoint/2010/main" val="2269576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Your app probably spends most of its time waiting</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4"/>
            <a:ext cx="5277346" cy="5137083"/>
          </a:xfrm>
        </p:spPr>
        <p:txBody>
          <a:bodyPr>
            <a:normAutofit fontScale="92500" lnSpcReduction="20000"/>
          </a:bodyPr>
          <a:lstStyle/>
          <a:p>
            <a:r>
              <a:rPr lang="en-US" sz="2400" dirty="0"/>
              <a:t>Consider: a 1Ghz CPU executes an instruction every 1 ns</a:t>
            </a:r>
          </a:p>
          <a:p>
            <a:endParaRPr lang="en-US" sz="2400" dirty="0"/>
          </a:p>
          <a:p>
            <a:endParaRPr lang="en-US" sz="2400" dirty="0"/>
          </a:p>
          <a:p>
            <a:endParaRPr lang="en-US" sz="2400" dirty="0"/>
          </a:p>
          <a:p>
            <a:endParaRPr lang="en-US" sz="2400" dirty="0"/>
          </a:p>
          <a:p>
            <a:endParaRPr lang="en-US" sz="2400" dirty="0"/>
          </a:p>
          <a:p>
            <a:r>
              <a:rPr lang="en-US" sz="2400" dirty="0"/>
              <a:t>Almost anything else takes approximately forever</a:t>
            </a:r>
          </a:p>
          <a:p>
            <a:r>
              <a:rPr lang="en-US" sz="2400" b="1" dirty="0">
                <a:solidFill>
                  <a:srgbClr val="FF0000"/>
                </a:solidFill>
              </a:rPr>
              <a:t>Want to 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a:p>
            <a:endParaRPr lang="en-US" sz="2400" dirty="0"/>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2171523" y="2215719"/>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6" y="359223"/>
                <a:ext cx="1785940" cy="2915695"/>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Let’s put it all together</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D844B7F-B1F5-435D-79CC-8C6204FCD85F}"/>
              </a:ext>
            </a:extLst>
          </p:cNvPr>
          <p:cNvPicPr>
            <a:picLocks noChangeAspect="1"/>
          </p:cNvPicPr>
          <p:nvPr/>
        </p:nvPicPr>
        <p:blipFill>
          <a:blip r:embed="rId3"/>
          <a:stretch>
            <a:fillRect/>
          </a:stretch>
        </p:blipFill>
        <p:spPr>
          <a:xfrm>
            <a:off x="6561137" y="1594198"/>
            <a:ext cx="4378325" cy="4675228"/>
          </a:xfrm>
          <a:prstGeom prst="rect">
            <a:avLst/>
          </a:prstGeom>
        </p:spPr>
      </p:pic>
      <p:sp>
        <p:nvSpPr>
          <p:cNvPr id="10" name="Content Placeholder 1">
            <a:extLst>
              <a:ext uri="{FF2B5EF4-FFF2-40B4-BE49-F238E27FC236}">
                <a16:creationId xmlns:a16="http://schemas.microsoft.com/office/drawing/2014/main" id="{C8607FDF-AE92-26C4-F259-B37D84C4E431}"/>
              </a:ext>
            </a:extLst>
          </p:cNvPr>
          <p:cNvSpPr>
            <a:spLocks noGrp="1"/>
          </p:cNvSpPr>
          <p:nvPr>
            <p:ph idx="1"/>
          </p:nvPr>
        </p:nvSpPr>
        <p:spPr>
          <a:xfrm>
            <a:off x="838200" y="1500159"/>
            <a:ext cx="4932364" cy="4769267"/>
          </a:xfrm>
        </p:spPr>
        <p:txBody>
          <a:bodyPr>
            <a:normAutofit/>
          </a:bodyPr>
          <a:lstStyle/>
          <a:p>
            <a:r>
              <a:rPr lang="en-US" dirty="0"/>
              <a:t>JS/TS has single event loop</a:t>
            </a:r>
          </a:p>
          <a:p>
            <a:r>
              <a:rPr lang="en-US" dirty="0"/>
              <a:t>We outsource most of the non-blocking IO work (to </a:t>
            </a:r>
            <a:r>
              <a:rPr lang="en-US" dirty="0" err="1"/>
              <a:t>WebAPIs</a:t>
            </a:r>
            <a:r>
              <a:rPr lang="en-US" dirty="0"/>
              <a:t>) for asynchronous work</a:t>
            </a:r>
          </a:p>
          <a:p>
            <a:r>
              <a:rPr lang="en-US" dirty="0"/>
              <a:t>Upon completion, they are placed in queues (Microtask queue has priority over </a:t>
            </a:r>
            <a:r>
              <a:rPr lang="en-US" dirty="0" err="1"/>
              <a:t>Macrotask</a:t>
            </a:r>
            <a:r>
              <a:rPr lang="en-US" dirty="0"/>
              <a:t> queue)</a:t>
            </a:r>
          </a:p>
          <a:p>
            <a:r>
              <a:rPr lang="en-US" dirty="0"/>
              <a:t>Event loop picks them up from queue when call stack is empty!</a:t>
            </a:r>
          </a:p>
        </p:txBody>
      </p:sp>
    </p:spTree>
    <p:extLst>
      <p:ext uri="{BB962C8B-B14F-4D97-AF65-F5344CB8AC3E}">
        <p14:creationId xmlns:p14="http://schemas.microsoft.com/office/powerpoint/2010/main" val="1708358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Here is a quick demo for you</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Content Placeholder 12" descr="A screenshot of a computer screen&#10;&#10;Description automatically generated">
            <a:extLst>
              <a:ext uri="{FF2B5EF4-FFF2-40B4-BE49-F238E27FC236}">
                <a16:creationId xmlns:a16="http://schemas.microsoft.com/office/drawing/2014/main" id="{064B45F5-FDE2-3D76-23C2-1490F80271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9049" y="1831182"/>
            <a:ext cx="6723945" cy="3782218"/>
          </a:xfrm>
        </p:spPr>
      </p:pic>
      <p:pic>
        <p:nvPicPr>
          <p:cNvPr id="11" name="Picture 10">
            <a:extLst>
              <a:ext uri="{FF2B5EF4-FFF2-40B4-BE49-F238E27FC236}">
                <a16:creationId xmlns:a16="http://schemas.microsoft.com/office/drawing/2014/main" id="{EC847469-FF98-1125-9877-E5FA9D573059}"/>
              </a:ext>
            </a:extLst>
          </p:cNvPr>
          <p:cNvPicPr>
            <a:picLocks noChangeAspect="1"/>
          </p:cNvPicPr>
          <p:nvPr/>
        </p:nvPicPr>
        <p:blipFill>
          <a:blip r:embed="rId4"/>
          <a:stretch>
            <a:fillRect/>
          </a:stretch>
        </p:blipFill>
        <p:spPr>
          <a:xfrm>
            <a:off x="7778750" y="238918"/>
            <a:ext cx="3867150" cy="1104900"/>
          </a:xfrm>
          <a:prstGeom prst="rect">
            <a:avLst/>
          </a:prstGeom>
        </p:spPr>
      </p:pic>
      <p:sp>
        <p:nvSpPr>
          <p:cNvPr id="15" name="TextBox 14">
            <a:extLst>
              <a:ext uri="{FF2B5EF4-FFF2-40B4-BE49-F238E27FC236}">
                <a16:creationId xmlns:a16="http://schemas.microsoft.com/office/drawing/2014/main" id="{C1A2920A-EDC2-50CA-9A91-6CFBD6168F89}"/>
              </a:ext>
            </a:extLst>
          </p:cNvPr>
          <p:cNvSpPr txBox="1"/>
          <p:nvPr/>
        </p:nvSpPr>
        <p:spPr>
          <a:xfrm>
            <a:off x="1603021" y="6124964"/>
            <a:ext cx="6096000" cy="46166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dirty="0">
                <a:solidFill>
                  <a:schemeClr val="tx1"/>
                </a:solidFill>
              </a:rPr>
              <a:t>Courtesy of </a:t>
            </a:r>
            <a:r>
              <a:rPr lang="en-US" dirty="0">
                <a:solidFill>
                  <a:schemeClr val="tx1"/>
                </a:solidFill>
                <a:hlinkClick r:id="rId5"/>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1697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a:t>
            </a:r>
            <a:endParaRPr dirty="0"/>
          </a:p>
          <a:p>
            <a:r>
              <a:rPr lang="en-US" dirty="0"/>
              <a:t>Check for errors with </a:t>
            </a:r>
            <a:r>
              <a:rPr lang="en-US" b="1" dirty="0"/>
              <a:t>try/catch</a:t>
            </a:r>
          </a:p>
          <a:p>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not run until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a:p>
            <a:r>
              <a:rPr lang="en-US" sz="1600" dirty="0"/>
              <a:t>Each </a:t>
            </a:r>
            <a:r>
              <a:rPr lang="en-US" sz="1600" b="1" dirty="0"/>
              <a:t>then</a:t>
            </a:r>
            <a:r>
              <a:rPr lang="en-US" sz="1600" dirty="0"/>
              <a:t> is a pause point.</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37</a:t>
            </a:fld>
            <a:endParaRPr lang="en-US"/>
          </a:p>
        </p:txBody>
      </p:sp>
    </p:spTree>
    <p:extLst>
      <p:ext uri="{BB962C8B-B14F-4D97-AF65-F5344CB8AC3E}">
        <p14:creationId xmlns:p14="http://schemas.microsoft.com/office/powerpoint/2010/main" val="245741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616869" y="1465264"/>
            <a:ext cx="8958263" cy="3172998"/>
          </a:xfrm>
        </p:spPr>
        <p:txBody>
          <a:bodyPr>
            <a:normAutofit/>
          </a:bodyPr>
          <a:lstStyle/>
          <a:p>
            <a:r>
              <a:rPr lang="en-US" sz="3600" dirty="0"/>
              <a:t>We achieve this goal using two techniques:</a:t>
            </a:r>
            <a:br>
              <a:rPr lang="en-US" sz="3600" dirty="0"/>
            </a:br>
            <a:r>
              <a:rPr lang="en-US" sz="3600" dirty="0"/>
              <a:t> </a:t>
            </a:r>
            <a:br>
              <a:rPr lang="en-US" sz="3600" dirty="0"/>
            </a:br>
            <a:r>
              <a:rPr lang="en-US" sz="3600" dirty="0"/>
              <a:t>1. cooperative multiprocessing </a:t>
            </a:r>
            <a:br>
              <a:rPr lang="en-US" sz="3600" dirty="0"/>
            </a:br>
            <a:r>
              <a:rPr lang="en-US" sz="3600" dirty="0"/>
              <a:t> </a:t>
            </a:r>
            <a:br>
              <a:rPr lang="en-US" sz="3600" dirty="0"/>
            </a:br>
            <a:r>
              <a:rPr lang="en-US" sz="3600"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a:t>
            </a:r>
            <a:r>
              <a:rPr lang="en-US" b="1" i="1" dirty="0"/>
              <a:t>interrupted</a:t>
            </a:r>
            <a:r>
              <a:rPr lang="en-US" dirty="0"/>
              <a:t>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a:xfrm>
            <a:off x="838200" y="1500160"/>
            <a:ext cx="8623852" cy="4351338"/>
          </a:xfrm>
        </p:spPr>
        <p:txBody>
          <a:bodyPr>
            <a:normAutofit/>
          </a:bodyPr>
          <a:lstStyle/>
          <a:p>
            <a:r>
              <a:rPr lang="en-US" dirty="0"/>
              <a:t>In cooperative multiprocessing, </a:t>
            </a:r>
            <a:r>
              <a:rPr lang="en-US" dirty="0">
                <a:solidFill>
                  <a:srgbClr val="FF0000"/>
                </a:solidFill>
              </a:rPr>
              <a:t>only one process is executed at a time.</a:t>
            </a:r>
          </a:p>
          <a:p>
            <a:r>
              <a:rPr lang="en-US" dirty="0">
                <a:solidFill>
                  <a:srgbClr val="FF0000"/>
                </a:solidFill>
              </a:rPr>
              <a:t>Each process pauses when it is convenient </a:t>
            </a:r>
            <a:r>
              <a:rPr lang="en-US" dirty="0"/>
              <a:t>to allow other processes to make progress.</a:t>
            </a:r>
          </a:p>
          <a:p>
            <a:r>
              <a:rPr lang="en-US" dirty="0"/>
              <a:t>To make this practical (and avoid cheating!), we need a programming model that encourages this behavior</a:t>
            </a:r>
          </a:p>
          <a:p>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1908-58CA-47C6-5C4A-CE7041555344}"/>
              </a:ext>
            </a:extLst>
          </p:cNvPr>
          <p:cNvSpPr>
            <a:spLocks noGrp="1"/>
          </p:cNvSpPr>
          <p:nvPr>
            <p:ph type="title"/>
          </p:nvPr>
        </p:nvSpPr>
        <p:spPr/>
        <p:txBody>
          <a:bodyPr/>
          <a:lstStyle/>
          <a:p>
            <a:r>
              <a:rPr lang="en-US" b="1" dirty="0"/>
              <a:t>async/await</a:t>
            </a:r>
            <a:r>
              <a:rPr lang="en-US" dirty="0"/>
              <a:t>: a programming model for cooperative multiprocessing</a:t>
            </a:r>
          </a:p>
        </p:txBody>
      </p:sp>
      <p:sp>
        <p:nvSpPr>
          <p:cNvPr id="3" name="Content Placeholder 2">
            <a:extLst>
              <a:ext uri="{FF2B5EF4-FFF2-40B4-BE49-F238E27FC236}">
                <a16:creationId xmlns:a16="http://schemas.microsoft.com/office/drawing/2014/main" id="{C5A2B572-0791-29A3-3ABE-73504FAE7FC9}"/>
              </a:ext>
            </a:extLst>
          </p:cNvPr>
          <p:cNvSpPr>
            <a:spLocks noGrp="1"/>
          </p:cNvSpPr>
          <p:nvPr>
            <p:ph idx="1"/>
          </p:nvPr>
        </p:nvSpPr>
        <p:spPr/>
        <p:txBody>
          <a:bodyPr/>
          <a:lstStyle/>
          <a:p>
            <a:r>
              <a:rPr lang="en-US" dirty="0"/>
              <a:t>In async/await, the program is organized into a set of "async functions".</a:t>
            </a:r>
          </a:p>
          <a:p>
            <a:r>
              <a:rPr lang="en-US" dirty="0"/>
              <a:t>An async function is like an ordinary function, except that it will pause at two well-defined points in its execution. We will show you those with an example.</a:t>
            </a:r>
          </a:p>
          <a:p>
            <a:r>
              <a:rPr lang="en-US" dirty="0"/>
              <a:t>When one program pauses, the runtime can choose to resume executing any process that is ready to run. </a:t>
            </a:r>
          </a:p>
        </p:txBody>
      </p:sp>
      <p:sp>
        <p:nvSpPr>
          <p:cNvPr id="4" name="Slide Number Placeholder 3">
            <a:extLst>
              <a:ext uri="{FF2B5EF4-FFF2-40B4-BE49-F238E27FC236}">
                <a16:creationId xmlns:a16="http://schemas.microsoft.com/office/drawing/2014/main" id="{39BC67CE-EBDD-3E49-7B69-2C19B45AC44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21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6BC9-D17A-04C0-6494-8EC9E3BDD202}"/>
              </a:ext>
            </a:extLst>
          </p:cNvPr>
          <p:cNvSpPr>
            <a:spLocks noGrp="1"/>
          </p:cNvSpPr>
          <p:nvPr>
            <p:ph type="title"/>
          </p:nvPr>
        </p:nvSpPr>
        <p:spPr/>
        <p:txBody>
          <a:bodyPr/>
          <a:lstStyle/>
          <a:p>
            <a:r>
              <a:rPr lang="en-US" dirty="0"/>
              <a:t>A typical async function</a:t>
            </a:r>
          </a:p>
        </p:txBody>
      </p:sp>
      <p:sp>
        <p:nvSpPr>
          <p:cNvPr id="4" name="Slide Number Placeholder 3">
            <a:extLst>
              <a:ext uri="{FF2B5EF4-FFF2-40B4-BE49-F238E27FC236}">
                <a16:creationId xmlns:a16="http://schemas.microsoft.com/office/drawing/2014/main" id="{B547F1A3-4AF0-248D-8B15-63E6DEE8CE1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9CEBD37-F784-A140-E148-C38031ACAC3B}"/>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4561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04E37-B77C-9C4E-D129-5600BEFB5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C7B646-E7C9-1ECF-A13D-7C617B073950}"/>
              </a:ext>
            </a:extLst>
          </p:cNvPr>
          <p:cNvSpPr>
            <a:spLocks noGrp="1"/>
          </p:cNvSpPr>
          <p:nvPr>
            <p:ph type="title"/>
          </p:nvPr>
        </p:nvSpPr>
        <p:spPr/>
        <p:txBody>
          <a:bodyPr/>
          <a:lstStyle/>
          <a:p>
            <a:r>
              <a:rPr lang="en-US" dirty="0"/>
              <a:t>An async function can only pause in two places</a:t>
            </a:r>
          </a:p>
        </p:txBody>
      </p:sp>
      <p:sp>
        <p:nvSpPr>
          <p:cNvPr id="4" name="Slide Number Placeholder 3">
            <a:extLst>
              <a:ext uri="{FF2B5EF4-FFF2-40B4-BE49-F238E27FC236}">
                <a16:creationId xmlns:a16="http://schemas.microsoft.com/office/drawing/2014/main" id="{00BB5638-3499-FC92-7DE1-50A479596E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80AB355-7D55-D6A3-81E9-2B286F62CD44}"/>
              </a:ext>
            </a:extLst>
          </p:cNvPr>
          <p:cNvGrpSpPr/>
          <p:nvPr/>
        </p:nvGrpSpPr>
        <p:grpSpPr>
          <a:xfrm>
            <a:off x="838201" y="1828800"/>
            <a:ext cx="8308888" cy="3046988"/>
            <a:chOff x="838201" y="1828800"/>
            <a:chExt cx="8308888" cy="3046988"/>
          </a:xfrm>
        </p:grpSpPr>
        <p:sp>
          <p:nvSpPr>
            <p:cNvPr id="6" name="TextBox 5">
              <a:extLst>
                <a:ext uri="{FF2B5EF4-FFF2-40B4-BE49-F238E27FC236}">
                  <a16:creationId xmlns:a16="http://schemas.microsoft.com/office/drawing/2014/main" id="{8E901E3E-3BD3-D61C-AF10-3804D308DE16}"/>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
          <p:nvSpPr>
            <p:cNvPr id="3" name="Rectangle 2">
              <a:extLst>
                <a:ext uri="{FF2B5EF4-FFF2-40B4-BE49-F238E27FC236}">
                  <a16:creationId xmlns:a16="http://schemas.microsoft.com/office/drawing/2014/main" id="{AD72C626-B5CD-E8CD-D7D3-DB3B71C929C0}"/>
                </a:ext>
              </a:extLst>
            </p:cNvPr>
            <p:cNvSpPr/>
            <p:nvPr/>
          </p:nvSpPr>
          <p:spPr>
            <a:xfrm>
              <a:off x="1561672" y="2301411"/>
              <a:ext cx="2845941" cy="729465"/>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5" name="Rectangle 4">
              <a:extLst>
                <a:ext uri="{FF2B5EF4-FFF2-40B4-BE49-F238E27FC236}">
                  <a16:creationId xmlns:a16="http://schemas.microsoft.com/office/drawing/2014/main" id="{FBBEA780-06CD-240A-2352-06148FFFCBDB}"/>
                </a:ext>
              </a:extLst>
            </p:cNvPr>
            <p:cNvSpPr/>
            <p:nvPr/>
          </p:nvSpPr>
          <p:spPr>
            <a:xfrm>
              <a:off x="1561671" y="3373889"/>
              <a:ext cx="2845941" cy="1054273"/>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grpSp>
      <p:sp>
        <p:nvSpPr>
          <p:cNvPr id="7" name="TextBox 6">
            <a:extLst>
              <a:ext uri="{FF2B5EF4-FFF2-40B4-BE49-F238E27FC236}">
                <a16:creationId xmlns:a16="http://schemas.microsoft.com/office/drawing/2014/main" id="{A7054B68-E3A5-6C34-34E3-FEFB197B43B6}"/>
              </a:ext>
            </a:extLst>
          </p:cNvPr>
          <p:cNvSpPr txBox="1"/>
          <p:nvPr/>
        </p:nvSpPr>
        <p:spPr>
          <a:xfrm>
            <a:off x="8342616" y="2152269"/>
            <a:ext cx="3471809" cy="12637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3200" dirty="0">
                <a:solidFill>
                  <a:schemeClr val="tx1"/>
                </a:solidFill>
                <a:latin typeface="Verdana" panose="020B0604030504040204" pitchFamily="34" charset="0"/>
                <a:ea typeface="Verdana" panose="020B0604030504040204" pitchFamily="34" charset="0"/>
              </a:rPr>
              <a:t>It will never </a:t>
            </a:r>
          </a:p>
          <a:p>
            <a:pPr algn="l"/>
            <a:r>
              <a:rPr lang="en-US" sz="3200" dirty="0">
                <a:solidFill>
                  <a:schemeClr val="tx1"/>
                </a:solidFill>
                <a:latin typeface="Verdana" panose="020B0604030504040204" pitchFamily="34" charset="0"/>
                <a:ea typeface="Verdana" panose="020B0604030504040204" pitchFamily="34" charset="0"/>
              </a:rPr>
              <a:t>pause in here</a:t>
            </a:r>
          </a:p>
        </p:txBody>
      </p:sp>
      <p:cxnSp>
        <p:nvCxnSpPr>
          <p:cNvPr id="8" name="Straight Arrow Connector 7">
            <a:extLst>
              <a:ext uri="{FF2B5EF4-FFF2-40B4-BE49-F238E27FC236}">
                <a16:creationId xmlns:a16="http://schemas.microsoft.com/office/drawing/2014/main" id="{83030F62-7303-04CB-DF87-217370AD0FA9}"/>
              </a:ext>
            </a:extLst>
          </p:cNvPr>
          <p:cNvCxnSpPr>
            <a:cxnSpLocks/>
          </p:cNvCxnSpPr>
          <p:nvPr/>
        </p:nvCxnSpPr>
        <p:spPr>
          <a:xfrm flipH="1">
            <a:off x="4407614" y="2583480"/>
            <a:ext cx="3935002" cy="122589"/>
          </a:xfrm>
          <a:prstGeom prst="straightConnector1">
            <a:avLst/>
          </a:prstGeom>
          <a:ln w="38100" cap="flat" cmpd="sng" algn="ctr">
            <a:solidFill>
              <a:schemeClr val="tx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92DF861A-00B0-115D-46D2-C2FE0E83C985}"/>
              </a:ext>
            </a:extLst>
          </p:cNvPr>
          <p:cNvSpPr txBox="1"/>
          <p:nvPr/>
        </p:nvSpPr>
        <p:spPr>
          <a:xfrm>
            <a:off x="8342615" y="3632831"/>
            <a:ext cx="3471809" cy="878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3200" dirty="0">
                <a:solidFill>
                  <a:schemeClr val="tx1"/>
                </a:solidFill>
                <a:latin typeface="Verdana" panose="020B0604030504040204" pitchFamily="34" charset="0"/>
                <a:ea typeface="Verdana" panose="020B0604030504040204" pitchFamily="34" charset="0"/>
              </a:rPr>
              <a:t>Or in here</a:t>
            </a:r>
          </a:p>
        </p:txBody>
      </p:sp>
      <p:cxnSp>
        <p:nvCxnSpPr>
          <p:cNvPr id="14" name="Straight Arrow Connector 13">
            <a:extLst>
              <a:ext uri="{FF2B5EF4-FFF2-40B4-BE49-F238E27FC236}">
                <a16:creationId xmlns:a16="http://schemas.microsoft.com/office/drawing/2014/main" id="{D50DDC1E-F961-9AFF-F97B-74EDC8E77DF4}"/>
              </a:ext>
            </a:extLst>
          </p:cNvPr>
          <p:cNvCxnSpPr>
            <a:cxnSpLocks/>
            <a:endCxn id="5" idx="3"/>
          </p:cNvCxnSpPr>
          <p:nvPr/>
        </p:nvCxnSpPr>
        <p:spPr>
          <a:xfrm flipH="1" flipV="1">
            <a:off x="4407612" y="3901026"/>
            <a:ext cx="3935003" cy="171108"/>
          </a:xfrm>
          <a:prstGeom prst="straightConnector1">
            <a:avLst/>
          </a:prstGeom>
          <a:ln w="38100" cap="flat" cmpd="sng" algn="ctr">
            <a:solidFill>
              <a:schemeClr val="tx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61931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l">
          <a:defRPr sz="2000" dirty="0" smtClean="0">
            <a:solidFill>
              <a:schemeClr val="tx1"/>
            </a:solidFill>
            <a:latin typeface="Verdana" panose="020B0604030504040204" pitchFamily="34" charset="0"/>
            <a:ea typeface="Verdan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emplate/>
  <TotalTime>29827</TotalTime>
  <Words>5526</Words>
  <Application>Microsoft Office PowerPoint</Application>
  <PresentationFormat>Widescreen</PresentationFormat>
  <Paragraphs>560</Paragraphs>
  <Slides>37</Slides>
  <Notes>32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37</vt:i4>
      </vt:variant>
    </vt:vector>
  </HeadingPairs>
  <TitlesOfParts>
    <vt:vector size="46" baseType="lpstr">
      <vt:lpstr>Arial</vt:lpstr>
      <vt:lpstr>Calibri</vt:lpstr>
      <vt:lpstr>Consolas</vt:lpstr>
      <vt:lpstr>Courier</vt:lpstr>
      <vt:lpstr>Helvetica Neue</vt:lpstr>
      <vt:lpstr>Lucida Console</vt:lpstr>
      <vt:lpstr>Verdana</vt:lpstr>
      <vt:lpstr>Wingdings</vt:lpstr>
      <vt:lpstr>Office Theme</vt:lpstr>
      <vt:lpstr>CS 4530: Fundamentals of Software Engineering  Module 06: Concurrency Patterns in Typescript</vt:lpstr>
      <vt:lpstr>Learning Goals for this Lesson</vt:lpstr>
      <vt:lpstr>Your app probably spends most of its time waiting</vt:lpstr>
      <vt:lpstr>We achieve this goal using two techniques:   1. cooperative multiprocessing    2. non-blocking IO</vt:lpstr>
      <vt:lpstr>Most OS's use pre-emptive multiprocessing</vt:lpstr>
      <vt:lpstr>Javascript/Typescript uses cooperative multiprocessing</vt:lpstr>
      <vt:lpstr>async/await: a programming model for cooperative multiprocessing</vt:lpstr>
      <vt:lpstr>A typical async function</vt:lpstr>
      <vt:lpstr>An async function can only pause in two places</vt:lpstr>
      <vt:lpstr>Java vs. JS/TS</vt:lpstr>
      <vt:lpstr>What happens at those pause points?</vt:lpstr>
      <vt:lpstr>Terminology: promises and run-to-completion</vt:lpstr>
      <vt:lpstr>Example:</vt:lpstr>
      <vt:lpstr>Pattern for starting a concurrent computation using non-blocking I/O</vt:lpstr>
      <vt:lpstr>Use Promise.all to execute several requests concurrently</vt:lpstr>
      <vt:lpstr>If you add awaits, the requests will be processed sequentially</vt:lpstr>
      <vt:lpstr>…but it would be much slower</vt:lpstr>
      <vt:lpstr>Why is that?  Visualizing Promise.all</vt:lpstr>
      <vt:lpstr>Requests can also be chained (if they are serial)</vt:lpstr>
      <vt:lpstr>Recover from errors with try/catch</vt:lpstr>
      <vt:lpstr>try/catch, continued</vt:lpstr>
      <vt:lpstr>Pattern for testing an async function</vt:lpstr>
      <vt:lpstr>AntiPattern 1: unawaited promise</vt:lpstr>
      <vt:lpstr>What just happened?</vt:lpstr>
      <vt:lpstr>Wow! That was complicated!</vt:lpstr>
      <vt:lpstr>AntiPattern 2: Side-effect before await</vt:lpstr>
      <vt:lpstr>How does JS Engine make this happen?</vt:lpstr>
      <vt:lpstr>We achieve this goal using two techniques:   1. cooperative multiprocessing    2. non-blocking IO </vt:lpstr>
      <vt:lpstr>Answer: JS/TS has some primitives for starting a non-blocking computation</vt:lpstr>
      <vt:lpstr>Let’s put it all together</vt:lpstr>
      <vt:lpstr>Here is a quick demo for you</vt:lpstr>
      <vt:lpstr>General Rules for Writing Asynchronous Code</vt:lpstr>
      <vt:lpstr>Odds and Ends You Should Know</vt:lpstr>
      <vt:lpstr>Promises Enforce Ordering Through “Then”</vt:lpstr>
      <vt:lpstr>Async/await code is compiled into promise/then code</vt:lpstr>
      <vt:lpstr>But you can still have a data race</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dc:creator>Mitchell Wand</dc:creator>
  <cp:lastModifiedBy>Wand, Mitchell</cp:lastModifiedBy>
  <cp:revision>115</cp:revision>
  <dcterms:modified xsi:type="dcterms:W3CDTF">2025-09-17T14:21:56Z</dcterms:modified>
</cp:coreProperties>
</file>